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2" r:id="rId4"/>
    <p:sldId id="261" r:id="rId5"/>
    <p:sldId id="276" r:id="rId6"/>
    <p:sldId id="289" r:id="rId7"/>
    <p:sldId id="288" r:id="rId8"/>
    <p:sldId id="290" r:id="rId9"/>
    <p:sldId id="293" r:id="rId10"/>
    <p:sldId id="294" r:id="rId11"/>
    <p:sldId id="291" r:id="rId12"/>
    <p:sldId id="292" r:id="rId13"/>
    <p:sldId id="259" r:id="rId14"/>
    <p:sldId id="302" r:id="rId15"/>
    <p:sldId id="269" r:id="rId16"/>
    <p:sldId id="270" r:id="rId17"/>
    <p:sldId id="277" r:id="rId18"/>
    <p:sldId id="278" r:id="rId19"/>
    <p:sldId id="279" r:id="rId20"/>
    <p:sldId id="266" r:id="rId21"/>
    <p:sldId id="280" r:id="rId22"/>
    <p:sldId id="265" r:id="rId23"/>
    <p:sldId id="275" r:id="rId24"/>
    <p:sldId id="281" r:id="rId25"/>
    <p:sldId id="296" r:id="rId26"/>
    <p:sldId id="295" r:id="rId27"/>
    <p:sldId id="282" r:id="rId28"/>
    <p:sldId id="298" r:id="rId29"/>
    <p:sldId id="297" r:id="rId30"/>
    <p:sldId id="284" r:id="rId31"/>
    <p:sldId id="299" r:id="rId32"/>
    <p:sldId id="300" r:id="rId33"/>
    <p:sldId id="285" r:id="rId34"/>
    <p:sldId id="271" r:id="rId35"/>
    <p:sldId id="287" r:id="rId36"/>
    <p:sldId id="286" r:id="rId37"/>
    <p:sldId id="301" r:id="rId38"/>
    <p:sldId id="274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10" y="10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27824" y="243968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篮球球员管理系统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3835940" y="848674"/>
            <a:ext cx="1445741" cy="144574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04779"/>
            <a:ext cx="2919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小组成员：麻亚涛     陶成     张鸿毅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4052849" y="343094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信管</a:t>
            </a:r>
            <a:r>
              <a:rPr lang="en-US" altLang="zh-CN" sz="1400" dirty="0">
                <a:solidFill>
                  <a:schemeClr val="accent1"/>
                </a:solidFill>
              </a:rPr>
              <a:t>11601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4026048" y="1048208"/>
            <a:ext cx="1087200" cy="10872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rot="1002978" flipV="1">
            <a:off x="3208648" y="777400"/>
            <a:ext cx="1934682" cy="899937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rot="2804210">
            <a:off x="3356105" y="1205623"/>
            <a:ext cx="923505" cy="765586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18519890" flipH="1">
            <a:off x="4418245" y="809535"/>
            <a:ext cx="1536111" cy="1378560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 rot="18954929" flipH="1">
            <a:off x="4822721" y="1067094"/>
            <a:ext cx="989585" cy="1089743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122C5E-DA97-4039-92EA-343CC1583DD3}"/>
              </a:ext>
            </a:extLst>
          </p:cNvPr>
          <p:cNvSpPr txBox="1"/>
          <p:nvPr/>
        </p:nvSpPr>
        <p:spPr>
          <a:xfrm>
            <a:off x="1178351" y="938809"/>
            <a:ext cx="207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位置指数算法：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4B68D8-2785-4D61-AF4D-44D0AEF54255}"/>
              </a:ext>
            </a:extLst>
          </p:cNvPr>
          <p:cNvSpPr txBox="1"/>
          <p:nvPr/>
        </p:nvSpPr>
        <p:spPr>
          <a:xfrm>
            <a:off x="1272619" y="1648420"/>
            <a:ext cx="5590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球员位置指数</a:t>
            </a:r>
            <a:r>
              <a:rPr lang="en-US" altLang="zh-CN" sz="1600" dirty="0"/>
              <a:t>=</a:t>
            </a:r>
            <a:r>
              <a:rPr lang="zh-CN" altLang="en-US" sz="1600" dirty="0"/>
              <a:t>能力分值*能力权重</a:t>
            </a:r>
            <a:endParaRPr lang="en-US" altLang="zh-CN" sz="1600" dirty="0"/>
          </a:p>
          <a:p>
            <a:r>
              <a:rPr lang="zh-CN" altLang="en-US" sz="1600" dirty="0"/>
              <a:t>指数越高越合适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023320-C904-4847-87A0-9A61AC3A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9" y="2507671"/>
            <a:ext cx="5668771" cy="21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8C9008-5229-4DC2-ABA6-72FDBC2ED0B3}"/>
              </a:ext>
            </a:extLst>
          </p:cNvPr>
          <p:cNvSpPr txBox="1"/>
          <p:nvPr/>
        </p:nvSpPr>
        <p:spPr>
          <a:xfrm>
            <a:off x="587141" y="654517"/>
            <a:ext cx="17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积分算法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BE0AEC-AB3B-4BB9-B86C-41B8D8DF69B9}"/>
              </a:ext>
            </a:extLst>
          </p:cNvPr>
          <p:cNvSpPr txBox="1"/>
          <p:nvPr/>
        </p:nvSpPr>
        <p:spPr>
          <a:xfrm>
            <a:off x="713574" y="1220319"/>
            <a:ext cx="7446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</a:t>
            </a:r>
            <a:r>
              <a:rPr lang="zh-CN" altLang="zh-CN" b="1" dirty="0"/>
              <a:t>效率值</a:t>
            </a:r>
            <a:r>
              <a:rPr lang="en-US" altLang="zh-CN" b="1" dirty="0"/>
              <a:t>=</a:t>
            </a:r>
            <a:r>
              <a:rPr lang="zh-CN" altLang="zh-CN" b="1" dirty="0"/>
              <a:t>【（得分数</a:t>
            </a:r>
            <a:r>
              <a:rPr lang="en-US" altLang="zh-CN" b="1" dirty="0"/>
              <a:t>+</a:t>
            </a:r>
            <a:r>
              <a:rPr lang="zh-CN" altLang="zh-CN" b="1" dirty="0"/>
              <a:t>助攻</a:t>
            </a:r>
            <a:r>
              <a:rPr lang="en-US" altLang="zh-CN" b="1" dirty="0"/>
              <a:t>+</a:t>
            </a:r>
            <a:r>
              <a:rPr lang="zh-CN" altLang="zh-CN" b="1" dirty="0"/>
              <a:t>总篮板数</a:t>
            </a:r>
            <a:r>
              <a:rPr lang="en-US" altLang="zh-CN" b="1" dirty="0"/>
              <a:t>+</a:t>
            </a:r>
            <a:r>
              <a:rPr lang="zh-CN" altLang="zh-CN" b="1" dirty="0"/>
              <a:t>抢断数</a:t>
            </a:r>
            <a:r>
              <a:rPr lang="en-US" altLang="zh-CN" b="1" dirty="0"/>
              <a:t>+</a:t>
            </a:r>
            <a:r>
              <a:rPr lang="zh-CN" altLang="zh-CN" b="1" dirty="0"/>
              <a:t>盖帽）</a:t>
            </a:r>
            <a:r>
              <a:rPr lang="en-US" altLang="zh-CN" b="1" dirty="0"/>
              <a:t>-</a:t>
            </a:r>
            <a:r>
              <a:rPr lang="zh-CN" altLang="zh-CN" b="1" dirty="0"/>
              <a:t>（投篮出手数</a:t>
            </a:r>
            <a:r>
              <a:rPr lang="en-US" altLang="zh-CN" b="1" dirty="0"/>
              <a:t>-</a:t>
            </a:r>
            <a:r>
              <a:rPr lang="zh-CN" altLang="zh-CN" b="1" dirty="0"/>
              <a:t>投篮数）</a:t>
            </a:r>
            <a:r>
              <a:rPr lang="en-US" altLang="zh-CN" b="1" dirty="0"/>
              <a:t>- </a:t>
            </a:r>
            <a:r>
              <a:rPr lang="zh-CN" altLang="zh-CN" b="1" dirty="0"/>
              <a:t>失误数】</a:t>
            </a:r>
            <a:r>
              <a:rPr lang="en-US" altLang="zh-CN" b="1" dirty="0"/>
              <a:t>/</a:t>
            </a:r>
            <a:r>
              <a:rPr lang="zh-CN" altLang="zh-CN" b="1" dirty="0"/>
              <a:t>球员比赛数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B3DA1A-C02D-42C7-87EC-04BA1E106A3D}"/>
              </a:ext>
            </a:extLst>
          </p:cNvPr>
          <p:cNvSpPr txBox="1"/>
          <p:nvPr/>
        </p:nvSpPr>
        <p:spPr>
          <a:xfrm>
            <a:off x="848979" y="2571750"/>
            <a:ext cx="695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初始积分 ：如果效率值</a:t>
            </a:r>
            <a:r>
              <a:rPr lang="en-US" altLang="zh-CN" dirty="0"/>
              <a:t>&gt;20   </a:t>
            </a:r>
            <a:r>
              <a:rPr lang="zh-CN" altLang="en-US" dirty="0"/>
              <a:t>： （胜场数</a:t>
            </a:r>
            <a:r>
              <a:rPr lang="en-US" altLang="zh-CN" dirty="0"/>
              <a:t> -</a:t>
            </a:r>
            <a:r>
              <a:rPr lang="zh-CN" altLang="en-US" dirty="0"/>
              <a:t>败场数） * </a:t>
            </a:r>
            <a:r>
              <a:rPr lang="en-US" altLang="zh-CN" dirty="0"/>
              <a:t>25 +5</a:t>
            </a:r>
            <a:r>
              <a:rPr lang="zh-CN" altLang="en-US" dirty="0"/>
              <a:t>*总场数</a:t>
            </a:r>
            <a:endParaRPr lang="en-US" altLang="zh-CN" dirty="0"/>
          </a:p>
          <a:p>
            <a:r>
              <a:rPr lang="zh-CN" altLang="en-US" dirty="0"/>
              <a:t>                       如果效率值</a:t>
            </a:r>
            <a:r>
              <a:rPr lang="en-US" altLang="zh-CN" dirty="0"/>
              <a:t>&lt;20  </a:t>
            </a:r>
            <a:r>
              <a:rPr lang="zh-CN" altLang="en-US" dirty="0"/>
              <a:t> ： （胜场数</a:t>
            </a:r>
            <a:r>
              <a:rPr lang="en-US" altLang="zh-CN" dirty="0"/>
              <a:t> -</a:t>
            </a:r>
            <a:r>
              <a:rPr lang="zh-CN" altLang="en-US" dirty="0"/>
              <a:t>败场数） * </a:t>
            </a:r>
            <a:r>
              <a:rPr lang="en-US" altLang="zh-CN" dirty="0"/>
              <a:t>25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E0BB5-3450-4F79-9C20-50EA7817AA50}"/>
              </a:ext>
            </a:extLst>
          </p:cNvPr>
          <p:cNvSpPr txBox="1"/>
          <p:nvPr/>
        </p:nvSpPr>
        <p:spPr>
          <a:xfrm>
            <a:off x="1232452" y="3458817"/>
            <a:ext cx="644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C33A18-ACC4-44F1-8BBC-973F1F4CA00C}"/>
              </a:ext>
            </a:extLst>
          </p:cNvPr>
          <p:cNvSpPr txBox="1"/>
          <p:nvPr/>
        </p:nvSpPr>
        <p:spPr>
          <a:xfrm>
            <a:off x="-579369" y="4415457"/>
            <a:ext cx="5377070" cy="96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35F185-35FD-4A22-AB40-6B73CD0E7860}"/>
              </a:ext>
            </a:extLst>
          </p:cNvPr>
          <p:cNvSpPr txBox="1"/>
          <p:nvPr/>
        </p:nvSpPr>
        <p:spPr>
          <a:xfrm>
            <a:off x="686531" y="654517"/>
            <a:ext cx="361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单场比赛积分算法：</a:t>
            </a:r>
            <a:r>
              <a:rPr lang="en-US" altLang="zh-CN" dirty="0"/>
              <a:t>Elo</a:t>
            </a:r>
            <a:r>
              <a:rPr lang="zh-CN" altLang="en-US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DA2421-7824-49EF-95D8-1782A9EA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51" y="1284208"/>
            <a:ext cx="2323809" cy="5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804A19-093D-4F37-96FB-F04F2ECE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08" y="1274685"/>
            <a:ext cx="2066667" cy="5809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485528-669C-4463-9880-66EB72FD97D1}"/>
              </a:ext>
            </a:extLst>
          </p:cNvPr>
          <p:cNvSpPr/>
          <p:nvPr/>
        </p:nvSpPr>
        <p:spPr>
          <a:xfrm>
            <a:off x="1033669" y="2115997"/>
            <a:ext cx="7454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Ra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玩家当前的积分        </a:t>
            </a:r>
            <a:r>
              <a:rPr lang="en-US" altLang="zh-CN" dirty="0" err="1"/>
              <a:t>Rb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玩家当前的积分 </a:t>
            </a:r>
            <a:endParaRPr lang="en-US" altLang="zh-CN" dirty="0"/>
          </a:p>
          <a:p>
            <a:r>
              <a:rPr lang="en-US" altLang="zh-CN" dirty="0"/>
              <a:t>Sa</a:t>
            </a:r>
            <a:r>
              <a:rPr lang="zh-CN" altLang="en-US" dirty="0"/>
              <a:t>：实际胜负值，胜</a:t>
            </a:r>
            <a:r>
              <a:rPr lang="en-US" altLang="zh-CN" dirty="0"/>
              <a:t>=1</a:t>
            </a:r>
            <a:r>
              <a:rPr lang="zh-CN" altLang="en-US" dirty="0"/>
              <a:t>，平</a:t>
            </a:r>
            <a:r>
              <a:rPr lang="en-US" altLang="zh-CN" dirty="0"/>
              <a:t>=0.5</a:t>
            </a:r>
            <a:r>
              <a:rPr lang="zh-CN" altLang="en-US" dirty="0"/>
              <a:t>，负</a:t>
            </a:r>
            <a:r>
              <a:rPr lang="en-US" altLang="zh-CN" dirty="0"/>
              <a:t>=0 </a:t>
            </a:r>
          </a:p>
          <a:p>
            <a:r>
              <a:rPr lang="en-US" altLang="zh-CN" dirty="0" err="1"/>
              <a:t>Ea</a:t>
            </a:r>
            <a:r>
              <a:rPr lang="zh-CN" altLang="en-US" dirty="0"/>
              <a:t>：预期</a:t>
            </a:r>
            <a:r>
              <a:rPr lang="en-US" altLang="zh-CN" dirty="0"/>
              <a:t>A</a:t>
            </a:r>
            <a:r>
              <a:rPr lang="zh-CN" altLang="en-US" dirty="0"/>
              <a:t>选手的胜负值，</a:t>
            </a:r>
            <a:r>
              <a:rPr lang="en-US" altLang="zh-CN" dirty="0" err="1"/>
              <a:t>Ea</a:t>
            </a:r>
            <a:r>
              <a:rPr lang="en-US" altLang="zh-CN" dirty="0"/>
              <a:t>=1/(1+10^[(</a:t>
            </a:r>
            <a:r>
              <a:rPr lang="en-US" altLang="zh-CN" dirty="0" err="1"/>
              <a:t>Rb</a:t>
            </a:r>
            <a:r>
              <a:rPr lang="en-US" altLang="zh-CN" dirty="0"/>
              <a:t>-Ra)/400]) </a:t>
            </a:r>
          </a:p>
          <a:p>
            <a:r>
              <a:rPr lang="en-US" altLang="zh-CN" dirty="0"/>
              <a:t>Eb</a:t>
            </a:r>
            <a:r>
              <a:rPr lang="zh-CN" altLang="en-US" dirty="0"/>
              <a:t>：预期</a:t>
            </a:r>
            <a:r>
              <a:rPr lang="en-US" altLang="zh-CN" dirty="0"/>
              <a:t>B</a:t>
            </a:r>
            <a:r>
              <a:rPr lang="zh-CN" altLang="en-US" dirty="0"/>
              <a:t>选手的胜负值，</a:t>
            </a:r>
            <a:r>
              <a:rPr lang="en-US" altLang="zh-CN" dirty="0"/>
              <a:t>Eb=1/(1+10^[(Ra-</a:t>
            </a:r>
            <a:r>
              <a:rPr lang="en-US" altLang="zh-CN" dirty="0" err="1"/>
              <a:t>Rb</a:t>
            </a:r>
            <a:r>
              <a:rPr lang="en-US" altLang="zh-CN" dirty="0"/>
              <a:t>)/400])</a:t>
            </a:r>
          </a:p>
          <a:p>
            <a:r>
              <a:rPr lang="zh-CN" altLang="en-US" dirty="0"/>
              <a:t>因为</a:t>
            </a:r>
            <a:r>
              <a:rPr lang="en-US" altLang="zh-CN" dirty="0"/>
              <a:t>E</a:t>
            </a:r>
            <a:r>
              <a:rPr lang="zh-CN" altLang="en-US" dirty="0"/>
              <a:t>值也为预估，则</a:t>
            </a:r>
            <a:r>
              <a:rPr lang="en-US" altLang="zh-CN" dirty="0" err="1"/>
              <a:t>Ea</a:t>
            </a:r>
            <a:r>
              <a:rPr lang="en-US" altLang="zh-CN" dirty="0"/>
              <a:t>+ Eb=1 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胜：</a:t>
            </a:r>
            <a:r>
              <a:rPr lang="en-US" altLang="zh-CN" dirty="0"/>
              <a:t>K</a:t>
            </a:r>
            <a:r>
              <a:rPr lang="zh-CN" altLang="en-US" dirty="0"/>
              <a:t>*（</a:t>
            </a:r>
            <a:r>
              <a:rPr lang="en-US" altLang="zh-CN" dirty="0"/>
              <a:t>1-Ea)+Ra            B</a:t>
            </a:r>
            <a:r>
              <a:rPr lang="zh-CN" altLang="en-US" dirty="0"/>
              <a:t>败：</a:t>
            </a:r>
            <a:r>
              <a:rPr lang="en-US" altLang="zh-CN" dirty="0" err="1"/>
              <a:t>Rb</a:t>
            </a:r>
            <a:r>
              <a:rPr lang="en-US" altLang="zh-CN" dirty="0"/>
              <a:t>-K*</a:t>
            </a:r>
            <a:r>
              <a:rPr lang="en-US" altLang="zh-CN" dirty="0" err="1"/>
              <a:t>Rb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败：</a:t>
            </a:r>
            <a:r>
              <a:rPr lang="en-US" altLang="zh-CN" dirty="0"/>
              <a:t>Ra- K</a:t>
            </a:r>
            <a:r>
              <a:rPr lang="zh-CN" altLang="en-US" dirty="0"/>
              <a:t>*</a:t>
            </a:r>
            <a:r>
              <a:rPr lang="en-US" altLang="zh-CN" dirty="0" err="1"/>
              <a:t>Ea</a:t>
            </a:r>
            <a:r>
              <a:rPr lang="en-US" altLang="zh-CN" dirty="0"/>
              <a:t>                   B</a:t>
            </a:r>
            <a:r>
              <a:rPr lang="zh-CN" altLang="en-US" dirty="0"/>
              <a:t>胜：</a:t>
            </a:r>
            <a:r>
              <a:rPr lang="en-US" altLang="zh-CN" dirty="0" err="1"/>
              <a:t>Rb+K</a:t>
            </a:r>
            <a:r>
              <a:rPr lang="en-US" altLang="zh-CN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1-Rb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89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2204759"/>
            <a:ext cx="2358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系统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E-R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43" name="AutoShape 112">
            <a:extLst>
              <a:ext uri="{FF2B5EF4-FFF2-40B4-BE49-F238E27FC236}">
                <a16:creationId xmlns:a16="http://schemas.microsoft.com/office/drawing/2014/main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1546393" y="2008569"/>
            <a:ext cx="932597" cy="932594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/>
          <p:cNvSpPr/>
          <p:nvPr/>
        </p:nvSpPr>
        <p:spPr>
          <a:xfrm>
            <a:off x="4143375" y="4591050"/>
            <a:ext cx="733425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队友描述</a:t>
            </a:r>
          </a:p>
        </p:txBody>
      </p:sp>
      <p:sp>
        <p:nvSpPr>
          <p:cNvPr id="102" name="椭圆 101"/>
          <p:cNvSpPr/>
          <p:nvPr/>
        </p:nvSpPr>
        <p:spPr>
          <a:xfrm>
            <a:off x="225539" y="3638550"/>
            <a:ext cx="733426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任务</a:t>
            </a:r>
            <a:r>
              <a:rPr lang="en-US" altLang="zh-CN" sz="800" dirty="0"/>
              <a:t>ID</a:t>
            </a:r>
            <a:endParaRPr lang="zh-CN" altLang="en-US" sz="900" dirty="0"/>
          </a:p>
        </p:txBody>
      </p:sp>
      <p:sp>
        <p:nvSpPr>
          <p:cNvPr id="103" name="椭圆 102"/>
          <p:cNvSpPr/>
          <p:nvPr/>
        </p:nvSpPr>
        <p:spPr>
          <a:xfrm>
            <a:off x="171118" y="4054704"/>
            <a:ext cx="6096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创建时间</a:t>
            </a:r>
          </a:p>
        </p:txBody>
      </p:sp>
      <p:sp>
        <p:nvSpPr>
          <p:cNvPr id="104" name="椭圆 103"/>
          <p:cNvSpPr/>
          <p:nvPr/>
        </p:nvSpPr>
        <p:spPr>
          <a:xfrm>
            <a:off x="495300" y="4467225"/>
            <a:ext cx="82867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完成时间</a:t>
            </a:r>
          </a:p>
        </p:txBody>
      </p:sp>
      <p:sp>
        <p:nvSpPr>
          <p:cNvPr id="117" name="椭圆 116"/>
          <p:cNvSpPr/>
          <p:nvPr/>
        </p:nvSpPr>
        <p:spPr>
          <a:xfrm>
            <a:off x="130289" y="1028700"/>
            <a:ext cx="800100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得分</a:t>
            </a:r>
          </a:p>
        </p:txBody>
      </p:sp>
      <p:sp>
        <p:nvSpPr>
          <p:cNvPr id="118" name="椭圆 117"/>
          <p:cNvSpPr/>
          <p:nvPr/>
        </p:nvSpPr>
        <p:spPr>
          <a:xfrm>
            <a:off x="192201" y="1543296"/>
            <a:ext cx="733425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篮板</a:t>
            </a:r>
          </a:p>
        </p:txBody>
      </p:sp>
      <p:sp>
        <p:nvSpPr>
          <p:cNvPr id="167" name="椭圆 166"/>
          <p:cNvSpPr/>
          <p:nvPr/>
        </p:nvSpPr>
        <p:spPr>
          <a:xfrm>
            <a:off x="4686300" y="171450"/>
            <a:ext cx="9048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系统匹配时间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6893EA-F751-4F8E-A64F-2A2EEE801BA9}"/>
              </a:ext>
            </a:extLst>
          </p:cNvPr>
          <p:cNvGrpSpPr/>
          <p:nvPr/>
        </p:nvGrpSpPr>
        <p:grpSpPr>
          <a:xfrm>
            <a:off x="528637" y="479196"/>
            <a:ext cx="8240827" cy="4381500"/>
            <a:chOff x="426923" y="419100"/>
            <a:chExt cx="8240827" cy="43815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EF227F-F971-46C4-8C83-D820A502B67B}"/>
                </a:ext>
              </a:extLst>
            </p:cNvPr>
            <p:cNvSpPr/>
            <p:nvPr/>
          </p:nvSpPr>
          <p:spPr>
            <a:xfrm>
              <a:off x="426923" y="470490"/>
              <a:ext cx="13917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b="1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系统</a:t>
              </a:r>
              <a:r>
                <a:rPr lang="en-US" altLang="zh-CN" sz="2000" b="1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E-R</a:t>
              </a:r>
              <a:r>
                <a:rPr lang="zh-CN" altLang="en-US" sz="2000" b="1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图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7E57A3C-8443-49FF-9826-9C5E2E058FD6}"/>
                </a:ext>
              </a:extLst>
            </p:cNvPr>
            <p:cNvSpPr/>
            <p:nvPr/>
          </p:nvSpPr>
          <p:spPr>
            <a:xfrm>
              <a:off x="4923204" y="3605074"/>
              <a:ext cx="3069164" cy="512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050" dirty="0">
                  <a:solidFill>
                    <a:schemeClr val="bg1"/>
                  </a:solidFill>
                </a:rPr>
                <a:t>Lorem ipsum dolor sit amet, consectetuer adipiscing elit. Aenean commodo ligula eget dolor. 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85825" y="1257300"/>
              <a:ext cx="819150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球员</a:t>
              </a:r>
              <a:endParaRPr lang="en-US" altLang="zh-CN" sz="12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 flipV="1">
              <a:off x="1590675" y="1228725"/>
              <a:ext cx="161925" cy="133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4" idx="2"/>
            </p:cNvCxnSpPr>
            <p:nvPr/>
          </p:nvCxnSpPr>
          <p:spPr>
            <a:xfrm>
              <a:off x="1295400" y="1609725"/>
              <a:ext cx="0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决策 28"/>
            <p:cNvSpPr/>
            <p:nvPr/>
          </p:nvSpPr>
          <p:spPr>
            <a:xfrm>
              <a:off x="857250" y="1790700"/>
              <a:ext cx="904875" cy="56197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添加</a:t>
              </a:r>
            </a:p>
          </p:txBody>
        </p:sp>
        <p:cxnSp>
          <p:nvCxnSpPr>
            <p:cNvPr id="31" name="直接连接符 30"/>
            <p:cNvCxnSpPr>
              <a:stCxn id="29" idx="2"/>
            </p:cNvCxnSpPr>
            <p:nvPr/>
          </p:nvCxnSpPr>
          <p:spPr>
            <a:xfrm>
              <a:off x="1309688" y="2352675"/>
              <a:ext cx="4762" cy="371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923925" y="2619374"/>
              <a:ext cx="771525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用户</a:t>
              </a:r>
            </a:p>
          </p:txBody>
        </p:sp>
        <p:cxnSp>
          <p:nvCxnSpPr>
            <p:cNvPr id="42" name="直接连接符 41"/>
            <p:cNvCxnSpPr>
              <a:stCxn id="32" idx="3"/>
            </p:cNvCxnSpPr>
            <p:nvPr/>
          </p:nvCxnSpPr>
          <p:spPr>
            <a:xfrm flipV="1">
              <a:off x="1695450" y="2771775"/>
              <a:ext cx="53340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菱形 42"/>
            <p:cNvSpPr/>
            <p:nvPr/>
          </p:nvSpPr>
          <p:spPr>
            <a:xfrm>
              <a:off x="2238375" y="2552700"/>
              <a:ext cx="1009650" cy="4667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指数计算</a:t>
              </a:r>
            </a:p>
          </p:txBody>
        </p:sp>
        <p:cxnSp>
          <p:nvCxnSpPr>
            <p:cNvPr id="45" name="直接连接符 44"/>
            <p:cNvCxnSpPr>
              <a:stCxn id="43" idx="3"/>
            </p:cNvCxnSpPr>
            <p:nvPr/>
          </p:nvCxnSpPr>
          <p:spPr>
            <a:xfrm flipV="1">
              <a:off x="3248025" y="2495550"/>
              <a:ext cx="742950" cy="290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4010025" y="2371725"/>
              <a:ext cx="857250" cy="285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指数</a:t>
              </a:r>
            </a:p>
          </p:txBody>
        </p:sp>
        <p:sp>
          <p:nvSpPr>
            <p:cNvPr id="50" name="菱形 49"/>
            <p:cNvSpPr/>
            <p:nvPr/>
          </p:nvSpPr>
          <p:spPr>
            <a:xfrm>
              <a:off x="828675" y="3228975"/>
              <a:ext cx="981075" cy="52387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完成</a:t>
              </a:r>
            </a:p>
          </p:txBody>
        </p:sp>
        <p:cxnSp>
          <p:nvCxnSpPr>
            <p:cNvPr id="52" name="直接连接符 51"/>
            <p:cNvCxnSpPr>
              <a:stCxn id="50" idx="0"/>
              <a:endCxn id="32" idx="2"/>
            </p:cNvCxnSpPr>
            <p:nvPr/>
          </p:nvCxnSpPr>
          <p:spPr>
            <a:xfrm flipH="1" flipV="1">
              <a:off x="1309688" y="2933699"/>
              <a:ext cx="9525" cy="295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2"/>
            </p:cNvCxnSpPr>
            <p:nvPr/>
          </p:nvCxnSpPr>
          <p:spPr>
            <a:xfrm>
              <a:off x="1319213" y="3752850"/>
              <a:ext cx="4762" cy="21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866775" y="4000500"/>
              <a:ext cx="942975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组织任务</a:t>
              </a:r>
            </a:p>
          </p:txBody>
        </p:sp>
        <p:cxnSp>
          <p:nvCxnSpPr>
            <p:cNvPr id="57" name="直接连接符 56"/>
            <p:cNvCxnSpPr>
              <a:stCxn id="55" idx="3"/>
            </p:cNvCxnSpPr>
            <p:nvPr/>
          </p:nvCxnSpPr>
          <p:spPr>
            <a:xfrm>
              <a:off x="1809750" y="4200525"/>
              <a:ext cx="495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菱形 57"/>
            <p:cNvSpPr/>
            <p:nvPr/>
          </p:nvSpPr>
          <p:spPr>
            <a:xfrm>
              <a:off x="2295525" y="3933825"/>
              <a:ext cx="1066800" cy="59055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包含</a:t>
              </a:r>
            </a:p>
          </p:txBody>
        </p:sp>
        <p:cxnSp>
          <p:nvCxnSpPr>
            <p:cNvPr id="60" name="直接连接符 59"/>
            <p:cNvCxnSpPr>
              <a:stCxn id="58" idx="3"/>
            </p:cNvCxnSpPr>
            <p:nvPr/>
          </p:nvCxnSpPr>
          <p:spPr>
            <a:xfrm>
              <a:off x="3362325" y="4229100"/>
              <a:ext cx="67627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4076700" y="4038600"/>
              <a:ext cx="8382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队友信息</a:t>
              </a:r>
            </a:p>
          </p:txBody>
        </p:sp>
        <p:cxnSp>
          <p:nvCxnSpPr>
            <p:cNvPr id="63" name="直接连接符 62"/>
            <p:cNvCxnSpPr>
              <a:stCxn id="61" idx="3"/>
            </p:cNvCxnSpPr>
            <p:nvPr/>
          </p:nvCxnSpPr>
          <p:spPr>
            <a:xfrm>
              <a:off x="4914900" y="4248150"/>
              <a:ext cx="1066800" cy="28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菱形 67"/>
            <p:cNvSpPr/>
            <p:nvPr/>
          </p:nvSpPr>
          <p:spPr>
            <a:xfrm>
              <a:off x="5962650" y="3981450"/>
              <a:ext cx="1371600" cy="60007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组合</a:t>
              </a:r>
            </a:p>
          </p:txBody>
        </p:sp>
        <p:cxnSp>
          <p:nvCxnSpPr>
            <p:cNvPr id="70" name="直接连接符 69"/>
            <p:cNvCxnSpPr>
              <a:stCxn id="68" idx="0"/>
            </p:cNvCxnSpPr>
            <p:nvPr/>
          </p:nvCxnSpPr>
          <p:spPr>
            <a:xfrm flipH="1" flipV="1">
              <a:off x="6638925" y="3438525"/>
              <a:ext cx="9525" cy="542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6057900" y="3028951"/>
              <a:ext cx="133350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对手信息</a:t>
              </a:r>
              <a:endParaRPr lang="en-US" altLang="zh-CN" dirty="0"/>
            </a:p>
          </p:txBody>
        </p:sp>
        <p:cxnSp>
          <p:nvCxnSpPr>
            <p:cNvPr id="73" name="直接连接符 72"/>
            <p:cNvCxnSpPr/>
            <p:nvPr/>
          </p:nvCxnSpPr>
          <p:spPr>
            <a:xfrm flipV="1">
              <a:off x="6962775" y="2371725"/>
              <a:ext cx="76200" cy="73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991350" y="2543175"/>
              <a:ext cx="85725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6962775" y="3028950"/>
              <a:ext cx="781050" cy="28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6600824" y="1971675"/>
              <a:ext cx="1057275" cy="523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对手队伍</a:t>
              </a:r>
              <a:r>
                <a:rPr lang="en-US" altLang="zh-CN" sz="1100" dirty="0"/>
                <a:t>ID</a:t>
              </a:r>
              <a:endParaRPr lang="zh-CN" altLang="en-US" sz="1100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7620000" y="2219325"/>
              <a:ext cx="1047750" cy="409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对手实力</a:t>
              </a:r>
            </a:p>
          </p:txBody>
        </p:sp>
        <p:sp>
          <p:nvSpPr>
            <p:cNvPr id="80" name="椭圆 79"/>
            <p:cNvSpPr/>
            <p:nvPr/>
          </p:nvSpPr>
          <p:spPr>
            <a:xfrm>
              <a:off x="7743826" y="2857500"/>
              <a:ext cx="8001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比赛信息</a:t>
              </a: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857625" y="4457700"/>
              <a:ext cx="304800" cy="95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14850" y="4343400"/>
              <a:ext cx="95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3209925" y="4457700"/>
              <a:ext cx="695325" cy="333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队伍</a:t>
              </a:r>
              <a:r>
                <a:rPr lang="en-US" altLang="zh-CN" sz="1000" dirty="0"/>
                <a:t>ID</a:t>
              </a:r>
              <a:endParaRPr lang="zh-CN" altLang="en-US" sz="1000" dirty="0"/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 flipV="1">
              <a:off x="4352925" y="3857625"/>
              <a:ext cx="9525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/>
            <p:nvPr/>
          </p:nvSpPr>
          <p:spPr>
            <a:xfrm>
              <a:off x="3981450" y="3581400"/>
              <a:ext cx="828675" cy="276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队伍实力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 flipV="1">
              <a:off x="762000" y="3990975"/>
              <a:ext cx="161925" cy="10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676275" y="4248150"/>
              <a:ext cx="333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1095375" y="4333875"/>
              <a:ext cx="85725" cy="180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514475" y="4305300"/>
              <a:ext cx="171450" cy="2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590675" y="4419600"/>
              <a:ext cx="78105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比赛信息</a:t>
              </a:r>
            </a:p>
          </p:txBody>
        </p:sp>
        <p:cxnSp>
          <p:nvCxnSpPr>
            <p:cNvPr id="107" name="直接连接符 106"/>
            <p:cNvCxnSpPr>
              <a:endCxn id="24" idx="0"/>
            </p:cNvCxnSpPr>
            <p:nvPr/>
          </p:nvCxnSpPr>
          <p:spPr>
            <a:xfrm>
              <a:off x="1295400" y="1038225"/>
              <a:ext cx="0" cy="21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>
              <a:off x="847725" y="800100"/>
              <a:ext cx="962025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球员</a:t>
              </a:r>
              <a:r>
                <a:rPr lang="en-US" altLang="zh-CN" sz="1200" dirty="0">
                  <a:solidFill>
                    <a:schemeClr val="bg1"/>
                  </a:solidFill>
                </a:rPr>
                <a:t>ID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flipV="1">
              <a:off x="1609725" y="1247775"/>
              <a:ext cx="466725" cy="10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600200" y="1562100"/>
              <a:ext cx="400050" cy="4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24" idx="1"/>
            </p:cNvCxnSpPr>
            <p:nvPr/>
          </p:nvCxnSpPr>
          <p:spPr>
            <a:xfrm flipH="1" flipV="1">
              <a:off x="800100" y="1247775"/>
              <a:ext cx="85725" cy="185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819150" y="1581150"/>
              <a:ext cx="24765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/>
            <p:cNvSpPr/>
            <p:nvPr/>
          </p:nvSpPr>
          <p:spPr>
            <a:xfrm>
              <a:off x="2076450" y="1000125"/>
              <a:ext cx="742950" cy="400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盖帽</a:t>
              </a:r>
            </a:p>
          </p:txBody>
        </p:sp>
        <p:sp>
          <p:nvSpPr>
            <p:cNvPr id="120" name="椭圆 119"/>
            <p:cNvSpPr/>
            <p:nvPr/>
          </p:nvSpPr>
          <p:spPr>
            <a:xfrm>
              <a:off x="1981200" y="1457325"/>
              <a:ext cx="695325" cy="400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抢断</a:t>
              </a:r>
            </a:p>
          </p:txBody>
        </p:sp>
        <p:cxnSp>
          <p:nvCxnSpPr>
            <p:cNvPr id="127" name="直接连接符 126"/>
            <p:cNvCxnSpPr>
              <a:endCxn id="131" idx="2"/>
            </p:cNvCxnSpPr>
            <p:nvPr/>
          </p:nvCxnSpPr>
          <p:spPr>
            <a:xfrm flipV="1">
              <a:off x="4772025" y="2371725"/>
              <a:ext cx="594305" cy="133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3762375" y="1685925"/>
              <a:ext cx="1285875" cy="428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位置指数</a:t>
              </a:r>
              <a:r>
                <a:rPr lang="en-US" altLang="zh-CN" sz="1100" dirty="0"/>
                <a:t>ID</a:t>
              </a:r>
              <a:endParaRPr lang="zh-CN" altLang="en-US" sz="1100" dirty="0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5366330" y="2133600"/>
              <a:ext cx="981075" cy="476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位置指数</a:t>
              </a:r>
            </a:p>
          </p:txBody>
        </p:sp>
        <p:cxnSp>
          <p:nvCxnSpPr>
            <p:cNvPr id="145" name="直接连接符 144"/>
            <p:cNvCxnSpPr>
              <a:stCxn id="46" idx="0"/>
              <a:endCxn id="130" idx="4"/>
            </p:cNvCxnSpPr>
            <p:nvPr/>
          </p:nvCxnSpPr>
          <p:spPr>
            <a:xfrm flipH="1" flipV="1">
              <a:off x="4405313" y="2114550"/>
              <a:ext cx="333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V="1">
              <a:off x="1704975" y="1009650"/>
              <a:ext cx="215265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菱形 147"/>
            <p:cNvSpPr/>
            <p:nvPr/>
          </p:nvSpPr>
          <p:spPr>
            <a:xfrm>
              <a:off x="3762375" y="619125"/>
              <a:ext cx="1304925" cy="66675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匹配</a:t>
              </a:r>
            </a:p>
          </p:txBody>
        </p:sp>
        <p:cxnSp>
          <p:nvCxnSpPr>
            <p:cNvPr id="150" name="直接连接符 149"/>
            <p:cNvCxnSpPr>
              <a:stCxn id="148" idx="3"/>
            </p:cNvCxnSpPr>
            <p:nvPr/>
          </p:nvCxnSpPr>
          <p:spPr>
            <a:xfrm flipV="1">
              <a:off x="5067300" y="933450"/>
              <a:ext cx="361950" cy="19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5438775" y="762000"/>
              <a:ext cx="1038225" cy="361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匹配列表</a:t>
              </a:r>
            </a:p>
          </p:txBody>
        </p:sp>
        <p:cxnSp>
          <p:nvCxnSpPr>
            <p:cNvPr id="157" name="直接连接符 156"/>
            <p:cNvCxnSpPr>
              <a:stCxn id="151" idx="3"/>
              <a:endCxn id="160" idx="2"/>
            </p:cNvCxnSpPr>
            <p:nvPr/>
          </p:nvCxnSpPr>
          <p:spPr>
            <a:xfrm flipV="1">
              <a:off x="6477000" y="928688"/>
              <a:ext cx="333375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/>
            <p:cNvSpPr/>
            <p:nvPr/>
          </p:nvSpPr>
          <p:spPr>
            <a:xfrm>
              <a:off x="6810375" y="742950"/>
              <a:ext cx="1104900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队伍</a:t>
              </a:r>
              <a:r>
                <a:rPr lang="en-US" altLang="zh-CN" sz="1100" dirty="0"/>
                <a:t>ID</a:t>
              </a:r>
              <a:endParaRPr lang="zh-CN" altLang="en-US" sz="11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09700" y="15621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09700" y="22860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76550" y="161925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114925" y="628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166" name="直接连接符 165"/>
            <p:cNvCxnSpPr/>
            <p:nvPr/>
          </p:nvCxnSpPr>
          <p:spPr>
            <a:xfrm flipV="1">
              <a:off x="4438650" y="419100"/>
              <a:ext cx="247650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333500" y="28860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323975" y="36576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05000" y="38481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62350" y="3886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667500" y="35433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2575" y="39433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94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04382" y="219533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系统数据表</a:t>
            </a:r>
          </a:p>
        </p:txBody>
      </p:sp>
      <p:grpSp>
        <p:nvGrpSpPr>
          <p:cNvPr id="22" name="Group 69">
            <a:extLst>
              <a:ext uri="{FF2B5EF4-FFF2-40B4-BE49-F238E27FC236}">
                <a16:creationId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1567080" y="2113587"/>
            <a:ext cx="851708" cy="79929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24" name="AutoShape 69">
              <a:extLst>
                <a:ext uri="{FF2B5EF4-FFF2-40B4-BE49-F238E27FC236}">
                  <a16:creationId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0">
              <a:extLst>
                <a:ext uri="{FF2B5EF4-FFF2-40B4-BE49-F238E27FC236}">
                  <a16:creationId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1">
              <a:extLst>
                <a:ext uri="{FF2B5EF4-FFF2-40B4-BE49-F238E27FC236}">
                  <a16:creationId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2">
              <a:extLst>
                <a:ext uri="{FF2B5EF4-FFF2-40B4-BE49-F238E27FC236}">
                  <a16:creationId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3">
              <a:extLst>
                <a:ext uri="{FF2B5EF4-FFF2-40B4-BE49-F238E27FC236}">
                  <a16:creationId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74">
              <a:extLst>
                <a:ext uri="{FF2B5EF4-FFF2-40B4-BE49-F238E27FC236}">
                  <a16:creationId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9" name="AutoShape 75">
              <a:extLst>
                <a:ext uri="{FF2B5EF4-FFF2-40B4-BE49-F238E27FC236}">
                  <a16:creationId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0" name="AutoShape 76">
              <a:extLst>
                <a:ext uri="{FF2B5EF4-FFF2-40B4-BE49-F238E27FC236}">
                  <a16:creationId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7">
              <a:extLst>
                <a:ext uri="{FF2B5EF4-FFF2-40B4-BE49-F238E27FC236}">
                  <a16:creationId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07898" y="35619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球员信息总表</a:t>
            </a: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71E8A5E-D5E2-4C59-ADAC-A807744F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27" y="1019696"/>
            <a:ext cx="5046002" cy="38147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CF6B8A-884C-41FC-84B1-A87D1C6C051A}"/>
              </a:ext>
            </a:extLst>
          </p:cNvPr>
          <p:cNvSpPr txBox="1"/>
          <p:nvPr/>
        </p:nvSpPr>
        <p:spPr>
          <a:xfrm>
            <a:off x="820132" y="1508289"/>
            <a:ext cx="1904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该表为球员信息总表，内容包含球员姓名，身高，体重</a:t>
            </a:r>
            <a:r>
              <a:rPr lang="en-US" altLang="zh-CN" sz="1400" dirty="0"/>
              <a:t>,</a:t>
            </a:r>
            <a:r>
              <a:rPr lang="zh-CN" altLang="en-US" sz="1400" dirty="0"/>
              <a:t>积分及比赛各项平均数据</a:t>
            </a:r>
          </a:p>
        </p:txBody>
      </p: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07898" y="35619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匹配记录表</a:t>
            </a:r>
          </a:p>
        </p:txBody>
      </p:sp>
      <p:grpSp>
        <p:nvGrpSpPr>
          <p:cNvPr id="2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4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F27125F-12D8-426A-8945-6E30206F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30" y="1582252"/>
            <a:ext cx="5571429" cy="27142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11B9BF-48C9-4524-BD1B-0B3EA6FB9C5D}"/>
              </a:ext>
            </a:extLst>
          </p:cNvPr>
          <p:cNvSpPr txBox="1"/>
          <p:nvPr/>
        </p:nvSpPr>
        <p:spPr>
          <a:xfrm>
            <a:off x="820132" y="1508289"/>
            <a:ext cx="1904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该表为比赛匹配表，内容包含匹配时间及比赛</a:t>
            </a:r>
            <a:r>
              <a:rPr lang="en-US" altLang="zh-CN" sz="1400" dirty="0"/>
              <a:t>A</a:t>
            </a:r>
            <a:r>
              <a:rPr lang="zh-CN" altLang="en-US" sz="1400" dirty="0"/>
              <a:t>队，</a:t>
            </a:r>
            <a:r>
              <a:rPr lang="en-US" altLang="zh-CN" sz="1400" dirty="0"/>
              <a:t>B</a:t>
            </a:r>
            <a:r>
              <a:rPr lang="zh-CN" altLang="en-US" sz="1400" dirty="0"/>
              <a:t>队所有队员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17423" y="36571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比赛记录表</a:t>
            </a:r>
          </a:p>
        </p:txBody>
      </p:sp>
      <p:grpSp>
        <p:nvGrpSpPr>
          <p:cNvPr id="2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4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69BF310-AAC5-4809-967F-00A52D00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56" y="631901"/>
            <a:ext cx="4934304" cy="41172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96FB3A-223C-4587-B41E-EEFF2C43B963}"/>
              </a:ext>
            </a:extLst>
          </p:cNvPr>
          <p:cNvSpPr txBox="1"/>
          <p:nvPr/>
        </p:nvSpPr>
        <p:spPr>
          <a:xfrm>
            <a:off x="820132" y="1508289"/>
            <a:ext cx="1904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该表为比赛记录表，内容包含球员</a:t>
            </a:r>
            <a:r>
              <a:rPr lang="en-US" altLang="zh-CN" sz="1400" dirty="0"/>
              <a:t>id</a:t>
            </a:r>
            <a:r>
              <a:rPr lang="zh-CN" altLang="en-US" sz="1400" dirty="0"/>
              <a:t>，比赛各项数据数据，以及比赛积分</a:t>
            </a:r>
          </a:p>
        </p:txBody>
      </p: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07898" y="35619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球员位置指数表</a:t>
            </a:r>
          </a:p>
        </p:txBody>
      </p:sp>
      <p:grpSp>
        <p:nvGrpSpPr>
          <p:cNvPr id="2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4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32932CB-3E1D-4035-83BA-1E3A5B2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60" y="1580497"/>
            <a:ext cx="5219048" cy="21333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8E2C25-B7D7-49BB-982D-8F49B01C5070}"/>
              </a:ext>
            </a:extLst>
          </p:cNvPr>
          <p:cNvSpPr txBox="1"/>
          <p:nvPr/>
        </p:nvSpPr>
        <p:spPr>
          <a:xfrm>
            <a:off x="820132" y="1508289"/>
            <a:ext cx="1904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该表为球员位置指数表，内容包含球员</a:t>
            </a:r>
            <a:r>
              <a:rPr lang="en-US" altLang="zh-CN" sz="1400" dirty="0"/>
              <a:t>id</a:t>
            </a:r>
            <a:r>
              <a:rPr lang="zh-CN" altLang="en-US" sz="1400" dirty="0"/>
              <a:t>及各个位置指数</a:t>
            </a:r>
          </a:p>
        </p:txBody>
      </p: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97870" y="1865376"/>
            <a:ext cx="1415772" cy="1805426"/>
            <a:chOff x="703223" y="1848879"/>
            <a:chExt cx="1415772" cy="18054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97FF0D-B812-4518-824F-8AF2AC26DB85}"/>
                </a:ext>
              </a:extLst>
            </p:cNvPr>
            <p:cNvSpPr/>
            <p:nvPr/>
          </p:nvSpPr>
          <p:spPr>
            <a:xfrm>
              <a:off x="703223" y="3069530"/>
              <a:ext cx="14157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系统需求与算法分析</a:t>
              </a:r>
              <a:endParaRPr lang="en-US" altLang="zh-CN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15326" y="1848879"/>
              <a:ext cx="1040625" cy="1040625"/>
              <a:chOff x="815326" y="1848879"/>
              <a:chExt cx="1040625" cy="104062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CB3FFBD-331E-42F6-83E7-4E7290D02507}"/>
                  </a:ext>
                </a:extLst>
              </p:cNvPr>
              <p:cNvSpPr/>
              <p:nvPr/>
            </p:nvSpPr>
            <p:spPr>
              <a:xfrm>
                <a:off x="81532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B809C4-5FEA-410E-B945-C8E99E3168E7}"/>
                  </a:ext>
                </a:extLst>
              </p:cNvPr>
              <p:cNvSpPr txBox="1"/>
              <p:nvPr/>
            </p:nvSpPr>
            <p:spPr>
              <a:xfrm>
                <a:off x="938579" y="201524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01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713642" y="1865376"/>
            <a:ext cx="1135247" cy="1559206"/>
            <a:chOff x="2440856" y="1848879"/>
            <a:chExt cx="1135247" cy="15592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39C0C3-772E-4B36-B074-9A7345360EAE}"/>
                </a:ext>
              </a:extLst>
            </p:cNvPr>
            <p:cNvSpPr/>
            <p:nvPr/>
          </p:nvSpPr>
          <p:spPr>
            <a:xfrm>
              <a:off x="2440856" y="3069531"/>
              <a:ext cx="1135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系统</a:t>
              </a:r>
              <a:r>
                <a:rPr lang="en-US" altLang="zh-CN" sz="1600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E-R</a:t>
              </a:r>
              <a:r>
                <a:rPr lang="zh-CN" altLang="en-US" sz="1600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图</a:t>
              </a:r>
              <a:endParaRPr lang="zh-CN" altLang="zh-CN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488166" y="1848879"/>
              <a:ext cx="1040625" cy="1040625"/>
              <a:chOff x="2488166" y="1848879"/>
              <a:chExt cx="1040625" cy="1040625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1AD739D-6B1B-41EA-8079-419F27465730}"/>
                  </a:ext>
                </a:extLst>
              </p:cNvPr>
              <p:cNvSpPr/>
              <p:nvPr/>
            </p:nvSpPr>
            <p:spPr>
              <a:xfrm>
                <a:off x="248816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75C41DC-A784-4EED-9C7A-DDA83A9D9C79}"/>
                  </a:ext>
                </a:extLst>
              </p:cNvPr>
              <p:cNvSpPr txBox="1"/>
              <p:nvPr/>
            </p:nvSpPr>
            <p:spPr>
              <a:xfrm>
                <a:off x="2630128" y="201524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02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22" name="文本框 20">
            <a:extLst>
              <a:ext uri="{FF2B5EF4-FFF2-40B4-BE49-F238E27FC236}">
                <a16:creationId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737059" y="350625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06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881261" y="1865376"/>
            <a:ext cx="1415772" cy="1559206"/>
            <a:chOff x="2300592" y="1848879"/>
            <a:chExt cx="1415772" cy="155920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39C0C3-772E-4B36-B074-9A7345360EAE}"/>
                </a:ext>
              </a:extLst>
            </p:cNvPr>
            <p:cNvSpPr/>
            <p:nvPr/>
          </p:nvSpPr>
          <p:spPr>
            <a:xfrm>
              <a:off x="2300592" y="3069531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系统存储过程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24"/>
            <p:cNvGrpSpPr/>
            <p:nvPr/>
          </p:nvGrpSpPr>
          <p:grpSpPr>
            <a:xfrm>
              <a:off x="2488166" y="1848879"/>
              <a:ext cx="1040625" cy="1040625"/>
              <a:chOff x="2488166" y="1848879"/>
              <a:chExt cx="1040625" cy="1040625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61AD739D-6B1B-41EA-8079-419F27465730}"/>
                  </a:ext>
                </a:extLst>
              </p:cNvPr>
              <p:cNvSpPr/>
              <p:nvPr/>
            </p:nvSpPr>
            <p:spPr>
              <a:xfrm>
                <a:off x="248816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16">
                <a:extLst>
                  <a:ext uri="{FF2B5EF4-FFF2-40B4-BE49-F238E27FC236}">
                    <a16:creationId xmlns:a16="http://schemas.microsoft.com/office/drawing/2014/main" id="{F75C41DC-A784-4EED-9C7A-DDA83A9D9C79}"/>
                  </a:ext>
                </a:extLst>
              </p:cNvPr>
              <p:cNvSpPr txBox="1"/>
              <p:nvPr/>
            </p:nvSpPr>
            <p:spPr>
              <a:xfrm>
                <a:off x="2630128" y="201524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05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3111932" y="1865376"/>
            <a:ext cx="1210588" cy="1559206"/>
            <a:chOff x="2403185" y="1848879"/>
            <a:chExt cx="1210588" cy="155920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E39C0C3-772E-4B36-B074-9A7345360EAE}"/>
                </a:ext>
              </a:extLst>
            </p:cNvPr>
            <p:cNvSpPr/>
            <p:nvPr/>
          </p:nvSpPr>
          <p:spPr>
            <a:xfrm>
              <a:off x="2403185" y="3069531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系统数据表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1" name="组合 24"/>
            <p:cNvGrpSpPr/>
            <p:nvPr/>
          </p:nvGrpSpPr>
          <p:grpSpPr>
            <a:xfrm>
              <a:off x="2488166" y="1848879"/>
              <a:ext cx="1040625" cy="1040625"/>
              <a:chOff x="2488166" y="1848879"/>
              <a:chExt cx="1040625" cy="1040625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1AD739D-6B1B-41EA-8079-419F27465730}"/>
                  </a:ext>
                </a:extLst>
              </p:cNvPr>
              <p:cNvSpPr/>
              <p:nvPr/>
            </p:nvSpPr>
            <p:spPr>
              <a:xfrm>
                <a:off x="248816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16">
                <a:extLst>
                  <a:ext uri="{FF2B5EF4-FFF2-40B4-BE49-F238E27FC236}">
                    <a16:creationId xmlns:a16="http://schemas.microsoft.com/office/drawing/2014/main" id="{F75C41DC-A784-4EED-9C7A-DDA83A9D9C79}"/>
                  </a:ext>
                </a:extLst>
              </p:cNvPr>
              <p:cNvSpPr txBox="1"/>
              <p:nvPr/>
            </p:nvSpPr>
            <p:spPr>
              <a:xfrm>
                <a:off x="2630128" y="201524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03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32874" y="1865376"/>
            <a:ext cx="1040625" cy="1559206"/>
            <a:chOff x="2488166" y="1848879"/>
            <a:chExt cx="1040625" cy="155920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E39C0C3-772E-4B36-B074-9A7345360EAE}"/>
                </a:ext>
              </a:extLst>
            </p:cNvPr>
            <p:cNvSpPr/>
            <p:nvPr/>
          </p:nvSpPr>
          <p:spPr>
            <a:xfrm>
              <a:off x="2505776" y="3069531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系统视图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6" name="组合 24"/>
            <p:cNvGrpSpPr/>
            <p:nvPr/>
          </p:nvGrpSpPr>
          <p:grpSpPr>
            <a:xfrm>
              <a:off x="2488166" y="1848879"/>
              <a:ext cx="1040625" cy="1040625"/>
              <a:chOff x="2488166" y="1848879"/>
              <a:chExt cx="1040625" cy="1040625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61AD739D-6B1B-41EA-8079-419F27465730}"/>
                  </a:ext>
                </a:extLst>
              </p:cNvPr>
              <p:cNvSpPr/>
              <p:nvPr/>
            </p:nvSpPr>
            <p:spPr>
              <a:xfrm>
                <a:off x="248816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16">
                <a:extLst>
                  <a:ext uri="{FF2B5EF4-FFF2-40B4-BE49-F238E27FC236}">
                    <a16:creationId xmlns:a16="http://schemas.microsoft.com/office/drawing/2014/main" id="{F75C41DC-A784-4EED-9C7A-DDA83A9D9C79}"/>
                  </a:ext>
                </a:extLst>
              </p:cNvPr>
              <p:cNvSpPr txBox="1"/>
              <p:nvPr/>
            </p:nvSpPr>
            <p:spPr>
              <a:xfrm>
                <a:off x="2630128" y="201524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04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7419815" y="1865376"/>
            <a:ext cx="1210588" cy="1559206"/>
            <a:chOff x="2403184" y="1848879"/>
            <a:chExt cx="1210588" cy="155920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E39C0C3-772E-4B36-B074-9A7345360EAE}"/>
                </a:ext>
              </a:extLst>
            </p:cNvPr>
            <p:cNvSpPr/>
            <p:nvPr/>
          </p:nvSpPr>
          <p:spPr>
            <a:xfrm>
              <a:off x="2403184" y="3069531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系统触发器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51" name="组合 24"/>
            <p:cNvGrpSpPr/>
            <p:nvPr/>
          </p:nvGrpSpPr>
          <p:grpSpPr>
            <a:xfrm>
              <a:off x="2488166" y="1848879"/>
              <a:ext cx="1040625" cy="1040625"/>
              <a:chOff x="2488166" y="1848879"/>
              <a:chExt cx="1040625" cy="1040625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1AD739D-6B1B-41EA-8079-419F27465730}"/>
                  </a:ext>
                </a:extLst>
              </p:cNvPr>
              <p:cNvSpPr/>
              <p:nvPr/>
            </p:nvSpPr>
            <p:spPr>
              <a:xfrm>
                <a:off x="2488166" y="1848879"/>
                <a:ext cx="1040625" cy="10406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16">
                <a:extLst>
                  <a:ext uri="{FF2B5EF4-FFF2-40B4-BE49-F238E27FC236}">
                    <a16:creationId xmlns:a16="http://schemas.microsoft.com/office/drawing/2014/main" id="{F75C41DC-A784-4EED-9C7A-DDA83A9D9C79}"/>
                  </a:ext>
                </a:extLst>
              </p:cNvPr>
              <p:cNvSpPr txBox="1"/>
              <p:nvPr/>
            </p:nvSpPr>
            <p:spPr>
              <a:xfrm>
                <a:off x="2630128" y="201524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06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72545" y="216731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系统视图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1489434" y="1998482"/>
            <a:ext cx="942682" cy="791852"/>
          </a:xfrm>
          <a:prstGeom prst="triangl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45973" y="44191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球员指数视图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5020" y="1211580"/>
            <a:ext cx="5274310" cy="15201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47" y="2557549"/>
            <a:ext cx="7252978" cy="1890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409574" y="1208934"/>
            <a:ext cx="2524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球员指数视图显示的是球员各个位置的指数。他由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tb_player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表和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position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表连接组成。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45973" y="44191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比赛记录视图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409574" y="1208934"/>
            <a:ext cx="25241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比赛记录视图显示的是球员各个位置的指数。他由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tb_record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表和</a:t>
            </a:r>
            <a:r>
              <a:rPr lang="en-US" altLang="zh-CN" sz="1400" kern="100" dirty="0">
                <a:solidFill>
                  <a:srgbClr val="222B34"/>
                </a:solidFill>
                <a:latin typeface="Arial"/>
                <a:cs typeface="Times New Roman" panose="02020603050405020304" pitchFamily="18" charset="0"/>
              </a:rPr>
              <a:t>tb_player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表连接组成。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 cstate="print"/>
          <a:srcRect r="-2191" b="28668"/>
          <a:stretch>
            <a:fillRect/>
          </a:stretch>
        </p:blipFill>
        <p:spPr>
          <a:xfrm>
            <a:off x="3020695" y="837564"/>
            <a:ext cx="5789930" cy="150558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970" y="2665730"/>
            <a:ext cx="7999730" cy="1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63118" y="218617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系统存储过程</a:t>
            </a:r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id="{2D2844CE-D33D-40FA-9067-6ADCF32134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9893" y="2164773"/>
            <a:ext cx="847682" cy="729255"/>
            <a:chOff x="4731" y="799"/>
            <a:chExt cx="272" cy="234"/>
          </a:xfrm>
          <a:solidFill>
            <a:schemeClr val="bg1"/>
          </a:solidFill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F6D9A4FC-03C9-4ACB-9184-1100E1DE3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61A25A34-ECE0-4E65-9A3E-FC458F9CD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8F4FA67-53E9-45EF-8B17-AB8C42F56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9B29321A-875E-4F5A-9FFE-826A78D26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17423" y="46096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计算球员各项指数</a:t>
            </a:r>
          </a:p>
        </p:txBody>
      </p:sp>
      <p:grpSp>
        <p:nvGrpSpPr>
          <p:cNvPr id="2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4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82917C6-A1F7-490C-8811-378B8C61F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3" y="867913"/>
            <a:ext cx="8003357" cy="38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645F79-C55C-4A35-8CD0-2E6E5489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8" y="666918"/>
            <a:ext cx="8371002" cy="41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0F29B7-A175-4BF7-BC7B-7A14E2F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66" y="976512"/>
            <a:ext cx="7066667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17423" y="46096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匹配记录</a:t>
            </a:r>
          </a:p>
        </p:txBody>
      </p:sp>
      <p:grpSp>
        <p:nvGrpSpPr>
          <p:cNvPr id="2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4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1AC7EAA-03FC-44F1-AB1F-18AB4C7A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3" y="871461"/>
            <a:ext cx="8031637" cy="38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505D60-C3A7-4205-9026-3C75673B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373520"/>
            <a:ext cx="7758260" cy="27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E641415-7355-46CF-A5EB-AD5A986D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8" y="941358"/>
            <a:ext cx="6149223" cy="38256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E610FD-AE88-452B-86B2-EC633C14EE18}"/>
              </a:ext>
            </a:extLst>
          </p:cNvPr>
          <p:cNvSpPr/>
          <p:nvPr/>
        </p:nvSpPr>
        <p:spPr>
          <a:xfrm>
            <a:off x="511231" y="473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匹配结果</a:t>
            </a:r>
          </a:p>
        </p:txBody>
      </p:sp>
    </p:spTree>
    <p:extLst>
      <p:ext uri="{BB962C8B-B14F-4D97-AF65-F5344CB8AC3E}">
        <p14:creationId xmlns:p14="http://schemas.microsoft.com/office/powerpoint/2010/main" val="29319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699468" y="602915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317145" y="218701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3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系统需求与算法分析</a:t>
            </a:r>
            <a:endParaRPr lang="en-US" altLang="zh-CN" sz="3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17423" y="46096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比赛结果输入</a:t>
            </a:r>
          </a:p>
        </p:txBody>
      </p:sp>
      <p:grpSp>
        <p:nvGrpSpPr>
          <p:cNvPr id="4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989C19E-F2DF-473A-A6C4-20F35CE4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94" y="930191"/>
            <a:ext cx="7282419" cy="38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C699B1-6526-4E8F-AF5C-7E0914E9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0" y="875830"/>
            <a:ext cx="8465270" cy="36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C07C49-4B9D-4F3D-BD7D-3764BDD4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5" y="1119248"/>
            <a:ext cx="7909089" cy="33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17423" y="46096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运行结果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3AE7AD1-2CB3-488C-BFCA-2BB3AD2A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1004970"/>
            <a:ext cx="7521486" cy="33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63118" y="218617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系统触发器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17423" y="460965"/>
            <a:ext cx="4362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触发器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: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球员信息插入后计算初始积分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0CA8DB8-FE2E-40F3-8A7E-0E5624FA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20" y="861075"/>
            <a:ext cx="7329840" cy="39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617423" y="460965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触发器：比赛结果插入后更新总积分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BE2333-632A-4533-B207-29084604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80" y="959621"/>
            <a:ext cx="5731496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18A9A9-64C4-4C13-B823-C62086C0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6" y="454680"/>
            <a:ext cx="8089152" cy="30143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B9EA12-5F32-4F61-94D0-378D9AEB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6" y="3543656"/>
            <a:ext cx="7286920" cy="12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3835940" y="848674"/>
            <a:ext cx="1445741" cy="144574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4026048" y="1048208"/>
            <a:ext cx="1087200" cy="10872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rot="1002978" flipV="1">
            <a:off x="3208648" y="777400"/>
            <a:ext cx="1934682" cy="899937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rot="2804210">
            <a:off x="3356105" y="1205623"/>
            <a:ext cx="923505" cy="765586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18519890" flipH="1">
            <a:off x="4418245" y="809535"/>
            <a:ext cx="1536111" cy="1378560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 rot="18954929" flipH="1">
            <a:off x="4822721" y="1067094"/>
            <a:ext cx="989585" cy="1089743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3240279" y="2628219"/>
            <a:ext cx="2625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000" dirty="0">
                <a:solidFill>
                  <a:srgbClr val="222B34"/>
                </a:solidFill>
              </a:rPr>
              <a:t>THANK YOU</a:t>
            </a:r>
            <a:endParaRPr lang="zh-CN" altLang="en-US" sz="4000" dirty="0">
              <a:solidFill>
                <a:srgbClr val="222B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6008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系统需求分析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10450C-9C9B-41A8-8B83-4C36E9532438}"/>
              </a:ext>
            </a:extLst>
          </p:cNvPr>
          <p:cNvSpPr/>
          <p:nvPr/>
        </p:nvSpPr>
        <p:spPr>
          <a:xfrm>
            <a:off x="496241" y="1082820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616323" y="1137225"/>
            <a:ext cx="68865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篮球球员管理系统的数据库是基于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SQL  Server   2017   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开发的。其系统的主要需求是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完成对篮球球员的相关管理。系统的主要面对对象是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NBA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球员。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其系统的需求分析如下：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710394" y="1929135"/>
            <a:ext cx="6622703" cy="213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用户进入系统输入姓名，身高，比赛场数，投篮命中率，三分命中率，等职业基本信息。系统会根据这些数据给出初始分。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用户可以使用系统查看自己适合的位置。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用户可以使用系统根据自身实力进行匹配队友。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用户积分可以随着比赛的结束进行实时真实的变化。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用户可以查看自己的所有的比赛记录。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72588" y="2561454"/>
            <a:ext cx="1022888" cy="1022888"/>
            <a:chOff x="4592101" y="1449091"/>
            <a:chExt cx="1022888" cy="10228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3BA20D-4426-4E60-A325-7F7F52FC7B9E}"/>
                </a:ext>
              </a:extLst>
            </p:cNvPr>
            <p:cNvSpPr/>
            <p:nvPr/>
          </p:nvSpPr>
          <p:spPr>
            <a:xfrm>
              <a:off x="4592101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A2C3D01-B364-431C-AFBB-7DBDBA5D9D46}"/>
                </a:ext>
              </a:extLst>
            </p:cNvPr>
            <p:cNvGrpSpPr/>
            <p:nvPr/>
          </p:nvGrpSpPr>
          <p:grpSpPr>
            <a:xfrm>
              <a:off x="4790263" y="1637941"/>
              <a:ext cx="626564" cy="626564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27" name="AutoShape 123">
                <a:extLst>
                  <a:ext uri="{FF2B5EF4-FFF2-40B4-BE49-F238E27FC236}">
                    <a16:creationId xmlns:a16="http://schemas.microsoft.com/office/drawing/2014/main" id="{8FFAAB3B-565B-4B6E-929B-C9DC1EA0D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8" name="AutoShape 124">
                <a:extLst>
                  <a:ext uri="{FF2B5EF4-FFF2-40B4-BE49-F238E27FC236}">
                    <a16:creationId xmlns:a16="http://schemas.microsoft.com/office/drawing/2014/main" id="{23EE37BC-E06F-46E0-9A58-B8E7E9453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9" name="AutoShape 125">
                <a:extLst>
                  <a:ext uri="{FF2B5EF4-FFF2-40B4-BE49-F238E27FC236}">
                    <a16:creationId xmlns:a16="http://schemas.microsoft.com/office/drawing/2014/main" id="{D27CE1DF-9683-4F93-8892-ECF940291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0639" y="1252702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6008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数据流程图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57F38C9-AB1E-412E-90A9-8AC98A21F2B3}"/>
              </a:ext>
            </a:extLst>
          </p:cNvPr>
          <p:cNvCxnSpPr/>
          <p:nvPr/>
        </p:nvCxnSpPr>
        <p:spPr>
          <a:xfrm flipV="1">
            <a:off x="542611" y="1850120"/>
            <a:ext cx="0" cy="31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图片 165">
            <a:extLst>
              <a:ext uri="{FF2B5EF4-FFF2-40B4-BE49-F238E27FC236}">
                <a16:creationId xmlns:a16="http://schemas.microsoft.com/office/drawing/2014/main" id="{117E3B09-836B-4F30-B949-54E55CB2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16" y="3544969"/>
            <a:ext cx="1527007" cy="108043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07F648-C50A-43D1-85B5-D727E42FE554}"/>
              </a:ext>
            </a:extLst>
          </p:cNvPr>
          <p:cNvGrpSpPr/>
          <p:nvPr/>
        </p:nvGrpSpPr>
        <p:grpSpPr>
          <a:xfrm>
            <a:off x="556899" y="950350"/>
            <a:ext cx="7752835" cy="3545532"/>
            <a:chOff x="556899" y="950350"/>
            <a:chExt cx="7752835" cy="3545532"/>
          </a:xfrm>
        </p:grpSpPr>
        <p:sp>
          <p:nvSpPr>
            <p:cNvPr id="127" name="流程图: 过程 126">
              <a:extLst>
                <a:ext uri="{FF2B5EF4-FFF2-40B4-BE49-F238E27FC236}">
                  <a16:creationId xmlns:a16="http://schemas.microsoft.com/office/drawing/2014/main" id="{D27284E8-B594-4543-9166-34CC6511B469}"/>
                </a:ext>
              </a:extLst>
            </p:cNvPr>
            <p:cNvSpPr/>
            <p:nvPr/>
          </p:nvSpPr>
          <p:spPr>
            <a:xfrm>
              <a:off x="676276" y="1971735"/>
              <a:ext cx="857250" cy="37147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</a:t>
              </a: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B1A92AD-C5BE-456E-997D-5319F26BE3E6}"/>
                </a:ext>
              </a:extLst>
            </p:cNvPr>
            <p:cNvCxnSpPr>
              <a:stCxn id="127" idx="3"/>
              <a:endCxn id="129" idx="1"/>
            </p:cNvCxnSpPr>
            <p:nvPr/>
          </p:nvCxnSpPr>
          <p:spPr>
            <a:xfrm>
              <a:off x="1533526" y="2157473"/>
              <a:ext cx="113347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流程图: 过程 128">
              <a:extLst>
                <a:ext uri="{FF2B5EF4-FFF2-40B4-BE49-F238E27FC236}">
                  <a16:creationId xmlns:a16="http://schemas.microsoft.com/office/drawing/2014/main" id="{2E0D936D-28B7-44BE-B722-1C4DF65B0141}"/>
                </a:ext>
              </a:extLst>
            </p:cNvPr>
            <p:cNvSpPr/>
            <p:nvPr/>
          </p:nvSpPr>
          <p:spPr>
            <a:xfrm>
              <a:off x="2667000" y="2000310"/>
              <a:ext cx="895350" cy="31432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球员信息管理</a:t>
              </a: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359DBBC4-D0EF-4CD3-B76C-DB28CBF63F51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562350" y="2152710"/>
              <a:ext cx="990600" cy="47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4A562444-9368-461A-84F5-E300F0820204}"/>
                </a:ext>
              </a:extLst>
            </p:cNvPr>
            <p:cNvCxnSpPr/>
            <p:nvPr/>
          </p:nvCxnSpPr>
          <p:spPr>
            <a:xfrm>
              <a:off x="5314950" y="2724210"/>
              <a:ext cx="2257425" cy="19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连接符 47">
              <a:extLst>
                <a:ext uri="{FF2B5EF4-FFF2-40B4-BE49-F238E27FC236}">
                  <a16:creationId xmlns:a16="http://schemas.microsoft.com/office/drawing/2014/main" id="{6D4FEEA0-07E4-411C-B5C6-2D2ED6010184}"/>
                </a:ext>
              </a:extLst>
            </p:cNvPr>
            <p:cNvCxnSpPr/>
            <p:nvPr/>
          </p:nvCxnSpPr>
          <p:spPr>
            <a:xfrm rot="5400000">
              <a:off x="6919913" y="3100448"/>
              <a:ext cx="1028702" cy="2762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48C3F554-2CD3-42B9-87D6-94157BDD507B}"/>
                </a:ext>
              </a:extLst>
            </p:cNvPr>
            <p:cNvCxnSpPr/>
            <p:nvPr/>
          </p:nvCxnSpPr>
          <p:spPr>
            <a:xfrm flipV="1">
              <a:off x="933450" y="4181535"/>
              <a:ext cx="2438400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759659F6-9A68-42EF-BA04-740AC2594E44}"/>
                </a:ext>
              </a:extLst>
            </p:cNvPr>
            <p:cNvCxnSpPr/>
            <p:nvPr/>
          </p:nvCxnSpPr>
          <p:spPr>
            <a:xfrm flipH="1" flipV="1">
              <a:off x="895350" y="2381310"/>
              <a:ext cx="28576" cy="18383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圆角矩形 54">
              <a:extLst>
                <a:ext uri="{FF2B5EF4-FFF2-40B4-BE49-F238E27FC236}">
                  <a16:creationId xmlns:a16="http://schemas.microsoft.com/office/drawing/2014/main" id="{1132D8E8-1AE1-4F76-9C7B-B9625A1C6E3F}"/>
                </a:ext>
              </a:extLst>
            </p:cNvPr>
            <p:cNvSpPr/>
            <p:nvPr/>
          </p:nvSpPr>
          <p:spPr>
            <a:xfrm>
              <a:off x="3333750" y="3810060"/>
              <a:ext cx="990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球员比赛结果信息管理</a:t>
              </a: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E0E0475C-2DCB-4E71-BD67-5666503E322A}"/>
                </a:ext>
              </a:extLst>
            </p:cNvPr>
            <p:cNvCxnSpPr>
              <a:stCxn id="127" idx="2"/>
            </p:cNvCxnSpPr>
            <p:nvPr/>
          </p:nvCxnSpPr>
          <p:spPr>
            <a:xfrm>
              <a:off x="1104901" y="2343210"/>
              <a:ext cx="28574" cy="981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ACB018D4-D2D2-4A46-991C-0769D4CC7C49}"/>
                </a:ext>
              </a:extLst>
            </p:cNvPr>
            <p:cNvCxnSpPr/>
            <p:nvPr/>
          </p:nvCxnSpPr>
          <p:spPr>
            <a:xfrm flipV="1">
              <a:off x="1133475" y="3295710"/>
              <a:ext cx="9715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圆角矩形 81">
              <a:extLst>
                <a:ext uri="{FF2B5EF4-FFF2-40B4-BE49-F238E27FC236}">
                  <a16:creationId xmlns:a16="http://schemas.microsoft.com/office/drawing/2014/main" id="{7F866DBE-2FA2-4AB8-AF4A-90C0B94EF217}"/>
                </a:ext>
              </a:extLst>
            </p:cNvPr>
            <p:cNvSpPr/>
            <p:nvPr/>
          </p:nvSpPr>
          <p:spPr>
            <a:xfrm>
              <a:off x="2067466" y="3125869"/>
              <a:ext cx="1600200" cy="419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用户匹配信息管理</a:t>
              </a: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19989570-397F-4923-8F09-57D14A57E094}"/>
                </a:ext>
              </a:extLst>
            </p:cNvPr>
            <p:cNvCxnSpPr/>
            <p:nvPr/>
          </p:nvCxnSpPr>
          <p:spPr>
            <a:xfrm flipV="1">
              <a:off x="3667666" y="3305236"/>
              <a:ext cx="781050" cy="9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E80691C-E38D-4E11-B601-12F6A8A37582}"/>
                </a:ext>
              </a:extLst>
            </p:cNvPr>
            <p:cNvCxnSpPr/>
            <p:nvPr/>
          </p:nvCxnSpPr>
          <p:spPr>
            <a:xfrm flipV="1">
              <a:off x="1009651" y="1400235"/>
              <a:ext cx="9524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3169E2B8-4C82-4121-9121-C49C2E8131EC}"/>
                </a:ext>
              </a:extLst>
            </p:cNvPr>
            <p:cNvCxnSpPr/>
            <p:nvPr/>
          </p:nvCxnSpPr>
          <p:spPr>
            <a:xfrm>
              <a:off x="1009650" y="1400235"/>
              <a:ext cx="2276475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圆角矩形 93">
              <a:extLst>
                <a:ext uri="{FF2B5EF4-FFF2-40B4-BE49-F238E27FC236}">
                  <a16:creationId xmlns:a16="http://schemas.microsoft.com/office/drawing/2014/main" id="{5A9ECBE6-8FD3-4E0E-A3FE-DE5B32594C38}"/>
                </a:ext>
              </a:extLst>
            </p:cNvPr>
            <p:cNvSpPr/>
            <p:nvPr/>
          </p:nvSpPr>
          <p:spPr>
            <a:xfrm>
              <a:off x="3286125" y="1162110"/>
              <a:ext cx="1209675" cy="590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球员积分管理</a:t>
              </a: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035957B2-EA81-45F9-A36A-E40237196727}"/>
                </a:ext>
              </a:extLst>
            </p:cNvPr>
            <p:cNvCxnSpPr/>
            <p:nvPr/>
          </p:nvCxnSpPr>
          <p:spPr>
            <a:xfrm>
              <a:off x="4514850" y="1438335"/>
              <a:ext cx="10572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13">
              <a:extLst>
                <a:ext uri="{FF2B5EF4-FFF2-40B4-BE49-F238E27FC236}">
                  <a16:creationId xmlns:a16="http://schemas.microsoft.com/office/drawing/2014/main" id="{8D034D9C-FE9A-4354-951F-25D5E2911348}"/>
                </a:ext>
              </a:extLst>
            </p:cNvPr>
            <p:cNvSpPr txBox="1"/>
            <p:nvPr/>
          </p:nvSpPr>
          <p:spPr>
            <a:xfrm>
              <a:off x="1666875" y="1171635"/>
              <a:ext cx="13131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用户比赛记录数据</a:t>
              </a:r>
            </a:p>
          </p:txBody>
        </p:sp>
        <p:sp>
          <p:nvSpPr>
            <p:cNvPr id="145" name="TextBox 114">
              <a:extLst>
                <a:ext uri="{FF2B5EF4-FFF2-40B4-BE49-F238E27FC236}">
                  <a16:creationId xmlns:a16="http://schemas.microsoft.com/office/drawing/2014/main" id="{A08369E6-D2D9-48C9-AE68-2B0498756B14}"/>
                </a:ext>
              </a:extLst>
            </p:cNvPr>
            <p:cNvSpPr txBox="1"/>
            <p:nvPr/>
          </p:nvSpPr>
          <p:spPr>
            <a:xfrm>
              <a:off x="4752975" y="121926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审核后</a:t>
              </a:r>
              <a:endParaRPr lang="en-US" altLang="zh-CN" sz="1200" dirty="0"/>
            </a:p>
            <a:p>
              <a:r>
                <a:rPr lang="zh-CN" altLang="en-US" sz="1200" dirty="0"/>
                <a:t>的信息</a:t>
              </a:r>
            </a:p>
          </p:txBody>
        </p:sp>
        <p:sp>
          <p:nvSpPr>
            <p:cNvPr id="146" name="TextBox 115">
              <a:extLst>
                <a:ext uri="{FF2B5EF4-FFF2-40B4-BE49-F238E27FC236}">
                  <a16:creationId xmlns:a16="http://schemas.microsoft.com/office/drawing/2014/main" id="{71D4915F-E123-4C42-8666-C7325B4D5F25}"/>
                </a:ext>
              </a:extLst>
            </p:cNvPr>
            <p:cNvSpPr txBox="1"/>
            <p:nvPr/>
          </p:nvSpPr>
          <p:spPr>
            <a:xfrm>
              <a:off x="1800225" y="1952685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用户注册</a:t>
              </a:r>
              <a:endParaRPr lang="en-US" altLang="zh-CN" sz="1100" dirty="0"/>
            </a:p>
            <a:p>
              <a:r>
                <a:rPr lang="zh-CN" altLang="en-US" sz="1100" dirty="0"/>
                <a:t>资料</a:t>
              </a:r>
            </a:p>
          </p:txBody>
        </p:sp>
        <p:sp>
          <p:nvSpPr>
            <p:cNvPr id="147" name="TextBox 117">
              <a:extLst>
                <a:ext uri="{FF2B5EF4-FFF2-40B4-BE49-F238E27FC236}">
                  <a16:creationId xmlns:a16="http://schemas.microsoft.com/office/drawing/2014/main" id="{7848DA5D-5D6D-48DC-82AE-DD06B8EEED77}"/>
                </a:ext>
              </a:extLst>
            </p:cNvPr>
            <p:cNvSpPr txBox="1"/>
            <p:nvPr/>
          </p:nvSpPr>
          <p:spPr>
            <a:xfrm>
              <a:off x="6372225" y="2505135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确认球员匹配任务</a:t>
              </a:r>
            </a:p>
          </p:txBody>
        </p:sp>
        <p:sp>
          <p:nvSpPr>
            <p:cNvPr id="148" name="TextBox 119">
              <a:extLst>
                <a:ext uri="{FF2B5EF4-FFF2-40B4-BE49-F238E27FC236}">
                  <a16:creationId xmlns:a16="http://schemas.microsoft.com/office/drawing/2014/main" id="{ABF07CBB-D233-4B60-84D1-08E79D20E904}"/>
                </a:ext>
              </a:extLst>
            </p:cNvPr>
            <p:cNvSpPr txBox="1"/>
            <p:nvPr/>
          </p:nvSpPr>
          <p:spPr>
            <a:xfrm>
              <a:off x="895350" y="3075340"/>
              <a:ext cx="1172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发布</a:t>
              </a:r>
              <a:endParaRPr lang="en-US" altLang="zh-CN" sz="1100" dirty="0"/>
            </a:p>
            <a:p>
              <a:r>
                <a:rPr lang="zh-CN" altLang="en-US" sz="1100" dirty="0"/>
                <a:t>匹配信息。需求</a:t>
              </a:r>
            </a:p>
          </p:txBody>
        </p:sp>
        <p:sp>
          <p:nvSpPr>
            <p:cNvPr id="149" name="TextBox 123">
              <a:extLst>
                <a:ext uri="{FF2B5EF4-FFF2-40B4-BE49-F238E27FC236}">
                  <a16:creationId xmlns:a16="http://schemas.microsoft.com/office/drawing/2014/main" id="{483DA337-2B98-46A0-92EB-CFA1440B85B3}"/>
                </a:ext>
              </a:extLst>
            </p:cNvPr>
            <p:cNvSpPr txBox="1"/>
            <p:nvPr/>
          </p:nvSpPr>
          <p:spPr>
            <a:xfrm>
              <a:off x="1323975" y="3943410"/>
              <a:ext cx="124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比赛结果信息</a:t>
              </a: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F8224E74-81E0-456A-9DF5-023C42CADE1A}"/>
                </a:ext>
              </a:extLst>
            </p:cNvPr>
            <p:cNvCxnSpPr/>
            <p:nvPr/>
          </p:nvCxnSpPr>
          <p:spPr>
            <a:xfrm flipH="1" flipV="1">
              <a:off x="4438650" y="2724210"/>
              <a:ext cx="8763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65DA660A-5071-4AB1-AD61-CFE94F761FA3}"/>
                </a:ext>
              </a:extLst>
            </p:cNvPr>
            <p:cNvCxnSpPr>
              <a:endCxn id="138" idx="0"/>
            </p:cNvCxnSpPr>
            <p:nvPr/>
          </p:nvCxnSpPr>
          <p:spPr>
            <a:xfrm>
              <a:off x="2867566" y="2749631"/>
              <a:ext cx="0" cy="376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圆角矩形 9">
              <a:extLst>
                <a:ext uri="{FF2B5EF4-FFF2-40B4-BE49-F238E27FC236}">
                  <a16:creationId xmlns:a16="http://schemas.microsoft.com/office/drawing/2014/main" id="{A878919B-5820-40D7-9FE7-0F3F2D1850BF}"/>
                </a:ext>
              </a:extLst>
            </p:cNvPr>
            <p:cNvSpPr/>
            <p:nvPr/>
          </p:nvSpPr>
          <p:spPr>
            <a:xfrm>
              <a:off x="3286125" y="1004901"/>
              <a:ext cx="1209675" cy="2000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p1</a:t>
              </a:r>
              <a:endParaRPr lang="zh-CN" altLang="en-US" dirty="0"/>
            </a:p>
          </p:txBody>
        </p:sp>
        <p:sp>
          <p:nvSpPr>
            <p:cNvPr id="153" name="圆角矩形 10">
              <a:extLst>
                <a:ext uri="{FF2B5EF4-FFF2-40B4-BE49-F238E27FC236}">
                  <a16:creationId xmlns:a16="http://schemas.microsoft.com/office/drawing/2014/main" id="{2A6C9625-DB03-4CE7-8BC5-A74BA7E3B2C2}"/>
                </a:ext>
              </a:extLst>
            </p:cNvPr>
            <p:cNvSpPr/>
            <p:nvPr/>
          </p:nvSpPr>
          <p:spPr>
            <a:xfrm>
              <a:off x="2662604" y="1743135"/>
              <a:ext cx="895350" cy="257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p2</a:t>
              </a:r>
              <a:endParaRPr lang="zh-CN" altLang="en-US" dirty="0"/>
            </a:p>
          </p:txBody>
        </p:sp>
        <p:sp>
          <p:nvSpPr>
            <p:cNvPr id="154" name="圆角矩形 11">
              <a:extLst>
                <a:ext uri="{FF2B5EF4-FFF2-40B4-BE49-F238E27FC236}">
                  <a16:creationId xmlns:a16="http://schemas.microsoft.com/office/drawing/2014/main" id="{0DC2139C-1EE1-431C-A2D4-7B8D9CDED9CF}"/>
                </a:ext>
              </a:extLst>
            </p:cNvPr>
            <p:cNvSpPr/>
            <p:nvPr/>
          </p:nvSpPr>
          <p:spPr>
            <a:xfrm>
              <a:off x="2067466" y="2982836"/>
              <a:ext cx="1600200" cy="1881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p3</a:t>
              </a:r>
              <a:endParaRPr lang="zh-CN" altLang="en-US" dirty="0"/>
            </a:p>
          </p:txBody>
        </p:sp>
        <p:sp>
          <p:nvSpPr>
            <p:cNvPr id="155" name="圆角矩形 12">
              <a:extLst>
                <a:ext uri="{FF2B5EF4-FFF2-40B4-BE49-F238E27FC236}">
                  <a16:creationId xmlns:a16="http://schemas.microsoft.com/office/drawing/2014/main" id="{14DFC1BD-1D83-43BE-A757-AE6C5DDA1DE8}"/>
                </a:ext>
              </a:extLst>
            </p:cNvPr>
            <p:cNvSpPr/>
            <p:nvPr/>
          </p:nvSpPr>
          <p:spPr>
            <a:xfrm>
              <a:off x="3324223" y="3711356"/>
              <a:ext cx="1000125" cy="164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p4</a:t>
              </a:r>
              <a:endParaRPr lang="zh-CN" altLang="en-US" dirty="0"/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4A270452-38C0-415A-901F-70C64BA80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950" y="950350"/>
              <a:ext cx="1271674" cy="899770"/>
            </a:xfrm>
            <a:prstGeom prst="rect">
              <a:avLst/>
            </a:prstGeom>
          </p:spPr>
        </p:pic>
        <p:sp>
          <p:nvSpPr>
            <p:cNvPr id="157" name="TextBox 14">
              <a:extLst>
                <a:ext uri="{FF2B5EF4-FFF2-40B4-BE49-F238E27FC236}">
                  <a16:creationId xmlns:a16="http://schemas.microsoft.com/office/drawing/2014/main" id="{2DBC8E40-B533-4394-9523-DCF8FE557055}"/>
                </a:ext>
              </a:extLst>
            </p:cNvPr>
            <p:cNvSpPr txBox="1"/>
            <p:nvPr/>
          </p:nvSpPr>
          <p:spPr>
            <a:xfrm>
              <a:off x="5845254" y="12548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积分信息</a:t>
              </a:r>
            </a:p>
          </p:txBody>
        </p:sp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E87C33BD-06D4-490D-B2E1-73E026571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502" y="3390938"/>
              <a:ext cx="1561654" cy="1104944"/>
            </a:xfrm>
            <a:prstGeom prst="rect">
              <a:avLst/>
            </a:prstGeom>
          </p:spPr>
        </p:pic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1F6FB46F-FDE0-4BE0-928F-576FFF71B86B}"/>
                </a:ext>
              </a:extLst>
            </p:cNvPr>
            <p:cNvCxnSpPr/>
            <p:nvPr/>
          </p:nvCxnSpPr>
          <p:spPr>
            <a:xfrm>
              <a:off x="556899" y="1850120"/>
              <a:ext cx="352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图片 160">
              <a:extLst>
                <a:ext uri="{FF2B5EF4-FFF2-40B4-BE49-F238E27FC236}">
                  <a16:creationId xmlns:a16="http://schemas.microsoft.com/office/drawing/2014/main" id="{9F87DD88-E46E-46C9-BC08-32A0F5AD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126" y="1598560"/>
              <a:ext cx="1397579" cy="988854"/>
            </a:xfrm>
            <a:prstGeom prst="rect">
              <a:avLst/>
            </a:prstGeom>
          </p:spPr>
        </p:pic>
        <p:sp>
          <p:nvSpPr>
            <p:cNvPr id="162" name="TextBox 23">
              <a:extLst>
                <a:ext uri="{FF2B5EF4-FFF2-40B4-BE49-F238E27FC236}">
                  <a16:creationId xmlns:a16="http://schemas.microsoft.com/office/drawing/2014/main" id="{B6F25BA0-8BC8-4894-A33D-4A9E9321AD90}"/>
                </a:ext>
              </a:extLst>
            </p:cNvPr>
            <p:cNvSpPr txBox="1"/>
            <p:nvPr/>
          </p:nvSpPr>
          <p:spPr>
            <a:xfrm>
              <a:off x="4872860" y="2035433"/>
              <a:ext cx="1084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用户资料</a:t>
              </a:r>
            </a:p>
          </p:txBody>
        </p:sp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5AD11527-226B-4E10-A5BD-74199EEFB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658" y="2728887"/>
              <a:ext cx="1436467" cy="1016368"/>
            </a:xfrm>
            <a:prstGeom prst="rect">
              <a:avLst/>
            </a:prstGeom>
          </p:spPr>
        </p:pic>
        <p:sp>
          <p:nvSpPr>
            <p:cNvPr id="164" name="TextBox 26">
              <a:extLst>
                <a:ext uri="{FF2B5EF4-FFF2-40B4-BE49-F238E27FC236}">
                  <a16:creationId xmlns:a16="http://schemas.microsoft.com/office/drawing/2014/main" id="{52A2B797-4A34-4107-9D8F-EC3CB3A0BF40}"/>
                </a:ext>
              </a:extLst>
            </p:cNvPr>
            <p:cNvSpPr txBox="1"/>
            <p:nvPr/>
          </p:nvSpPr>
          <p:spPr>
            <a:xfrm>
              <a:off x="4669314" y="31465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组队列表</a:t>
              </a:r>
            </a:p>
          </p:txBody>
        </p: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7394B4FC-EC7D-4758-9968-AC0FFA3E51A5}"/>
                </a:ext>
              </a:extLst>
            </p:cNvPr>
            <p:cNvCxnSpPr/>
            <p:nvPr/>
          </p:nvCxnSpPr>
          <p:spPr>
            <a:xfrm>
              <a:off x="2867566" y="2724210"/>
              <a:ext cx="158115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07068984-FE37-49E0-B669-99DEC70CEEDD}"/>
                </a:ext>
              </a:extLst>
            </p:cNvPr>
            <p:cNvCxnSpPr>
              <a:stCxn id="135" idx="3"/>
            </p:cNvCxnSpPr>
            <p:nvPr/>
          </p:nvCxnSpPr>
          <p:spPr>
            <a:xfrm>
              <a:off x="4324350" y="4152960"/>
              <a:ext cx="978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41">
              <a:extLst>
                <a:ext uri="{FF2B5EF4-FFF2-40B4-BE49-F238E27FC236}">
                  <a16:creationId xmlns:a16="http://schemas.microsoft.com/office/drawing/2014/main" id="{1FABF3DF-900D-416A-8BBF-2DF25CD663F8}"/>
                </a:ext>
              </a:extLst>
            </p:cNvPr>
            <p:cNvSpPr txBox="1"/>
            <p:nvPr/>
          </p:nvSpPr>
          <p:spPr>
            <a:xfrm>
              <a:off x="5572910" y="39676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比赛结果</a:t>
              </a:r>
            </a:p>
          </p:txBody>
        </p:sp>
        <p:sp>
          <p:nvSpPr>
            <p:cNvPr id="169" name="TextBox 42">
              <a:extLst>
                <a:ext uri="{FF2B5EF4-FFF2-40B4-BE49-F238E27FC236}">
                  <a16:creationId xmlns:a16="http://schemas.microsoft.com/office/drawing/2014/main" id="{DEE22BF3-2B21-4A18-80D5-9F9F57840708}"/>
                </a:ext>
              </a:extLst>
            </p:cNvPr>
            <p:cNvSpPr txBox="1"/>
            <p:nvPr/>
          </p:nvSpPr>
          <p:spPr>
            <a:xfrm>
              <a:off x="5529576" y="129983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D1</a:t>
              </a:r>
              <a:endParaRPr lang="zh-CN" altLang="en-US" sz="1200" dirty="0"/>
            </a:p>
          </p:txBody>
        </p:sp>
        <p:sp>
          <p:nvSpPr>
            <p:cNvPr id="170" name="TextBox 43">
              <a:extLst>
                <a:ext uri="{FF2B5EF4-FFF2-40B4-BE49-F238E27FC236}">
                  <a16:creationId xmlns:a16="http://schemas.microsoft.com/office/drawing/2014/main" id="{39266877-20DA-4D65-B957-840E487D7271}"/>
                </a:ext>
              </a:extLst>
            </p:cNvPr>
            <p:cNvSpPr txBox="1"/>
            <p:nvPr/>
          </p:nvSpPr>
          <p:spPr>
            <a:xfrm>
              <a:off x="4503770" y="201424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D2</a:t>
              </a:r>
              <a:endParaRPr lang="zh-CN" altLang="en-US" sz="1200" dirty="0"/>
            </a:p>
          </p:txBody>
        </p:sp>
        <p:sp>
          <p:nvSpPr>
            <p:cNvPr id="171" name="TextBox 44">
              <a:extLst>
                <a:ext uri="{FF2B5EF4-FFF2-40B4-BE49-F238E27FC236}">
                  <a16:creationId xmlns:a16="http://schemas.microsoft.com/office/drawing/2014/main" id="{204A6B0A-4DF1-43A3-A23E-1D623464F4F2}"/>
                </a:ext>
              </a:extLst>
            </p:cNvPr>
            <p:cNvSpPr txBox="1"/>
            <p:nvPr/>
          </p:nvSpPr>
          <p:spPr>
            <a:xfrm>
              <a:off x="6845550" y="3904536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D3</a:t>
              </a:r>
              <a:endParaRPr lang="zh-CN" altLang="en-US" sz="1200" dirty="0"/>
            </a:p>
          </p:txBody>
        </p:sp>
        <p:sp>
          <p:nvSpPr>
            <p:cNvPr id="172" name="TextBox 46">
              <a:extLst>
                <a:ext uri="{FF2B5EF4-FFF2-40B4-BE49-F238E27FC236}">
                  <a16:creationId xmlns:a16="http://schemas.microsoft.com/office/drawing/2014/main" id="{22DA57CD-02FB-45E1-A30C-472F968AE194}"/>
                </a:ext>
              </a:extLst>
            </p:cNvPr>
            <p:cNvSpPr txBox="1"/>
            <p:nvPr/>
          </p:nvSpPr>
          <p:spPr>
            <a:xfrm>
              <a:off x="4389455" y="315721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D4</a:t>
              </a:r>
              <a:endParaRPr lang="zh-CN" altLang="en-US" sz="1200" dirty="0"/>
            </a:p>
          </p:txBody>
        </p:sp>
        <p:sp>
          <p:nvSpPr>
            <p:cNvPr id="173" name="TextBox 48">
              <a:extLst>
                <a:ext uri="{FF2B5EF4-FFF2-40B4-BE49-F238E27FC236}">
                  <a16:creationId xmlns:a16="http://schemas.microsoft.com/office/drawing/2014/main" id="{AF195ED2-326D-4257-8B81-F8740B49B019}"/>
                </a:ext>
              </a:extLst>
            </p:cNvPr>
            <p:cNvSpPr txBox="1"/>
            <p:nvPr/>
          </p:nvSpPr>
          <p:spPr>
            <a:xfrm>
              <a:off x="5215937" y="404303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D5</a:t>
              </a:r>
              <a:endParaRPr lang="zh-CN" altLang="en-US" sz="1200" dirty="0"/>
            </a:p>
          </p:txBody>
        </p:sp>
        <p:sp>
          <p:nvSpPr>
            <p:cNvPr id="174" name="TextBox 16">
              <a:extLst>
                <a:ext uri="{FF2B5EF4-FFF2-40B4-BE49-F238E27FC236}">
                  <a16:creationId xmlns:a16="http://schemas.microsoft.com/office/drawing/2014/main" id="{FF79B888-C5DB-4C91-96FC-9D5ED2BC808D}"/>
                </a:ext>
              </a:extLst>
            </p:cNvPr>
            <p:cNvSpPr txBox="1"/>
            <p:nvPr/>
          </p:nvSpPr>
          <p:spPr>
            <a:xfrm>
              <a:off x="7201738" y="382366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匹配记录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195BA1-1A54-464D-BC8B-204FDEDE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5" y="1616412"/>
            <a:ext cx="4425339" cy="2546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C4C47C-72AF-4F9C-8A12-54C68484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81" y="1208987"/>
            <a:ext cx="4086181" cy="27255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E99194-85E7-4018-8DB1-E581CE9AF84C}"/>
              </a:ext>
            </a:extLst>
          </p:cNvPr>
          <p:cNvSpPr txBox="1"/>
          <p:nvPr/>
        </p:nvSpPr>
        <p:spPr>
          <a:xfrm>
            <a:off x="712269" y="521267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位置指数算法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EC8A2-2E3F-4818-A0B2-C2A2C518B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928" y="2165615"/>
            <a:ext cx="3663167" cy="24947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37D1F6-699D-4737-ADDA-8F9AB54DFBF8}"/>
              </a:ext>
            </a:extLst>
          </p:cNvPr>
          <p:cNvSpPr txBox="1"/>
          <p:nvPr/>
        </p:nvSpPr>
        <p:spPr>
          <a:xfrm>
            <a:off x="754338" y="1187258"/>
            <a:ext cx="217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爬取各个位置的数据</a:t>
            </a:r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844" y="816609"/>
            <a:ext cx="2356700" cy="1898532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3" cstate="print"/>
          <a:srcRect b="5250"/>
          <a:stretch>
            <a:fillRect/>
          </a:stretch>
        </p:blipFill>
        <p:spPr>
          <a:xfrm>
            <a:off x="2944496" y="816609"/>
            <a:ext cx="2646680" cy="1901507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4" cstate="print"/>
          <a:srcRect t="6851" r="338" b="5977"/>
          <a:stretch>
            <a:fillRect/>
          </a:stretch>
        </p:blipFill>
        <p:spPr>
          <a:xfrm>
            <a:off x="5401946" y="711358"/>
            <a:ext cx="3370580" cy="215265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5" cstate="print"/>
          <a:srcRect t="4656" r="1423" b="7490"/>
          <a:stretch>
            <a:fillRect/>
          </a:stretch>
        </p:blipFill>
        <p:spPr>
          <a:xfrm>
            <a:off x="384743" y="2790824"/>
            <a:ext cx="2646598" cy="180975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6" cstate="print"/>
          <a:srcRect r="1461" b="7065"/>
          <a:stretch>
            <a:fillRect/>
          </a:stretch>
        </p:blipFill>
        <p:spPr>
          <a:xfrm>
            <a:off x="3116182" y="3044507"/>
            <a:ext cx="2569359" cy="1628775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7" cstate="print"/>
          <a:srcRect l="1831" t="2577" r="293" b="6701"/>
          <a:stretch>
            <a:fillRect/>
          </a:stretch>
        </p:blipFill>
        <p:spPr>
          <a:xfrm>
            <a:off x="5591176" y="2924174"/>
            <a:ext cx="3181350" cy="1676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DCE23F-8345-4981-B236-384B79EB221D}"/>
              </a:ext>
            </a:extLst>
          </p:cNvPr>
          <p:cNvSpPr txBox="1"/>
          <p:nvPr/>
        </p:nvSpPr>
        <p:spPr>
          <a:xfrm>
            <a:off x="829558" y="490218"/>
            <a:ext cx="235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各个位置各项数据能力比较</a:t>
            </a:r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76EB54-830B-49BB-873F-DE3254743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1757"/>
              </p:ext>
            </p:extLst>
          </p:nvPr>
        </p:nvGraphicFramePr>
        <p:xfrm>
          <a:off x="1201035" y="1563438"/>
          <a:ext cx="6241415" cy="1831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3759876563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6846077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756502181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46791472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398642248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4049235259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11270869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561751968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458410488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角色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投篮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三分球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罚球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篮板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助攻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抢断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盖帽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身高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0605614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 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210</a:t>
                      </a:r>
                      <a:r>
                        <a:rPr lang="zh-CN" sz="1100" kern="100" dirty="0">
                          <a:effectLst/>
                        </a:rPr>
                        <a:t>以上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4612795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SF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205</a:t>
                      </a:r>
                      <a:r>
                        <a:rPr lang="zh-CN" sz="1100" kern="100">
                          <a:effectLst/>
                        </a:rPr>
                        <a:t>左右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0423308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PF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</a:t>
                      </a:r>
                      <a:r>
                        <a:rPr lang="zh-CN" sz="1100" kern="100">
                          <a:effectLst/>
                        </a:rPr>
                        <a:t>左右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37691989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195-205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1805143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PG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185-195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111324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23DE156-ED58-4AAB-9847-89F36766D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2138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05B3B1-10CE-4523-B43C-D67E7932EAF9}"/>
              </a:ext>
            </a:extLst>
          </p:cNvPr>
          <p:cNvSpPr txBox="1"/>
          <p:nvPr/>
        </p:nvSpPr>
        <p:spPr>
          <a:xfrm>
            <a:off x="1297288" y="94459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各个位置能力权重（本系统暂不考虑身高）</a:t>
            </a:r>
          </a:p>
        </p:txBody>
      </p:sp>
    </p:spTree>
    <p:extLst>
      <p:ext uri="{BB962C8B-B14F-4D97-AF65-F5344CB8AC3E}">
        <p14:creationId xmlns:p14="http://schemas.microsoft.com/office/powerpoint/2010/main" val="24209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BC063B-9F05-492F-84D0-30474FB94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64289"/>
              </p:ext>
            </p:extLst>
          </p:nvPr>
        </p:nvGraphicFramePr>
        <p:xfrm>
          <a:off x="1180548" y="1610092"/>
          <a:ext cx="6184900" cy="1724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3132352037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3549102972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3075591652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1742346033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099013441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407701032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370206384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99551524"/>
                    </a:ext>
                  </a:extLst>
                </a:gridCol>
              </a:tblGrid>
              <a:tr h="4641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值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投篮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三分球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罚球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篮板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助攻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抢断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盖帽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8964779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&lt;40%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&lt;15%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&lt;60%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&lt;1.5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&lt;0.3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&lt;0.2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941555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40%-44.9%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15%-20.6%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60-75%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1.5-3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1-1.5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0.3-0.5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0.2-0.4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4349338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44.9%-46.9%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20.6%-22.6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75%-78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3.-3.5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1.5-1.8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0.5-0.7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0.4-0.6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250847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46.9%-50%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22.6%-20%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78%-82%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3.5-4.8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1.8-2.5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0.7-1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0.6-1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9872287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&gt;30%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&gt;82%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&gt;4.8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&gt;2.5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&gt;0.1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2039535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370B53B-0518-4AB5-AE3B-823305823005}"/>
              </a:ext>
            </a:extLst>
          </p:cNvPr>
          <p:cNvSpPr txBox="1"/>
          <p:nvPr/>
        </p:nvSpPr>
        <p:spPr>
          <a:xfrm>
            <a:off x="1315302" y="945062"/>
            <a:ext cx="280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球员能力打分标准</a:t>
            </a:r>
          </a:p>
        </p:txBody>
      </p:sp>
    </p:spTree>
    <p:extLst>
      <p:ext uri="{BB962C8B-B14F-4D97-AF65-F5344CB8AC3E}">
        <p14:creationId xmlns:p14="http://schemas.microsoft.com/office/powerpoint/2010/main" val="4106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886</Words>
  <Application>Microsoft Office PowerPoint</Application>
  <PresentationFormat>全屏显示(16:9)</PresentationFormat>
  <Paragraphs>249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Gill Sans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Tao</cp:lastModifiedBy>
  <cp:revision>134</cp:revision>
  <dcterms:created xsi:type="dcterms:W3CDTF">2017-10-30T02:36:03Z</dcterms:created>
  <dcterms:modified xsi:type="dcterms:W3CDTF">2018-12-27T12:42:08Z</dcterms:modified>
</cp:coreProperties>
</file>