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29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4AEBB-4B42-4BDA-946C-3F0B6394174F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0342A-CFCB-4BFF-860B-A1416B0A3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4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62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141663" y="2555630"/>
            <a:ext cx="6002337" cy="1617907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6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68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9091840" cy="614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9" y="635892"/>
            <a:ext cx="6273621" cy="6255973"/>
          </a:xfrm>
          <a:prstGeom prst="rect">
            <a:avLst/>
          </a:prstGeom>
        </p:spPr>
      </p:pic>
      <p:grpSp>
        <p:nvGrpSpPr>
          <p:cNvPr id="11" name="chenying0907 6"/>
          <p:cNvGrpSpPr>
            <a:grpSpLocks/>
          </p:cNvGrpSpPr>
          <p:nvPr/>
        </p:nvGrpSpPr>
        <p:grpSpPr bwMode="auto">
          <a:xfrm>
            <a:off x="7770784" y="1042857"/>
            <a:ext cx="2232198" cy="1158691"/>
            <a:chOff x="336295" y="1977204"/>
            <a:chExt cx="2377164" cy="1159163"/>
          </a:xfrm>
        </p:grpSpPr>
        <p:sp>
          <p:nvSpPr>
            <p:cNvPr id="12" name="文本框 38"/>
            <p:cNvSpPr txBox="1"/>
            <p:nvPr/>
          </p:nvSpPr>
          <p:spPr>
            <a:xfrm>
              <a:off x="336295" y="2674514"/>
              <a:ext cx="2377164" cy="4618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CONTENTS</a:t>
              </a:r>
              <a:endParaRPr lang="zh-CN" altLang="en-US" sz="2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7836" y="1977204"/>
              <a:ext cx="2289976" cy="769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spc="6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目录</a:t>
              </a:r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293935" y="2509579"/>
            <a:ext cx="3508744" cy="3295798"/>
          </a:xfr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buFont typeface="+mj-lt"/>
              <a:buNone/>
              <a:defRPr sz="3200" b="0">
                <a:solidFill>
                  <a:schemeClr val="accent1">
                    <a:lumMod val="75000"/>
                  </a:schemeClr>
                </a:solidFill>
                <a:ea typeface="方正清刻本悦宋简体" panose="02000000000000000000"/>
              </a:defRPr>
            </a:lvl1pPr>
            <a:lvl2pPr marL="914400" indent="-457200">
              <a:lnSpc>
                <a:spcPct val="114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 marL="1371600" indent="-4572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714500" indent="-3429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 marL="2171700" indent="-3429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45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41696"/>
            <a:ext cx="11901001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289AF1B1-F8AF-9F4A-BB55-62C4D4F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B2C05E7-C61D-7A4D-AEF8-4EC2E287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92872"/>
            <a:ext cx="455007" cy="45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8056339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068223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41696"/>
            <a:ext cx="5840097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289AF1B1-F8AF-9F4A-BB55-62C4D4F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B2C05E7-C61D-7A4D-AEF8-4EC2E287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1192" y="941696"/>
            <a:ext cx="5840097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8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92872"/>
            <a:ext cx="455007" cy="45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8056339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068223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2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354"/>
          <a:stretch/>
        </p:blipFill>
        <p:spPr>
          <a:xfrm>
            <a:off x="-12336" y="2341545"/>
            <a:ext cx="12204336" cy="1555334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764" y="4164228"/>
            <a:ext cx="5870961" cy="2137875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4"/>
              </a:buBlip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209800" y="2538101"/>
            <a:ext cx="7746050" cy="1222049"/>
          </a:xfrm>
        </p:spPr>
        <p:txBody>
          <a:bodyPr/>
          <a:lstStyle>
            <a:lvl1pPr algn="ctr">
              <a:defRPr sz="4000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2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36876" r="-4361" b="37546"/>
          <a:stretch>
            <a:fillRect/>
          </a:stretch>
        </p:blipFill>
        <p:spPr bwMode="auto">
          <a:xfrm>
            <a:off x="-12336" y="0"/>
            <a:ext cx="47815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5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243137" y="30163"/>
            <a:ext cx="8459059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936427"/>
            <a:ext cx="12192000" cy="232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1007923"/>
            <a:ext cx="3069953" cy="3029559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38563" y="4037482"/>
            <a:ext cx="4714874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cap="none" spc="0">
                <a:ln w="0"/>
                <a:solidFill>
                  <a:srgbClr val="003399"/>
                </a:solidFill>
                <a:effectLst>
                  <a:reflection blurRad="6350" stA="53000" endA="300" endPos="35500" dir="5400000" sy="-90000" algn="bl" rotWithShape="0"/>
                </a:effectLst>
                <a:latin typeface="方正清刻本悦宋简体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26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46185" y="30163"/>
            <a:ext cx="10456011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936427"/>
            <a:ext cx="12192000" cy="232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1007923"/>
            <a:ext cx="3069953" cy="3029559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38563" y="4037482"/>
            <a:ext cx="4714874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cap="none" spc="0">
                <a:ln w="0"/>
                <a:solidFill>
                  <a:srgbClr val="003399"/>
                </a:solidFill>
                <a:effectLst>
                  <a:reflection blurRad="6350" stA="53000" endA="300" endPos="35500" dir="5400000" sy="-90000" algn="bl" rotWithShape="0"/>
                </a:effectLst>
                <a:latin typeface="方正清刻本悦宋简体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608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11493" y="2121080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89520" y="2042714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5500" y="2208939"/>
            <a:ext cx="28889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+mn-ea"/>
              </a:rPr>
              <a:t>01</a:t>
            </a:r>
            <a:r>
              <a:rPr kumimoji="1" lang="zh-CN" altLang="en-US" sz="2800" b="1" dirty="0">
                <a:latin typeface="+mn-ea"/>
              </a:rPr>
              <a:t> 项目阶段目标</a:t>
            </a:r>
          </a:p>
          <a:p>
            <a:endParaRPr kumimoji="1" lang="zh-CN" altLang="en-US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43" y="2217732"/>
            <a:ext cx="445536" cy="44553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11493" y="3372518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89520" y="3294152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5500" y="3460377"/>
            <a:ext cx="2917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02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阶段进展概述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11493" y="4623956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89520" y="4545590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55500" y="4711815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03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加解密库分析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51328" y="2121080"/>
            <a:ext cx="3616572" cy="709245"/>
          </a:xfrm>
          <a:prstGeom prst="roundRect">
            <a:avLst>
              <a:gd name="adj" fmla="val 50000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29355" y="2042714"/>
            <a:ext cx="828000" cy="82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95335" y="2208939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  <a:latin typeface="+mn-ea"/>
              </a:rPr>
              <a:t>04</a:t>
            </a:r>
            <a:r>
              <a:rPr kumimoji="1" lang="zh-CN" altLang="en-US" sz="2800" b="1" dirty="0">
                <a:solidFill>
                  <a:srgbClr val="0070C0"/>
                </a:solidFill>
                <a:latin typeface="+mn-ea"/>
              </a:rPr>
              <a:t> 替换方案设计</a:t>
            </a:r>
            <a:endParaRPr kumimoji="1" lang="zh-CN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51328" y="3372518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29355" y="3294152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95335" y="3460377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05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替换实现示例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251328" y="4623956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29355" y="4545590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95335" y="4711815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06</a:t>
            </a:r>
            <a:r>
              <a:rPr kumimoji="1"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替换方案总结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03" y="3451587"/>
            <a:ext cx="470882" cy="47088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28" y="4699513"/>
            <a:ext cx="504665" cy="5046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53" y="2217731"/>
            <a:ext cx="429945" cy="42994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3321267"/>
            <a:ext cx="710127" cy="71012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11" y="4715219"/>
            <a:ext cx="457779" cy="4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3D99-4089-4C8B-84A8-6266E9568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3D99-4089-4C8B-84A8-6266E9568E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6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8" r:id="rId9"/>
    <p:sldLayoutId id="2147483676" r:id="rId10"/>
    <p:sldLayoutId id="214748367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liqiuhao/p/7777723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tackoverflow.com/questions/11481154/default-libraries-linked-in-by-gc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809213/what-are-a-and-so-file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4EB066-44CF-4189-DEDC-9A5E6A103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3035E-8E9F-E3AE-AAA8-670635D78F6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李清伟</a:t>
            </a:r>
            <a:endParaRPr lang="en-US" altLang="zh-CN" dirty="0"/>
          </a:p>
          <a:p>
            <a:r>
              <a:rPr lang="en-US" altLang="zh-CN" dirty="0"/>
              <a:t>2022.10.02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962FB-3613-DCF1-0F71-1676D5030C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9779" y="1121965"/>
            <a:ext cx="10292442" cy="2387600"/>
          </a:xfrm>
        </p:spPr>
        <p:txBody>
          <a:bodyPr/>
          <a:lstStyle/>
          <a:p>
            <a:r>
              <a:rPr lang="en-US" altLang="zh-CN" dirty="0"/>
              <a:t>PW1 </a:t>
            </a:r>
            <a:r>
              <a:rPr lang="en-US" altLang="zh-CN" b="1" i="0" dirty="0">
                <a:effectLst/>
                <a:latin typeface="-apple-system"/>
              </a:rPr>
              <a:t>GCC/Clang</a:t>
            </a:r>
            <a:r>
              <a:rPr lang="zh-CN" altLang="en-US" b="1" i="0" dirty="0">
                <a:effectLst/>
                <a:latin typeface="-apple-system"/>
              </a:rPr>
              <a:t>工具链使用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63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BBAAB5-9B31-F872-1449-6936ACBE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crt1.o, </a:t>
            </a:r>
            <a:r>
              <a:rPr lang="en-US" altLang="zh-CN" dirty="0" err="1"/>
              <a:t>crti.o</a:t>
            </a:r>
            <a:r>
              <a:rPr lang="en-US" altLang="zh-CN" dirty="0"/>
              <a:t>, </a:t>
            </a:r>
            <a:r>
              <a:rPr lang="en-US" altLang="zh-CN" dirty="0" err="1"/>
              <a:t>crtn.o</a:t>
            </a:r>
            <a:r>
              <a:rPr lang="zh-CN" altLang="en-US" dirty="0"/>
              <a:t>和</a:t>
            </a:r>
            <a:r>
              <a:rPr lang="en-US" altLang="zh-CN" dirty="0" err="1"/>
              <a:t>libc</a:t>
            </a:r>
            <a:r>
              <a:rPr lang="zh-CN" altLang="en-US" dirty="0"/>
              <a:t>链接</a:t>
            </a:r>
            <a:r>
              <a:rPr lang="en-US" altLang="zh-CN" dirty="0"/>
              <a:t>(-lc, -</a:t>
            </a:r>
            <a:r>
              <a:rPr lang="en-US" altLang="zh-CN" dirty="0" err="1"/>
              <a:t>l</a:t>
            </a:r>
            <a:r>
              <a:rPr lang="en-US" altLang="zh-CN" i="1" dirty="0" err="1"/>
              <a:t>library_name</a:t>
            </a:r>
            <a:r>
              <a:rPr lang="en-US" altLang="zh-CN" dirty="0"/>
              <a:t>)</a:t>
            </a:r>
            <a:r>
              <a:rPr lang="zh-CN" altLang="en-US" dirty="0"/>
              <a:t>上即可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368D74-B79F-D51F-5828-211B8830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频繁错误点</a:t>
            </a:r>
            <a:r>
              <a:rPr lang="en-US" altLang="zh-CN" dirty="0"/>
              <a:t>(2-2.3)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492C4-69CF-E1FF-89C3-BF11F991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E0F30-8949-9FC6-C816-752398EC7D5B}"/>
              </a:ext>
            </a:extLst>
          </p:cNvPr>
          <p:cNvSpPr txBox="1"/>
          <p:nvPr/>
        </p:nvSpPr>
        <p:spPr>
          <a:xfrm>
            <a:off x="3045279" y="4161978"/>
            <a:ext cx="6101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Hack"/>
              </a:rPr>
              <a:t>gcc -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Hack"/>
              </a:rPr>
              <a:t>nostdlib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Hack"/>
              </a:rPr>
              <a:t> sample-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Hack"/>
              </a:rPr>
              <a:t>io.c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Hack"/>
              </a:rPr>
              <a:t> 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Hack"/>
              </a:rPr>
              <a:t>usr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Hack"/>
              </a:rPr>
              <a:t>/lib/gcc/x86_64-linux-gnu/5/../../../x86_64-linux-gnu/crt1.o 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Hack"/>
              </a:rPr>
              <a:t>usr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Hack"/>
              </a:rPr>
              <a:t>/lib/gcc/x86_64-linux-gnu/5/../../../x86_64-linux-gnu/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Hack"/>
              </a:rPr>
              <a:t>crti.o</a:t>
            </a:r>
            <a:r>
              <a:rPr lang="en-US" altLang="zh-CN" b="0">
                <a:solidFill>
                  <a:srgbClr val="CE9178"/>
                </a:solidFill>
                <a:effectLst/>
                <a:latin typeface="Hack"/>
              </a:rPr>
              <a:t> 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Hack"/>
              </a:rPr>
              <a:t>usr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Hack"/>
              </a:rPr>
              <a:t>/lib/gcc/x86_64-linux-gnu/5/../../../x86_64-linux-gnu/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Hack"/>
              </a:rPr>
              <a:t>crtn.o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Hack"/>
              </a:rPr>
              <a:t> -o sample-io -l</a:t>
            </a:r>
            <a:endParaRPr lang="en-US" altLang="zh-CN" b="0" dirty="0">
              <a:solidFill>
                <a:srgbClr val="D4D4D4"/>
              </a:solidFill>
              <a:effectLst/>
              <a:latin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15069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0E685F-316E-094F-8F6D-A0D41187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没有解释</a:t>
            </a:r>
            <a:r>
              <a:rPr lang="en-US" altLang="zh-CN" dirty="0"/>
              <a:t>-E, -S, -c, -o</a:t>
            </a:r>
          </a:p>
          <a:p>
            <a:r>
              <a:rPr lang="zh-CN" altLang="en-US" dirty="0"/>
              <a:t>详细注释至少要说明不同汇编命令的含义、源程序中的变量、中间结果、函数调用参数的传递和使用在汇编码中的对应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D60F4A-7ADC-B069-36BB-AD04CF27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频繁错误点（关卡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C03869-5A48-4886-E915-A20C0B1E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21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C430ED-18EE-2105-53CD-5C5E6614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gcc</a:t>
            </a:r>
            <a:r>
              <a:rPr lang="zh-CN" altLang="en-US" dirty="0"/>
              <a:t>和</a:t>
            </a:r>
            <a:r>
              <a:rPr lang="en-US" altLang="zh-CN" dirty="0"/>
              <a:t>clang</a:t>
            </a:r>
            <a:r>
              <a:rPr lang="zh-CN" altLang="en-US" dirty="0"/>
              <a:t>编译的不同</a:t>
            </a:r>
            <a:endParaRPr lang="en-US" altLang="zh-CN" dirty="0"/>
          </a:p>
          <a:p>
            <a:pPr lvl="1"/>
            <a:r>
              <a:rPr lang="zh-CN" altLang="en-US" dirty="0"/>
              <a:t>预处理阶段头部不同</a:t>
            </a:r>
            <a:endParaRPr lang="en-US" altLang="zh-CN" dirty="0"/>
          </a:p>
          <a:p>
            <a:pPr lvl="1"/>
            <a:r>
              <a:rPr lang="zh-CN" altLang="en-US" dirty="0"/>
              <a:t>编译生成汇编文件有很多不同点</a:t>
            </a:r>
            <a:endParaRPr lang="en-US" altLang="zh-CN" dirty="0"/>
          </a:p>
          <a:p>
            <a:pPr lvl="2"/>
            <a:r>
              <a:rPr lang="en-US" altLang="zh-CN" dirty="0"/>
              <a:t>clang</a:t>
            </a:r>
            <a:r>
              <a:rPr lang="zh-CN" altLang="en-US" dirty="0"/>
              <a:t>寄存器上进行运算。</a:t>
            </a:r>
            <a:r>
              <a:rPr lang="en-US" altLang="zh-CN" dirty="0"/>
              <a:t>gcc</a:t>
            </a:r>
            <a:r>
              <a:rPr lang="zh-CN" altLang="en-US" dirty="0"/>
              <a:t>有内存操作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指令选择不同</a:t>
            </a:r>
            <a:endParaRPr lang="en-US" altLang="zh-CN" dirty="0"/>
          </a:p>
          <a:p>
            <a:pPr lvl="2"/>
            <a:r>
              <a:rPr lang="en-US" altLang="zh-CN" dirty="0"/>
              <a:t>CFI</a:t>
            </a:r>
            <a:r>
              <a:rPr lang="zh-CN" altLang="en-US" dirty="0"/>
              <a:t>指令有无</a:t>
            </a:r>
            <a:endParaRPr lang="en-US" altLang="zh-CN" dirty="0"/>
          </a:p>
          <a:p>
            <a:pPr lvl="2"/>
            <a:r>
              <a:rPr lang="zh-CN" altLang="en-US" dirty="0"/>
              <a:t>出栈时</a:t>
            </a:r>
            <a:r>
              <a:rPr lang="en-US" altLang="zh-CN" dirty="0"/>
              <a:t>pop</a:t>
            </a:r>
            <a:r>
              <a:rPr lang="zh-CN" altLang="en-US" dirty="0"/>
              <a:t>和</a:t>
            </a:r>
            <a:r>
              <a:rPr lang="en-US" altLang="zh-CN" dirty="0"/>
              <a:t>leave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2"/>
            <a:r>
              <a:rPr lang="en-US" altLang="zh-CN" dirty="0"/>
              <a:t>label</a:t>
            </a:r>
            <a:r>
              <a:rPr lang="zh-CN" altLang="en-US" dirty="0"/>
              <a:t>命名规则不同，循环结构不同</a:t>
            </a:r>
            <a:endParaRPr lang="en-US" altLang="zh-CN" dirty="0"/>
          </a:p>
          <a:p>
            <a:pPr lvl="2"/>
            <a:r>
              <a:rPr lang="zh-CN" altLang="en-US" dirty="0"/>
              <a:t>临时变量在栈中的位置</a:t>
            </a:r>
            <a:endParaRPr lang="en-US" altLang="zh-CN" dirty="0"/>
          </a:p>
          <a:p>
            <a:pPr lvl="2"/>
            <a:r>
              <a:rPr lang="en-US" altLang="zh-CN" dirty="0"/>
              <a:t>clang</a:t>
            </a:r>
            <a:r>
              <a:rPr lang="zh-CN" altLang="en-US" dirty="0"/>
              <a:t>有注释</a:t>
            </a:r>
            <a:endParaRPr lang="en-US" altLang="zh-CN" dirty="0"/>
          </a:p>
          <a:p>
            <a:pPr lvl="2"/>
            <a:r>
              <a:rPr lang="en-US" altLang="zh-CN" dirty="0"/>
              <a:t>gcc</a:t>
            </a:r>
            <a:r>
              <a:rPr lang="zh-CN" altLang="en-US" dirty="0"/>
              <a:t>会检查栈是否被破坏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F050FC4-4EC9-4E2F-F6A9-C50A60A0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参考答案（部分）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DEF90-8472-881A-D511-15947517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B74C2F-FAC1-F6CE-7511-3CA8F127D218}"/>
              </a:ext>
            </a:extLst>
          </p:cNvPr>
          <p:cNvSpPr txBox="1"/>
          <p:nvPr/>
        </p:nvSpPr>
        <p:spPr>
          <a:xfrm>
            <a:off x="1913166" y="2567942"/>
            <a:ext cx="25935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movl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    -8(%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rbp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), %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eax</a:t>
            </a:r>
            <a:endParaRPr lang="en-US" altLang="zh-CN" b="0" dirty="0">
              <a:solidFill>
                <a:srgbClr val="D4D4D4"/>
              </a:solidFill>
              <a:effectLst/>
              <a:latin typeface="Hack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addl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    $4, %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eax</a:t>
            </a:r>
            <a:endParaRPr lang="en-US" altLang="zh-CN" b="0" dirty="0">
              <a:solidFill>
                <a:srgbClr val="D4D4D4"/>
              </a:solidFill>
              <a:effectLst/>
              <a:latin typeface="Hack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movl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    %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eax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, -8(%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rbp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3E7148-2C26-F3CD-A0C6-465E7A17841B}"/>
              </a:ext>
            </a:extLst>
          </p:cNvPr>
          <p:cNvSpPr txBox="1"/>
          <p:nvPr/>
        </p:nvSpPr>
        <p:spPr>
          <a:xfrm>
            <a:off x="6457951" y="2752412"/>
            <a:ext cx="204923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addl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    $4, -4(%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Hack"/>
              </a:rPr>
              <a:t>rbp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Hac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53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7369C2-ABBB-B0FA-4102-1B30E5B8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64</a:t>
            </a:r>
            <a:r>
              <a:rPr lang="zh-CN" altLang="en-US" dirty="0"/>
              <a:t>位区别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位栈传参，</a:t>
            </a:r>
            <a:r>
              <a:rPr lang="en-US" altLang="zh-CN" dirty="0"/>
              <a:t>64</a:t>
            </a:r>
            <a:r>
              <a:rPr lang="zh-CN" altLang="en-US" dirty="0"/>
              <a:t>位寄存器传参</a:t>
            </a:r>
            <a:endParaRPr lang="en-US" altLang="zh-CN" dirty="0"/>
          </a:p>
          <a:p>
            <a:pPr lvl="1"/>
            <a:r>
              <a:rPr lang="en-US" altLang="zh-CN" dirty="0"/>
              <a:t>CFI</a:t>
            </a:r>
            <a:r>
              <a:rPr lang="zh-CN" altLang="en-US" dirty="0"/>
              <a:t>指令的</a:t>
            </a:r>
            <a:r>
              <a:rPr lang="en-US" altLang="zh-CN" dirty="0"/>
              <a:t>offset</a:t>
            </a:r>
            <a:r>
              <a:rPr lang="zh-CN" altLang="en-US" dirty="0"/>
              <a:t>区别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位有</a:t>
            </a:r>
            <a:r>
              <a:rPr lang="en-US" altLang="zh-CN" dirty="0" err="1"/>
              <a:t>cltq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位存在</a:t>
            </a:r>
            <a:r>
              <a:rPr lang="en-US" altLang="zh-CN" dirty="0">
                <a:hlinkClick r:id="rId2"/>
              </a:rPr>
              <a:t>redzone</a:t>
            </a:r>
            <a:r>
              <a:rPr lang="en-US" altLang="zh-CN" dirty="0"/>
              <a:t>,</a:t>
            </a:r>
            <a:r>
              <a:rPr lang="zh-CN" altLang="en-US" dirty="0"/>
              <a:t>不需要移动栈顶指针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87957C-E4E7-C3A1-15D8-5F0E478A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参考答案（部分）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78DD6C-4238-A861-DAC7-F7B7FB3F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7BB8-8D45-828E-3EED-EA5A62EC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PW1 </a:t>
            </a:r>
            <a:r>
              <a:rPr lang="en-US" altLang="zh-CN" b="1" i="0" dirty="0">
                <a:effectLst/>
                <a:latin typeface="-apple-system"/>
              </a:rPr>
              <a:t>GCC/Clang</a:t>
            </a:r>
            <a:r>
              <a:rPr lang="zh-CN" altLang="en-US" b="1" i="0" dirty="0">
                <a:effectLst/>
                <a:latin typeface="-apple-system"/>
              </a:rPr>
              <a:t>工具链使用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CA11C-538B-590E-7799-28E7F9E2EB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93934" y="2509579"/>
            <a:ext cx="4125179" cy="329579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平台使用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频繁错误点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参考答案（部分）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38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8FD385-F4D4-AADB-E662-191C1788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注意仔细看题目要求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命令行助教无法看到，只能看到代码编辑界面的内容</a:t>
            </a:r>
            <a:endParaRPr lang="en-US" altLang="zh-CN" dirty="0"/>
          </a:p>
          <a:p>
            <a:r>
              <a:rPr lang="zh-CN" altLang="en-US" dirty="0"/>
              <a:t>无论哪个需要提交的文件被修改，都需要点击“评测”才能进行同步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F56EB05-59EE-BB0B-3C9B-CFCE2AA0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平台使用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5CB074-66C0-D78E-5F9E-B59974D4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681162"/>
            <a:ext cx="10163175" cy="136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984D65-2071-4480-B095-B13D313A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6766"/>
            <a:ext cx="12192000" cy="13045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0601FA-0485-DB30-E291-737799A2547A}"/>
              </a:ext>
            </a:extLst>
          </p:cNvPr>
          <p:cNvSpPr txBox="1"/>
          <p:nvPr/>
        </p:nvSpPr>
        <p:spPr>
          <a:xfrm>
            <a:off x="446314" y="55190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后面没有了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9571C374-90AD-2DF6-1C64-FBFC158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90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18045A-9FA4-A53F-E381-C13E3B75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7" y="941696"/>
            <a:ext cx="5541270" cy="5360408"/>
          </a:xfrm>
        </p:spPr>
        <p:txBody>
          <a:bodyPr/>
          <a:lstStyle/>
          <a:p>
            <a:r>
              <a:rPr lang="zh-CN" altLang="en-US" dirty="0"/>
              <a:t>“默认链接的库”这里指的是库文件，不是库的搜索目录</a:t>
            </a:r>
            <a:endParaRPr lang="en-US" altLang="zh-CN" dirty="0"/>
          </a:p>
          <a:p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-v</a:t>
            </a:r>
            <a:r>
              <a:rPr lang="zh-CN" altLang="en-US" dirty="0"/>
              <a:t>比对含</a:t>
            </a:r>
            <a:r>
              <a:rPr lang="en-US" altLang="zh-CN" dirty="0"/>
              <a:t>-</a:t>
            </a:r>
            <a:r>
              <a:rPr lang="en-US" altLang="zh-CN" dirty="0" err="1"/>
              <a:t>nostdlib</a:t>
            </a:r>
            <a:r>
              <a:rPr lang="zh-CN" altLang="en-US" dirty="0"/>
              <a:t>和不包含的编译详细过程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r>
              <a:rPr lang="en-US" altLang="zh-CN" dirty="0">
                <a:hlinkClick r:id="rId2"/>
              </a:rPr>
              <a:t>gcc default link library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5F056E-8DB4-88E8-79B1-5E1023E4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频繁错误点</a:t>
            </a:r>
            <a:r>
              <a:rPr lang="en-US" altLang="zh-CN" dirty="0"/>
              <a:t>(2-2.2)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716D64-B66B-7323-EF0D-8E9C5265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5D5328-2194-9308-DD95-E7DC388E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48" y="1551215"/>
            <a:ext cx="6403952" cy="40039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AEF73F-0E7C-3540-B013-468828EC0684}"/>
              </a:ext>
            </a:extLst>
          </p:cNvPr>
          <p:cNvSpPr txBox="1"/>
          <p:nvPr/>
        </p:nvSpPr>
        <p:spPr>
          <a:xfrm>
            <a:off x="936172" y="5301343"/>
            <a:ext cx="397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gcc -v sample-</a:t>
            </a:r>
            <a:r>
              <a:rPr lang="en-US" altLang="zh-CN" dirty="0" err="1"/>
              <a:t>io.c</a:t>
            </a:r>
            <a:r>
              <a:rPr lang="en-US" altLang="zh-CN" dirty="0"/>
              <a:t> -</a:t>
            </a:r>
            <a:r>
              <a:rPr lang="en-US" altLang="zh-CN" dirty="0" err="1"/>
              <a:t>Wl</a:t>
            </a:r>
            <a:r>
              <a:rPr lang="en-US" altLang="zh-CN" dirty="0"/>
              <a:t>,--verbose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126912-2EDD-7A00-D424-24901434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对库的理解：</a:t>
            </a:r>
            <a:endParaRPr lang="en-US" altLang="zh-CN" dirty="0"/>
          </a:p>
          <a:p>
            <a:pPr lvl="1"/>
            <a:r>
              <a:rPr lang="en-US" altLang="zh-CN" dirty="0"/>
              <a:t>.a(archive)</a:t>
            </a:r>
            <a:r>
              <a:rPr lang="zh-CN" altLang="en-US" dirty="0"/>
              <a:t>是静态链接库，链接生成可执行文件会有多次拷贝</a:t>
            </a:r>
            <a:endParaRPr lang="en-US" altLang="zh-CN" dirty="0"/>
          </a:p>
          <a:p>
            <a:pPr lvl="1"/>
            <a:r>
              <a:rPr lang="en-US" altLang="zh-CN" dirty="0"/>
              <a:t>.so(</a:t>
            </a:r>
            <a:r>
              <a:rPr lang="en-US" altLang="zh-CN" dirty="0">
                <a:solidFill>
                  <a:srgbClr val="FF0000"/>
                </a:solidFill>
              </a:rPr>
              <a:t>shared</a:t>
            </a:r>
            <a:r>
              <a:rPr lang="en-US" altLang="zh-CN" dirty="0"/>
              <a:t> object)</a:t>
            </a:r>
            <a:r>
              <a:rPr lang="zh-CN" altLang="en-US" dirty="0"/>
              <a:t>是动态链接库，在运行时动态加载。不会有多次拷贝。</a:t>
            </a:r>
            <a:endParaRPr lang="en-US" altLang="zh-CN" dirty="0"/>
          </a:p>
          <a:p>
            <a:pPr lvl="1"/>
            <a:r>
              <a:rPr lang="en-US" altLang="zh-CN" dirty="0"/>
              <a:t>crt1.o </a:t>
            </a:r>
            <a:r>
              <a:rPr lang="en-US" altLang="zh-CN" dirty="0" err="1"/>
              <a:t>crti.o</a:t>
            </a:r>
            <a:r>
              <a:rPr lang="en-US" altLang="zh-CN" dirty="0"/>
              <a:t> </a:t>
            </a:r>
            <a:r>
              <a:rPr lang="en-US" altLang="zh-CN" dirty="0" err="1"/>
              <a:t>crtn.o</a:t>
            </a:r>
            <a:r>
              <a:rPr lang="en-US" altLang="zh-CN" dirty="0"/>
              <a:t> </a:t>
            </a:r>
            <a:r>
              <a:rPr lang="en-US" altLang="zh-CN" dirty="0" err="1"/>
              <a:t>crtbegin.o</a:t>
            </a:r>
            <a:r>
              <a:rPr lang="en-US" altLang="zh-CN" dirty="0"/>
              <a:t> </a:t>
            </a:r>
            <a:r>
              <a:rPr lang="en-US" altLang="zh-CN" dirty="0" err="1"/>
              <a:t>crtend.o</a:t>
            </a:r>
            <a:r>
              <a:rPr lang="zh-CN" altLang="en-US" dirty="0"/>
              <a:t>为</a:t>
            </a:r>
            <a:r>
              <a:rPr lang="en-US" altLang="zh-CN" dirty="0"/>
              <a:t>C</a:t>
            </a:r>
            <a:r>
              <a:rPr lang="zh-CN" altLang="en-US" dirty="0"/>
              <a:t>的运行时库文件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B00EE5-75DB-0359-F79A-970D8B5D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频繁错误点</a:t>
            </a:r>
            <a:r>
              <a:rPr lang="en-US" altLang="zh-CN" dirty="0"/>
              <a:t>(2-2.2)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16119-72B6-58BA-0C75-0020B5C0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5EF26B-A049-C91A-D5F2-1CCB3D5E44AD}"/>
              </a:ext>
            </a:extLst>
          </p:cNvPr>
          <p:cNvSpPr txBox="1"/>
          <p:nvPr/>
        </p:nvSpPr>
        <p:spPr>
          <a:xfrm>
            <a:off x="8064907" y="5633358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静态链接库</a:t>
            </a:r>
            <a:r>
              <a:rPr lang="en-US" altLang="zh-CN" dirty="0">
                <a:hlinkClick r:id="rId2"/>
              </a:rPr>
              <a:t>.a</a:t>
            </a:r>
            <a:r>
              <a:rPr lang="zh-CN" altLang="en-US" dirty="0">
                <a:hlinkClick r:id="rId2"/>
              </a:rPr>
              <a:t>，动态链接库</a:t>
            </a:r>
            <a:r>
              <a:rPr lang="en-US" altLang="zh-CN" dirty="0">
                <a:hlinkClick r:id="rId2"/>
              </a:rPr>
              <a:t>.so</a:t>
            </a:r>
            <a:r>
              <a:rPr lang="zh-CN" altLang="en-US" dirty="0">
                <a:hlinkClick r:id="rId2"/>
              </a:rPr>
              <a:t>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07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37AD3B-4DDB-514E-D1E7-F53C2F32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-v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289403-EE26-439C-C21B-26F692FE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频繁错误点</a:t>
            </a:r>
            <a:r>
              <a:rPr lang="en-US" altLang="zh-CN" dirty="0"/>
              <a:t>(2-2.2)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AEB6B-6F93-8B6E-21BC-4741FB01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4826C2-3B51-68CB-F9D6-92C5D3FC5304}"/>
              </a:ext>
            </a:extLst>
          </p:cNvPr>
          <p:cNvSpPr txBox="1"/>
          <p:nvPr/>
        </p:nvSpPr>
        <p:spPr>
          <a:xfrm>
            <a:off x="2165087" y="1594589"/>
            <a:ext cx="166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-</a:t>
            </a:r>
            <a:r>
              <a:rPr lang="en-US" altLang="zh-CN" dirty="0" err="1"/>
              <a:t>nostdlib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2EA749-C546-DD17-49E2-9B4F63FFC046}"/>
              </a:ext>
            </a:extLst>
          </p:cNvPr>
          <p:cNvSpPr txBox="1"/>
          <p:nvPr/>
        </p:nvSpPr>
        <p:spPr>
          <a:xfrm>
            <a:off x="8362677" y="1594589"/>
            <a:ext cx="143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-</a:t>
            </a:r>
            <a:r>
              <a:rPr lang="en-US" altLang="zh-CN" dirty="0" err="1"/>
              <a:t>nostdlib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16E252-A30F-4EFC-5670-2C7B47F80A34}"/>
              </a:ext>
            </a:extLst>
          </p:cNvPr>
          <p:cNvGrpSpPr/>
          <p:nvPr/>
        </p:nvGrpSpPr>
        <p:grpSpPr>
          <a:xfrm>
            <a:off x="445402" y="1925821"/>
            <a:ext cx="11301195" cy="4496888"/>
            <a:chOff x="966242" y="2229674"/>
            <a:chExt cx="10625783" cy="42281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98F6257-A32E-B707-6232-02AAC02DD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416" y="2229674"/>
              <a:ext cx="10487609" cy="4228133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365C928-779B-5261-2A08-555B2B3CBCFB}"/>
                </a:ext>
              </a:extLst>
            </p:cNvPr>
            <p:cNvSpPr/>
            <p:nvPr/>
          </p:nvSpPr>
          <p:spPr>
            <a:xfrm>
              <a:off x="966242" y="3962400"/>
              <a:ext cx="5072743" cy="1034143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BE51CB0-248A-336A-6D34-EC3CFC2D623F}"/>
                </a:ext>
              </a:extLst>
            </p:cNvPr>
            <p:cNvSpPr/>
            <p:nvPr/>
          </p:nvSpPr>
          <p:spPr>
            <a:xfrm>
              <a:off x="1064213" y="5322207"/>
              <a:ext cx="5072743" cy="1088389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1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8989D3-85A4-CF34-793B-29FB6B4B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gcc -v sample-</a:t>
            </a:r>
            <a:r>
              <a:rPr lang="en-US" altLang="zh-CN" dirty="0" err="1"/>
              <a:t>io.c</a:t>
            </a:r>
            <a:r>
              <a:rPr lang="en-US" altLang="zh-CN" dirty="0"/>
              <a:t> -</a:t>
            </a:r>
            <a:r>
              <a:rPr lang="en-US" altLang="zh-CN" dirty="0" err="1"/>
              <a:t>Wl</a:t>
            </a:r>
            <a:r>
              <a:rPr lang="en-US" altLang="zh-CN" dirty="0"/>
              <a:t>,--verbose	</a:t>
            </a:r>
            <a:r>
              <a:rPr lang="zh-CN" altLang="en-US" dirty="0"/>
              <a:t>找</a:t>
            </a:r>
            <a:r>
              <a:rPr lang="en-US" altLang="zh-CN" dirty="0"/>
              <a:t>succeeded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813C27-3E8A-EE82-2A89-2684EDE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频繁错误点</a:t>
            </a:r>
            <a:r>
              <a:rPr lang="en-US" altLang="zh-CN" dirty="0"/>
              <a:t>(2-2.2)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0A79D-6BDC-7F4F-49EB-62642F42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4DFD03-E888-3B50-743C-7571AC17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6" y="2226584"/>
            <a:ext cx="9769928" cy="407552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20B64DB-9E56-5BC9-E504-EA827EC3B35F}"/>
              </a:ext>
            </a:extLst>
          </p:cNvPr>
          <p:cNvSpPr/>
          <p:nvPr/>
        </p:nvSpPr>
        <p:spPr>
          <a:xfrm>
            <a:off x="9165771" y="2307771"/>
            <a:ext cx="1045029" cy="37011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9A009F-A20E-54B3-B50C-55001DA07B7A}"/>
              </a:ext>
            </a:extLst>
          </p:cNvPr>
          <p:cNvSpPr/>
          <p:nvPr/>
        </p:nvSpPr>
        <p:spPr>
          <a:xfrm>
            <a:off x="9062356" y="2911473"/>
            <a:ext cx="1045029" cy="37011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1F5DC5-6C24-EE7D-E4F6-F6616478748F}"/>
              </a:ext>
            </a:extLst>
          </p:cNvPr>
          <p:cNvSpPr/>
          <p:nvPr/>
        </p:nvSpPr>
        <p:spPr>
          <a:xfrm>
            <a:off x="6379028" y="3616457"/>
            <a:ext cx="1355272" cy="37011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CBB01B5-97DC-0193-2EB1-31A7B39A5325}"/>
              </a:ext>
            </a:extLst>
          </p:cNvPr>
          <p:cNvSpPr/>
          <p:nvPr/>
        </p:nvSpPr>
        <p:spPr>
          <a:xfrm>
            <a:off x="2966357" y="3986572"/>
            <a:ext cx="1812471" cy="37011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5B836F-F228-56B4-1891-AE67EF5333BA}"/>
              </a:ext>
            </a:extLst>
          </p:cNvPr>
          <p:cNvSpPr/>
          <p:nvPr/>
        </p:nvSpPr>
        <p:spPr>
          <a:xfrm>
            <a:off x="6003472" y="4645157"/>
            <a:ext cx="1812471" cy="37011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042B1F1-7708-021D-28F4-7AF8F0FA558D}"/>
              </a:ext>
            </a:extLst>
          </p:cNvPr>
          <p:cNvSpPr/>
          <p:nvPr/>
        </p:nvSpPr>
        <p:spPr>
          <a:xfrm>
            <a:off x="8850087" y="5684742"/>
            <a:ext cx="1812471" cy="37011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C2A7FB-9E3A-B780-40DC-9F3BF66686B9}"/>
              </a:ext>
            </a:extLst>
          </p:cNvPr>
          <p:cNvSpPr txBox="1"/>
          <p:nvPr/>
        </p:nvSpPr>
        <p:spPr>
          <a:xfrm>
            <a:off x="1211036" y="63620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注：部分截图</a:t>
            </a:r>
          </a:p>
        </p:txBody>
      </p:sp>
    </p:spTree>
    <p:extLst>
      <p:ext uri="{BB962C8B-B14F-4D97-AF65-F5344CB8AC3E}">
        <p14:creationId xmlns:p14="http://schemas.microsoft.com/office/powerpoint/2010/main" val="198250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CF6AD9-B6B3-7026-B7BD-2E8F176F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41696"/>
            <a:ext cx="5508613" cy="5360408"/>
          </a:xfrm>
        </p:spPr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编译通过，运行报错</a:t>
            </a:r>
            <a:r>
              <a:rPr lang="en-US" altLang="zh-CN" dirty="0"/>
              <a:t>Segmentation Fault</a:t>
            </a:r>
          </a:p>
          <a:p>
            <a:pPr lvl="1"/>
            <a:r>
              <a:rPr lang="zh-CN" altLang="en-US" dirty="0"/>
              <a:t>有同学加了</a:t>
            </a:r>
            <a:r>
              <a:rPr lang="en-US" altLang="zh-CN" dirty="0"/>
              <a:t>-E</a:t>
            </a:r>
            <a:r>
              <a:rPr lang="zh-CN" altLang="en-US" dirty="0"/>
              <a:t>选项，不符合题目要求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51E8C8-2B51-7554-304F-223A7365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频繁错误点</a:t>
            </a:r>
            <a:r>
              <a:rPr lang="en-US" altLang="zh-CN" dirty="0"/>
              <a:t>(2-2.3)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0803E-9CAB-B78F-4B17-4082B48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31115-31D0-8E3B-D5C3-5527C5C3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48" y="1551215"/>
            <a:ext cx="6403952" cy="400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469341-2C8E-EB66-ABBC-3A4E0DB6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编译通过，</a:t>
            </a:r>
            <a:r>
              <a:rPr lang="en-US" altLang="zh-CN" dirty="0"/>
              <a:t>Segmentation Fault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objdump</a:t>
            </a:r>
            <a:r>
              <a:rPr lang="en-US" altLang="zh-CN" dirty="0"/>
              <a:t> –</a:t>
            </a:r>
            <a:r>
              <a:rPr lang="en-US" altLang="zh-CN" dirty="0" err="1"/>
              <a:t>dS</a:t>
            </a:r>
            <a:r>
              <a:rPr lang="zh-CN" altLang="en-US" dirty="0"/>
              <a:t>可以查看</a:t>
            </a:r>
            <a:r>
              <a:rPr lang="en-US" altLang="zh-CN" dirty="0"/>
              <a:t>400350</a:t>
            </a:r>
            <a:r>
              <a:rPr lang="zh-CN" altLang="en-US" dirty="0"/>
              <a:t>位置的指令，没有初始化</a:t>
            </a:r>
            <a:r>
              <a:rPr lang="en-US" altLang="zh-CN" dirty="0"/>
              <a:t>C</a:t>
            </a:r>
            <a:r>
              <a:rPr lang="zh-CN" altLang="en-US" dirty="0"/>
              <a:t>的运行时，直接进入</a:t>
            </a:r>
            <a:r>
              <a:rPr lang="en-US" altLang="zh-CN" dirty="0"/>
              <a:t>main</a:t>
            </a:r>
            <a:r>
              <a:rPr lang="zh-CN" altLang="en-US" dirty="0"/>
              <a:t>函数，导致</a:t>
            </a:r>
            <a:r>
              <a:rPr lang="en-US" altLang="zh-CN" dirty="0"/>
              <a:t>main</a:t>
            </a:r>
            <a:r>
              <a:rPr lang="zh-CN" altLang="en-US" dirty="0"/>
              <a:t>函数返回之后发生</a:t>
            </a:r>
            <a:r>
              <a:rPr lang="en-US" altLang="zh-CN" dirty="0"/>
              <a:t>Segmentation Fault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534FA0-38BC-56B3-BB4B-EB6E8317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频繁错误点</a:t>
            </a:r>
            <a:r>
              <a:rPr lang="en-US" altLang="zh-CN" dirty="0"/>
              <a:t>(2-2.3)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58D622-D089-4FAC-CB49-AD054C70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14814E-E5DD-5A59-3DFD-05A30B67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184"/>
            <a:ext cx="12192000" cy="200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E003AA-6D39-C56D-2227-F49B4730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4927600"/>
            <a:ext cx="10715625" cy="142875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0F0BBE-C1C1-CF1F-1937-4114AD680DB4}"/>
              </a:ext>
            </a:extLst>
          </p:cNvPr>
          <p:cNvCxnSpPr/>
          <p:nvPr/>
        </p:nvCxnSpPr>
        <p:spPr>
          <a:xfrm>
            <a:off x="7592786" y="2422071"/>
            <a:ext cx="39787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9630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80E8655A-9169-4EE1-8129-12DC46312B9E}" vid="{F441F3DB-8751-4317-A88C-E22417227B7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科大</Template>
  <TotalTime>123</TotalTime>
  <Words>617</Words>
  <Application>Microsoft Office PowerPoint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Hack</vt:lpstr>
      <vt:lpstr>等线</vt:lpstr>
      <vt:lpstr>方正清刻本悦宋简体</vt:lpstr>
      <vt:lpstr>微软雅黑</vt:lpstr>
      <vt:lpstr>Arial</vt:lpstr>
      <vt:lpstr>Verdana</vt:lpstr>
      <vt:lpstr>Wingdings</vt:lpstr>
      <vt:lpstr>主题2</vt:lpstr>
      <vt:lpstr>PowerPoint 演示文稿</vt:lpstr>
      <vt:lpstr>PW1 GCC/Clang工具链使用</vt:lpstr>
      <vt:lpstr>平台使用</vt:lpstr>
      <vt:lpstr>频繁错误点(2-2.2)</vt:lpstr>
      <vt:lpstr>频繁错误点(2-2.2)</vt:lpstr>
      <vt:lpstr>频繁错误点(2-2.2)</vt:lpstr>
      <vt:lpstr>频繁错误点(2-2.2)</vt:lpstr>
      <vt:lpstr>频繁错误点(2-2.3)</vt:lpstr>
      <vt:lpstr>频繁错误点(2-2.3)</vt:lpstr>
      <vt:lpstr>频繁错误点(2-2.3)</vt:lpstr>
      <vt:lpstr>频繁错误点（关卡3）</vt:lpstr>
      <vt:lpstr>参考答案（部分）</vt:lpstr>
      <vt:lpstr>参考答案（部分）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qw</dc:creator>
  <cp:lastModifiedBy>l qw</cp:lastModifiedBy>
  <cp:revision>169</cp:revision>
  <dcterms:created xsi:type="dcterms:W3CDTF">2022-10-02T01:43:44Z</dcterms:created>
  <dcterms:modified xsi:type="dcterms:W3CDTF">2022-10-02T06:54:45Z</dcterms:modified>
</cp:coreProperties>
</file>