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9" r:id="rId3"/>
    <p:sldId id="332" r:id="rId5"/>
    <p:sldId id="340" r:id="rId6"/>
    <p:sldId id="293" r:id="rId7"/>
    <p:sldId id="369" r:id="rId8"/>
    <p:sldId id="341" r:id="rId9"/>
    <p:sldId id="370" r:id="rId10"/>
    <p:sldId id="426" r:id="rId11"/>
    <p:sldId id="424" r:id="rId12"/>
    <p:sldId id="425" r:id="rId13"/>
    <p:sldId id="297" r:id="rId14"/>
    <p:sldId id="398" r:id="rId15"/>
    <p:sldId id="395" r:id="rId16"/>
    <p:sldId id="396" r:id="rId17"/>
    <p:sldId id="397" r:id="rId18"/>
    <p:sldId id="399" r:id="rId19"/>
    <p:sldId id="423" r:id="rId20"/>
    <p:sldId id="427" r:id="rId21"/>
    <p:sldId id="428" r:id="rId22"/>
    <p:sldId id="342" r:id="rId23"/>
    <p:sldId id="305" r:id="rId24"/>
    <p:sldId id="429" r:id="rId25"/>
    <p:sldId id="343" r:id="rId26"/>
    <p:sldId id="323" r:id="rId27"/>
    <p:sldId id="309" r:id="rId28"/>
    <p:sldId id="345" r:id="rId29"/>
    <p:sldId id="344" r:id="rId30"/>
  </p:sldIdLst>
  <p:sldSz cx="12192000" cy="6858000"/>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第0节" id="{DCD3DAD0-E118-4EA2-9365-602AACAD6084}">
          <p14:sldIdLst>
            <p14:sldId id="339"/>
            <p14:sldId id="332"/>
          </p14:sldIdLst>
        </p14:section>
        <p14:section name="第1节" id="{07D8BC2A-D1A1-44D4-98C4-29DB01E2CDEE}">
          <p14:sldIdLst>
            <p14:sldId id="340"/>
            <p14:sldId id="293"/>
            <p14:sldId id="369"/>
          </p14:sldIdLst>
        </p14:section>
        <p14:section name="第 2 节" id="{8613BA81-C8FA-4E67-A346-2D3FA2EE70C2}">
          <p14:sldIdLst>
            <p14:sldId id="341"/>
            <p14:sldId id="370"/>
            <p14:sldId id="426"/>
            <p14:sldId id="424"/>
            <p14:sldId id="425"/>
            <p14:sldId id="297"/>
            <p14:sldId id="398"/>
            <p14:sldId id="395"/>
            <p14:sldId id="396"/>
            <p14:sldId id="397"/>
            <p14:sldId id="399"/>
            <p14:sldId id="423"/>
            <p14:sldId id="427"/>
            <p14:sldId id="428"/>
          </p14:sldIdLst>
        </p14:section>
        <p14:section name="第 3 节" id="{C30FD0F0-DABA-4988-8CAA-CE26CC42A0C3}">
          <p14:sldIdLst>
            <p14:sldId id="342"/>
            <p14:sldId id="305"/>
            <p14:sldId id="429"/>
          </p14:sldIdLst>
        </p14:section>
        <p14:section name="第四节" id="{B312C7EB-FA4E-436D-BF73-75066F57F699}">
          <p14:sldIdLst>
            <p14:sldId id="343"/>
            <p14:sldId id="323"/>
            <p14:sldId id="309"/>
            <p14:sldId id="345"/>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42233"/>
    <a:srgbClr val="000000"/>
    <a:srgbClr val="FAFBFD"/>
    <a:srgbClr val="FD4A64"/>
    <a:srgbClr val="6A71E6"/>
    <a:srgbClr val="00B1D2"/>
    <a:srgbClr val="8AA3BD"/>
    <a:srgbClr val="5F63AC"/>
    <a:srgbClr val="755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83558" autoAdjust="0"/>
  </p:normalViewPr>
  <p:slideViewPr>
    <p:cSldViewPr snapToGrid="0" showGuides="1">
      <p:cViewPr>
        <p:scale>
          <a:sx n="75" d="100"/>
          <a:sy n="75" d="100"/>
        </p:scale>
        <p:origin x="1260" y="858"/>
      </p:cViewPr>
      <p:guideLst>
        <p:guide orient="horz" pos="3863"/>
        <p:guide pos="719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1700-2A4E-4AED-9E00-05FA757A75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9EA2-4E0C-4ED9-900A-7F897B70E5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FC5B6-F809-48FF-816D-0462E9443E9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FC5B6-F809-48FF-816D-0462E9443E9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endParaRPr lang="en-US" altLang="zh-CN"/>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endParaRPr lang="zh-CN" altLang="en-US"/>
          </a:p>
          <a:p>
            <a:r>
              <a:rPr lang="zh-CN" altLang="en-US"/>
              <a:t>感谢你的购买</a:t>
            </a:r>
            <a:endParaRPr lang="zh-CN" altLang="en-US"/>
          </a:p>
          <a:p>
            <a:endParaRPr lang="zh-CN" altLang="en-US"/>
          </a:p>
          <a:p>
            <a:r>
              <a:rPr lang="zh-CN" altLang="en-US"/>
              <a:t>更多作品，请访问作者主页，为你职场助力。</a:t>
            </a:r>
            <a:endParaRPr lang="zh-CN" altLang="en-US"/>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8674" t="20001" r="8861" b="19999"/>
          <a:stretch>
            <a:fillRect/>
          </a:stretch>
        </p:blipFill>
        <p:spPr>
          <a:xfrm rot="10800000">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142233"/>
        </a:solid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930888" y="2025660"/>
            <a:ext cx="5261113" cy="2994992"/>
          </a:xfrm>
          <a:custGeom>
            <a:avLst/>
            <a:gdLst>
              <a:gd name="connsiteX0" fmla="*/ 0 w 5261113"/>
              <a:gd name="connsiteY0" fmla="*/ 0 h 2994992"/>
              <a:gd name="connsiteX1" fmla="*/ 5261113 w 5261113"/>
              <a:gd name="connsiteY1" fmla="*/ 0 h 2994992"/>
              <a:gd name="connsiteX2" fmla="*/ 5261113 w 5261113"/>
              <a:gd name="connsiteY2" fmla="*/ 2994992 h 2994992"/>
              <a:gd name="connsiteX3" fmla="*/ 0 w 5261113"/>
              <a:gd name="connsiteY3" fmla="*/ 2994992 h 2994992"/>
            </a:gdLst>
            <a:ahLst/>
            <a:cxnLst>
              <a:cxn ang="0">
                <a:pos x="connsiteX0" y="connsiteY0"/>
              </a:cxn>
              <a:cxn ang="0">
                <a:pos x="connsiteX1" y="connsiteY1"/>
              </a:cxn>
              <a:cxn ang="0">
                <a:pos x="connsiteX2" y="connsiteY2"/>
              </a:cxn>
              <a:cxn ang="0">
                <a:pos x="connsiteX3" y="connsiteY3"/>
              </a:cxn>
            </a:cxnLst>
            <a:rect l="l" t="t" r="r" b="b"/>
            <a:pathLst>
              <a:path w="5261113" h="2994992">
                <a:moveTo>
                  <a:pt x="0" y="0"/>
                </a:moveTo>
                <a:lnTo>
                  <a:pt x="5261113" y="0"/>
                </a:lnTo>
                <a:lnTo>
                  <a:pt x="5261113" y="2994992"/>
                </a:lnTo>
                <a:lnTo>
                  <a:pt x="0" y="2994992"/>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117600" y="1827213"/>
            <a:ext cx="3090863" cy="3048000"/>
          </a:xfrm>
          <a:prstGeom prst="rect">
            <a:avLst/>
          </a:prstGeom>
          <a:effectLst>
            <a:glow rad="101600">
              <a:schemeClr val="accent1">
                <a:satMod val="175000"/>
                <a:alpha val="40000"/>
              </a:schemeClr>
            </a:glow>
          </a:effectLst>
        </p:spPr>
        <p:txBody>
          <a:bodyPr/>
          <a:lstStyle/>
          <a:p>
            <a:endParaRPr lang="zh-CN" altLang="en-US"/>
          </a:p>
        </p:txBody>
      </p:sp>
      <p:sp>
        <p:nvSpPr>
          <p:cNvPr id="7" name="图片占位符 5"/>
          <p:cNvSpPr>
            <a:spLocks noGrp="1"/>
          </p:cNvSpPr>
          <p:nvPr>
            <p:ph type="pic" sz="quarter" idx="11"/>
          </p:nvPr>
        </p:nvSpPr>
        <p:spPr>
          <a:xfrm>
            <a:off x="4549551" y="1827213"/>
            <a:ext cx="3090863" cy="3048000"/>
          </a:xfrm>
          <a:prstGeom prst="rect">
            <a:avLst/>
          </a:prstGeom>
          <a:effectLst>
            <a:glow rad="101600">
              <a:schemeClr val="accent1">
                <a:satMod val="175000"/>
                <a:alpha val="40000"/>
              </a:schemeClr>
            </a:glow>
          </a:effectLst>
        </p:spPr>
        <p:txBody>
          <a:bodyPr/>
          <a:lstStyle/>
          <a:p>
            <a:endParaRPr lang="zh-CN" altLang="en-US"/>
          </a:p>
        </p:txBody>
      </p:sp>
      <p:sp>
        <p:nvSpPr>
          <p:cNvPr id="8" name="图片占位符 5"/>
          <p:cNvSpPr>
            <a:spLocks noGrp="1"/>
          </p:cNvSpPr>
          <p:nvPr>
            <p:ph type="pic" sz="quarter" idx="12"/>
          </p:nvPr>
        </p:nvSpPr>
        <p:spPr>
          <a:xfrm>
            <a:off x="8012566" y="1827213"/>
            <a:ext cx="3090863" cy="3048000"/>
          </a:xfrm>
          <a:prstGeom prst="rect">
            <a:avLst/>
          </a:prstGeom>
          <a:effectLst>
            <a:glow rad="101600">
              <a:schemeClr val="accent1">
                <a:satMod val="175000"/>
                <a:alpha val="40000"/>
              </a:schemeClr>
            </a:glow>
          </a:effec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1639066" y="1799449"/>
            <a:ext cx="3901087" cy="3902988"/>
          </a:xfrm>
          <a:prstGeom prst="ellipse">
            <a:avLst/>
          </a:prstGeom>
          <a:effectLst>
            <a:glow rad="101600">
              <a:schemeClr val="accent2">
                <a:satMod val="175000"/>
                <a:alpha val="40000"/>
              </a:schemeClr>
            </a:glow>
          </a:effec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18563" y="1738313"/>
            <a:ext cx="1954212" cy="3414712"/>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368802" y="1803060"/>
            <a:ext cx="1684337" cy="1675607"/>
          </a:xfrm>
          <a:prstGeom prst="rect">
            <a:avLst/>
          </a:prstGeom>
        </p:spPr>
        <p:txBody>
          <a:bodyPr/>
          <a:lstStyle/>
          <a:p>
            <a:endParaRPr lang="zh-CN" altLang="en-US"/>
          </a:p>
        </p:txBody>
      </p:sp>
      <p:sp>
        <p:nvSpPr>
          <p:cNvPr id="9" name="图片占位符 7"/>
          <p:cNvSpPr>
            <a:spLocks noGrp="1"/>
          </p:cNvSpPr>
          <p:nvPr>
            <p:ph type="pic" sz="quarter" idx="11"/>
          </p:nvPr>
        </p:nvSpPr>
        <p:spPr>
          <a:xfrm>
            <a:off x="6096002" y="1803060"/>
            <a:ext cx="1685925" cy="1675607"/>
          </a:xfrm>
          <a:prstGeom prst="rect">
            <a:avLst/>
          </a:prstGeom>
        </p:spPr>
        <p:txBody>
          <a:bodyPr/>
          <a:lstStyle/>
          <a:p>
            <a:endParaRPr lang="zh-CN" altLang="en-US"/>
          </a:p>
        </p:txBody>
      </p:sp>
      <p:sp>
        <p:nvSpPr>
          <p:cNvPr id="10" name="图片占位符 7"/>
          <p:cNvSpPr>
            <a:spLocks noGrp="1"/>
          </p:cNvSpPr>
          <p:nvPr>
            <p:ph type="pic" sz="quarter" idx="12"/>
          </p:nvPr>
        </p:nvSpPr>
        <p:spPr>
          <a:xfrm>
            <a:off x="4368802" y="3512005"/>
            <a:ext cx="1684337" cy="1685924"/>
          </a:xfrm>
          <a:prstGeom prst="rect">
            <a:avLst/>
          </a:prstGeom>
        </p:spPr>
        <p:txBody>
          <a:bodyPr/>
          <a:lstStyle/>
          <a:p>
            <a:endParaRPr lang="zh-CN" altLang="en-US"/>
          </a:p>
        </p:txBody>
      </p:sp>
      <p:sp>
        <p:nvSpPr>
          <p:cNvPr id="11" name="图片占位符 7"/>
          <p:cNvSpPr>
            <a:spLocks noGrp="1"/>
          </p:cNvSpPr>
          <p:nvPr>
            <p:ph type="pic" sz="quarter" idx="13"/>
          </p:nvPr>
        </p:nvSpPr>
        <p:spPr>
          <a:xfrm>
            <a:off x="6096002" y="3512005"/>
            <a:ext cx="1685925" cy="1685924"/>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23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i="0" kern="1200" baseline="0">
          <a:solidFill>
            <a:schemeClr val="accent1">
              <a:lumMod val="75000"/>
            </a:schemeClr>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
        <a:defRPr lang="zh-CN" altLang="en-US" sz="28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20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7.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microsoft.com/office/2007/relationships/hdphoto" Target="../media/image20.wdp"/><Relationship Id="rId7" Type="http://schemas.openxmlformats.org/officeDocument/2006/relationships/image" Target="../media/image19.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hemeOverride" Target="../theme/themeOverride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9.xml"/><Relationship Id="rId2" Type="http://schemas.openxmlformats.org/officeDocument/2006/relationships/image" Target="../media/image5.jpeg"/><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hemeOverride" Target="../theme/themeOverride1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1.xml"/><Relationship Id="rId1" Type="http://schemas.openxmlformats.org/officeDocument/2006/relationships/tags" Target="../tags/tag4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2.xml"/><Relationship Id="rId1" Type="http://schemas.openxmlformats.org/officeDocument/2006/relationships/tags" Target="../tags/tag45.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hemeOverride" Target="../theme/themeOverride13.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hemeOverride" Target="../theme/themeOverride1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themeOverride" Target="../theme/themeOverride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8" Type="http://schemas.openxmlformats.org/officeDocument/2006/relationships/slideLayout" Target="../slideLayouts/slideLayout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hemeOverride" Target="../theme/themeOverride6.xml"/><Relationship Id="rId2" Type="http://schemas.openxmlformats.org/officeDocument/2006/relationships/image" Target="../media/image5.jpe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1834" y="2397902"/>
            <a:ext cx="4464446" cy="681990"/>
          </a:xfrm>
          <a:prstGeom prst="rect">
            <a:avLst/>
          </a:prstGeom>
          <a:noFill/>
        </p:spPr>
        <p:txBody>
          <a:bodyPr wrap="square" rtlCol="0">
            <a:spAutoFit/>
          </a:bodyPr>
          <a:lstStyle/>
          <a:p>
            <a:pPr algn="ctr">
              <a:lnSpc>
                <a:spcPct val="120000"/>
              </a:lnSpc>
            </a:pPr>
            <a:r>
              <a:rPr lang="zh-CN" altLang="en-US" sz="3200">
                <a:solidFill>
                  <a:schemeClr val="bg1"/>
                </a:solidFill>
                <a:cs typeface="+mn-ea"/>
                <a:sym typeface="+mn-lt"/>
              </a:rPr>
              <a:t>数字电路综合实验</a:t>
            </a:r>
            <a:endParaRPr lang="zh-CN" altLang="en-US" sz="3200" dirty="0">
              <a:solidFill>
                <a:schemeClr val="bg1"/>
              </a:solidFill>
              <a:cs typeface="+mn-ea"/>
              <a:sym typeface="+mn-lt"/>
            </a:endParaRPr>
          </a:p>
        </p:txBody>
      </p:sp>
      <p:sp>
        <p:nvSpPr>
          <p:cNvPr id="1601" name="文本框 1600"/>
          <p:cNvSpPr txBox="1"/>
          <p:nvPr/>
        </p:nvSpPr>
        <p:spPr>
          <a:xfrm>
            <a:off x="2379782" y="2950043"/>
            <a:ext cx="7448550" cy="977265"/>
          </a:xfrm>
          <a:prstGeom prst="rect">
            <a:avLst/>
          </a:prstGeom>
          <a:noFill/>
        </p:spPr>
        <p:txBody>
          <a:bodyPr wrap="square" rtlCol="0">
            <a:spAutoFit/>
          </a:bodyPr>
          <a:lstStyle/>
          <a:p>
            <a:pPr algn="ctr">
              <a:lnSpc>
                <a:spcPct val="120000"/>
              </a:lnSpc>
            </a:pPr>
            <a:r>
              <a:rPr lang="en-US" altLang="zh-CN" sz="4800" b="1">
                <a:solidFill>
                  <a:schemeClr val="bg1"/>
                </a:solidFill>
                <a:effectLst>
                  <a:glow rad="25400">
                    <a:schemeClr val="bg1">
                      <a:alpha val="60000"/>
                    </a:schemeClr>
                  </a:glow>
                </a:effectLst>
                <a:cs typeface="+mn-ea"/>
                <a:sym typeface="+mn-lt"/>
              </a:rPr>
              <a:t>Greedy Snake</a:t>
            </a:r>
            <a:endParaRPr lang="en-US" altLang="zh-CN" sz="4800" b="1" dirty="0">
              <a:solidFill>
                <a:schemeClr val="bg1"/>
              </a:solidFill>
              <a:effectLst>
                <a:glow rad="25400">
                  <a:schemeClr val="bg1">
                    <a:alpha val="60000"/>
                  </a:schemeClr>
                </a:glow>
              </a:effectLst>
              <a:cs typeface="+mn-ea"/>
              <a:sym typeface="+mn-lt"/>
            </a:endParaRPr>
          </a:p>
        </p:txBody>
      </p:sp>
      <p:grpSp>
        <p:nvGrpSpPr>
          <p:cNvPr id="1602" name="组合 1601"/>
          <p:cNvGrpSpPr/>
          <p:nvPr/>
        </p:nvGrpSpPr>
        <p:grpSpPr>
          <a:xfrm>
            <a:off x="4187746" y="3990988"/>
            <a:ext cx="4030980" cy="349250"/>
            <a:chOff x="4325622" y="5966877"/>
            <a:chExt cx="4030980" cy="349250"/>
          </a:xfrm>
        </p:grpSpPr>
        <p:sp>
          <p:nvSpPr>
            <p:cNvPr id="1603" name="文本框 1602"/>
            <p:cNvSpPr txBox="1"/>
            <p:nvPr/>
          </p:nvSpPr>
          <p:spPr>
            <a:xfrm>
              <a:off x="6235702" y="5966877"/>
              <a:ext cx="2120900" cy="349250"/>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sz="1400">
                  <a:solidFill>
                    <a:schemeClr val="bg1"/>
                  </a:solidFill>
                  <a:cs typeface="+mn-ea"/>
                  <a:sym typeface="+mn-lt"/>
                </a:rPr>
                <a:t>成员：乐亦康</a:t>
              </a:r>
              <a:r>
                <a:rPr lang="en-US" altLang="zh-CN" sz="1400">
                  <a:solidFill>
                    <a:schemeClr val="bg1"/>
                  </a:solidFill>
                  <a:cs typeface="+mn-ea"/>
                  <a:sym typeface="+mn-lt"/>
                </a:rPr>
                <a:t> </a:t>
              </a:r>
              <a:r>
                <a:rPr lang="zh-CN" altLang="en-US" sz="1400">
                  <a:solidFill>
                    <a:schemeClr val="bg1"/>
                  </a:solidFill>
                  <a:cs typeface="+mn-ea"/>
                  <a:sym typeface="+mn-lt"/>
                </a:rPr>
                <a:t>马子睿</a:t>
              </a:r>
              <a:endParaRPr lang="zh-CN" altLang="en-US" sz="1400">
                <a:solidFill>
                  <a:schemeClr val="bg1"/>
                </a:solidFill>
                <a:cs typeface="+mn-ea"/>
                <a:sym typeface="+mn-lt"/>
              </a:endParaRPr>
            </a:p>
          </p:txBody>
        </p:sp>
        <p:sp>
          <p:nvSpPr>
            <p:cNvPr id="1604" name="文本框 1603"/>
            <p:cNvSpPr txBox="1"/>
            <p:nvPr/>
          </p:nvSpPr>
          <p:spPr>
            <a:xfrm>
              <a:off x="4325622" y="5966877"/>
              <a:ext cx="2049778" cy="349250"/>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a:solidFill>
                    <a:schemeClr val="bg1"/>
                  </a:solidFill>
                  <a:cs typeface="+mn-ea"/>
                  <a:sym typeface="+mn-lt"/>
                </a:rPr>
                <a:t>小组：</a:t>
              </a:r>
              <a:r>
                <a:rPr lang="en-US" altLang="zh-CN" sz="1400">
                  <a:solidFill>
                    <a:schemeClr val="bg1"/>
                  </a:solidFill>
                  <a:cs typeface="+mn-ea"/>
                  <a:sym typeface="+mn-lt"/>
                </a:rPr>
                <a:t>LED</a:t>
              </a:r>
              <a:endParaRPr lang="zh-CN" altLang="en-US" sz="1400">
                <a:solidFill>
                  <a:schemeClr val="bg1"/>
                </a:solidFill>
                <a:cs typeface="+mn-ea"/>
                <a:sym typeface="+mn-lt"/>
              </a:endParaRPr>
            </a:p>
          </p:txBody>
        </p:sp>
      </p:grpSp>
      <p:sp>
        <p:nvSpPr>
          <p:cNvPr id="2" name="文本框 1"/>
          <p:cNvSpPr txBox="1"/>
          <p:nvPr/>
        </p:nvSpPr>
        <p:spPr>
          <a:xfrm>
            <a:off x="3910965" y="4284980"/>
            <a:ext cx="2359025" cy="349250"/>
          </a:xfrm>
          <a:prstGeom prst="rect">
            <a:avLst/>
          </a:prstGeom>
          <a:noFill/>
        </p:spPr>
        <p:txBody>
          <a:bodyPr wrap="none" rtlCol="0" anchor="t">
            <a:spAutoFit/>
          </a:bodyPr>
          <a:p>
            <a:pPr indent="0">
              <a:lnSpc>
                <a:spcPct val="120000"/>
              </a:lnSpc>
              <a:buClr>
                <a:schemeClr val="bg1"/>
              </a:buClr>
              <a:buSzPct val="130000"/>
              <a:buFont typeface="Wingdings" panose="05000000000000000000" pitchFamily="2" charset="2"/>
              <a:buNone/>
            </a:pPr>
            <a:r>
              <a:rPr lang="en-US" altLang="zh-CN" sz="1400" dirty="0" smtClean="0">
                <a:solidFill>
                  <a:schemeClr val="bg1"/>
                </a:solidFill>
                <a:latin typeface="Arial" panose="020B0604020202020204" pitchFamily="34" charset="0"/>
                <a:ea typeface="微软雅黑" panose="020B0503020204020204" pitchFamily="34" charset="-122"/>
              </a:rPr>
              <a:t>(Legendary Elaborate Digit)</a:t>
            </a:r>
            <a:endParaRPr lang="en-US" altLang="zh-CN" sz="1400" dirty="0" smtClean="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文本框 212"/>
          <p:cNvSpPr txBox="1">
            <a:spLocks noChangeArrowheads="1"/>
          </p:cNvSpPr>
          <p:nvPr/>
        </p:nvSpPr>
        <p:spPr bwMode="auto">
          <a:xfrm>
            <a:off x="898525" y="632460"/>
            <a:ext cx="2225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Control the input</a:t>
            </a:r>
            <a:endParaRPr lang="zh-CN" altLang="en-US" sz="1400">
              <a:solidFill>
                <a:schemeClr val="bg1"/>
              </a:solidFill>
              <a:cs typeface="+mn-ea"/>
              <a:sym typeface="+mn-lt"/>
            </a:endParaRPr>
          </a:p>
        </p:txBody>
      </p:sp>
      <p:sp>
        <p:nvSpPr>
          <p:cNvPr id="46" name="文本框 45"/>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键盘输入的控制</a:t>
            </a:r>
            <a:endParaRPr lang="zh-CN" altLang="en-US" b="1" dirty="0">
              <a:solidFill>
                <a:schemeClr val="bg1"/>
              </a:solidFill>
              <a:cs typeface="+mn-ea"/>
              <a:sym typeface="+mn-lt"/>
            </a:endParaRPr>
          </a:p>
        </p:txBody>
      </p:sp>
      <p:grpSp>
        <p:nvGrpSpPr>
          <p:cNvPr id="31" name="组合 30"/>
          <p:cNvGrpSpPr/>
          <p:nvPr>
            <p:custDataLst>
              <p:tags r:id="rId1"/>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 name="文本框 3"/>
          <p:cNvSpPr txBox="1"/>
          <p:nvPr/>
        </p:nvSpPr>
        <p:spPr>
          <a:xfrm>
            <a:off x="608330" y="981710"/>
            <a:ext cx="4970780" cy="2861310"/>
          </a:xfrm>
          <a:prstGeom prst="rect">
            <a:avLst/>
          </a:prstGeom>
          <a:noFill/>
        </p:spPr>
        <p:txBody>
          <a:bodyPr wrap="square" rtlCol="0" anchor="t">
            <a:spAutoFit/>
          </a:bodyPr>
          <a:p>
            <a:pPr marL="285750" indent="-285750" algn="l">
              <a:lnSpc>
                <a:spcPct val="200000"/>
              </a:lnSpc>
              <a:buFont typeface="Wingdings" panose="05000000000000000000" charset="0"/>
              <a:buChar char="l"/>
            </a:pPr>
            <a:r>
              <a:rPr lang="en-US" altLang="zh-CN" sz="1800" dirty="0" smtClean="0">
                <a:solidFill>
                  <a:schemeClr val="bg1"/>
                </a:solidFill>
                <a:latin typeface="Arial" panose="020B0604020202020204" pitchFamily="34" charset="0"/>
                <a:ea typeface="微软雅黑" panose="020B0503020204020204" pitchFamily="34" charset="-122"/>
                <a:sym typeface="+mn-ea"/>
              </a:rPr>
              <a:t>WASD</a:t>
            </a:r>
            <a:r>
              <a:rPr lang="zh-CN" altLang="en-US" sz="1800" dirty="0" smtClean="0">
                <a:solidFill>
                  <a:schemeClr val="bg1"/>
                </a:solidFill>
                <a:latin typeface="Arial" panose="020B0604020202020204" pitchFamily="34" charset="0"/>
                <a:ea typeface="微软雅黑" panose="020B0503020204020204" pitchFamily="34" charset="-122"/>
                <a:sym typeface="+mn-ea"/>
              </a:rPr>
              <a:t>、上下左右：分别控制两条蛇的方向；</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sz="1800" dirty="0" smtClean="0">
                <a:solidFill>
                  <a:schemeClr val="bg1"/>
                </a:solidFill>
                <a:latin typeface="Arial" panose="020B0604020202020204" pitchFamily="34" charset="0"/>
                <a:ea typeface="微软雅黑" panose="020B0503020204020204" pitchFamily="34" charset="-122"/>
                <a:sym typeface="+mn-ea"/>
              </a:rPr>
              <a:t>空格：颜色浏览和对局暂停；</a:t>
            </a:r>
            <a:endParaRPr lang="zh-CN"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回车：颜色选择和对局回复；</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退格：重新选择颜色；</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退出：开启新局。</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7327900" y="280035"/>
            <a:ext cx="3733800" cy="6297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228635" y="3464026"/>
            <a:ext cx="2483269" cy="2483269"/>
          </a:xfrm>
          <a:prstGeom prst="leftCircularArrow">
            <a:avLst>
              <a:gd name="adj1" fmla="val 2872"/>
              <a:gd name="adj2" fmla="val 351158"/>
              <a:gd name="adj3" fmla="val 2126668"/>
              <a:gd name="adj4" fmla="val 9024489"/>
              <a:gd name="adj5" fmla="val 3351"/>
            </a:avLst>
          </a:prstGeom>
          <a:solidFill>
            <a:schemeClr val="accent1"/>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3" name="Freeform 3"/>
          <p:cNvSpPr/>
          <p:nvPr/>
        </p:nvSpPr>
        <p:spPr>
          <a:xfrm>
            <a:off x="1085807" y="3082398"/>
            <a:ext cx="2038132" cy="1681031"/>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120000"/>
              </a:lnSpc>
              <a:spcBef>
                <a:spcPct val="0"/>
              </a:spcBef>
              <a:spcAft>
                <a:spcPct val="0"/>
              </a:spcAft>
              <a:buFont typeface="+mj-lt"/>
              <a:buAutoNum type="arabicPeriod"/>
            </a:pPr>
            <a:endParaRPr lang="en-US" kern="1200" dirty="0">
              <a:solidFill>
                <a:schemeClr val="bg1"/>
              </a:solidFill>
              <a:cs typeface="+mn-ea"/>
              <a:sym typeface="+mn-lt"/>
            </a:endParaRPr>
          </a:p>
        </p:txBody>
      </p:sp>
      <p:sp>
        <p:nvSpPr>
          <p:cNvPr id="4" name="Freeform 4"/>
          <p:cNvSpPr/>
          <p:nvPr/>
        </p:nvSpPr>
        <p:spPr>
          <a:xfrm>
            <a:off x="1538726" y="4396284"/>
            <a:ext cx="1811673" cy="720442"/>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120000"/>
              </a:lnSpc>
              <a:spcBef>
                <a:spcPct val="0"/>
              </a:spcBef>
              <a:spcAft>
                <a:spcPct val="0"/>
              </a:spcAft>
            </a:pPr>
            <a:endParaRPr lang="en-US" sz="2400" kern="1200" dirty="0">
              <a:solidFill>
                <a:schemeClr val="bg1"/>
              </a:solidFill>
              <a:cs typeface="+mn-ea"/>
              <a:sym typeface="+mn-lt"/>
            </a:endParaRPr>
          </a:p>
        </p:txBody>
      </p:sp>
      <p:sp>
        <p:nvSpPr>
          <p:cNvPr id="5" name="Circular Arrow 5"/>
          <p:cNvSpPr/>
          <p:nvPr/>
        </p:nvSpPr>
        <p:spPr>
          <a:xfrm>
            <a:off x="4673312" y="1724012"/>
            <a:ext cx="2779163" cy="2779163"/>
          </a:xfrm>
          <a:prstGeom prst="circularArrow">
            <a:avLst>
              <a:gd name="adj1" fmla="val 2567"/>
              <a:gd name="adj2" fmla="val 415416"/>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cs typeface="+mn-ea"/>
              <a:sym typeface="+mn-lt"/>
            </a:endParaRPr>
          </a:p>
        </p:txBody>
      </p:sp>
      <p:sp>
        <p:nvSpPr>
          <p:cNvPr id="6" name="Freeform 7"/>
          <p:cNvSpPr/>
          <p:nvPr/>
        </p:nvSpPr>
        <p:spPr>
          <a:xfrm>
            <a:off x="3682591" y="3081365"/>
            <a:ext cx="2038132" cy="1681034"/>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7" name="Freeform 8"/>
          <p:cNvSpPr/>
          <p:nvPr/>
        </p:nvSpPr>
        <p:spPr>
          <a:xfrm>
            <a:off x="4135510" y="2720896"/>
            <a:ext cx="1811673"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8" name="Freeform 10"/>
          <p:cNvSpPr/>
          <p:nvPr/>
        </p:nvSpPr>
        <p:spPr>
          <a:xfrm>
            <a:off x="6262097" y="3101295"/>
            <a:ext cx="2038132" cy="1681032"/>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9" name="Freeform 11"/>
          <p:cNvSpPr/>
          <p:nvPr/>
        </p:nvSpPr>
        <p:spPr>
          <a:xfrm>
            <a:off x="6715016" y="4419906"/>
            <a:ext cx="1811673"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10" name="Shape 16"/>
          <p:cNvSpPr/>
          <p:nvPr/>
        </p:nvSpPr>
        <p:spPr>
          <a:xfrm>
            <a:off x="7278873" y="3453839"/>
            <a:ext cx="2483269" cy="2483269"/>
          </a:xfrm>
          <a:prstGeom prst="leftCircularArrow">
            <a:avLst>
              <a:gd name="adj1" fmla="val 2872"/>
              <a:gd name="adj2" fmla="val 351158"/>
              <a:gd name="adj3" fmla="val 2126668"/>
              <a:gd name="adj4" fmla="val 9024489"/>
              <a:gd name="adj5" fmla="val 3351"/>
            </a:avLst>
          </a:prstGeom>
          <a:solidFill>
            <a:schemeClr val="accent1"/>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1" name="Freeform 18"/>
          <p:cNvSpPr/>
          <p:nvPr/>
        </p:nvSpPr>
        <p:spPr>
          <a:xfrm>
            <a:off x="8841604" y="3100264"/>
            <a:ext cx="2038131" cy="1681033"/>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12" name="Freeform 19"/>
          <p:cNvSpPr/>
          <p:nvPr/>
        </p:nvSpPr>
        <p:spPr>
          <a:xfrm>
            <a:off x="9294523" y="2733397"/>
            <a:ext cx="1811671"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13" name="文本框 12"/>
          <p:cNvSpPr txBox="1"/>
          <p:nvPr/>
        </p:nvSpPr>
        <p:spPr>
          <a:xfrm>
            <a:off x="1799590" y="4489450"/>
            <a:ext cx="1289050" cy="534035"/>
          </a:xfrm>
          <a:prstGeom prst="rect">
            <a:avLst/>
          </a:prstGeom>
          <a:noFill/>
        </p:spPr>
        <p:txBody>
          <a:bodyPr wrap="square" rtlCol="0">
            <a:spAutoFit/>
          </a:bodyPr>
          <a:lstStyle/>
          <a:p>
            <a:pPr>
              <a:lnSpc>
                <a:spcPct val="120000"/>
              </a:lnSpc>
            </a:pPr>
            <a:r>
              <a:rPr lang="en-US" altLang="zh-CN" sz="2400" b="1" dirty="0">
                <a:solidFill>
                  <a:schemeClr val="bg1"/>
                </a:solidFill>
                <a:cs typeface="+mn-ea"/>
                <a:sym typeface="+mn-lt"/>
              </a:rPr>
              <a:t>Choose</a:t>
            </a:r>
            <a:endParaRPr lang="en-US" altLang="zh-CN" sz="2400" b="1" dirty="0">
              <a:solidFill>
                <a:schemeClr val="bg1"/>
              </a:solidFill>
              <a:cs typeface="+mn-ea"/>
              <a:sym typeface="+mn-lt"/>
            </a:endParaRPr>
          </a:p>
        </p:txBody>
      </p:sp>
      <p:sp>
        <p:nvSpPr>
          <p:cNvPr id="14" name="文本框 13"/>
          <p:cNvSpPr txBox="1"/>
          <p:nvPr/>
        </p:nvSpPr>
        <p:spPr>
          <a:xfrm>
            <a:off x="4612005" y="2814320"/>
            <a:ext cx="858520" cy="534035"/>
          </a:xfrm>
          <a:prstGeom prst="rect">
            <a:avLst/>
          </a:prstGeom>
          <a:noFill/>
        </p:spPr>
        <p:txBody>
          <a:bodyPr wrap="square" rtlCol="0">
            <a:spAutoFit/>
          </a:bodyPr>
          <a:lstStyle/>
          <a:p>
            <a:pPr>
              <a:lnSpc>
                <a:spcPct val="120000"/>
              </a:lnSpc>
            </a:pPr>
            <a:r>
              <a:rPr lang="en-US" altLang="zh-CN" sz="2400" b="1" dirty="0">
                <a:solidFill>
                  <a:schemeClr val="bg1"/>
                </a:solidFill>
                <a:cs typeface="+mn-ea"/>
                <a:sym typeface="+mn-lt"/>
              </a:rPr>
              <a:t>Play</a:t>
            </a:r>
            <a:endParaRPr lang="en-US" altLang="zh-CN" sz="2400" b="1" dirty="0">
              <a:solidFill>
                <a:schemeClr val="bg1"/>
              </a:solidFill>
              <a:cs typeface="+mn-ea"/>
              <a:sym typeface="+mn-lt"/>
            </a:endParaRPr>
          </a:p>
        </p:txBody>
      </p:sp>
      <p:sp>
        <p:nvSpPr>
          <p:cNvPr id="15" name="文本框 14"/>
          <p:cNvSpPr txBox="1"/>
          <p:nvPr/>
        </p:nvSpPr>
        <p:spPr>
          <a:xfrm>
            <a:off x="7049843" y="4512760"/>
            <a:ext cx="1142828" cy="534035"/>
          </a:xfrm>
          <a:prstGeom prst="rect">
            <a:avLst/>
          </a:prstGeom>
          <a:noFill/>
        </p:spPr>
        <p:txBody>
          <a:bodyPr wrap="square" rtlCol="0">
            <a:spAutoFit/>
          </a:bodyPr>
          <a:lstStyle/>
          <a:p>
            <a:pPr>
              <a:lnSpc>
                <a:spcPct val="120000"/>
              </a:lnSpc>
            </a:pPr>
            <a:r>
              <a:rPr lang="en-US" altLang="zh-CN" sz="2400" b="1" dirty="0">
                <a:solidFill>
                  <a:schemeClr val="bg1"/>
                </a:solidFill>
                <a:cs typeface="+mn-ea"/>
                <a:sym typeface="+mn-lt"/>
              </a:rPr>
              <a:t>Pause</a:t>
            </a:r>
            <a:endParaRPr lang="en-US" altLang="zh-CN" sz="2400" b="1" dirty="0">
              <a:solidFill>
                <a:schemeClr val="bg1"/>
              </a:solidFill>
              <a:cs typeface="+mn-ea"/>
              <a:sym typeface="+mn-lt"/>
            </a:endParaRPr>
          </a:p>
        </p:txBody>
      </p:sp>
      <p:sp>
        <p:nvSpPr>
          <p:cNvPr id="16" name="文本框 15"/>
          <p:cNvSpPr txBox="1"/>
          <p:nvPr/>
        </p:nvSpPr>
        <p:spPr>
          <a:xfrm>
            <a:off x="9728835" y="2827020"/>
            <a:ext cx="943610" cy="534035"/>
          </a:xfrm>
          <a:prstGeom prst="rect">
            <a:avLst/>
          </a:prstGeom>
          <a:noFill/>
        </p:spPr>
        <p:txBody>
          <a:bodyPr wrap="square" rtlCol="0">
            <a:spAutoFit/>
          </a:bodyPr>
          <a:lstStyle/>
          <a:p>
            <a:pPr>
              <a:lnSpc>
                <a:spcPct val="120000"/>
              </a:lnSpc>
            </a:pPr>
            <a:r>
              <a:rPr lang="en-US" altLang="zh-CN" sz="2400" b="1" dirty="0">
                <a:solidFill>
                  <a:schemeClr val="bg1"/>
                </a:solidFill>
                <a:cs typeface="+mn-ea"/>
                <a:sym typeface="+mn-lt"/>
              </a:rPr>
              <a:t>Over</a:t>
            </a:r>
            <a:endParaRPr lang="en-US" altLang="zh-CN" sz="2400" b="1" dirty="0">
              <a:solidFill>
                <a:schemeClr val="bg1"/>
              </a:solidFill>
              <a:cs typeface="+mn-ea"/>
              <a:sym typeface="+mn-lt"/>
            </a:endParaRPr>
          </a:p>
        </p:txBody>
      </p:sp>
      <p:sp>
        <p:nvSpPr>
          <p:cNvPr id="18" name="矩形 17"/>
          <p:cNvSpPr/>
          <p:nvPr/>
        </p:nvSpPr>
        <p:spPr>
          <a:xfrm>
            <a:off x="1277691" y="3318108"/>
            <a:ext cx="1572139" cy="1033145"/>
          </a:xfrm>
          <a:prstGeom prst="rect">
            <a:avLst/>
          </a:prstGeom>
          <a:noFill/>
        </p:spPr>
        <p:txBody>
          <a:bodyPr wrap="square" lIns="0" tIns="0" rIns="0" bIns="0" rtlCol="0" anchor="t" anchorCtr="0">
            <a:spAutoFit/>
          </a:bodyPr>
          <a:lstStyle/>
          <a:p>
            <a:pPr defTabSz="1216660">
              <a:lnSpc>
                <a:spcPct val="120000"/>
              </a:lnSpc>
              <a:spcBef>
                <a:spcPct val="0"/>
              </a:spcBef>
            </a:pPr>
            <a:r>
              <a:rPr lang="zh-CN" altLang="en-US" sz="1400" dirty="0">
                <a:solidFill>
                  <a:schemeClr val="bg1"/>
                </a:solidFill>
                <a:cs typeface="+mn-ea"/>
                <a:sym typeface="+mn-lt"/>
              </a:rPr>
              <a:t>两位玩家通过按键选择蛇的颜色，支持通过</a:t>
            </a:r>
            <a:r>
              <a:rPr lang="en-US" altLang="zh-CN" sz="1400" dirty="0">
                <a:solidFill>
                  <a:schemeClr val="bg1"/>
                </a:solidFill>
                <a:cs typeface="+mn-ea"/>
                <a:sym typeface="+mn-lt"/>
              </a:rPr>
              <a:t>backspace</a:t>
            </a:r>
            <a:r>
              <a:rPr lang="zh-CN" altLang="en-US" sz="1400" dirty="0">
                <a:solidFill>
                  <a:schemeClr val="bg1"/>
                </a:solidFill>
                <a:cs typeface="+mn-ea"/>
                <a:sym typeface="+mn-lt"/>
              </a:rPr>
              <a:t>进行重新选择。</a:t>
            </a:r>
            <a:endParaRPr lang="zh-CN" altLang="en-US" sz="1400" dirty="0">
              <a:solidFill>
                <a:schemeClr val="bg1"/>
              </a:solidFill>
              <a:cs typeface="+mn-ea"/>
              <a:sym typeface="+mn-lt"/>
            </a:endParaRPr>
          </a:p>
        </p:txBody>
      </p:sp>
      <p:sp>
        <p:nvSpPr>
          <p:cNvPr id="20" name="矩形 19"/>
          <p:cNvSpPr/>
          <p:nvPr/>
        </p:nvSpPr>
        <p:spPr>
          <a:xfrm>
            <a:off x="3946754" y="3554203"/>
            <a:ext cx="1572139" cy="1033145"/>
          </a:xfrm>
          <a:prstGeom prst="rect">
            <a:avLst/>
          </a:prstGeom>
          <a:noFill/>
        </p:spPr>
        <p:txBody>
          <a:bodyPr wrap="square" lIns="0" tIns="0" rIns="0" bIns="0" rtlCol="0" anchor="t" anchorCtr="0">
            <a:spAutoFit/>
          </a:bodyPr>
          <a:lstStyle/>
          <a:p>
            <a:pPr defTabSz="1216660">
              <a:lnSpc>
                <a:spcPct val="120000"/>
              </a:lnSpc>
              <a:spcBef>
                <a:spcPct val="0"/>
              </a:spcBef>
            </a:pPr>
            <a:r>
              <a:rPr lang="zh-CN" sz="1400" dirty="0">
                <a:solidFill>
                  <a:schemeClr val="bg1"/>
                </a:solidFill>
                <a:cs typeface="+mn-ea"/>
                <a:sym typeface="+mn-lt"/>
              </a:rPr>
              <a:t>两位玩家分别通过</a:t>
            </a:r>
            <a:r>
              <a:rPr lang="en-US" altLang="zh-CN" sz="1400" dirty="0">
                <a:solidFill>
                  <a:schemeClr val="bg1"/>
                </a:solidFill>
                <a:cs typeface="+mn-ea"/>
                <a:sym typeface="+mn-lt"/>
              </a:rPr>
              <a:t>WASD</a:t>
            </a:r>
            <a:r>
              <a:rPr lang="zh-CN" altLang="en-US" sz="1400" dirty="0">
                <a:solidFill>
                  <a:schemeClr val="bg1"/>
                </a:solidFill>
                <a:cs typeface="+mn-ea"/>
                <a:sym typeface="+mn-lt"/>
              </a:rPr>
              <a:t>和上下左右对蛇进行操纵，通过吃食物变长。</a:t>
            </a:r>
            <a:endParaRPr lang="zh-CN" altLang="en-US" sz="1400" dirty="0">
              <a:solidFill>
                <a:schemeClr val="bg1"/>
              </a:solidFill>
              <a:cs typeface="+mn-ea"/>
              <a:sym typeface="+mn-lt"/>
            </a:endParaRPr>
          </a:p>
        </p:txBody>
      </p:sp>
      <p:sp>
        <p:nvSpPr>
          <p:cNvPr id="22" name="矩形 21"/>
          <p:cNvSpPr/>
          <p:nvPr/>
        </p:nvSpPr>
        <p:spPr>
          <a:xfrm>
            <a:off x="6494865" y="3464158"/>
            <a:ext cx="1572139" cy="774700"/>
          </a:xfrm>
          <a:prstGeom prst="rect">
            <a:avLst/>
          </a:prstGeom>
          <a:noFill/>
        </p:spPr>
        <p:txBody>
          <a:bodyPr wrap="square" lIns="0" tIns="0" rIns="0" bIns="0" rtlCol="0" anchor="t" anchorCtr="0">
            <a:spAutoFit/>
          </a:bodyPr>
          <a:lstStyle/>
          <a:p>
            <a:pPr defTabSz="1216660">
              <a:lnSpc>
                <a:spcPct val="120000"/>
              </a:lnSpc>
              <a:spcBef>
                <a:spcPct val="0"/>
              </a:spcBef>
            </a:pPr>
            <a:r>
              <a:rPr lang="zh-CN" sz="1400" dirty="0">
                <a:solidFill>
                  <a:schemeClr val="bg1"/>
                </a:solidFill>
                <a:cs typeface="+mn-ea"/>
                <a:sym typeface="+mn-lt"/>
              </a:rPr>
              <a:t>蛇在此状态下保持静止，可通过</a:t>
            </a:r>
            <a:r>
              <a:rPr lang="en-US" altLang="zh-CN" sz="1400" dirty="0">
                <a:solidFill>
                  <a:schemeClr val="bg1"/>
                </a:solidFill>
                <a:cs typeface="+mn-ea"/>
                <a:sym typeface="+mn-lt"/>
              </a:rPr>
              <a:t>Enter</a:t>
            </a:r>
            <a:r>
              <a:rPr lang="zh-CN" altLang="en-US" sz="1400" dirty="0">
                <a:solidFill>
                  <a:schemeClr val="bg1"/>
                </a:solidFill>
                <a:cs typeface="+mn-ea"/>
                <a:sym typeface="+mn-lt"/>
              </a:rPr>
              <a:t>按键回到当前对局。</a:t>
            </a:r>
            <a:endParaRPr lang="zh-CN" altLang="en-US" sz="1400" dirty="0">
              <a:solidFill>
                <a:schemeClr val="bg1"/>
              </a:solidFill>
              <a:cs typeface="+mn-ea"/>
              <a:sym typeface="+mn-lt"/>
            </a:endParaRPr>
          </a:p>
        </p:txBody>
      </p:sp>
      <p:sp>
        <p:nvSpPr>
          <p:cNvPr id="24" name="矩形 23"/>
          <p:cNvSpPr/>
          <p:nvPr/>
        </p:nvSpPr>
        <p:spPr>
          <a:xfrm>
            <a:off x="9078788" y="3634213"/>
            <a:ext cx="1572139" cy="774700"/>
          </a:xfrm>
          <a:prstGeom prst="rect">
            <a:avLst/>
          </a:prstGeom>
          <a:noFill/>
        </p:spPr>
        <p:txBody>
          <a:bodyPr wrap="square" lIns="0" tIns="0" rIns="0" bIns="0" rtlCol="0" anchor="t" anchorCtr="0">
            <a:spAutoFit/>
          </a:bodyPr>
          <a:lstStyle/>
          <a:p>
            <a:pPr defTabSz="1216660">
              <a:lnSpc>
                <a:spcPct val="120000"/>
              </a:lnSpc>
              <a:spcBef>
                <a:spcPct val="0"/>
              </a:spcBef>
            </a:pPr>
            <a:r>
              <a:rPr lang="zh-CN" sz="1400" dirty="0">
                <a:solidFill>
                  <a:schemeClr val="bg1"/>
                </a:solidFill>
                <a:cs typeface="+mn-ea"/>
                <a:sym typeface="+mn-lt"/>
              </a:rPr>
              <a:t>对局结束，宣布胜利者，按下</a:t>
            </a:r>
            <a:r>
              <a:rPr lang="en-US" altLang="zh-CN" sz="1400" dirty="0">
                <a:solidFill>
                  <a:schemeClr val="bg1"/>
                </a:solidFill>
                <a:cs typeface="+mn-ea"/>
                <a:sym typeface="+mn-lt"/>
              </a:rPr>
              <a:t>esc</a:t>
            </a:r>
            <a:r>
              <a:rPr lang="zh-CN" altLang="en-US" sz="1400" dirty="0">
                <a:solidFill>
                  <a:schemeClr val="bg1"/>
                </a:solidFill>
                <a:cs typeface="+mn-ea"/>
                <a:sym typeface="+mn-lt"/>
              </a:rPr>
              <a:t>键可以重新开始一局。</a:t>
            </a:r>
            <a:endParaRPr lang="zh-CN" altLang="en-US" sz="1400" dirty="0">
              <a:solidFill>
                <a:schemeClr val="bg1"/>
              </a:solidFill>
              <a:cs typeface="+mn-ea"/>
              <a:sym typeface="+mn-lt"/>
            </a:endParaRPr>
          </a:p>
        </p:txBody>
      </p:sp>
      <p:sp>
        <p:nvSpPr>
          <p:cNvPr id="45" name="文本框 212"/>
          <p:cNvSpPr txBox="1">
            <a:spLocks noChangeArrowheads="1"/>
          </p:cNvSpPr>
          <p:nvPr/>
        </p:nvSpPr>
        <p:spPr bwMode="auto">
          <a:xfrm>
            <a:off x="898525" y="632460"/>
            <a:ext cx="2225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Main Finite State Machine</a:t>
            </a:r>
            <a:endParaRPr lang="zh-CN" altLang="en-US" sz="1400">
              <a:solidFill>
                <a:schemeClr val="bg1"/>
              </a:solidFill>
              <a:cs typeface="+mn-ea"/>
              <a:sym typeface="+mn-lt"/>
            </a:endParaRPr>
          </a:p>
        </p:txBody>
      </p:sp>
      <p:sp>
        <p:nvSpPr>
          <p:cNvPr id="46" name="文本框 45"/>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主状态机</a:t>
            </a:r>
            <a:endParaRPr lang="zh-CN" altLang="en-US" b="1" dirty="0">
              <a:solidFill>
                <a:schemeClr val="bg1"/>
              </a:solidFill>
              <a:cs typeface="+mn-ea"/>
              <a:sym typeface="+mn-lt"/>
            </a:endParaRPr>
          </a:p>
        </p:txBody>
      </p:sp>
      <p:grpSp>
        <p:nvGrpSpPr>
          <p:cNvPr id="31" name="组合 30"/>
          <p:cNvGrpSpPr/>
          <p:nvPr>
            <p:custDataLst>
              <p:tags r:id="rId1"/>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2" name="手杖形箭头 41"/>
          <p:cNvSpPr/>
          <p:nvPr/>
        </p:nvSpPr>
        <p:spPr>
          <a:xfrm flipH="1">
            <a:off x="2120900" y="1615440"/>
            <a:ext cx="8087995" cy="767080"/>
          </a:xfrm>
          <a:prstGeom prst="uturnArrow">
            <a:avLst>
              <a:gd name="adj1" fmla="val 8774"/>
              <a:gd name="adj2" fmla="val 19660"/>
              <a:gd name="adj3" fmla="val 38371"/>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文本框 212"/>
          <p:cNvSpPr txBox="1">
            <a:spLocks noChangeArrowheads="1"/>
          </p:cNvSpPr>
          <p:nvPr/>
        </p:nvSpPr>
        <p:spPr bwMode="auto">
          <a:xfrm>
            <a:off x="898525" y="632460"/>
            <a:ext cx="2225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Main Finite State Machine</a:t>
            </a:r>
            <a:endParaRPr lang="zh-CN" altLang="en-US" sz="1400">
              <a:solidFill>
                <a:schemeClr val="bg1"/>
              </a:solidFill>
              <a:cs typeface="+mn-ea"/>
              <a:sym typeface="+mn-lt"/>
            </a:endParaRPr>
          </a:p>
        </p:txBody>
      </p:sp>
      <p:sp>
        <p:nvSpPr>
          <p:cNvPr id="46" name="文本框 45"/>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主状态机</a:t>
            </a:r>
            <a:endParaRPr lang="zh-CN" altLang="en-US" b="1" dirty="0">
              <a:solidFill>
                <a:schemeClr val="bg1"/>
              </a:solidFill>
              <a:cs typeface="+mn-ea"/>
              <a:sym typeface="+mn-lt"/>
            </a:endParaRPr>
          </a:p>
        </p:txBody>
      </p:sp>
      <p:grpSp>
        <p:nvGrpSpPr>
          <p:cNvPr id="31" name="组合 30"/>
          <p:cNvGrpSpPr/>
          <p:nvPr>
            <p:custDataLst>
              <p:tags r:id="rId1"/>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3" name="图片 2" descr="7b0a20202020227069636672616d65646573223a20222670666d383332303636363332382626737074313131262662647431303026267764743235353026220a7d0a"/>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028065" y="1790700"/>
            <a:ext cx="9758045" cy="3985260"/>
          </a:xfrm>
          <a:prstGeom prst="rect">
            <a:avLst/>
          </a:prstGeom>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文本框 212"/>
          <p:cNvSpPr txBox="1">
            <a:spLocks noChangeArrowheads="1"/>
          </p:cNvSpPr>
          <p:nvPr/>
        </p:nvSpPr>
        <p:spPr bwMode="auto">
          <a:xfrm>
            <a:off x="898525" y="632460"/>
            <a:ext cx="2225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Main Finite State Machine</a:t>
            </a:r>
            <a:endParaRPr lang="zh-CN" altLang="en-US" sz="1400">
              <a:solidFill>
                <a:schemeClr val="bg1"/>
              </a:solidFill>
              <a:cs typeface="+mn-ea"/>
              <a:sym typeface="+mn-lt"/>
            </a:endParaRPr>
          </a:p>
        </p:txBody>
      </p:sp>
      <p:sp>
        <p:nvSpPr>
          <p:cNvPr id="46" name="文本框 45"/>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主状态机</a:t>
            </a:r>
            <a:endParaRPr lang="zh-CN" altLang="en-US" b="1" dirty="0">
              <a:solidFill>
                <a:schemeClr val="bg1"/>
              </a:solidFill>
              <a:cs typeface="+mn-ea"/>
              <a:sym typeface="+mn-lt"/>
            </a:endParaRPr>
          </a:p>
        </p:txBody>
      </p:sp>
      <p:grpSp>
        <p:nvGrpSpPr>
          <p:cNvPr id="31" name="组合 30"/>
          <p:cNvGrpSpPr/>
          <p:nvPr>
            <p:custDataLst>
              <p:tags r:id="rId1"/>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 name="图片 1"/>
          <p:cNvPicPr>
            <a:picLocks noChangeAspect="1"/>
          </p:cNvPicPr>
          <p:nvPr/>
        </p:nvPicPr>
        <p:blipFill>
          <a:blip r:embed="rId2"/>
          <a:stretch>
            <a:fillRect/>
          </a:stretch>
        </p:blipFill>
        <p:spPr>
          <a:xfrm>
            <a:off x="9201150" y="661670"/>
            <a:ext cx="2717165" cy="5643245"/>
          </a:xfrm>
          <a:prstGeom prst="rect">
            <a:avLst/>
          </a:prstGeom>
        </p:spPr>
      </p:pic>
      <p:pic>
        <p:nvPicPr>
          <p:cNvPr id="3" name="图片 2"/>
          <p:cNvPicPr>
            <a:picLocks noChangeAspect="1"/>
          </p:cNvPicPr>
          <p:nvPr/>
        </p:nvPicPr>
        <p:blipFill>
          <a:blip r:embed="rId3"/>
          <a:stretch>
            <a:fillRect/>
          </a:stretch>
        </p:blipFill>
        <p:spPr>
          <a:xfrm>
            <a:off x="5820410" y="662940"/>
            <a:ext cx="3380740" cy="5641975"/>
          </a:xfrm>
          <a:prstGeom prst="rect">
            <a:avLst/>
          </a:prstGeom>
        </p:spPr>
      </p:pic>
      <p:sp>
        <p:nvSpPr>
          <p:cNvPr id="4" name="文本框 3"/>
          <p:cNvSpPr txBox="1"/>
          <p:nvPr/>
        </p:nvSpPr>
        <p:spPr>
          <a:xfrm>
            <a:off x="541655" y="981710"/>
            <a:ext cx="5278755" cy="5384800"/>
          </a:xfrm>
          <a:prstGeom prst="rect">
            <a:avLst/>
          </a:prstGeom>
          <a:noFill/>
        </p:spPr>
        <p:txBody>
          <a:bodyPr wrap="square" rtlCol="0">
            <a:spAutoFit/>
          </a:bodyPr>
          <a:p>
            <a:pPr marL="285750" indent="-285750">
              <a:lnSpc>
                <a:spcPct val="200000"/>
              </a:lnSpc>
              <a:buFont typeface="Wingdings" panose="05000000000000000000" charset="0"/>
              <a:buChar char="l"/>
            </a:pPr>
            <a:r>
              <a:rPr lang="zh-CN" altLang="en-US" dirty="0" smtClean="0">
                <a:solidFill>
                  <a:schemeClr val="bg1"/>
                </a:solidFill>
                <a:latin typeface="Arial" panose="020B0604020202020204" pitchFamily="34" charset="0"/>
                <a:ea typeface="微软雅黑" panose="020B0503020204020204" pitchFamily="34" charset="-122"/>
              </a:rPr>
              <a:t>两</a:t>
            </a:r>
            <a:r>
              <a:rPr lang="zh-CN" altLang="en-US" sz="2000" dirty="0" smtClean="0">
                <a:solidFill>
                  <a:schemeClr val="bg1"/>
                </a:solidFill>
                <a:latin typeface="Arial" panose="020B0604020202020204" pitchFamily="34" charset="0"/>
                <a:ea typeface="微软雅黑" panose="020B0503020204020204" pitchFamily="34" charset="-122"/>
              </a:rPr>
              <a:t>段式设计，保证了各状态使能信号的及时发出；</a:t>
            </a:r>
            <a:endParaRPr lang="zh-CN" altLang="en-US" sz="20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dirty="0" smtClean="0">
                <a:solidFill>
                  <a:schemeClr val="bg1"/>
                </a:solidFill>
                <a:latin typeface="Arial" panose="020B0604020202020204" pitchFamily="34" charset="0"/>
                <a:ea typeface="微软雅黑" panose="020B0503020204020204" pitchFamily="34" charset="-122"/>
              </a:rPr>
              <a:t>只</a:t>
            </a:r>
            <a:r>
              <a:rPr lang="zh-CN" altLang="en-US" sz="2000" dirty="0" smtClean="0">
                <a:solidFill>
                  <a:schemeClr val="bg1"/>
                </a:solidFill>
                <a:latin typeface="Arial" panose="020B0604020202020204" pitchFamily="34" charset="0"/>
                <a:ea typeface="微软雅黑" panose="020B0503020204020204" pitchFamily="34" charset="-122"/>
              </a:rPr>
              <a:t>负责</a:t>
            </a:r>
            <a:r>
              <a:rPr lang="en-US" altLang="zh-CN" sz="2000" dirty="0" smtClean="0">
                <a:solidFill>
                  <a:schemeClr val="bg1"/>
                </a:solidFill>
                <a:latin typeface="Arial" panose="020B0604020202020204" pitchFamily="34" charset="0"/>
                <a:ea typeface="微软雅黑" panose="020B0503020204020204" pitchFamily="34" charset="-122"/>
              </a:rPr>
              <a:t>“</a:t>
            </a:r>
            <a:r>
              <a:rPr lang="zh-CN" altLang="en-US" sz="2000" dirty="0" smtClean="0">
                <a:solidFill>
                  <a:schemeClr val="bg1"/>
                </a:solidFill>
                <a:latin typeface="Arial" panose="020B0604020202020204" pitchFamily="34" charset="0"/>
                <a:ea typeface="微软雅黑" panose="020B0503020204020204" pitchFamily="34" charset="-122"/>
              </a:rPr>
              <a:t>通知</a:t>
            </a:r>
            <a:r>
              <a:rPr lang="en-US" altLang="zh-CN" sz="2000" dirty="0" smtClean="0">
                <a:solidFill>
                  <a:schemeClr val="bg1"/>
                </a:solidFill>
                <a:latin typeface="Arial" panose="020B0604020202020204" pitchFamily="34" charset="0"/>
                <a:ea typeface="微软雅黑" panose="020B0503020204020204" pitchFamily="34" charset="-122"/>
              </a:rPr>
              <a:t>”</a:t>
            </a:r>
            <a:r>
              <a:rPr lang="zh-CN" altLang="en-US" sz="2000" dirty="0" smtClean="0">
                <a:solidFill>
                  <a:schemeClr val="bg1"/>
                </a:solidFill>
                <a:latin typeface="Arial" panose="020B0604020202020204" pitchFamily="34" charset="0"/>
                <a:ea typeface="微软雅黑" panose="020B0503020204020204" pitchFamily="34" charset="-122"/>
              </a:rPr>
              <a:t>其他组件当前状态，而不负责调配各组件的输入信号和输出信号，最大程度上避免了设计上不必要的错误；</a:t>
            </a:r>
            <a:endParaRPr lang="zh-CN" altLang="en-US" sz="20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dirty="0" smtClean="0">
                <a:solidFill>
                  <a:schemeClr val="bg1"/>
                </a:solidFill>
                <a:latin typeface="Arial" panose="020B0604020202020204" pitchFamily="34" charset="0"/>
                <a:ea typeface="微软雅黑" panose="020B0503020204020204" pitchFamily="34" charset="-122"/>
              </a:rPr>
              <a:t>发</a:t>
            </a:r>
            <a:r>
              <a:rPr lang="zh-CN" altLang="en-US" sz="2000" dirty="0" smtClean="0">
                <a:solidFill>
                  <a:schemeClr val="bg1"/>
                </a:solidFill>
                <a:latin typeface="Arial" panose="020B0604020202020204" pitchFamily="34" charset="0"/>
                <a:ea typeface="微软雅黑" panose="020B0503020204020204" pitchFamily="34" charset="-122"/>
              </a:rPr>
              <a:t>出信号为持续信号，保证了状态的稳定性。某些组件需要脉冲，只需要取其使能信号边沿即可。</a:t>
            </a:r>
            <a:endParaRPr lang="zh-CN" altLang="en-US" sz="2000" dirty="0" smtClean="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212"/>
          <p:cNvSpPr txBox="1">
            <a:spLocks noChangeArrowheads="1"/>
          </p:cNvSpPr>
          <p:nvPr/>
        </p:nvSpPr>
        <p:spPr bwMode="auto">
          <a:xfrm>
            <a:off x="898525" y="632460"/>
            <a:ext cx="156464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Choose Color</a:t>
            </a:r>
            <a:endParaRPr lang="zh-CN" altLang="en-US" sz="1400">
              <a:solidFill>
                <a:schemeClr val="bg1"/>
              </a:solidFill>
              <a:cs typeface="+mn-ea"/>
              <a:sym typeface="+mn-lt"/>
            </a:endParaRPr>
          </a:p>
        </p:txBody>
      </p:sp>
      <p:sp>
        <p:nvSpPr>
          <p:cNvPr id="46" name="文本框 45"/>
          <p:cNvSpPr txBox="1"/>
          <p:nvPr/>
        </p:nvSpPr>
        <p:spPr>
          <a:xfrm>
            <a:off x="892175" y="200025"/>
            <a:ext cx="2670175"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颜色选择</a:t>
            </a:r>
            <a:r>
              <a:rPr lang="en-US" altLang="zh-CN" b="1">
                <a:solidFill>
                  <a:schemeClr val="bg1"/>
                </a:solidFill>
                <a:cs typeface="+mn-ea"/>
                <a:sym typeface="+mn-lt"/>
              </a:rPr>
              <a:t>——</a:t>
            </a:r>
            <a:r>
              <a:rPr lang="zh-CN" altLang="en-US" b="1">
                <a:solidFill>
                  <a:schemeClr val="bg1"/>
                </a:solidFill>
                <a:cs typeface="+mn-ea"/>
                <a:sym typeface="+mn-lt"/>
              </a:rPr>
              <a:t>色库</a:t>
            </a:r>
            <a:endParaRPr lang="zh-CN" altLang="en-US" b="1" dirty="0">
              <a:solidFill>
                <a:schemeClr val="bg1"/>
              </a:solidFill>
              <a:cs typeface="+mn-ea"/>
              <a:sym typeface="+mn-lt"/>
            </a:endParaRPr>
          </a:p>
        </p:txBody>
      </p:sp>
      <p:grpSp>
        <p:nvGrpSpPr>
          <p:cNvPr id="3" name="组合 2"/>
          <p:cNvGrpSpPr/>
          <p:nvPr>
            <p:custDataLst>
              <p:tags r:id="rId1"/>
            </p:custDataLst>
          </p:nvPr>
        </p:nvGrpSpPr>
        <p:grpSpPr>
          <a:xfrm>
            <a:off x="319026" y="372249"/>
            <a:ext cx="407472" cy="407472"/>
            <a:chOff x="-1828799" y="-88608"/>
            <a:chExt cx="754743" cy="754743"/>
          </a:xfrm>
        </p:grpSpPr>
        <p:sp>
          <p:nvSpPr>
            <p:cNvPr id="4" name="椭圆 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6" name="图片 5"/>
          <p:cNvPicPr>
            <a:picLocks noChangeAspect="1"/>
          </p:cNvPicPr>
          <p:nvPr/>
        </p:nvPicPr>
        <p:blipFill>
          <a:blip r:embed="rId2"/>
          <a:stretch>
            <a:fillRect/>
          </a:stretch>
        </p:blipFill>
        <p:spPr>
          <a:xfrm>
            <a:off x="6679565" y="981710"/>
            <a:ext cx="5040630" cy="4834890"/>
          </a:xfrm>
          <a:prstGeom prst="rect">
            <a:avLst/>
          </a:prstGeom>
        </p:spPr>
      </p:pic>
      <p:sp>
        <p:nvSpPr>
          <p:cNvPr id="8" name="文本框 7"/>
          <p:cNvSpPr txBox="1"/>
          <p:nvPr/>
        </p:nvSpPr>
        <p:spPr>
          <a:xfrm>
            <a:off x="608330" y="1044575"/>
            <a:ext cx="5241290" cy="2922905"/>
          </a:xfrm>
          <a:prstGeom prst="rect">
            <a:avLst/>
          </a:prstGeom>
          <a:noFill/>
        </p:spPr>
        <p:txBody>
          <a:bodyPr wrap="square" rtlCol="0" anchor="t">
            <a:spAutoFit/>
          </a:bodyPr>
          <a:p>
            <a:pPr marL="285750" indent="-285750" algn="l">
              <a:lnSpc>
                <a:spcPct val="200000"/>
              </a:lnSpc>
              <a:buFont typeface="Wingdings" panose="05000000000000000000" charset="0"/>
              <a:buChar char="l"/>
            </a:pPr>
            <a:r>
              <a:rPr lang="zh-CN" altLang="en-US" dirty="0" smtClean="0">
                <a:solidFill>
                  <a:schemeClr val="bg1"/>
                </a:solidFill>
                <a:latin typeface="Arial" panose="020B0604020202020204" pitchFamily="34" charset="0"/>
                <a:ea typeface="微软雅黑" panose="020B0503020204020204" pitchFamily="34" charset="-122"/>
                <a:sym typeface="+mn-ea"/>
              </a:rPr>
              <a:t>只</a:t>
            </a:r>
            <a:r>
              <a:rPr lang="zh-CN" altLang="en-US" sz="2000" dirty="0" smtClean="0">
                <a:solidFill>
                  <a:schemeClr val="bg1"/>
                </a:solidFill>
                <a:latin typeface="Arial" panose="020B0604020202020204" pitchFamily="34" charset="0"/>
                <a:ea typeface="微软雅黑" panose="020B0503020204020204" pitchFamily="34" charset="-122"/>
                <a:sym typeface="+mn-ea"/>
              </a:rPr>
              <a:t>存储</a:t>
            </a:r>
            <a:r>
              <a:rPr lang="en-US" altLang="zh-CN" sz="2000" dirty="0" smtClean="0">
                <a:solidFill>
                  <a:schemeClr val="bg1"/>
                </a:solidFill>
                <a:latin typeface="Arial" panose="020B0604020202020204" pitchFamily="34" charset="0"/>
                <a:ea typeface="微软雅黑" panose="020B0503020204020204" pitchFamily="34" charset="-122"/>
                <a:sym typeface="+mn-ea"/>
              </a:rPr>
              <a:t>8</a:t>
            </a:r>
            <a:r>
              <a:rPr lang="zh-CN" altLang="en-US" sz="2000" dirty="0" smtClean="0">
                <a:solidFill>
                  <a:schemeClr val="bg1"/>
                </a:solidFill>
                <a:latin typeface="Arial" panose="020B0604020202020204" pitchFamily="34" charset="0"/>
                <a:ea typeface="微软雅黑" panose="020B0503020204020204" pitchFamily="34" charset="-122"/>
                <a:sym typeface="+mn-ea"/>
              </a:rPr>
              <a:t>种颜色，可以采用类似于</a:t>
            </a:r>
            <a:r>
              <a:rPr lang="en-US" altLang="zh-CN" sz="2000" dirty="0" smtClean="0">
                <a:solidFill>
                  <a:schemeClr val="bg1"/>
                </a:solidFill>
                <a:latin typeface="Arial" panose="020B0604020202020204" pitchFamily="34" charset="0"/>
                <a:ea typeface="微软雅黑" panose="020B0503020204020204" pitchFamily="34" charset="-122"/>
                <a:sym typeface="+mn-ea"/>
              </a:rPr>
              <a:t>DRAM</a:t>
            </a:r>
            <a:r>
              <a:rPr lang="zh-CN" altLang="en-US" sz="2000" dirty="0" smtClean="0">
                <a:solidFill>
                  <a:schemeClr val="bg1"/>
                </a:solidFill>
                <a:latin typeface="Arial" panose="020B0604020202020204" pitchFamily="34" charset="0"/>
                <a:ea typeface="微软雅黑" panose="020B0503020204020204" pitchFamily="34" charset="-122"/>
                <a:sym typeface="+mn-ea"/>
              </a:rPr>
              <a:t>的存储方式，即送入地址后立即送出颜色；</a:t>
            </a:r>
            <a:endParaRPr lang="zh-CN" altLang="en-US" sz="20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dirty="0" smtClean="0">
                <a:solidFill>
                  <a:schemeClr val="bg1"/>
                </a:solidFill>
                <a:latin typeface="Arial" panose="020B0604020202020204" pitchFamily="34" charset="0"/>
                <a:ea typeface="微软雅黑" panose="020B0503020204020204" pitchFamily="34" charset="-122"/>
                <a:sym typeface="+mn-ea"/>
              </a:rPr>
              <a:t>高</a:t>
            </a:r>
            <a:r>
              <a:rPr lang="en-US" altLang="zh-CN" sz="2000" dirty="0" smtClean="0">
                <a:solidFill>
                  <a:schemeClr val="bg1"/>
                </a:solidFill>
                <a:latin typeface="Arial" panose="020B0604020202020204" pitchFamily="34" charset="0"/>
                <a:ea typeface="微软雅黑" panose="020B0503020204020204" pitchFamily="34" charset="-122"/>
                <a:sym typeface="+mn-ea"/>
              </a:rPr>
              <a:t>12</a:t>
            </a:r>
            <a:r>
              <a:rPr lang="zh-CN" altLang="en-US" sz="2000" dirty="0" smtClean="0">
                <a:solidFill>
                  <a:schemeClr val="bg1"/>
                </a:solidFill>
                <a:latin typeface="Arial" panose="020B0604020202020204" pitchFamily="34" charset="0"/>
                <a:ea typeface="微软雅黑" panose="020B0503020204020204" pitchFamily="34" charset="-122"/>
                <a:sym typeface="+mn-ea"/>
              </a:rPr>
              <a:t>位为身体颜色，低</a:t>
            </a:r>
            <a:r>
              <a:rPr lang="en-US" altLang="zh-CN" sz="2000" dirty="0" smtClean="0">
                <a:solidFill>
                  <a:schemeClr val="bg1"/>
                </a:solidFill>
                <a:latin typeface="Arial" panose="020B0604020202020204" pitchFamily="34" charset="0"/>
                <a:ea typeface="微软雅黑" panose="020B0503020204020204" pitchFamily="34" charset="-122"/>
                <a:sym typeface="+mn-ea"/>
              </a:rPr>
              <a:t>12</a:t>
            </a:r>
            <a:r>
              <a:rPr lang="zh-CN" altLang="en-US" sz="2000" dirty="0" smtClean="0">
                <a:solidFill>
                  <a:schemeClr val="bg1"/>
                </a:solidFill>
                <a:latin typeface="Arial" panose="020B0604020202020204" pitchFamily="34" charset="0"/>
                <a:ea typeface="微软雅黑" panose="020B0503020204020204" pitchFamily="34" charset="-122"/>
                <a:sym typeface="+mn-ea"/>
              </a:rPr>
              <a:t>位为头部颜色；</a:t>
            </a:r>
            <a:endParaRPr lang="zh-CN" altLang="en-US" sz="20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dirty="0" smtClean="0">
                <a:solidFill>
                  <a:schemeClr val="bg1"/>
                </a:solidFill>
                <a:latin typeface="Arial" panose="020B0604020202020204" pitchFamily="34" charset="0"/>
                <a:ea typeface="微软雅黑" panose="020B0503020204020204" pitchFamily="34" charset="-122"/>
                <a:sym typeface="+mn-ea"/>
              </a:rPr>
              <a:t>地</a:t>
            </a:r>
            <a:r>
              <a:rPr lang="zh-CN" altLang="en-US" sz="2000" dirty="0" smtClean="0">
                <a:solidFill>
                  <a:schemeClr val="bg1"/>
                </a:solidFill>
                <a:latin typeface="Arial" panose="020B0604020202020204" pitchFamily="34" charset="0"/>
                <a:ea typeface="微软雅黑" panose="020B0503020204020204" pitchFamily="34" charset="-122"/>
                <a:sym typeface="+mn-ea"/>
              </a:rPr>
              <a:t>址填满</a:t>
            </a:r>
            <a:r>
              <a:rPr lang="en-US" altLang="zh-CN" sz="2000" dirty="0" smtClean="0">
                <a:solidFill>
                  <a:schemeClr val="bg1"/>
                </a:solidFill>
                <a:latin typeface="Arial" panose="020B0604020202020204" pitchFamily="34" charset="0"/>
                <a:ea typeface="微软雅黑" panose="020B0503020204020204" pitchFamily="34" charset="-122"/>
                <a:sym typeface="+mn-ea"/>
              </a:rPr>
              <a:t>3</a:t>
            </a:r>
            <a:r>
              <a:rPr lang="zh-CN" altLang="en-US" sz="2000" dirty="0" smtClean="0">
                <a:solidFill>
                  <a:schemeClr val="bg1"/>
                </a:solidFill>
                <a:latin typeface="Arial" panose="020B0604020202020204" pitchFamily="34" charset="0"/>
                <a:ea typeface="微软雅黑" panose="020B0503020204020204" pitchFamily="34" charset="-122"/>
                <a:sym typeface="+mn-ea"/>
              </a:rPr>
              <a:t>位宽，方便循环选色。</a:t>
            </a:r>
            <a:endParaRPr lang="en-US" altLang="zh-CN" sz="2000" dirty="0" smtClean="0">
              <a:solidFill>
                <a:schemeClr val="bg1"/>
              </a:solidFill>
              <a:latin typeface="Arial" panose="020B0604020202020204" pitchFamily="34" charset="0"/>
              <a:ea typeface="微软雅黑" panose="020B0503020204020204" pitchFamily="3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212"/>
          <p:cNvSpPr txBox="1">
            <a:spLocks noChangeArrowheads="1"/>
          </p:cNvSpPr>
          <p:nvPr/>
        </p:nvSpPr>
        <p:spPr bwMode="auto">
          <a:xfrm>
            <a:off x="898525" y="632460"/>
            <a:ext cx="156464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Choose Color</a:t>
            </a:r>
            <a:endParaRPr lang="zh-CN" altLang="en-US" sz="1400">
              <a:solidFill>
                <a:schemeClr val="bg1"/>
              </a:solidFill>
              <a:cs typeface="+mn-ea"/>
              <a:sym typeface="+mn-lt"/>
            </a:endParaRPr>
          </a:p>
        </p:txBody>
      </p:sp>
      <p:sp>
        <p:nvSpPr>
          <p:cNvPr id="46" name="文本框 45"/>
          <p:cNvSpPr txBox="1"/>
          <p:nvPr/>
        </p:nvSpPr>
        <p:spPr>
          <a:xfrm>
            <a:off x="892175" y="200025"/>
            <a:ext cx="2018665"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颜色选择</a:t>
            </a:r>
            <a:endParaRPr lang="zh-CN" altLang="en-US" b="1" dirty="0">
              <a:solidFill>
                <a:schemeClr val="bg1"/>
              </a:solidFill>
              <a:cs typeface="+mn-ea"/>
              <a:sym typeface="+mn-lt"/>
            </a:endParaRPr>
          </a:p>
        </p:txBody>
      </p:sp>
      <p:grpSp>
        <p:nvGrpSpPr>
          <p:cNvPr id="3" name="组合 2"/>
          <p:cNvGrpSpPr/>
          <p:nvPr>
            <p:custDataLst>
              <p:tags r:id="rId1"/>
            </p:custDataLst>
          </p:nvPr>
        </p:nvGrpSpPr>
        <p:grpSpPr>
          <a:xfrm>
            <a:off x="319026" y="372249"/>
            <a:ext cx="407472" cy="407472"/>
            <a:chOff x="-1828799" y="-88608"/>
            <a:chExt cx="754743" cy="754743"/>
          </a:xfrm>
        </p:grpSpPr>
        <p:sp>
          <p:nvSpPr>
            <p:cNvPr id="4" name="椭圆 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7" name="图片 6" descr="7b0a20202020227069636672616d65646573223a20222670666d383332303636363332382626737074313131262662647431303026267764743235353026220a7d0a"/>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83515" y="1194435"/>
            <a:ext cx="8083550" cy="2095500"/>
          </a:xfrm>
          <a:prstGeom prst="rect">
            <a:avLst/>
          </a:prstGeom>
        </p:spPr>
      </p:pic>
      <p:sp>
        <p:nvSpPr>
          <p:cNvPr id="8" name="文本框 7"/>
          <p:cNvSpPr txBox="1"/>
          <p:nvPr/>
        </p:nvSpPr>
        <p:spPr>
          <a:xfrm>
            <a:off x="577215" y="3358515"/>
            <a:ext cx="7054215" cy="2861310"/>
          </a:xfrm>
          <a:prstGeom prst="rect">
            <a:avLst/>
          </a:prstGeom>
          <a:noFill/>
        </p:spPr>
        <p:txBody>
          <a:bodyPr wrap="square" rtlCol="0">
            <a:spAutoFit/>
          </a:bodyPr>
          <a:p>
            <a:pPr marL="285750" indent="-285750">
              <a:lnSpc>
                <a:spcPct val="150000"/>
              </a:lnSpc>
              <a:buFont typeface="Wingdings" panose="05000000000000000000" charset="0"/>
              <a:buChar char="l"/>
            </a:pPr>
            <a:r>
              <a:rPr lang="zh-CN" altLang="en-US" sz="2000" dirty="0" smtClean="0">
                <a:solidFill>
                  <a:schemeClr val="bg1"/>
                </a:solidFill>
                <a:latin typeface="Arial" panose="020B0604020202020204" pitchFamily="34" charset="0"/>
                <a:ea typeface="微软雅黑" panose="020B0503020204020204" pitchFamily="34" charset="-122"/>
              </a:rPr>
              <a:t>三段式设计，可以准确给出稳定一个周期的</a:t>
            </a:r>
            <a:r>
              <a:rPr lang="en-US" altLang="zh-CN" sz="2000" dirty="0" smtClean="0">
                <a:solidFill>
                  <a:schemeClr val="bg1"/>
                </a:solidFill>
                <a:latin typeface="Arial" panose="020B0604020202020204" pitchFamily="34" charset="0"/>
                <a:ea typeface="微软雅黑" panose="020B0503020204020204" pitchFamily="34" charset="-122"/>
              </a:rPr>
              <a:t>continue</a:t>
            </a:r>
            <a:r>
              <a:rPr lang="zh-CN" altLang="en-US" sz="2000" dirty="0" smtClean="0">
                <a:solidFill>
                  <a:schemeClr val="bg1"/>
                </a:solidFill>
                <a:latin typeface="Arial" panose="020B0604020202020204" pitchFamily="34" charset="0"/>
                <a:ea typeface="微软雅黑" panose="020B0503020204020204" pitchFamily="34" charset="-122"/>
              </a:rPr>
              <a:t>信号；</a:t>
            </a:r>
            <a:endParaRPr lang="en-US" altLang="zh-CN" sz="2000" dirty="0" smtClean="0">
              <a:solidFill>
                <a:schemeClr val="bg1"/>
              </a:solidFill>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charset="0"/>
              <a:buChar char="l"/>
            </a:pPr>
            <a:r>
              <a:rPr lang="en-US" altLang="zh-CN" sz="2000" dirty="0" smtClean="0">
                <a:solidFill>
                  <a:schemeClr val="bg1"/>
                </a:solidFill>
                <a:latin typeface="Arial" panose="020B0604020202020204" pitchFamily="34" charset="0"/>
                <a:ea typeface="微软雅黑" panose="020B0503020204020204" pitchFamily="34" charset="-122"/>
              </a:rPr>
              <a:t>Ready</a:t>
            </a:r>
            <a:r>
              <a:rPr lang="zh-CN" altLang="en-US" sz="2000" dirty="0" smtClean="0">
                <a:solidFill>
                  <a:schemeClr val="bg1"/>
                </a:solidFill>
                <a:latin typeface="Arial" panose="020B0604020202020204" pitchFamily="34" charset="0"/>
                <a:ea typeface="微软雅黑" panose="020B0503020204020204" pitchFamily="34" charset="-122"/>
              </a:rPr>
              <a:t>状态：给予</a:t>
            </a:r>
            <a:r>
              <a:rPr lang="en-US" altLang="zh-CN" sz="2000" dirty="0" smtClean="0">
                <a:solidFill>
                  <a:schemeClr val="bg1"/>
                </a:solidFill>
                <a:latin typeface="Arial" panose="020B0604020202020204" pitchFamily="34" charset="0"/>
                <a:ea typeface="微软雅黑" panose="020B0503020204020204" pitchFamily="34" charset="-122"/>
              </a:rPr>
              <a:t>B</a:t>
            </a:r>
            <a:r>
              <a:rPr lang="zh-CN" altLang="en-US" sz="2000" dirty="0" smtClean="0">
                <a:solidFill>
                  <a:schemeClr val="bg1"/>
                </a:solidFill>
                <a:latin typeface="Arial" panose="020B0604020202020204" pitchFamily="34" charset="0"/>
                <a:ea typeface="微软雅黑" panose="020B0503020204020204" pitchFamily="34" charset="-122"/>
              </a:rPr>
              <a:t>玩家重选颜色的余地；</a:t>
            </a:r>
            <a:endParaRPr lang="zh-CN" altLang="en-US" sz="2000" dirty="0" smtClean="0">
              <a:solidFill>
                <a:schemeClr val="bg1"/>
              </a:solidFill>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charset="0"/>
              <a:buChar char="l"/>
            </a:pPr>
            <a:r>
              <a:rPr lang="en-US" altLang="zh-CN" sz="2000" dirty="0" smtClean="0">
                <a:solidFill>
                  <a:schemeClr val="bg1"/>
                </a:solidFill>
                <a:latin typeface="Arial" panose="020B0604020202020204" pitchFamily="34" charset="0"/>
                <a:ea typeface="微软雅黑" panose="020B0503020204020204" pitchFamily="34" charset="-122"/>
              </a:rPr>
              <a:t>en_PS</a:t>
            </a:r>
            <a:r>
              <a:rPr lang="zh-CN" altLang="en-US" sz="2000" dirty="0" smtClean="0">
                <a:solidFill>
                  <a:schemeClr val="bg1"/>
                </a:solidFill>
                <a:latin typeface="Arial" panose="020B0604020202020204" pitchFamily="34" charset="0"/>
                <a:ea typeface="微软雅黑" panose="020B0503020204020204" pitchFamily="34" charset="-122"/>
              </a:rPr>
              <a:t>：对主状态机给出的使能信号取边沿，保证此流程只执行一次；</a:t>
            </a:r>
            <a:endParaRPr lang="zh-CN" altLang="en-US" sz="2000" dirty="0" smtClean="0">
              <a:solidFill>
                <a:schemeClr val="bg1"/>
              </a:solidFill>
              <a:latin typeface="Arial" panose="020B0604020202020204" pitchFamily="34" charset="0"/>
              <a:ea typeface="微软雅黑" panose="020B0503020204020204" pitchFamily="34" charset="-122"/>
            </a:endParaRPr>
          </a:p>
          <a:p>
            <a:pPr marL="285750" indent="-285750">
              <a:lnSpc>
                <a:spcPct val="150000"/>
              </a:lnSpc>
              <a:buFont typeface="Wingdings" panose="05000000000000000000" charset="0"/>
              <a:buChar char="l"/>
            </a:pPr>
            <a:r>
              <a:rPr lang="zh-CN" altLang="en-US" sz="2000" dirty="0" smtClean="0">
                <a:solidFill>
                  <a:schemeClr val="bg1"/>
                </a:solidFill>
                <a:latin typeface="Arial" panose="020B0604020202020204" pitchFamily="34" charset="0"/>
                <a:ea typeface="微软雅黑" panose="020B0503020204020204" pitchFamily="34" charset="-122"/>
              </a:rPr>
              <a:t>寄存器通过记录</a:t>
            </a:r>
            <a:r>
              <a:rPr lang="en-US" altLang="zh-CN" sz="2000" dirty="0" smtClean="0">
                <a:solidFill>
                  <a:schemeClr val="bg1"/>
                </a:solidFill>
                <a:latin typeface="Arial" panose="020B0604020202020204" pitchFamily="34" charset="0"/>
                <a:ea typeface="微软雅黑" panose="020B0503020204020204" pitchFamily="34" charset="-122"/>
              </a:rPr>
              <a:t>A</a:t>
            </a:r>
            <a:r>
              <a:rPr lang="zh-CN" altLang="en-US" sz="2000" dirty="0" smtClean="0">
                <a:solidFill>
                  <a:schemeClr val="bg1"/>
                </a:solidFill>
                <a:latin typeface="Arial" panose="020B0604020202020204" pitchFamily="34" charset="0"/>
                <a:ea typeface="微软雅黑" panose="020B0503020204020204" pitchFamily="34" charset="-122"/>
              </a:rPr>
              <a:t>已经选择的颜色，使</a:t>
            </a:r>
            <a:r>
              <a:rPr lang="en-US" altLang="zh-CN" sz="2000" dirty="0" smtClean="0">
                <a:solidFill>
                  <a:schemeClr val="bg1"/>
                </a:solidFill>
                <a:latin typeface="Arial" panose="020B0604020202020204" pitchFamily="34" charset="0"/>
                <a:ea typeface="微软雅黑" panose="020B0503020204020204" pitchFamily="34" charset="-122"/>
              </a:rPr>
              <a:t>B</a:t>
            </a:r>
            <a:r>
              <a:rPr lang="zh-CN" altLang="en-US" sz="2000" dirty="0" smtClean="0">
                <a:solidFill>
                  <a:schemeClr val="bg1"/>
                </a:solidFill>
                <a:latin typeface="Arial" panose="020B0604020202020204" pitchFamily="34" charset="0"/>
                <a:ea typeface="微软雅黑" panose="020B0503020204020204" pitchFamily="34" charset="-122"/>
              </a:rPr>
              <a:t>不能选择相同的颜色，便于区分不同玩家。</a:t>
            </a:r>
            <a:endParaRPr lang="zh-CN" altLang="en-US" sz="2000" dirty="0" smtClean="0">
              <a:solidFill>
                <a:schemeClr val="bg1"/>
              </a:solidFill>
              <a:latin typeface="Arial" panose="020B0604020202020204" pitchFamily="34" charset="0"/>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8319770" y="1194435"/>
            <a:ext cx="3820160" cy="4493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543425" y="734060"/>
            <a:ext cx="7550785" cy="5484495"/>
          </a:xfrm>
          <a:prstGeom prst="rect">
            <a:avLst/>
          </a:prstGeom>
        </p:spPr>
      </p:pic>
      <p:sp>
        <p:nvSpPr>
          <p:cNvPr id="2" name="文本框 212"/>
          <p:cNvSpPr txBox="1">
            <a:spLocks noChangeArrowheads="1"/>
          </p:cNvSpPr>
          <p:nvPr/>
        </p:nvSpPr>
        <p:spPr bwMode="auto">
          <a:xfrm>
            <a:off x="898525" y="632460"/>
            <a:ext cx="156464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Information</a:t>
            </a:r>
            <a:endParaRPr lang="zh-CN" altLang="en-US" sz="1400">
              <a:solidFill>
                <a:schemeClr val="bg1"/>
              </a:solidFill>
              <a:cs typeface="+mn-ea"/>
              <a:sym typeface="+mn-lt"/>
            </a:endParaRPr>
          </a:p>
        </p:txBody>
      </p:sp>
      <p:sp>
        <p:nvSpPr>
          <p:cNvPr id="46" name="文本框 45"/>
          <p:cNvSpPr txBox="1"/>
          <p:nvPr/>
        </p:nvSpPr>
        <p:spPr>
          <a:xfrm>
            <a:off x="892175" y="200025"/>
            <a:ext cx="2018665"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信息显示</a:t>
            </a:r>
            <a:endParaRPr lang="zh-CN" altLang="en-US" b="1" dirty="0">
              <a:solidFill>
                <a:schemeClr val="bg1"/>
              </a:solidFill>
              <a:cs typeface="+mn-ea"/>
              <a:sym typeface="+mn-lt"/>
            </a:endParaRPr>
          </a:p>
        </p:txBody>
      </p:sp>
      <p:grpSp>
        <p:nvGrpSpPr>
          <p:cNvPr id="3" name="组合 2"/>
          <p:cNvGrpSpPr/>
          <p:nvPr>
            <p:custDataLst>
              <p:tags r:id="rId2"/>
            </p:custDataLst>
          </p:nvPr>
        </p:nvGrpSpPr>
        <p:grpSpPr>
          <a:xfrm>
            <a:off x="319026" y="372249"/>
            <a:ext cx="407472" cy="407472"/>
            <a:chOff x="-1828799" y="-88608"/>
            <a:chExt cx="754743" cy="754743"/>
          </a:xfrm>
        </p:grpSpPr>
        <p:sp>
          <p:nvSpPr>
            <p:cNvPr id="4" name="椭圆 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7" name="文本框 6"/>
          <p:cNvSpPr txBox="1"/>
          <p:nvPr/>
        </p:nvSpPr>
        <p:spPr>
          <a:xfrm>
            <a:off x="447675" y="1214755"/>
            <a:ext cx="3667760" cy="4831080"/>
          </a:xfrm>
          <a:prstGeom prst="rect">
            <a:avLst/>
          </a:prstGeom>
          <a:noFill/>
        </p:spPr>
        <p:txBody>
          <a:bodyPr wrap="square" rtlCol="0">
            <a:spAutoFit/>
          </a:bodyPr>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使用</a:t>
            </a:r>
            <a:r>
              <a:rPr lang="en-US" altLang="zh-CN" sz="1400" dirty="0" smtClean="0">
                <a:solidFill>
                  <a:schemeClr val="bg1"/>
                </a:solidFill>
                <a:latin typeface="Arial" panose="020B0604020202020204" pitchFamily="34" charset="0"/>
                <a:ea typeface="微软雅黑" panose="020B0503020204020204" pitchFamily="34" charset="-122"/>
              </a:rPr>
              <a:t>Photoshop</a:t>
            </a:r>
            <a:r>
              <a:rPr lang="zh-CN" altLang="en-US" sz="1400" dirty="0" smtClean="0">
                <a:solidFill>
                  <a:schemeClr val="bg1"/>
                </a:solidFill>
                <a:latin typeface="Arial" panose="020B0604020202020204" pitchFamily="34" charset="0"/>
                <a:ea typeface="微软雅黑" panose="020B0503020204020204" pitchFamily="34" charset="-122"/>
              </a:rPr>
              <a:t>进行像素构图；</a:t>
            </a: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使用</a:t>
            </a:r>
            <a:r>
              <a:rPr lang="en-US" altLang="zh-CN" sz="1400" dirty="0" smtClean="0">
                <a:solidFill>
                  <a:schemeClr val="bg1"/>
                </a:solidFill>
                <a:latin typeface="Arial" panose="020B0604020202020204" pitchFamily="34" charset="0"/>
                <a:ea typeface="微软雅黑" panose="020B0503020204020204" pitchFamily="34" charset="-122"/>
              </a:rPr>
              <a:t>Python</a:t>
            </a:r>
            <a:r>
              <a:rPr lang="zh-CN" altLang="en-US" sz="1400" dirty="0" smtClean="0">
                <a:solidFill>
                  <a:schemeClr val="bg1"/>
                </a:solidFill>
                <a:latin typeface="Arial" panose="020B0604020202020204" pitchFamily="34" charset="0"/>
                <a:ea typeface="微软雅黑" panose="020B0503020204020204" pitchFamily="34" charset="-122"/>
              </a:rPr>
              <a:t>将图片转换为</a:t>
            </a:r>
            <a:r>
              <a:rPr lang="en-US" altLang="zh-CN" sz="1400" dirty="0" smtClean="0">
                <a:solidFill>
                  <a:schemeClr val="bg1"/>
                </a:solidFill>
                <a:latin typeface="Arial" panose="020B0604020202020204" pitchFamily="34" charset="0"/>
                <a:ea typeface="微软雅黑" panose="020B0503020204020204" pitchFamily="34" charset="-122"/>
              </a:rPr>
              <a:t>12</a:t>
            </a:r>
            <a:r>
              <a:rPr lang="zh-CN" altLang="en-US" sz="1400" dirty="0" smtClean="0">
                <a:solidFill>
                  <a:schemeClr val="bg1"/>
                </a:solidFill>
                <a:latin typeface="Arial" panose="020B0604020202020204" pitchFamily="34" charset="0"/>
                <a:ea typeface="微软雅黑" panose="020B0503020204020204" pitchFamily="34" charset="-122"/>
              </a:rPr>
              <a:t>位</a:t>
            </a:r>
            <a:r>
              <a:rPr lang="en-US" altLang="zh-CN" sz="1400" dirty="0" smtClean="0">
                <a:solidFill>
                  <a:schemeClr val="bg1"/>
                </a:solidFill>
                <a:latin typeface="Arial" panose="020B0604020202020204" pitchFamily="34" charset="0"/>
                <a:ea typeface="微软雅黑" panose="020B0503020204020204" pitchFamily="34" charset="-122"/>
              </a:rPr>
              <a:t>RGB</a:t>
            </a:r>
            <a:r>
              <a:rPr lang="zh-CN" altLang="en-US" sz="1400" dirty="0" smtClean="0">
                <a:solidFill>
                  <a:schemeClr val="bg1"/>
                </a:solidFill>
                <a:latin typeface="Arial" panose="020B0604020202020204" pitchFamily="34" charset="0"/>
                <a:ea typeface="微软雅黑" panose="020B0503020204020204" pitchFamily="34" charset="-122"/>
              </a:rPr>
              <a:t>颜色，并直接生成</a:t>
            </a:r>
            <a:r>
              <a:rPr lang="en-US" altLang="zh-CN" sz="1400" dirty="0" smtClean="0">
                <a:solidFill>
                  <a:schemeClr val="bg1"/>
                </a:solidFill>
                <a:latin typeface="Arial" panose="020B0604020202020204" pitchFamily="34" charset="0"/>
                <a:ea typeface="微软雅黑" panose="020B0503020204020204" pitchFamily="34" charset="-122"/>
              </a:rPr>
              <a:t>COE</a:t>
            </a:r>
            <a:r>
              <a:rPr lang="zh-CN" altLang="en-US" sz="1400" dirty="0" smtClean="0">
                <a:solidFill>
                  <a:schemeClr val="bg1"/>
                </a:solidFill>
                <a:latin typeface="Arial" panose="020B0604020202020204" pitchFamily="34" charset="0"/>
                <a:ea typeface="微软雅黑" panose="020B0503020204020204" pitchFamily="34" charset="-122"/>
              </a:rPr>
              <a:t>文件。</a:t>
            </a: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状态指示箭头：单一状态下只会显示唯一的箭头；</a:t>
            </a: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胜者标识箭头：唯一指向本局赢家；</a:t>
            </a: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食物数量计数：方块数代表当前剩余食物数量；</a:t>
            </a:r>
            <a:endParaRPr lang="zh-CN" altLang="en-US" sz="14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特殊食物增益量：特殊食物增益会随时间流逝，这里也使用方格进行标识。</a:t>
            </a:r>
            <a:endParaRPr lang="zh-CN" altLang="en-US" sz="1400" dirty="0" smtClean="0">
              <a:solidFill>
                <a:schemeClr val="bg1"/>
              </a:solidFill>
              <a:latin typeface="Arial" panose="020B0604020202020204" pitchFamily="34" charset="0"/>
              <a:ea typeface="微软雅黑" panose="020B0503020204020204" pitchFamily="34" charset="-122"/>
            </a:endParaRPr>
          </a:p>
        </p:txBody>
      </p:sp>
      <p:grpSp>
        <p:nvGrpSpPr>
          <p:cNvPr id="39" name="组合 38" descr="7b0a202020202274657874626f78223a20227b5c2263617465676f72795f69645c223a31303530342c5c2269645c223a32303334323131327d220a7d0a"/>
          <p:cNvGrpSpPr/>
          <p:nvPr/>
        </p:nvGrpSpPr>
        <p:grpSpPr>
          <a:xfrm>
            <a:off x="3905885" y="1319530"/>
            <a:ext cx="1598295" cy="491490"/>
            <a:chOff x="5655" y="3423"/>
            <a:chExt cx="7883" cy="3736"/>
          </a:xfrm>
        </p:grpSpPr>
        <p:grpSp>
          <p:nvGrpSpPr>
            <p:cNvPr id="40" name="图形 7"/>
            <p:cNvGrpSpPr/>
            <p:nvPr/>
          </p:nvGrpSpPr>
          <p:grpSpPr>
            <a:xfrm>
              <a:off x="5655" y="3643"/>
              <a:ext cx="7883" cy="3516"/>
              <a:chOff x="3590925" y="2313294"/>
              <a:chExt cx="5006018" cy="2232815"/>
            </a:xfrm>
          </p:grpSpPr>
          <p:sp>
            <p:nvSpPr>
              <p:cNvPr id="41"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42" name="图形 7"/>
              <p:cNvGrpSpPr/>
              <p:nvPr/>
            </p:nvGrpSpPr>
            <p:grpSpPr>
              <a:xfrm>
                <a:off x="3618993" y="2342758"/>
                <a:ext cx="4892264" cy="2067226"/>
                <a:chOff x="3618993" y="2342758"/>
                <a:chExt cx="4892264" cy="2067226"/>
              </a:xfrm>
            </p:grpSpPr>
            <p:sp>
              <p:nvSpPr>
                <p:cNvPr id="43"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5"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7" name="文本框 46"/>
            <p:cNvSpPr txBox="1"/>
            <p:nvPr/>
          </p:nvSpPr>
          <p:spPr>
            <a:xfrm>
              <a:off x="5946" y="3423"/>
              <a:ext cx="7050"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sz="1400" spc="200">
                  <a:solidFill>
                    <a:schemeClr val="tx1"/>
                  </a:solidFill>
                  <a:uFillTx/>
                  <a:latin typeface="汉仪中黑简" panose="02010600000101010101" charset="-122"/>
                  <a:ea typeface="汉仪中黑简" panose="02010600000101010101" charset="-122"/>
                </a:rPr>
                <a:t>状态指示箭头</a:t>
              </a:r>
              <a:endParaRPr lang="zh-CN" sz="1400" spc="200">
                <a:solidFill>
                  <a:schemeClr val="tx1"/>
                </a:solidFill>
                <a:uFillTx/>
                <a:latin typeface="汉仪中黑简" panose="02010600000101010101" charset="-122"/>
                <a:ea typeface="汉仪中黑简" panose="02010600000101010101" charset="-122"/>
              </a:endParaRPr>
            </a:p>
          </p:txBody>
        </p:sp>
      </p:grpSp>
      <p:grpSp>
        <p:nvGrpSpPr>
          <p:cNvPr id="72" name="组合 71" descr="7b0a202020202274657874626f78223a20227b5c2263617465676f72795f69645c223a31303530342c5c2269645c223a32303334323131327d220a7d0a"/>
          <p:cNvGrpSpPr/>
          <p:nvPr/>
        </p:nvGrpSpPr>
        <p:grpSpPr>
          <a:xfrm>
            <a:off x="3997325" y="1811020"/>
            <a:ext cx="1598295" cy="491490"/>
            <a:chOff x="5655" y="3423"/>
            <a:chExt cx="7883" cy="3736"/>
          </a:xfrm>
        </p:grpSpPr>
        <p:grpSp>
          <p:nvGrpSpPr>
            <p:cNvPr id="73" name="图形 7"/>
            <p:cNvGrpSpPr/>
            <p:nvPr/>
          </p:nvGrpSpPr>
          <p:grpSpPr>
            <a:xfrm>
              <a:off x="5655" y="3643"/>
              <a:ext cx="7883" cy="3516"/>
              <a:chOff x="3590925" y="2313294"/>
              <a:chExt cx="5006018" cy="2232815"/>
            </a:xfrm>
          </p:grpSpPr>
          <p:sp>
            <p:nvSpPr>
              <p:cNvPr id="74"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75" name="图形 7"/>
              <p:cNvGrpSpPr/>
              <p:nvPr/>
            </p:nvGrpSpPr>
            <p:grpSpPr>
              <a:xfrm>
                <a:off x="3618993" y="2342758"/>
                <a:ext cx="4892264" cy="2067226"/>
                <a:chOff x="3618993" y="2342758"/>
                <a:chExt cx="4892264" cy="2067226"/>
              </a:xfrm>
            </p:grpSpPr>
            <p:sp>
              <p:nvSpPr>
                <p:cNvPr id="76"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78"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79" name="文本框 78"/>
            <p:cNvSpPr txBox="1"/>
            <p:nvPr/>
          </p:nvSpPr>
          <p:spPr>
            <a:xfrm>
              <a:off x="5946" y="3423"/>
              <a:ext cx="7050"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sz="1400" spc="200">
                  <a:solidFill>
                    <a:schemeClr val="tx1"/>
                  </a:solidFill>
                  <a:uFillTx/>
                  <a:latin typeface="汉仪中黑简" panose="02010600000101010101" charset="-122"/>
                  <a:ea typeface="汉仪中黑简" panose="02010600000101010101" charset="-122"/>
                </a:rPr>
                <a:t>胜者标识箭头</a:t>
              </a:r>
              <a:endParaRPr lang="zh-CN" sz="1400" spc="200">
                <a:solidFill>
                  <a:schemeClr val="tx1"/>
                </a:solidFill>
                <a:uFillTx/>
                <a:latin typeface="汉仪中黑简" panose="02010600000101010101" charset="-122"/>
                <a:ea typeface="汉仪中黑简" panose="02010600000101010101" charset="-122"/>
              </a:endParaRPr>
            </a:p>
          </p:txBody>
        </p:sp>
      </p:grpSp>
      <p:grpSp>
        <p:nvGrpSpPr>
          <p:cNvPr id="80" name="组合 79" descr="7b0a202020202274657874626f78223a20227b5c2263617465676f72795f69645c223a31303530342c5c2269645c223a32303334323131327d220a7d0a"/>
          <p:cNvGrpSpPr/>
          <p:nvPr/>
        </p:nvGrpSpPr>
        <p:grpSpPr>
          <a:xfrm>
            <a:off x="4215765" y="2406015"/>
            <a:ext cx="1598295" cy="491490"/>
            <a:chOff x="5655" y="3423"/>
            <a:chExt cx="7883" cy="3736"/>
          </a:xfrm>
        </p:grpSpPr>
        <p:grpSp>
          <p:nvGrpSpPr>
            <p:cNvPr id="81" name="图形 7"/>
            <p:cNvGrpSpPr/>
            <p:nvPr/>
          </p:nvGrpSpPr>
          <p:grpSpPr>
            <a:xfrm>
              <a:off x="5655" y="3643"/>
              <a:ext cx="7883" cy="3516"/>
              <a:chOff x="3590925" y="2313294"/>
              <a:chExt cx="5006018" cy="2232815"/>
            </a:xfrm>
          </p:grpSpPr>
          <p:sp>
            <p:nvSpPr>
              <p:cNvPr id="82"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83" name="图形 7"/>
              <p:cNvGrpSpPr/>
              <p:nvPr/>
            </p:nvGrpSpPr>
            <p:grpSpPr>
              <a:xfrm>
                <a:off x="3618993" y="2342758"/>
                <a:ext cx="4892264" cy="2067226"/>
                <a:chOff x="3618993" y="2342758"/>
                <a:chExt cx="4892264" cy="2067226"/>
              </a:xfrm>
            </p:grpSpPr>
            <p:sp>
              <p:nvSpPr>
                <p:cNvPr id="84"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6"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7" name="文本框 86"/>
            <p:cNvSpPr txBox="1"/>
            <p:nvPr/>
          </p:nvSpPr>
          <p:spPr>
            <a:xfrm>
              <a:off x="5946" y="3423"/>
              <a:ext cx="7050"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sz="1400" spc="200">
                  <a:solidFill>
                    <a:schemeClr val="tx1"/>
                  </a:solidFill>
                  <a:uFillTx/>
                  <a:latin typeface="汉仪中黑简" panose="02010600000101010101" charset="-122"/>
                  <a:ea typeface="汉仪中黑简" panose="02010600000101010101" charset="-122"/>
                </a:rPr>
                <a:t>样例蛇</a:t>
              </a:r>
              <a:endParaRPr lang="zh-CN" sz="1400" spc="200">
                <a:solidFill>
                  <a:schemeClr val="tx1"/>
                </a:solidFill>
                <a:uFillTx/>
                <a:latin typeface="汉仪中黑简" panose="02010600000101010101" charset="-122"/>
                <a:ea typeface="汉仪中黑简" panose="02010600000101010101" charset="-122"/>
              </a:endParaRPr>
            </a:p>
          </p:txBody>
        </p:sp>
      </p:grpSp>
      <p:grpSp>
        <p:nvGrpSpPr>
          <p:cNvPr id="88" name="组合 87" descr="7b0a202020202274657874626f78223a20227b5c2263617465676f72795f69645c223a31303530342c5c2269645c223a32303334323131327d220a7d0a"/>
          <p:cNvGrpSpPr/>
          <p:nvPr/>
        </p:nvGrpSpPr>
        <p:grpSpPr>
          <a:xfrm>
            <a:off x="4056380" y="3632835"/>
            <a:ext cx="1598295" cy="491490"/>
            <a:chOff x="5655" y="3423"/>
            <a:chExt cx="7883" cy="3736"/>
          </a:xfrm>
        </p:grpSpPr>
        <p:grpSp>
          <p:nvGrpSpPr>
            <p:cNvPr id="89" name="图形 7"/>
            <p:cNvGrpSpPr/>
            <p:nvPr/>
          </p:nvGrpSpPr>
          <p:grpSpPr>
            <a:xfrm>
              <a:off x="5655" y="3643"/>
              <a:ext cx="7883" cy="3516"/>
              <a:chOff x="3590925" y="2313294"/>
              <a:chExt cx="5006018" cy="2232815"/>
            </a:xfrm>
          </p:grpSpPr>
          <p:sp>
            <p:nvSpPr>
              <p:cNvPr id="90"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91" name="图形 7"/>
              <p:cNvGrpSpPr/>
              <p:nvPr/>
            </p:nvGrpSpPr>
            <p:grpSpPr>
              <a:xfrm>
                <a:off x="3618993" y="2342758"/>
                <a:ext cx="4892264" cy="2067226"/>
                <a:chOff x="3618993" y="2342758"/>
                <a:chExt cx="4892264" cy="2067226"/>
              </a:xfrm>
            </p:grpSpPr>
            <p:sp>
              <p:nvSpPr>
                <p:cNvPr id="92"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4"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5" name="文本框 94"/>
            <p:cNvSpPr txBox="1"/>
            <p:nvPr/>
          </p:nvSpPr>
          <p:spPr>
            <a:xfrm>
              <a:off x="5946" y="3423"/>
              <a:ext cx="7050"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sz="1400" spc="200">
                  <a:solidFill>
                    <a:schemeClr val="tx1"/>
                  </a:solidFill>
                  <a:uFillTx/>
                  <a:latin typeface="汉仪中黑简" panose="02010600000101010101" charset="-122"/>
                  <a:ea typeface="汉仪中黑简" panose="02010600000101010101" charset="-122"/>
                </a:rPr>
                <a:t>食物数量计数</a:t>
              </a:r>
              <a:endParaRPr lang="zh-CN" sz="1400" spc="200">
                <a:solidFill>
                  <a:schemeClr val="tx1"/>
                </a:solidFill>
                <a:uFillTx/>
                <a:latin typeface="汉仪中黑简" panose="02010600000101010101" charset="-122"/>
                <a:ea typeface="汉仪中黑简" panose="02010600000101010101" charset="-122"/>
              </a:endParaRPr>
            </a:p>
          </p:txBody>
        </p:sp>
      </p:grpSp>
      <p:grpSp>
        <p:nvGrpSpPr>
          <p:cNvPr id="96" name="组合 95" descr="7b0a202020202274657874626f78223a20227b5c2263617465676f72795f69645c223a31303530342c5c2269645c223a32303334323131327d220a7d0a"/>
          <p:cNvGrpSpPr/>
          <p:nvPr/>
        </p:nvGrpSpPr>
        <p:grpSpPr>
          <a:xfrm>
            <a:off x="3830320" y="4245610"/>
            <a:ext cx="1781175" cy="491490"/>
            <a:chOff x="5655" y="3423"/>
            <a:chExt cx="7883" cy="3736"/>
          </a:xfrm>
        </p:grpSpPr>
        <p:grpSp>
          <p:nvGrpSpPr>
            <p:cNvPr id="97" name="图形 7"/>
            <p:cNvGrpSpPr/>
            <p:nvPr/>
          </p:nvGrpSpPr>
          <p:grpSpPr>
            <a:xfrm>
              <a:off x="5655" y="3643"/>
              <a:ext cx="7883" cy="3516"/>
              <a:chOff x="3590925" y="2313294"/>
              <a:chExt cx="5006018" cy="2232815"/>
            </a:xfrm>
          </p:grpSpPr>
          <p:sp>
            <p:nvSpPr>
              <p:cNvPr id="98"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99" name="图形 7"/>
              <p:cNvGrpSpPr/>
              <p:nvPr/>
            </p:nvGrpSpPr>
            <p:grpSpPr>
              <a:xfrm>
                <a:off x="3618993" y="2342758"/>
                <a:ext cx="4892264" cy="2067226"/>
                <a:chOff x="3618993" y="2342758"/>
                <a:chExt cx="4892264" cy="2067226"/>
              </a:xfrm>
            </p:grpSpPr>
            <p:sp>
              <p:nvSpPr>
                <p:cNvPr id="100"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2"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3" name="文本框 102"/>
            <p:cNvSpPr txBox="1"/>
            <p:nvPr/>
          </p:nvSpPr>
          <p:spPr>
            <a:xfrm>
              <a:off x="5655" y="3423"/>
              <a:ext cx="7343"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sz="1400" spc="200">
                  <a:solidFill>
                    <a:schemeClr val="tx1"/>
                  </a:solidFill>
                  <a:uFillTx/>
                  <a:latin typeface="汉仪中黑简" panose="02010600000101010101" charset="-122"/>
                  <a:ea typeface="汉仪中黑简" panose="02010600000101010101" charset="-122"/>
                </a:rPr>
                <a:t>特殊食物增益量</a:t>
              </a:r>
              <a:endParaRPr lang="zh-CN" sz="1400" spc="200">
                <a:solidFill>
                  <a:schemeClr val="tx1"/>
                </a:solidFill>
                <a:uFillTx/>
                <a:latin typeface="汉仪中黑简" panose="02010600000101010101" charset="-122"/>
                <a:ea typeface="汉仪中黑简" panose="02010600000101010101"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260975" y="1076325"/>
            <a:ext cx="6858000" cy="4705350"/>
          </a:xfrm>
          <a:prstGeom prst="rect">
            <a:avLst/>
          </a:prstGeom>
        </p:spPr>
      </p:pic>
      <p:sp>
        <p:nvSpPr>
          <p:cNvPr id="3" name="文本框 212"/>
          <p:cNvSpPr txBox="1">
            <a:spLocks noChangeArrowheads="1"/>
          </p:cNvSpPr>
          <p:nvPr/>
        </p:nvSpPr>
        <p:spPr bwMode="auto">
          <a:xfrm>
            <a:off x="898525" y="632460"/>
            <a:ext cx="156464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Information</a:t>
            </a:r>
            <a:endParaRPr lang="zh-CN" altLang="en-US" sz="1400">
              <a:solidFill>
                <a:schemeClr val="bg1"/>
              </a:solidFill>
              <a:cs typeface="+mn-ea"/>
              <a:sym typeface="+mn-lt"/>
            </a:endParaRPr>
          </a:p>
        </p:txBody>
      </p:sp>
      <p:sp>
        <p:nvSpPr>
          <p:cNvPr id="46" name="文本框 45"/>
          <p:cNvSpPr txBox="1"/>
          <p:nvPr/>
        </p:nvSpPr>
        <p:spPr>
          <a:xfrm>
            <a:off x="892175" y="200025"/>
            <a:ext cx="264922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信息显示</a:t>
            </a:r>
            <a:r>
              <a:rPr lang="en-US" altLang="zh-CN" b="1">
                <a:solidFill>
                  <a:schemeClr val="bg1"/>
                </a:solidFill>
                <a:cs typeface="+mn-ea"/>
                <a:sym typeface="+mn-lt"/>
              </a:rPr>
              <a:t>——</a:t>
            </a:r>
            <a:r>
              <a:rPr lang="zh-CN" altLang="en-US" b="1">
                <a:solidFill>
                  <a:schemeClr val="bg1"/>
                </a:solidFill>
                <a:cs typeface="+mn-ea"/>
                <a:sym typeface="+mn-lt"/>
              </a:rPr>
              <a:t>食物</a:t>
            </a:r>
            <a:endParaRPr lang="zh-CN" altLang="en-US" b="1" dirty="0">
              <a:solidFill>
                <a:schemeClr val="bg1"/>
              </a:solidFill>
              <a:cs typeface="+mn-ea"/>
              <a:sym typeface="+mn-lt"/>
            </a:endParaRPr>
          </a:p>
        </p:txBody>
      </p:sp>
      <p:grpSp>
        <p:nvGrpSpPr>
          <p:cNvPr id="4" name="组合 3"/>
          <p:cNvGrpSpPr/>
          <p:nvPr>
            <p:custDataLst>
              <p:tags r:id="rId2"/>
            </p:custDataLst>
          </p:nvPr>
        </p:nvGrpSpPr>
        <p:grpSpPr>
          <a:xfrm>
            <a:off x="319026" y="372249"/>
            <a:ext cx="407472" cy="407472"/>
            <a:chOff x="-1828799" y="-88608"/>
            <a:chExt cx="754743" cy="754743"/>
          </a:xfrm>
        </p:grpSpPr>
        <p:sp>
          <p:nvSpPr>
            <p:cNvPr id="5" name="椭圆 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7" name="文本框 6"/>
          <p:cNvSpPr txBox="1"/>
          <p:nvPr/>
        </p:nvSpPr>
        <p:spPr>
          <a:xfrm>
            <a:off x="377825" y="1280160"/>
            <a:ext cx="4774565" cy="4523105"/>
          </a:xfrm>
          <a:prstGeom prst="rect">
            <a:avLst/>
          </a:prstGeom>
          <a:noFill/>
        </p:spPr>
        <p:txBody>
          <a:bodyPr wrap="square" rtlCol="0">
            <a:spAutoFit/>
          </a:bodyPr>
          <a:p>
            <a:pPr marL="285750" indent="-285750">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rPr>
              <a:t>每</a:t>
            </a:r>
            <a:r>
              <a:rPr lang="en-US" altLang="zh-CN" sz="1800" dirty="0" smtClean="0">
                <a:solidFill>
                  <a:schemeClr val="bg1"/>
                </a:solidFill>
                <a:latin typeface="Arial" panose="020B0604020202020204" pitchFamily="34" charset="0"/>
                <a:ea typeface="微软雅黑" panose="020B0503020204020204" pitchFamily="34" charset="-122"/>
              </a:rPr>
              <a:t>4</a:t>
            </a:r>
            <a:r>
              <a:rPr lang="zh-CN" altLang="en-US" sz="1800" dirty="0" smtClean="0">
                <a:solidFill>
                  <a:schemeClr val="bg1"/>
                </a:solidFill>
                <a:latin typeface="Arial" panose="020B0604020202020204" pitchFamily="34" charset="0"/>
                <a:ea typeface="微软雅黑" panose="020B0503020204020204" pitchFamily="34" charset="-122"/>
              </a:rPr>
              <a:t>个食物就会出现一个大食物，因此在基础设计上增加了不同食物的颜色区分。模</a:t>
            </a:r>
            <a:r>
              <a:rPr lang="en-US" altLang="zh-CN" sz="1800" dirty="0" smtClean="0">
                <a:solidFill>
                  <a:schemeClr val="bg1"/>
                </a:solidFill>
                <a:latin typeface="Arial" panose="020B0604020202020204" pitchFamily="34" charset="0"/>
                <a:ea typeface="微软雅黑" panose="020B0503020204020204" pitchFamily="34" charset="-122"/>
              </a:rPr>
              <a:t>4</a:t>
            </a:r>
            <a:r>
              <a:rPr lang="zh-CN" altLang="en-US" sz="1800" dirty="0" smtClean="0">
                <a:solidFill>
                  <a:schemeClr val="bg1"/>
                </a:solidFill>
                <a:latin typeface="Arial" panose="020B0604020202020204" pitchFamily="34" charset="0"/>
                <a:ea typeface="微软雅黑" panose="020B0503020204020204" pitchFamily="34" charset="-122"/>
              </a:rPr>
              <a:t>运算事实上是和十进制下的</a:t>
            </a:r>
            <a:r>
              <a:rPr lang="en-US" altLang="zh-CN" sz="1800" dirty="0" smtClean="0">
                <a:solidFill>
                  <a:schemeClr val="bg1"/>
                </a:solidFill>
                <a:latin typeface="Arial" panose="020B0604020202020204" pitchFamily="34" charset="0"/>
                <a:ea typeface="微软雅黑" panose="020B0503020204020204" pitchFamily="34" charset="-122"/>
              </a:rPr>
              <a:t>3</a:t>
            </a:r>
            <a:r>
              <a:rPr lang="zh-CN" altLang="en-US" sz="1800" dirty="0" smtClean="0">
                <a:solidFill>
                  <a:schemeClr val="bg1"/>
                </a:solidFill>
                <a:latin typeface="Arial" panose="020B0604020202020204" pitchFamily="34" charset="0"/>
                <a:ea typeface="微软雅黑" panose="020B0503020204020204" pitchFamily="34" charset="-122"/>
              </a:rPr>
              <a:t>取与运算，因此基本不会出现延迟。</a:t>
            </a:r>
            <a:endParaRPr lang="zh-CN" altLang="en-US" sz="1800" dirty="0" smtClean="0">
              <a:solidFill>
                <a:schemeClr val="bg1"/>
              </a:solidFill>
              <a:latin typeface="Arial" panose="020B0604020202020204" pitchFamily="34" charset="0"/>
              <a:ea typeface="微软雅黑" panose="020B0503020204020204" pitchFamily="34" charset="-122"/>
            </a:endParaRPr>
          </a:p>
          <a:p>
            <a:pPr marL="285750" indent="-285750">
              <a:lnSpc>
                <a:spcPct val="200000"/>
              </a:lnSpc>
              <a:buFont typeface="Wingdings" panose="05000000000000000000" charset="0"/>
              <a:buChar char="l"/>
            </a:pPr>
            <a:r>
              <a:rPr lang="en-US" altLang="zh-CN" sz="1800" dirty="0" smtClean="0">
                <a:solidFill>
                  <a:schemeClr val="bg1"/>
                </a:solidFill>
                <a:latin typeface="Arial" panose="020B0604020202020204" pitchFamily="34" charset="0"/>
                <a:ea typeface="微软雅黑" panose="020B0503020204020204" pitchFamily="34" charset="-122"/>
              </a:rPr>
              <a:t>if</a:t>
            </a:r>
            <a:r>
              <a:rPr lang="zh-CN" altLang="en-US" sz="1800" dirty="0" smtClean="0">
                <a:solidFill>
                  <a:schemeClr val="bg1"/>
                </a:solidFill>
                <a:latin typeface="Arial" panose="020B0604020202020204" pitchFamily="34" charset="0"/>
                <a:ea typeface="微软雅黑" panose="020B0503020204020204" pitchFamily="34" charset="-122"/>
              </a:rPr>
              <a:t>判别的说明：由于蛇吃食物的速度是人眼可以分辨级别的，且需要比较的数字位数并不多，因此不会出现比较器错误输出的情况。</a:t>
            </a:r>
            <a:endParaRPr lang="zh-CN" altLang="en-US" sz="1800" dirty="0" smtClean="0">
              <a:solidFill>
                <a:schemeClr val="bg1"/>
              </a:solidFill>
              <a:latin typeface="Arial" panose="020B0604020202020204" pitchFamily="34" charset="0"/>
              <a:ea typeface="微软雅黑" panose="020B0503020204020204" pitchFamily="34" charset="-122"/>
            </a:endParaRPr>
          </a:p>
        </p:txBody>
      </p:sp>
      <p:grpSp>
        <p:nvGrpSpPr>
          <p:cNvPr id="80" name="组合 79" descr="7b0a202020202274657874626f78223a20227b5c2263617465676f72795f69645c223a31303530342c5c2269645c223a32303334323131327d220a7d0a"/>
          <p:cNvGrpSpPr/>
          <p:nvPr/>
        </p:nvGrpSpPr>
        <p:grpSpPr>
          <a:xfrm>
            <a:off x="4708525" y="2667000"/>
            <a:ext cx="1598295" cy="491490"/>
            <a:chOff x="5655" y="3423"/>
            <a:chExt cx="7883" cy="3736"/>
          </a:xfrm>
        </p:grpSpPr>
        <p:grpSp>
          <p:nvGrpSpPr>
            <p:cNvPr id="81" name="图形 7"/>
            <p:cNvGrpSpPr/>
            <p:nvPr/>
          </p:nvGrpSpPr>
          <p:grpSpPr>
            <a:xfrm>
              <a:off x="5655" y="3643"/>
              <a:ext cx="7883" cy="3516"/>
              <a:chOff x="3590925" y="2313294"/>
              <a:chExt cx="5006018" cy="2232815"/>
            </a:xfrm>
          </p:grpSpPr>
          <p:sp>
            <p:nvSpPr>
              <p:cNvPr id="82" name="任意多边形: 形状 9"/>
              <p:cNvSpPr/>
              <p:nvPr/>
            </p:nvSpPr>
            <p:spPr>
              <a:xfrm>
                <a:off x="3760736" y="2476088"/>
                <a:ext cx="4836207" cy="2070020"/>
              </a:xfrm>
              <a:custGeom>
                <a:avLst/>
                <a:gdLst>
                  <a:gd name="connsiteX0" fmla="*/ 4736487 w 4836207"/>
                  <a:gd name="connsiteY0" fmla="*/ 1561988 h 2070020"/>
                  <a:gd name="connsiteX1" fmla="*/ 4740697 w 4836207"/>
                  <a:gd name="connsiteY1" fmla="*/ 440669 h 2070020"/>
                  <a:gd name="connsiteX2" fmla="*/ 4570885 w 4836207"/>
                  <a:gd name="connsiteY2" fmla="*/ 92625 h 2070020"/>
                  <a:gd name="connsiteX3" fmla="*/ 4300028 w 4836207"/>
                  <a:gd name="connsiteY3" fmla="*/ 0 h 2070020"/>
                  <a:gd name="connsiteX4" fmla="*/ 4197580 w 4836207"/>
                  <a:gd name="connsiteY4" fmla="*/ 0 h 2070020"/>
                  <a:gd name="connsiteX5" fmla="*/ 440669 w 4836207"/>
                  <a:gd name="connsiteY5" fmla="*/ 0 h 2070020"/>
                  <a:gd name="connsiteX6" fmla="*/ 0 w 4836207"/>
                  <a:gd name="connsiteY6" fmla="*/ 440669 h 2070020"/>
                  <a:gd name="connsiteX7" fmla="*/ 0 w 4836207"/>
                  <a:gd name="connsiteY7" fmla="*/ 1432875 h 2070020"/>
                  <a:gd name="connsiteX8" fmla="*/ 22454 w 4836207"/>
                  <a:gd name="connsiteY8" fmla="*/ 1573216 h 2070020"/>
                  <a:gd name="connsiteX9" fmla="*/ 85608 w 4836207"/>
                  <a:gd name="connsiteY9" fmla="*/ 1693908 h 2070020"/>
                  <a:gd name="connsiteX10" fmla="*/ 440669 w 4836207"/>
                  <a:gd name="connsiteY10" fmla="*/ 1872141 h 2070020"/>
                  <a:gd name="connsiteX11" fmla="*/ 4270557 w 4836207"/>
                  <a:gd name="connsiteY11" fmla="*/ 1872141 h 2070020"/>
                  <a:gd name="connsiteX12" fmla="*/ 4831918 w 4836207"/>
                  <a:gd name="connsiteY12" fmla="*/ 2070021 h 2070020"/>
                  <a:gd name="connsiteX13" fmla="*/ 4736487 w 4836207"/>
                  <a:gd name="connsiteY13" fmla="*/ 1561988 h 207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6207" h="2070020">
                    <a:moveTo>
                      <a:pt x="4736487" y="1561988"/>
                    </a:moveTo>
                    <a:cubicBezTo>
                      <a:pt x="4739293" y="1540937"/>
                      <a:pt x="4740697" y="440669"/>
                      <a:pt x="4740697" y="440669"/>
                    </a:cubicBezTo>
                    <a:cubicBezTo>
                      <a:pt x="4740697" y="298925"/>
                      <a:pt x="4674737" y="174022"/>
                      <a:pt x="4570885" y="92625"/>
                    </a:cubicBezTo>
                    <a:cubicBezTo>
                      <a:pt x="4496505" y="35085"/>
                      <a:pt x="4402476" y="0"/>
                      <a:pt x="4300028" y="0"/>
                    </a:cubicBezTo>
                    <a:lnTo>
                      <a:pt x="4197580" y="0"/>
                    </a:lnTo>
                    <a:lnTo>
                      <a:pt x="440669" y="0"/>
                    </a:lnTo>
                    <a:cubicBezTo>
                      <a:pt x="197880" y="0"/>
                      <a:pt x="0" y="196477"/>
                      <a:pt x="0" y="440669"/>
                    </a:cubicBezTo>
                    <a:lnTo>
                      <a:pt x="0" y="1432875"/>
                    </a:lnTo>
                    <a:cubicBezTo>
                      <a:pt x="0" y="1481994"/>
                      <a:pt x="8420" y="1529710"/>
                      <a:pt x="22454" y="1573216"/>
                    </a:cubicBezTo>
                    <a:cubicBezTo>
                      <a:pt x="36488" y="1616721"/>
                      <a:pt x="58943" y="1657420"/>
                      <a:pt x="85608" y="1693908"/>
                    </a:cubicBezTo>
                    <a:cubicBezTo>
                      <a:pt x="165602" y="1801971"/>
                      <a:pt x="294715" y="1872141"/>
                      <a:pt x="440669" y="1872141"/>
                    </a:cubicBezTo>
                    <a:lnTo>
                      <a:pt x="4270557" y="1872141"/>
                    </a:lnTo>
                    <a:cubicBezTo>
                      <a:pt x="4437562" y="1877754"/>
                      <a:pt x="4660703" y="1912839"/>
                      <a:pt x="4831918" y="2070021"/>
                    </a:cubicBezTo>
                    <a:cubicBezTo>
                      <a:pt x="4831918" y="2070021"/>
                      <a:pt x="4867003" y="1772499"/>
                      <a:pt x="4736487" y="1561988"/>
                    </a:cubicBezTo>
                    <a:close/>
                  </a:path>
                </a:pathLst>
              </a:custGeom>
              <a:solidFill>
                <a:srgbClr val="E9E9EB"/>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83" name="图形 7"/>
              <p:cNvGrpSpPr/>
              <p:nvPr/>
            </p:nvGrpSpPr>
            <p:grpSpPr>
              <a:xfrm>
                <a:off x="3618993" y="2342758"/>
                <a:ext cx="4892264" cy="2067226"/>
                <a:chOff x="3618993" y="2342758"/>
                <a:chExt cx="4892264" cy="2067226"/>
              </a:xfrm>
            </p:grpSpPr>
            <p:sp>
              <p:nvSpPr>
                <p:cNvPr id="84" name="任意多边形: 形状 11"/>
                <p:cNvSpPr/>
                <p:nvPr/>
              </p:nvSpPr>
              <p:spPr>
                <a:xfrm>
                  <a:off x="3704600" y="2433986"/>
                  <a:ext cx="4806656" cy="1975997"/>
                </a:xfrm>
                <a:custGeom>
                  <a:avLst/>
                  <a:gdLst>
                    <a:gd name="connsiteX0" fmla="*/ 4650879 w 4806656"/>
                    <a:gd name="connsiteY0" fmla="*/ 1469364 h 1975997"/>
                    <a:gd name="connsiteX1" fmla="*/ 4655089 w 4806656"/>
                    <a:gd name="connsiteY1" fmla="*/ 348044 h 1975997"/>
                    <a:gd name="connsiteX2" fmla="*/ 4485278 w 4806656"/>
                    <a:gd name="connsiteY2" fmla="*/ 0 h 1975997"/>
                    <a:gd name="connsiteX3" fmla="*/ 4548431 w 4806656"/>
                    <a:gd name="connsiteY3" fmla="*/ 317169 h 1975997"/>
                    <a:gd name="connsiteX4" fmla="*/ 4548431 w 4806656"/>
                    <a:gd name="connsiteY4" fmla="*/ 1500239 h 1975997"/>
                    <a:gd name="connsiteX5" fmla="*/ 4646669 w 4806656"/>
                    <a:gd name="connsiteY5" fmla="*/ 1737414 h 1975997"/>
                    <a:gd name="connsiteX6" fmla="*/ 4176529 w 4806656"/>
                    <a:gd name="connsiteY6" fmla="*/ 1634965 h 1975997"/>
                    <a:gd name="connsiteX7" fmla="*/ 254016 w 4806656"/>
                    <a:gd name="connsiteY7" fmla="*/ 1634965 h 1975997"/>
                    <a:gd name="connsiteX8" fmla="*/ 0 w 4806656"/>
                    <a:gd name="connsiteY8" fmla="*/ 1598477 h 1975997"/>
                    <a:gd name="connsiteX9" fmla="*/ 355061 w 4806656"/>
                    <a:gd name="connsiteY9" fmla="*/ 1778113 h 1975997"/>
                    <a:gd name="connsiteX10" fmla="*/ 4184949 w 4806656"/>
                    <a:gd name="connsiteY10" fmla="*/ 1778113 h 1975997"/>
                    <a:gd name="connsiteX11" fmla="*/ 4806657 w 4806656"/>
                    <a:gd name="connsiteY11" fmla="*/ 1975992 h 1975997"/>
                    <a:gd name="connsiteX12" fmla="*/ 4650879 w 4806656"/>
                    <a:gd name="connsiteY12" fmla="*/ 1469364 h 197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656" h="1975997">
                      <a:moveTo>
                        <a:pt x="4650879" y="1469364"/>
                      </a:moveTo>
                      <a:cubicBezTo>
                        <a:pt x="4653686" y="1448313"/>
                        <a:pt x="4655089" y="348044"/>
                        <a:pt x="4655089" y="348044"/>
                      </a:cubicBezTo>
                      <a:cubicBezTo>
                        <a:pt x="4655089" y="206300"/>
                        <a:pt x="4589129" y="81397"/>
                        <a:pt x="4485278" y="0"/>
                      </a:cubicBezTo>
                      <a:cubicBezTo>
                        <a:pt x="4566675" y="162795"/>
                        <a:pt x="4548431" y="317169"/>
                        <a:pt x="4548431" y="317169"/>
                      </a:cubicBezTo>
                      <a:lnTo>
                        <a:pt x="4548431" y="1500239"/>
                      </a:lnTo>
                      <a:cubicBezTo>
                        <a:pt x="4635441" y="1574619"/>
                        <a:pt x="4646669" y="1737414"/>
                        <a:pt x="4646669" y="1737414"/>
                      </a:cubicBezTo>
                      <a:cubicBezTo>
                        <a:pt x="4415107" y="1627948"/>
                        <a:pt x="4176529" y="1634965"/>
                        <a:pt x="4176529" y="1634965"/>
                      </a:cubicBezTo>
                      <a:cubicBezTo>
                        <a:pt x="4176529" y="1634965"/>
                        <a:pt x="583816" y="1641982"/>
                        <a:pt x="254016" y="1634965"/>
                      </a:cubicBezTo>
                      <a:cubicBezTo>
                        <a:pt x="141744" y="1632159"/>
                        <a:pt x="60346" y="1616721"/>
                        <a:pt x="0" y="1598477"/>
                      </a:cubicBezTo>
                      <a:cubicBezTo>
                        <a:pt x="79994" y="1707942"/>
                        <a:pt x="209107" y="1778113"/>
                        <a:pt x="355061" y="1778113"/>
                      </a:cubicBezTo>
                      <a:lnTo>
                        <a:pt x="4184949" y="1778113"/>
                      </a:lnTo>
                      <a:cubicBezTo>
                        <a:pt x="4351954" y="1783726"/>
                        <a:pt x="4643862" y="1814601"/>
                        <a:pt x="4806657" y="1975992"/>
                      </a:cubicBezTo>
                      <a:cubicBezTo>
                        <a:pt x="4805253" y="1977396"/>
                        <a:pt x="4781395" y="1679874"/>
                        <a:pt x="4650879" y="1469364"/>
                      </a:cubicBezTo>
                      <a:close/>
                    </a:path>
                  </a:pathLst>
                </a:custGeom>
                <a:solidFill>
                  <a:srgbClr val="C9C9C9"/>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任意多边形: 形状 12"/>
                <p:cNvSpPr/>
                <p:nvPr/>
              </p:nvSpPr>
              <p:spPr>
                <a:xfrm>
                  <a:off x="3618993" y="2342758"/>
                  <a:ext cx="4732276" cy="1830045"/>
                </a:xfrm>
                <a:custGeom>
                  <a:avLst/>
                  <a:gdLst>
                    <a:gd name="connsiteX0" fmla="*/ 4634038 w 4732276"/>
                    <a:gd name="connsiteY0" fmla="*/ 1592871 h 1830045"/>
                    <a:gd name="connsiteX1" fmla="*/ 4634038 w 4732276"/>
                    <a:gd name="connsiteY1" fmla="*/ 409801 h 1830045"/>
                    <a:gd name="connsiteX2" fmla="*/ 4570885 w 4732276"/>
                    <a:gd name="connsiteY2" fmla="*/ 92632 h 1830045"/>
                    <a:gd name="connsiteX3" fmla="*/ 4300028 w 4732276"/>
                    <a:gd name="connsiteY3" fmla="*/ 7 h 1830045"/>
                    <a:gd name="connsiteX4" fmla="*/ 4197580 w 4732276"/>
                    <a:gd name="connsiteY4" fmla="*/ 7 h 1830045"/>
                    <a:gd name="connsiteX5" fmla="*/ 440669 w 4732276"/>
                    <a:gd name="connsiteY5" fmla="*/ 7 h 1830045"/>
                    <a:gd name="connsiteX6" fmla="*/ 0 w 4732276"/>
                    <a:gd name="connsiteY6" fmla="*/ 439273 h 1830045"/>
                    <a:gd name="connsiteX7" fmla="*/ 0 w 4732276"/>
                    <a:gd name="connsiteY7" fmla="*/ 1430076 h 1830045"/>
                    <a:gd name="connsiteX8" fmla="*/ 22454 w 4732276"/>
                    <a:gd name="connsiteY8" fmla="*/ 1570416 h 1830045"/>
                    <a:gd name="connsiteX9" fmla="*/ 85608 w 4732276"/>
                    <a:gd name="connsiteY9" fmla="*/ 1691109 h 1830045"/>
                    <a:gd name="connsiteX10" fmla="*/ 339624 w 4732276"/>
                    <a:gd name="connsiteY10" fmla="*/ 1727598 h 1830045"/>
                    <a:gd name="connsiteX11" fmla="*/ 4262136 w 4732276"/>
                    <a:gd name="connsiteY11" fmla="*/ 1727598 h 1830045"/>
                    <a:gd name="connsiteX12" fmla="*/ 4732277 w 4732276"/>
                    <a:gd name="connsiteY12" fmla="*/ 1830046 h 1830045"/>
                    <a:gd name="connsiteX13" fmla="*/ 4634038 w 4732276"/>
                    <a:gd name="connsiteY13" fmla="*/ 1592871 h 183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32276" h="1830045">
                      <a:moveTo>
                        <a:pt x="4634038" y="1592871"/>
                      </a:moveTo>
                      <a:lnTo>
                        <a:pt x="4634038" y="409801"/>
                      </a:lnTo>
                      <a:cubicBezTo>
                        <a:pt x="4634038" y="409801"/>
                        <a:pt x="4652282" y="255427"/>
                        <a:pt x="4570885" y="92632"/>
                      </a:cubicBezTo>
                      <a:cubicBezTo>
                        <a:pt x="4496505" y="35093"/>
                        <a:pt x="4402477" y="7"/>
                        <a:pt x="4300028" y="7"/>
                      </a:cubicBezTo>
                      <a:lnTo>
                        <a:pt x="4197580" y="7"/>
                      </a:lnTo>
                      <a:lnTo>
                        <a:pt x="440669" y="7"/>
                      </a:lnTo>
                      <a:cubicBezTo>
                        <a:pt x="197880" y="-1396"/>
                        <a:pt x="0" y="195081"/>
                        <a:pt x="0" y="439273"/>
                      </a:cubicBezTo>
                      <a:lnTo>
                        <a:pt x="0" y="1430076"/>
                      </a:lnTo>
                      <a:cubicBezTo>
                        <a:pt x="0" y="1479195"/>
                        <a:pt x="8420" y="1526911"/>
                        <a:pt x="22454" y="1570416"/>
                      </a:cubicBezTo>
                      <a:cubicBezTo>
                        <a:pt x="36488" y="1613922"/>
                        <a:pt x="58943" y="1654621"/>
                        <a:pt x="85608" y="1691109"/>
                      </a:cubicBezTo>
                      <a:cubicBezTo>
                        <a:pt x="144551" y="1710757"/>
                        <a:pt x="227351" y="1726194"/>
                        <a:pt x="339624" y="1727598"/>
                      </a:cubicBezTo>
                      <a:cubicBezTo>
                        <a:pt x="669423" y="1734615"/>
                        <a:pt x="4262136" y="1727598"/>
                        <a:pt x="4262136" y="1727598"/>
                      </a:cubicBezTo>
                      <a:cubicBezTo>
                        <a:pt x="4262136" y="1727598"/>
                        <a:pt x="4500715" y="1720581"/>
                        <a:pt x="4732277" y="1830046"/>
                      </a:cubicBezTo>
                      <a:cubicBezTo>
                        <a:pt x="4732277" y="1830046"/>
                        <a:pt x="4721049" y="1665848"/>
                        <a:pt x="4634038" y="1592871"/>
                      </a:cubicBezTo>
                      <a:close/>
                    </a:path>
                  </a:pathLst>
                </a:custGeom>
                <a:solidFill>
                  <a:srgbClr val="FFFFFF"/>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6" name="任意多边形: 形状 13"/>
              <p:cNvSpPr/>
              <p:nvPr/>
            </p:nvSpPr>
            <p:spPr>
              <a:xfrm>
                <a:off x="3590925" y="2313294"/>
                <a:ext cx="4948578" cy="2126156"/>
              </a:xfrm>
              <a:custGeom>
                <a:avLst/>
                <a:gdLst>
                  <a:gd name="connsiteX0" fmla="*/ 4918929 w 4948578"/>
                  <a:gd name="connsiteY0" fmla="*/ 2126157 h 2126156"/>
                  <a:gd name="connsiteX1" fmla="*/ 4899281 w 4948578"/>
                  <a:gd name="connsiteY1" fmla="*/ 2117736 h 2126156"/>
                  <a:gd name="connsiteX2" fmla="*/ 4297222 w 4948578"/>
                  <a:gd name="connsiteY2" fmla="*/ 1928277 h 2126156"/>
                  <a:gd name="connsiteX3" fmla="*/ 468737 w 4948578"/>
                  <a:gd name="connsiteY3" fmla="*/ 1928277 h 2126156"/>
                  <a:gd name="connsiteX4" fmla="*/ 0 w 4948578"/>
                  <a:gd name="connsiteY4" fmla="*/ 1459540 h 2126156"/>
                  <a:gd name="connsiteX5" fmla="*/ 0 w 4948578"/>
                  <a:gd name="connsiteY5" fmla="*/ 468737 h 2126156"/>
                  <a:gd name="connsiteX6" fmla="*/ 468737 w 4948578"/>
                  <a:gd name="connsiteY6" fmla="*/ 0 h 2126156"/>
                  <a:gd name="connsiteX7" fmla="*/ 4329500 w 4948578"/>
                  <a:gd name="connsiteY7" fmla="*/ 0 h 2126156"/>
                  <a:gd name="connsiteX8" fmla="*/ 4798236 w 4948578"/>
                  <a:gd name="connsiteY8" fmla="*/ 468737 h 2126156"/>
                  <a:gd name="connsiteX9" fmla="*/ 4794026 w 4948578"/>
                  <a:gd name="connsiteY9" fmla="*/ 1581636 h 2126156"/>
                  <a:gd name="connsiteX10" fmla="*/ 4948401 w 4948578"/>
                  <a:gd name="connsiteY10" fmla="*/ 2095282 h 2126156"/>
                  <a:gd name="connsiteX11" fmla="*/ 4931560 w 4948578"/>
                  <a:gd name="connsiteY11" fmla="*/ 2123350 h 2126156"/>
                  <a:gd name="connsiteX12" fmla="*/ 4918929 w 4948578"/>
                  <a:gd name="connsiteY12" fmla="*/ 2126157 h 2126156"/>
                  <a:gd name="connsiteX13" fmla="*/ 468737 w 4948578"/>
                  <a:gd name="connsiteY13" fmla="*/ 56136 h 2126156"/>
                  <a:gd name="connsiteX14" fmla="*/ 56136 w 4948578"/>
                  <a:gd name="connsiteY14" fmla="*/ 468737 h 2126156"/>
                  <a:gd name="connsiteX15" fmla="*/ 56136 w 4948578"/>
                  <a:gd name="connsiteY15" fmla="*/ 1459540 h 2126156"/>
                  <a:gd name="connsiteX16" fmla="*/ 468737 w 4948578"/>
                  <a:gd name="connsiteY16" fmla="*/ 1872141 h 2126156"/>
                  <a:gd name="connsiteX17" fmla="*/ 4298625 w 4948578"/>
                  <a:gd name="connsiteY17" fmla="*/ 1872141 h 2126156"/>
                  <a:gd name="connsiteX18" fmla="*/ 4882440 w 4948578"/>
                  <a:gd name="connsiteY18" fmla="*/ 2029322 h 2126156"/>
                  <a:gd name="connsiteX19" fmla="*/ 4740697 w 4948578"/>
                  <a:gd name="connsiteY19" fmla="*/ 1604091 h 2126156"/>
                  <a:gd name="connsiteX20" fmla="*/ 4736487 w 4948578"/>
                  <a:gd name="connsiteY20" fmla="*/ 1585846 h 2126156"/>
                  <a:gd name="connsiteX21" fmla="*/ 4740697 w 4948578"/>
                  <a:gd name="connsiteY21" fmla="*/ 468737 h 2126156"/>
                  <a:gd name="connsiteX22" fmla="*/ 4328096 w 4948578"/>
                  <a:gd name="connsiteY22" fmla="*/ 56136 h 2126156"/>
                  <a:gd name="connsiteX23" fmla="*/ 468737 w 4948578"/>
                  <a:gd name="connsiteY23" fmla="*/ 56136 h 212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48578" h="2126156">
                    <a:moveTo>
                      <a:pt x="4918929" y="2126157"/>
                    </a:moveTo>
                    <a:cubicBezTo>
                      <a:pt x="4911912" y="2126157"/>
                      <a:pt x="4904895" y="2123350"/>
                      <a:pt x="4899281" y="2117736"/>
                    </a:cubicBezTo>
                    <a:cubicBezTo>
                      <a:pt x="4751924" y="1971782"/>
                      <a:pt x="4490891" y="1933891"/>
                      <a:pt x="4297222" y="1928277"/>
                    </a:cubicBezTo>
                    <a:lnTo>
                      <a:pt x="468737" y="1928277"/>
                    </a:lnTo>
                    <a:cubicBezTo>
                      <a:pt x="210511" y="1928277"/>
                      <a:pt x="0" y="1717766"/>
                      <a:pt x="0" y="1459540"/>
                    </a:cubicBezTo>
                    <a:lnTo>
                      <a:pt x="0" y="468737"/>
                    </a:lnTo>
                    <a:cubicBezTo>
                      <a:pt x="0" y="210511"/>
                      <a:pt x="210511" y="0"/>
                      <a:pt x="468737" y="0"/>
                    </a:cubicBezTo>
                    <a:lnTo>
                      <a:pt x="4329500" y="0"/>
                    </a:lnTo>
                    <a:cubicBezTo>
                      <a:pt x="4587726" y="0"/>
                      <a:pt x="4798236" y="210511"/>
                      <a:pt x="4798236" y="468737"/>
                    </a:cubicBezTo>
                    <a:cubicBezTo>
                      <a:pt x="4798236" y="712929"/>
                      <a:pt x="4796833" y="1476381"/>
                      <a:pt x="4794026" y="1581636"/>
                    </a:cubicBezTo>
                    <a:cubicBezTo>
                      <a:pt x="4923139" y="1794954"/>
                      <a:pt x="4946997" y="2082651"/>
                      <a:pt x="4948401" y="2095282"/>
                    </a:cubicBezTo>
                    <a:cubicBezTo>
                      <a:pt x="4949804" y="2106509"/>
                      <a:pt x="4942787" y="2117736"/>
                      <a:pt x="4931560" y="2123350"/>
                    </a:cubicBezTo>
                    <a:cubicBezTo>
                      <a:pt x="4927350" y="2126157"/>
                      <a:pt x="4923139" y="2126157"/>
                      <a:pt x="4918929" y="2126157"/>
                    </a:cubicBezTo>
                    <a:close/>
                    <a:moveTo>
                      <a:pt x="468737" y="56136"/>
                    </a:moveTo>
                    <a:cubicBezTo>
                      <a:pt x="241385" y="56136"/>
                      <a:pt x="56136" y="241385"/>
                      <a:pt x="56136" y="468737"/>
                    </a:cubicBezTo>
                    <a:lnTo>
                      <a:pt x="56136" y="1459540"/>
                    </a:lnTo>
                    <a:cubicBezTo>
                      <a:pt x="56136" y="1686891"/>
                      <a:pt x="241385" y="1872141"/>
                      <a:pt x="468737" y="1872141"/>
                    </a:cubicBezTo>
                    <a:lnTo>
                      <a:pt x="4298625" y="1872141"/>
                    </a:lnTo>
                    <a:cubicBezTo>
                      <a:pt x="4481067" y="1877754"/>
                      <a:pt x="4719646" y="1910033"/>
                      <a:pt x="4882440" y="2029322"/>
                    </a:cubicBezTo>
                    <a:cubicBezTo>
                      <a:pt x="4867003" y="1929680"/>
                      <a:pt x="4829111" y="1744431"/>
                      <a:pt x="4740697" y="1604091"/>
                    </a:cubicBezTo>
                    <a:cubicBezTo>
                      <a:pt x="4737890" y="1598477"/>
                      <a:pt x="4736487" y="1591460"/>
                      <a:pt x="4736487" y="1585846"/>
                    </a:cubicBezTo>
                    <a:cubicBezTo>
                      <a:pt x="4739294" y="1554971"/>
                      <a:pt x="4740697" y="769065"/>
                      <a:pt x="4740697" y="468737"/>
                    </a:cubicBezTo>
                    <a:cubicBezTo>
                      <a:pt x="4740697" y="241385"/>
                      <a:pt x="4555448" y="56136"/>
                      <a:pt x="4328096" y="56136"/>
                    </a:cubicBezTo>
                    <a:lnTo>
                      <a:pt x="468737" y="56136"/>
                    </a:lnTo>
                    <a:close/>
                  </a:path>
                </a:pathLst>
              </a:custGeom>
              <a:solidFill>
                <a:srgbClr val="231815"/>
              </a:solidFill>
              <a:ln w="14034"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7" name="文本框 86"/>
            <p:cNvSpPr txBox="1"/>
            <p:nvPr/>
          </p:nvSpPr>
          <p:spPr>
            <a:xfrm>
              <a:off x="5946" y="3423"/>
              <a:ext cx="7050" cy="314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sz="1400" spc="200">
                  <a:solidFill>
                    <a:schemeClr val="tx1"/>
                  </a:solidFill>
                  <a:uFillTx/>
                  <a:latin typeface="汉仪中黑简" panose="02010600000101010101" charset="-122"/>
                  <a:ea typeface="汉仪中黑简" panose="02010600000101010101" charset="-122"/>
                </a:rPr>
                <a:t>颜色区分</a:t>
              </a:r>
              <a:endParaRPr lang="zh-CN" sz="1400" spc="200">
                <a:solidFill>
                  <a:schemeClr val="tx1"/>
                </a:solidFill>
                <a:uFillTx/>
                <a:latin typeface="汉仪中黑简" panose="02010600000101010101" charset="-122"/>
                <a:ea typeface="汉仪中黑简" panose="02010600000101010101"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12"/>
          <p:cNvSpPr txBox="1">
            <a:spLocks noChangeArrowheads="1"/>
          </p:cNvSpPr>
          <p:nvPr/>
        </p:nvSpPr>
        <p:spPr bwMode="auto">
          <a:xfrm>
            <a:off x="898525" y="632460"/>
            <a:ext cx="156464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Memory</a:t>
            </a:r>
            <a:endParaRPr lang="zh-CN" altLang="en-US" sz="1400">
              <a:solidFill>
                <a:schemeClr val="bg1"/>
              </a:solidFill>
              <a:cs typeface="+mn-ea"/>
              <a:sym typeface="+mn-lt"/>
            </a:endParaRPr>
          </a:p>
        </p:txBody>
      </p:sp>
      <p:sp>
        <p:nvSpPr>
          <p:cNvPr id="46" name="文本框 45"/>
          <p:cNvSpPr txBox="1"/>
          <p:nvPr/>
        </p:nvSpPr>
        <p:spPr>
          <a:xfrm>
            <a:off x="892175" y="200025"/>
            <a:ext cx="2649220" cy="534035"/>
          </a:xfrm>
          <a:prstGeom prst="rect">
            <a:avLst/>
          </a:prstGeom>
          <a:noFill/>
        </p:spPr>
        <p:txBody>
          <a:bodyPr wrap="square" rtlCol="0">
            <a:spAutoFit/>
          </a:bodyPr>
          <a:lstStyle/>
          <a:p>
            <a:pPr>
              <a:lnSpc>
                <a:spcPct val="120000"/>
              </a:lnSpc>
            </a:pPr>
            <a:r>
              <a:rPr lang="zh-CN" b="1">
                <a:solidFill>
                  <a:schemeClr val="bg1"/>
                </a:solidFill>
                <a:cs typeface="+mn-ea"/>
                <a:sym typeface="+mn-lt"/>
              </a:rPr>
              <a:t>画布存储</a:t>
            </a:r>
            <a:endParaRPr lang="zh-CN" altLang="en-US" b="1" dirty="0">
              <a:solidFill>
                <a:schemeClr val="bg1"/>
              </a:solidFill>
              <a:cs typeface="+mn-ea"/>
              <a:sym typeface="+mn-lt"/>
            </a:endParaRPr>
          </a:p>
        </p:txBody>
      </p:sp>
      <p:grpSp>
        <p:nvGrpSpPr>
          <p:cNvPr id="4" name="组合 3"/>
          <p:cNvGrpSpPr/>
          <p:nvPr>
            <p:custDataLst>
              <p:tags r:id="rId1"/>
            </p:custDataLst>
          </p:nvPr>
        </p:nvGrpSpPr>
        <p:grpSpPr>
          <a:xfrm>
            <a:off x="319026" y="372249"/>
            <a:ext cx="407472" cy="407472"/>
            <a:chOff x="-1828799" y="-88608"/>
            <a:chExt cx="754743" cy="754743"/>
          </a:xfrm>
        </p:grpSpPr>
        <p:sp>
          <p:nvSpPr>
            <p:cNvPr id="5" name="椭圆 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7" name="组合 26"/>
          <p:cNvGrpSpPr/>
          <p:nvPr>
            <p:custDataLst>
              <p:tags r:id="rId2"/>
            </p:custDataLst>
          </p:nvPr>
        </p:nvGrpSpPr>
        <p:grpSpPr>
          <a:xfrm>
            <a:off x="1232858" y="1526604"/>
            <a:ext cx="2680959" cy="2422913"/>
            <a:chOff x="1238376" y="2140621"/>
            <a:chExt cx="2680959" cy="2422913"/>
          </a:xfrm>
        </p:grpSpPr>
        <p:sp>
          <p:nvSpPr>
            <p:cNvPr id="25" name="任意多边形 24"/>
            <p:cNvSpPr/>
            <p:nvPr>
              <p:custDataLst>
                <p:tags r:id="rId3"/>
              </p:custDataLst>
            </p:nvPr>
          </p:nvSpPr>
          <p:spPr>
            <a:xfrm>
              <a:off x="1436421" y="2140621"/>
              <a:ext cx="2284868" cy="1872577"/>
            </a:xfrm>
            <a:custGeom>
              <a:avLst/>
              <a:gdLst>
                <a:gd name="connsiteX0" fmla="*/ 1036790 w 2073580"/>
                <a:gd name="connsiteY0" fmla="*/ 0 h 1699415"/>
                <a:gd name="connsiteX1" fmla="*/ 2073580 w 2073580"/>
                <a:gd name="connsiteY1" fmla="*/ 1036790 h 1699415"/>
                <a:gd name="connsiteX2" fmla="*/ 1896513 w 2073580"/>
                <a:gd name="connsiteY2" fmla="*/ 1616469 h 1699415"/>
                <a:gd name="connsiteX3" fmla="*/ 1828076 w 2073580"/>
                <a:gd name="connsiteY3" fmla="*/ 1699415 h 1699415"/>
                <a:gd name="connsiteX4" fmla="*/ 1748116 w 2073580"/>
                <a:gd name="connsiteY4" fmla="*/ 1699415 h 1699415"/>
                <a:gd name="connsiteX5" fmla="*/ 1845135 w 2073580"/>
                <a:gd name="connsiteY5" fmla="*/ 1581827 h 1699415"/>
                <a:gd name="connsiteX6" fmla="*/ 2011621 w 2073580"/>
                <a:gd name="connsiteY6" fmla="*/ 1036790 h 1699415"/>
                <a:gd name="connsiteX7" fmla="*/ 1036790 w 2073580"/>
                <a:gd name="connsiteY7" fmla="*/ 61959 h 1699415"/>
                <a:gd name="connsiteX8" fmla="*/ 61959 w 2073580"/>
                <a:gd name="connsiteY8" fmla="*/ 1036790 h 1699415"/>
                <a:gd name="connsiteX9" fmla="*/ 228445 w 2073580"/>
                <a:gd name="connsiteY9" fmla="*/ 1581827 h 1699415"/>
                <a:gd name="connsiteX10" fmla="*/ 325464 w 2073580"/>
                <a:gd name="connsiteY10" fmla="*/ 1699415 h 1699415"/>
                <a:gd name="connsiteX11" fmla="*/ 245504 w 2073580"/>
                <a:gd name="connsiteY11" fmla="*/ 1699415 h 1699415"/>
                <a:gd name="connsiteX12" fmla="*/ 177068 w 2073580"/>
                <a:gd name="connsiteY12" fmla="*/ 1616469 h 1699415"/>
                <a:gd name="connsiteX13" fmla="*/ 0 w 2073580"/>
                <a:gd name="connsiteY13" fmla="*/ 1036790 h 1699415"/>
                <a:gd name="connsiteX14" fmla="*/ 1036790 w 2073580"/>
                <a:gd name="connsiteY14" fmla="*/ 0 h 169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3580" h="1699415">
                  <a:moveTo>
                    <a:pt x="1036790" y="0"/>
                  </a:moveTo>
                  <a:cubicBezTo>
                    <a:pt x="1609393" y="0"/>
                    <a:pt x="2073580" y="464187"/>
                    <a:pt x="2073580" y="1036790"/>
                  </a:cubicBezTo>
                  <a:cubicBezTo>
                    <a:pt x="2073580" y="1251516"/>
                    <a:pt x="2008304" y="1450996"/>
                    <a:pt x="1896513" y="1616469"/>
                  </a:cubicBezTo>
                  <a:lnTo>
                    <a:pt x="1828076" y="1699415"/>
                  </a:lnTo>
                  <a:lnTo>
                    <a:pt x="1748116" y="1699415"/>
                  </a:lnTo>
                  <a:lnTo>
                    <a:pt x="1845135" y="1581827"/>
                  </a:lnTo>
                  <a:cubicBezTo>
                    <a:pt x="1950246" y="1426243"/>
                    <a:pt x="2011621" y="1238684"/>
                    <a:pt x="2011621" y="1036790"/>
                  </a:cubicBezTo>
                  <a:cubicBezTo>
                    <a:pt x="2011621" y="498406"/>
                    <a:pt x="1575174" y="61959"/>
                    <a:pt x="1036790" y="61959"/>
                  </a:cubicBezTo>
                  <a:cubicBezTo>
                    <a:pt x="498406" y="61959"/>
                    <a:pt x="61959" y="498406"/>
                    <a:pt x="61959" y="1036790"/>
                  </a:cubicBezTo>
                  <a:cubicBezTo>
                    <a:pt x="61959" y="1238684"/>
                    <a:pt x="123334" y="1426243"/>
                    <a:pt x="228445" y="1581827"/>
                  </a:cubicBezTo>
                  <a:lnTo>
                    <a:pt x="325464" y="1699415"/>
                  </a:lnTo>
                  <a:lnTo>
                    <a:pt x="245504" y="1699415"/>
                  </a:lnTo>
                  <a:lnTo>
                    <a:pt x="177068" y="1616469"/>
                  </a:lnTo>
                  <a:cubicBezTo>
                    <a:pt x="65276" y="1450996"/>
                    <a:pt x="0" y="1251516"/>
                    <a:pt x="0" y="1036790"/>
                  </a:cubicBezTo>
                  <a:cubicBezTo>
                    <a:pt x="0" y="464187"/>
                    <a:pt x="464187" y="0"/>
                    <a:pt x="1036790" y="0"/>
                  </a:cubicBezTo>
                  <a:close/>
                </a:path>
              </a:pathLst>
            </a:custGeom>
            <a:solidFill>
              <a:srgbClr val="47B6E7"/>
            </a:solidFill>
            <a:ln>
              <a:noFill/>
            </a:ln>
          </p:spPr>
          <p:style>
            <a:lnRef idx="2">
              <a:srgbClr val="47B6E7">
                <a:shade val="50000"/>
              </a:srgbClr>
            </a:lnRef>
            <a:fillRef idx="1">
              <a:srgbClr val="47B6E7"/>
            </a:fillRef>
            <a:effectRef idx="0">
              <a:srgbClr val="47B6E7"/>
            </a:effectRef>
            <a:fontRef idx="minor">
              <a:srgbClr val="FFFFFF"/>
            </a:fontRef>
          </p:style>
          <p:txBody>
            <a:bodyPr lIns="180000" tIns="360000" rIns="180000" bIns="108000" rtlCol="0" anchor="ctr">
              <a:normAutofit/>
            </a:bodyPr>
            <a:lstStyle/>
            <a:p>
              <a:pPr algn="ctr">
                <a:lnSpc>
                  <a:spcPct val="150000"/>
                </a:lnSpc>
              </a:pPr>
              <a:endParaRPr lang="zh-CN" altLang="en-US" dirty="0">
                <a:solidFill>
                  <a:srgbClr val="47B6E7"/>
                </a:solidFill>
              </a:endParaRPr>
            </a:p>
          </p:txBody>
        </p:sp>
        <p:sp>
          <p:nvSpPr>
            <p:cNvPr id="11" name="梯形 10"/>
            <p:cNvSpPr/>
            <p:nvPr>
              <p:custDataLst>
                <p:tags r:id="rId4"/>
              </p:custDataLst>
            </p:nvPr>
          </p:nvSpPr>
          <p:spPr>
            <a:xfrm>
              <a:off x="1238376" y="4005895"/>
              <a:ext cx="2680959" cy="515586"/>
            </a:xfrm>
            <a:prstGeom prst="trapezoid">
              <a:avLst>
                <a:gd name="adj" fmla="val 43399"/>
              </a:avLst>
            </a:prstGeom>
            <a:solidFill>
              <a:srgbClr val="628EE3"/>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p>
          </p:txBody>
        </p:sp>
        <p:sp>
          <p:nvSpPr>
            <p:cNvPr id="17" name="任意多边形 16"/>
            <p:cNvSpPr/>
            <p:nvPr>
              <p:custDataLst>
                <p:tags r:id="rId5"/>
              </p:custDataLst>
            </p:nvPr>
          </p:nvSpPr>
          <p:spPr>
            <a:xfrm>
              <a:off x="1458214" y="4005895"/>
              <a:ext cx="2241282" cy="557639"/>
            </a:xfrm>
            <a:custGeom>
              <a:avLst/>
              <a:gdLst>
                <a:gd name="connsiteX0" fmla="*/ 1126105 w 1564941"/>
                <a:gd name="connsiteY0" fmla="*/ 194508 h 389363"/>
                <a:gd name="connsiteX1" fmla="*/ 1108605 w 1564941"/>
                <a:gd name="connsiteY1" fmla="*/ 251142 h 389363"/>
                <a:gd name="connsiteX2" fmla="*/ 1051971 w 1564941"/>
                <a:gd name="connsiteY2" fmla="*/ 251141 h 389363"/>
                <a:gd name="connsiteX3" fmla="*/ 1097789 w 1564941"/>
                <a:gd name="connsiteY3" fmla="*/ 286142 h 389363"/>
                <a:gd name="connsiteX4" fmla="*/ 1080288 w 1564941"/>
                <a:gd name="connsiteY4" fmla="*/ 342776 h 389363"/>
                <a:gd name="connsiteX5" fmla="*/ 1126105 w 1564941"/>
                <a:gd name="connsiteY5" fmla="*/ 307774 h 389363"/>
                <a:gd name="connsiteX6" fmla="*/ 1171922 w 1564941"/>
                <a:gd name="connsiteY6" fmla="*/ 342776 h 389363"/>
                <a:gd name="connsiteX7" fmla="*/ 1154421 w 1564941"/>
                <a:gd name="connsiteY7" fmla="*/ 286142 h 389363"/>
                <a:gd name="connsiteX8" fmla="*/ 1200239 w 1564941"/>
                <a:gd name="connsiteY8" fmla="*/ 251141 h 389363"/>
                <a:gd name="connsiteX9" fmla="*/ 1143605 w 1564941"/>
                <a:gd name="connsiteY9" fmla="*/ 251142 h 389363"/>
                <a:gd name="connsiteX10" fmla="*/ 438835 w 1564941"/>
                <a:gd name="connsiteY10" fmla="*/ 194508 h 389363"/>
                <a:gd name="connsiteX11" fmla="*/ 421335 w 1564941"/>
                <a:gd name="connsiteY11" fmla="*/ 251142 h 389363"/>
                <a:gd name="connsiteX12" fmla="*/ 364701 w 1564941"/>
                <a:gd name="connsiteY12" fmla="*/ 251141 h 389363"/>
                <a:gd name="connsiteX13" fmla="*/ 410519 w 1564941"/>
                <a:gd name="connsiteY13" fmla="*/ 286142 h 389363"/>
                <a:gd name="connsiteX14" fmla="*/ 393018 w 1564941"/>
                <a:gd name="connsiteY14" fmla="*/ 342776 h 389363"/>
                <a:gd name="connsiteX15" fmla="*/ 438835 w 1564941"/>
                <a:gd name="connsiteY15" fmla="*/ 307774 h 389363"/>
                <a:gd name="connsiteX16" fmla="*/ 484652 w 1564941"/>
                <a:gd name="connsiteY16" fmla="*/ 342776 h 389363"/>
                <a:gd name="connsiteX17" fmla="*/ 467151 w 1564941"/>
                <a:gd name="connsiteY17" fmla="*/ 286142 h 389363"/>
                <a:gd name="connsiteX18" fmla="*/ 512969 w 1564941"/>
                <a:gd name="connsiteY18" fmla="*/ 251141 h 389363"/>
                <a:gd name="connsiteX19" fmla="*/ 456335 w 1564941"/>
                <a:gd name="connsiteY19" fmla="*/ 251142 h 389363"/>
                <a:gd name="connsiteX20" fmla="*/ 913727 w 1564941"/>
                <a:gd name="connsiteY20" fmla="*/ 40206 h 389363"/>
                <a:gd name="connsiteX21" fmla="*/ 896227 w 1564941"/>
                <a:gd name="connsiteY21" fmla="*/ 96840 h 389363"/>
                <a:gd name="connsiteX22" fmla="*/ 839593 w 1564941"/>
                <a:gd name="connsiteY22" fmla="*/ 96839 h 389363"/>
                <a:gd name="connsiteX23" fmla="*/ 885411 w 1564941"/>
                <a:gd name="connsiteY23" fmla="*/ 131840 h 389363"/>
                <a:gd name="connsiteX24" fmla="*/ 867910 w 1564941"/>
                <a:gd name="connsiteY24" fmla="*/ 188474 h 389363"/>
                <a:gd name="connsiteX25" fmla="*/ 913727 w 1564941"/>
                <a:gd name="connsiteY25" fmla="*/ 153472 h 389363"/>
                <a:gd name="connsiteX26" fmla="*/ 959544 w 1564941"/>
                <a:gd name="connsiteY26" fmla="*/ 188474 h 389363"/>
                <a:gd name="connsiteX27" fmla="*/ 942043 w 1564941"/>
                <a:gd name="connsiteY27" fmla="*/ 131840 h 389363"/>
                <a:gd name="connsiteX28" fmla="*/ 987861 w 1564941"/>
                <a:gd name="connsiteY28" fmla="*/ 96839 h 389363"/>
                <a:gd name="connsiteX29" fmla="*/ 931227 w 1564941"/>
                <a:gd name="connsiteY29" fmla="*/ 96840 h 389363"/>
                <a:gd name="connsiteX30" fmla="*/ 651212 w 1564941"/>
                <a:gd name="connsiteY30" fmla="*/ 40206 h 389363"/>
                <a:gd name="connsiteX31" fmla="*/ 633712 w 1564941"/>
                <a:gd name="connsiteY31" fmla="*/ 96840 h 389363"/>
                <a:gd name="connsiteX32" fmla="*/ 577078 w 1564941"/>
                <a:gd name="connsiteY32" fmla="*/ 96839 h 389363"/>
                <a:gd name="connsiteX33" fmla="*/ 622896 w 1564941"/>
                <a:gd name="connsiteY33" fmla="*/ 131840 h 389363"/>
                <a:gd name="connsiteX34" fmla="*/ 605395 w 1564941"/>
                <a:gd name="connsiteY34" fmla="*/ 188474 h 389363"/>
                <a:gd name="connsiteX35" fmla="*/ 651212 w 1564941"/>
                <a:gd name="connsiteY35" fmla="*/ 153472 h 389363"/>
                <a:gd name="connsiteX36" fmla="*/ 697029 w 1564941"/>
                <a:gd name="connsiteY36" fmla="*/ 188474 h 389363"/>
                <a:gd name="connsiteX37" fmla="*/ 679528 w 1564941"/>
                <a:gd name="connsiteY37" fmla="*/ 131840 h 389363"/>
                <a:gd name="connsiteX38" fmla="*/ 725346 w 1564941"/>
                <a:gd name="connsiteY38" fmla="*/ 96839 h 389363"/>
                <a:gd name="connsiteX39" fmla="*/ 668712 w 1564941"/>
                <a:gd name="connsiteY39" fmla="*/ 96840 h 389363"/>
                <a:gd name="connsiteX40" fmla="*/ 0 w 1564941"/>
                <a:gd name="connsiteY40" fmla="*/ 0 h 389363"/>
                <a:gd name="connsiteX41" fmla="*/ 1564941 w 1564941"/>
                <a:gd name="connsiteY41" fmla="*/ 0 h 389363"/>
                <a:gd name="connsiteX42" fmla="*/ 1413751 w 1564941"/>
                <a:gd name="connsiteY42" fmla="*/ 389363 h 389363"/>
                <a:gd name="connsiteX43" fmla="*/ 151190 w 1564941"/>
                <a:gd name="connsiteY43" fmla="*/ 389363 h 38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64941" h="389363">
                  <a:moveTo>
                    <a:pt x="1126105" y="194508"/>
                  </a:moveTo>
                  <a:lnTo>
                    <a:pt x="1108605" y="251142"/>
                  </a:lnTo>
                  <a:lnTo>
                    <a:pt x="1051971" y="251141"/>
                  </a:lnTo>
                  <a:lnTo>
                    <a:pt x="1097789" y="286142"/>
                  </a:lnTo>
                  <a:lnTo>
                    <a:pt x="1080288" y="342776"/>
                  </a:lnTo>
                  <a:lnTo>
                    <a:pt x="1126105" y="307774"/>
                  </a:lnTo>
                  <a:lnTo>
                    <a:pt x="1171922" y="342776"/>
                  </a:lnTo>
                  <a:lnTo>
                    <a:pt x="1154421" y="286142"/>
                  </a:lnTo>
                  <a:lnTo>
                    <a:pt x="1200239" y="251141"/>
                  </a:lnTo>
                  <a:lnTo>
                    <a:pt x="1143605" y="251142"/>
                  </a:lnTo>
                  <a:close/>
                  <a:moveTo>
                    <a:pt x="438835" y="194508"/>
                  </a:moveTo>
                  <a:lnTo>
                    <a:pt x="421335" y="251142"/>
                  </a:lnTo>
                  <a:lnTo>
                    <a:pt x="364701" y="251141"/>
                  </a:lnTo>
                  <a:lnTo>
                    <a:pt x="410519" y="286142"/>
                  </a:lnTo>
                  <a:lnTo>
                    <a:pt x="393018" y="342776"/>
                  </a:lnTo>
                  <a:lnTo>
                    <a:pt x="438835" y="307774"/>
                  </a:lnTo>
                  <a:lnTo>
                    <a:pt x="484652" y="342776"/>
                  </a:lnTo>
                  <a:lnTo>
                    <a:pt x="467151" y="286142"/>
                  </a:lnTo>
                  <a:lnTo>
                    <a:pt x="512969" y="251141"/>
                  </a:lnTo>
                  <a:lnTo>
                    <a:pt x="456335" y="251142"/>
                  </a:lnTo>
                  <a:close/>
                  <a:moveTo>
                    <a:pt x="913727" y="40206"/>
                  </a:moveTo>
                  <a:lnTo>
                    <a:pt x="896227" y="96840"/>
                  </a:lnTo>
                  <a:lnTo>
                    <a:pt x="839593" y="96839"/>
                  </a:lnTo>
                  <a:lnTo>
                    <a:pt x="885411" y="131840"/>
                  </a:lnTo>
                  <a:lnTo>
                    <a:pt x="867910" y="188474"/>
                  </a:lnTo>
                  <a:lnTo>
                    <a:pt x="913727" y="153472"/>
                  </a:lnTo>
                  <a:lnTo>
                    <a:pt x="959544" y="188474"/>
                  </a:lnTo>
                  <a:lnTo>
                    <a:pt x="942043" y="131840"/>
                  </a:lnTo>
                  <a:lnTo>
                    <a:pt x="987861" y="96839"/>
                  </a:lnTo>
                  <a:lnTo>
                    <a:pt x="931227" y="96840"/>
                  </a:lnTo>
                  <a:close/>
                  <a:moveTo>
                    <a:pt x="651212" y="40206"/>
                  </a:moveTo>
                  <a:lnTo>
                    <a:pt x="633712" y="96840"/>
                  </a:lnTo>
                  <a:lnTo>
                    <a:pt x="577078" y="96839"/>
                  </a:lnTo>
                  <a:lnTo>
                    <a:pt x="622896" y="131840"/>
                  </a:lnTo>
                  <a:lnTo>
                    <a:pt x="605395" y="188474"/>
                  </a:lnTo>
                  <a:lnTo>
                    <a:pt x="651212" y="153472"/>
                  </a:lnTo>
                  <a:lnTo>
                    <a:pt x="697029" y="188474"/>
                  </a:lnTo>
                  <a:lnTo>
                    <a:pt x="679528" y="131840"/>
                  </a:lnTo>
                  <a:lnTo>
                    <a:pt x="725346" y="96839"/>
                  </a:lnTo>
                  <a:lnTo>
                    <a:pt x="668712" y="96840"/>
                  </a:lnTo>
                  <a:close/>
                  <a:moveTo>
                    <a:pt x="0" y="0"/>
                  </a:moveTo>
                  <a:lnTo>
                    <a:pt x="1564941" y="0"/>
                  </a:lnTo>
                  <a:lnTo>
                    <a:pt x="1413751" y="389363"/>
                  </a:lnTo>
                  <a:lnTo>
                    <a:pt x="151190" y="389363"/>
                  </a:lnTo>
                  <a:close/>
                </a:path>
              </a:pathLst>
            </a:custGeom>
            <a:solidFill>
              <a:srgbClr val="628EE3">
                <a:lumMod val="20000"/>
                <a:lumOff val="80000"/>
              </a:srgbClr>
            </a:solidFill>
            <a:ln>
              <a:noFill/>
            </a:ln>
            <a:effectLst>
              <a:outerShdw blurRad="50800" dist="38100" dir="5400000" algn="t" rotWithShape="0">
                <a:prstClr val="black">
                  <a:alpha val="40000"/>
                </a:prstClr>
              </a:outerShdw>
            </a:effectLst>
          </p:spPr>
          <p:style>
            <a:lnRef idx="2">
              <a:srgbClr val="47B6E7">
                <a:shade val="50000"/>
              </a:srgbClr>
            </a:lnRef>
            <a:fillRef idx="1">
              <a:srgbClr val="47B6E7"/>
            </a:fillRef>
            <a:effectRef idx="0">
              <a:srgbClr val="47B6E7"/>
            </a:effectRef>
            <a:fontRef idx="minor">
              <a:srgbClr val="FFFFFF"/>
            </a:fontRef>
          </p:style>
          <p:txBody>
            <a:bodyPr tIns="216000" bIns="0" rtlCol="0" anchor="ctr">
              <a:normAutofit fontScale="90000" lnSpcReduction="20000"/>
            </a:bodyPr>
            <a:lstStyle/>
            <a:p>
              <a:pPr algn="ctr"/>
              <a:r>
                <a:rPr lang="en-US" altLang="zh-CN" dirty="0">
                  <a:solidFill>
                    <a:srgbClr val="628EE3"/>
                  </a:solidFill>
                </a:rPr>
                <a:t>A</a:t>
              </a:r>
              <a:endParaRPr lang="en-US" altLang="zh-CN" dirty="0">
                <a:solidFill>
                  <a:srgbClr val="628EE3"/>
                </a:solidFill>
              </a:endParaRPr>
            </a:p>
          </p:txBody>
        </p:sp>
      </p:grpSp>
      <p:sp>
        <p:nvSpPr>
          <p:cNvPr id="16" name="文本框 15"/>
          <p:cNvSpPr txBox="1"/>
          <p:nvPr>
            <p:custDataLst>
              <p:tags r:id="rId6"/>
            </p:custDataLst>
          </p:nvPr>
        </p:nvSpPr>
        <p:spPr>
          <a:xfrm>
            <a:off x="1619885" y="2359474"/>
            <a:ext cx="1906270" cy="1014730"/>
          </a:xfrm>
          <a:prstGeom prst="rect">
            <a:avLst/>
          </a:prstGeom>
          <a:noFill/>
        </p:spPr>
        <p:txBody>
          <a:bodyPr wrap="square" rtlCol="0">
            <a:normAutofit/>
          </a:bodyPr>
          <a:lstStyle/>
          <a:p>
            <a:pPr algn="ctr">
              <a:lnSpc>
                <a:spcPct val="120000"/>
              </a:lnSpc>
            </a:pPr>
            <a:r>
              <a:rPr lang="en-US" altLang="zh-CN" sz="1800" b="1" spc="150">
                <a:solidFill>
                  <a:schemeClr val="bg1"/>
                </a:solidFill>
                <a:latin typeface="微软雅黑" panose="020B0503020204020204" pitchFamily="34" charset="-122"/>
                <a:ea typeface="微软雅黑" panose="020B0503020204020204" pitchFamily="34" charset="-122"/>
              </a:rPr>
              <a:t>Game Board</a:t>
            </a:r>
            <a:endParaRPr lang="en-US" altLang="zh-CN" sz="1800" b="1" spc="15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49630" y="4284980"/>
            <a:ext cx="3805555" cy="1383665"/>
          </a:xfrm>
          <a:prstGeom prst="rect">
            <a:avLst/>
          </a:prstGeom>
          <a:noFill/>
        </p:spPr>
        <p:txBody>
          <a:bodyPr wrap="square" rtlCol="0">
            <a:spAutoFit/>
          </a:bodyPr>
          <a:p>
            <a:pPr>
              <a:lnSpc>
                <a:spcPct val="200000"/>
              </a:lnSpc>
            </a:pPr>
            <a:r>
              <a:rPr lang="zh-CN" altLang="en-US" sz="1400" dirty="0" smtClean="0">
                <a:solidFill>
                  <a:schemeClr val="bg1"/>
                </a:solidFill>
                <a:latin typeface="Arial" panose="020B0604020202020204" pitchFamily="34" charset="0"/>
                <a:ea typeface="微软雅黑" panose="020B0503020204020204" pitchFamily="34" charset="-122"/>
              </a:rPr>
              <a:t>每个存储单元有且仅有</a:t>
            </a:r>
            <a:r>
              <a:rPr lang="en-US" altLang="zh-CN" sz="1400" dirty="0" smtClean="0">
                <a:solidFill>
                  <a:schemeClr val="bg1"/>
                </a:solidFill>
                <a:latin typeface="Arial" panose="020B0604020202020204" pitchFamily="34" charset="0"/>
                <a:ea typeface="微软雅黑" panose="020B0503020204020204" pitchFamily="34" charset="-122"/>
              </a:rPr>
              <a:t>1</a:t>
            </a:r>
            <a:r>
              <a:rPr lang="zh-CN" altLang="en-US" sz="1400" dirty="0" smtClean="0">
                <a:solidFill>
                  <a:schemeClr val="bg1"/>
                </a:solidFill>
                <a:latin typeface="Arial" panose="020B0604020202020204" pitchFamily="34" charset="0"/>
                <a:ea typeface="微软雅黑" panose="020B0503020204020204" pitchFamily="34" charset="-122"/>
              </a:rPr>
              <a:t>位宽的数据，用于标识该位置是游戏界面还是信息显示界面，大大节省存储空间，颜色则由</a:t>
            </a:r>
            <a:r>
              <a:rPr lang="en-US" altLang="zh-CN" sz="1400" dirty="0" smtClean="0">
                <a:solidFill>
                  <a:schemeClr val="bg1"/>
                </a:solidFill>
                <a:latin typeface="Arial" panose="020B0604020202020204" pitchFamily="34" charset="0"/>
                <a:ea typeface="微软雅黑" panose="020B0503020204020204" pitchFamily="34" charset="-122"/>
              </a:rPr>
              <a:t>Display</a:t>
            </a:r>
            <a:r>
              <a:rPr lang="zh-CN" altLang="en-US" sz="1400" dirty="0" smtClean="0">
                <a:solidFill>
                  <a:schemeClr val="bg1"/>
                </a:solidFill>
                <a:latin typeface="Arial" panose="020B0604020202020204" pitchFamily="34" charset="0"/>
                <a:ea typeface="微软雅黑" panose="020B0503020204020204" pitchFamily="34" charset="-122"/>
              </a:rPr>
              <a:t>模块进行合成。</a:t>
            </a:r>
            <a:endParaRPr lang="zh-CN" altLang="en-US" sz="1400" dirty="0" smtClean="0">
              <a:solidFill>
                <a:schemeClr val="bg1"/>
              </a:solidFill>
              <a:latin typeface="Arial" panose="020B0604020202020204" pitchFamily="34" charset="0"/>
              <a:ea typeface="微软雅黑" panose="020B0503020204020204" pitchFamily="34" charset="-122"/>
            </a:endParaRPr>
          </a:p>
        </p:txBody>
      </p:sp>
      <p:pic>
        <p:nvPicPr>
          <p:cNvPr id="22" name="图片 21"/>
          <p:cNvPicPr>
            <a:picLocks noChangeAspect="1"/>
          </p:cNvPicPr>
          <p:nvPr/>
        </p:nvPicPr>
        <p:blipFill>
          <a:blip r:embed="rId7"/>
          <a:stretch>
            <a:fillRect/>
          </a:stretch>
        </p:blipFill>
        <p:spPr>
          <a:xfrm>
            <a:off x="5984875" y="2135505"/>
            <a:ext cx="5210175" cy="20180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12"/>
          <p:cNvSpPr txBox="1">
            <a:spLocks noChangeArrowheads="1"/>
          </p:cNvSpPr>
          <p:nvPr/>
        </p:nvSpPr>
        <p:spPr bwMode="auto">
          <a:xfrm>
            <a:off x="898525" y="632460"/>
            <a:ext cx="267589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Memory——Snake Infomation</a:t>
            </a:r>
            <a:endParaRPr lang="zh-CN" altLang="en-US" sz="1400">
              <a:solidFill>
                <a:schemeClr val="bg1"/>
              </a:solidFill>
              <a:cs typeface="+mn-ea"/>
              <a:sym typeface="+mn-lt"/>
            </a:endParaRPr>
          </a:p>
        </p:txBody>
      </p:sp>
      <p:sp>
        <p:nvSpPr>
          <p:cNvPr id="46" name="文本框 45"/>
          <p:cNvSpPr txBox="1"/>
          <p:nvPr/>
        </p:nvSpPr>
        <p:spPr>
          <a:xfrm>
            <a:off x="892175" y="200025"/>
            <a:ext cx="3230880" cy="534035"/>
          </a:xfrm>
          <a:prstGeom prst="rect">
            <a:avLst/>
          </a:prstGeom>
          <a:noFill/>
        </p:spPr>
        <p:txBody>
          <a:bodyPr wrap="square" rtlCol="0">
            <a:spAutoFit/>
          </a:bodyPr>
          <a:lstStyle/>
          <a:p>
            <a:pPr>
              <a:lnSpc>
                <a:spcPct val="120000"/>
              </a:lnSpc>
            </a:pPr>
            <a:r>
              <a:rPr lang="zh-CN" b="1">
                <a:solidFill>
                  <a:schemeClr val="bg1"/>
                </a:solidFill>
                <a:cs typeface="+mn-ea"/>
                <a:sym typeface="+mn-lt"/>
              </a:rPr>
              <a:t>画布存储</a:t>
            </a:r>
            <a:r>
              <a:rPr lang="en-US" altLang="zh-CN" b="1">
                <a:solidFill>
                  <a:schemeClr val="bg1"/>
                </a:solidFill>
                <a:cs typeface="+mn-ea"/>
                <a:sym typeface="+mn-lt"/>
              </a:rPr>
              <a:t>——</a:t>
            </a:r>
            <a:r>
              <a:rPr lang="zh-CN" altLang="en-US" b="1">
                <a:solidFill>
                  <a:schemeClr val="bg1"/>
                </a:solidFill>
                <a:cs typeface="+mn-ea"/>
                <a:sym typeface="+mn-lt"/>
              </a:rPr>
              <a:t>蛇的信息</a:t>
            </a:r>
            <a:endParaRPr lang="zh-CN" altLang="en-US" b="1" dirty="0">
              <a:solidFill>
                <a:schemeClr val="bg1"/>
              </a:solidFill>
              <a:cs typeface="+mn-ea"/>
              <a:sym typeface="+mn-lt"/>
            </a:endParaRPr>
          </a:p>
        </p:txBody>
      </p:sp>
      <p:grpSp>
        <p:nvGrpSpPr>
          <p:cNvPr id="4" name="组合 3"/>
          <p:cNvGrpSpPr/>
          <p:nvPr>
            <p:custDataLst>
              <p:tags r:id="rId1"/>
            </p:custDataLst>
          </p:nvPr>
        </p:nvGrpSpPr>
        <p:grpSpPr>
          <a:xfrm>
            <a:off x="319026" y="372249"/>
            <a:ext cx="407472" cy="407472"/>
            <a:chOff x="-1828799" y="-88608"/>
            <a:chExt cx="754743" cy="754743"/>
          </a:xfrm>
        </p:grpSpPr>
        <p:sp>
          <p:nvSpPr>
            <p:cNvPr id="5" name="椭圆 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8" name="组合 27"/>
          <p:cNvGrpSpPr/>
          <p:nvPr>
            <p:custDataLst>
              <p:tags r:id="rId2"/>
            </p:custDataLst>
          </p:nvPr>
        </p:nvGrpSpPr>
        <p:grpSpPr>
          <a:xfrm>
            <a:off x="726129" y="1738059"/>
            <a:ext cx="2680959" cy="2422913"/>
            <a:chOff x="1238376" y="2140621"/>
            <a:chExt cx="2680959" cy="2422913"/>
          </a:xfrm>
        </p:grpSpPr>
        <p:sp>
          <p:nvSpPr>
            <p:cNvPr id="29" name="任意多边形 28"/>
            <p:cNvSpPr/>
            <p:nvPr>
              <p:custDataLst>
                <p:tags r:id="rId3"/>
              </p:custDataLst>
            </p:nvPr>
          </p:nvSpPr>
          <p:spPr>
            <a:xfrm>
              <a:off x="1436421" y="2140621"/>
              <a:ext cx="2284868" cy="1872577"/>
            </a:xfrm>
            <a:custGeom>
              <a:avLst/>
              <a:gdLst>
                <a:gd name="connsiteX0" fmla="*/ 1036790 w 2073580"/>
                <a:gd name="connsiteY0" fmla="*/ 0 h 1699415"/>
                <a:gd name="connsiteX1" fmla="*/ 2073580 w 2073580"/>
                <a:gd name="connsiteY1" fmla="*/ 1036790 h 1699415"/>
                <a:gd name="connsiteX2" fmla="*/ 1896513 w 2073580"/>
                <a:gd name="connsiteY2" fmla="*/ 1616469 h 1699415"/>
                <a:gd name="connsiteX3" fmla="*/ 1828076 w 2073580"/>
                <a:gd name="connsiteY3" fmla="*/ 1699415 h 1699415"/>
                <a:gd name="connsiteX4" fmla="*/ 1748116 w 2073580"/>
                <a:gd name="connsiteY4" fmla="*/ 1699415 h 1699415"/>
                <a:gd name="connsiteX5" fmla="*/ 1845135 w 2073580"/>
                <a:gd name="connsiteY5" fmla="*/ 1581827 h 1699415"/>
                <a:gd name="connsiteX6" fmla="*/ 2011621 w 2073580"/>
                <a:gd name="connsiteY6" fmla="*/ 1036790 h 1699415"/>
                <a:gd name="connsiteX7" fmla="*/ 1036790 w 2073580"/>
                <a:gd name="connsiteY7" fmla="*/ 61959 h 1699415"/>
                <a:gd name="connsiteX8" fmla="*/ 61959 w 2073580"/>
                <a:gd name="connsiteY8" fmla="*/ 1036790 h 1699415"/>
                <a:gd name="connsiteX9" fmla="*/ 228445 w 2073580"/>
                <a:gd name="connsiteY9" fmla="*/ 1581827 h 1699415"/>
                <a:gd name="connsiteX10" fmla="*/ 325464 w 2073580"/>
                <a:gd name="connsiteY10" fmla="*/ 1699415 h 1699415"/>
                <a:gd name="connsiteX11" fmla="*/ 245504 w 2073580"/>
                <a:gd name="connsiteY11" fmla="*/ 1699415 h 1699415"/>
                <a:gd name="connsiteX12" fmla="*/ 177068 w 2073580"/>
                <a:gd name="connsiteY12" fmla="*/ 1616469 h 1699415"/>
                <a:gd name="connsiteX13" fmla="*/ 0 w 2073580"/>
                <a:gd name="connsiteY13" fmla="*/ 1036790 h 1699415"/>
                <a:gd name="connsiteX14" fmla="*/ 1036790 w 2073580"/>
                <a:gd name="connsiteY14" fmla="*/ 0 h 169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73580" h="1699415">
                  <a:moveTo>
                    <a:pt x="1036790" y="0"/>
                  </a:moveTo>
                  <a:cubicBezTo>
                    <a:pt x="1609393" y="0"/>
                    <a:pt x="2073580" y="464187"/>
                    <a:pt x="2073580" y="1036790"/>
                  </a:cubicBezTo>
                  <a:cubicBezTo>
                    <a:pt x="2073580" y="1251516"/>
                    <a:pt x="2008304" y="1450996"/>
                    <a:pt x="1896513" y="1616469"/>
                  </a:cubicBezTo>
                  <a:lnTo>
                    <a:pt x="1828076" y="1699415"/>
                  </a:lnTo>
                  <a:lnTo>
                    <a:pt x="1748116" y="1699415"/>
                  </a:lnTo>
                  <a:lnTo>
                    <a:pt x="1845135" y="1581827"/>
                  </a:lnTo>
                  <a:cubicBezTo>
                    <a:pt x="1950246" y="1426243"/>
                    <a:pt x="2011621" y="1238684"/>
                    <a:pt x="2011621" y="1036790"/>
                  </a:cubicBezTo>
                  <a:cubicBezTo>
                    <a:pt x="2011621" y="498406"/>
                    <a:pt x="1575174" y="61959"/>
                    <a:pt x="1036790" y="61959"/>
                  </a:cubicBezTo>
                  <a:cubicBezTo>
                    <a:pt x="498406" y="61959"/>
                    <a:pt x="61959" y="498406"/>
                    <a:pt x="61959" y="1036790"/>
                  </a:cubicBezTo>
                  <a:cubicBezTo>
                    <a:pt x="61959" y="1238684"/>
                    <a:pt x="123334" y="1426243"/>
                    <a:pt x="228445" y="1581827"/>
                  </a:cubicBezTo>
                  <a:lnTo>
                    <a:pt x="325464" y="1699415"/>
                  </a:lnTo>
                  <a:lnTo>
                    <a:pt x="245504" y="1699415"/>
                  </a:lnTo>
                  <a:lnTo>
                    <a:pt x="177068" y="1616469"/>
                  </a:lnTo>
                  <a:cubicBezTo>
                    <a:pt x="65276" y="1450996"/>
                    <a:pt x="0" y="1251516"/>
                    <a:pt x="0" y="1036790"/>
                  </a:cubicBezTo>
                  <a:cubicBezTo>
                    <a:pt x="0" y="464187"/>
                    <a:pt x="464187" y="0"/>
                    <a:pt x="1036790" y="0"/>
                  </a:cubicBezTo>
                  <a:close/>
                </a:path>
              </a:pathLst>
            </a:custGeom>
            <a:solidFill>
              <a:srgbClr val="47B6E7"/>
            </a:solidFill>
            <a:ln>
              <a:noFill/>
            </a:ln>
          </p:spPr>
          <p:style>
            <a:lnRef idx="2">
              <a:srgbClr val="47B6E7">
                <a:shade val="50000"/>
              </a:srgbClr>
            </a:lnRef>
            <a:fillRef idx="1">
              <a:srgbClr val="47B6E7"/>
            </a:fillRef>
            <a:effectRef idx="0">
              <a:srgbClr val="47B6E7"/>
            </a:effectRef>
            <a:fontRef idx="minor">
              <a:srgbClr val="FFFFFF"/>
            </a:fontRef>
          </p:style>
          <p:txBody>
            <a:bodyPr lIns="180000" tIns="360000" rIns="180000" bIns="108000" rtlCol="0" anchor="ctr">
              <a:normAutofit/>
            </a:bodyPr>
            <a:lstStyle/>
            <a:p>
              <a:pPr algn="ctr">
                <a:lnSpc>
                  <a:spcPct val="150000"/>
                </a:lnSpc>
              </a:pPr>
              <a:endParaRPr lang="zh-CN" altLang="en-US" dirty="0">
                <a:solidFill>
                  <a:srgbClr val="47B6E7"/>
                </a:solidFill>
              </a:endParaRPr>
            </a:p>
          </p:txBody>
        </p:sp>
        <p:sp>
          <p:nvSpPr>
            <p:cNvPr id="30" name="梯形 29"/>
            <p:cNvSpPr/>
            <p:nvPr>
              <p:custDataLst>
                <p:tags r:id="rId4"/>
              </p:custDataLst>
            </p:nvPr>
          </p:nvSpPr>
          <p:spPr>
            <a:xfrm>
              <a:off x="1238376" y="4005895"/>
              <a:ext cx="2680959" cy="515586"/>
            </a:xfrm>
            <a:prstGeom prst="trapezoid">
              <a:avLst>
                <a:gd name="adj" fmla="val 43399"/>
              </a:avLst>
            </a:prstGeom>
            <a:solidFill>
              <a:srgbClr val="628EE3"/>
            </a:solidFill>
            <a:ln>
              <a:noFill/>
            </a:ln>
          </p:spPr>
          <p:style>
            <a:lnRef idx="2">
              <a:srgbClr val="47B6E7">
                <a:shade val="50000"/>
              </a:srgbClr>
            </a:lnRef>
            <a:fillRef idx="1">
              <a:srgbClr val="47B6E7"/>
            </a:fillRef>
            <a:effectRef idx="0">
              <a:srgbClr val="47B6E7"/>
            </a:effectRef>
            <a:fontRef idx="minor">
              <a:srgbClr val="FFFFFF"/>
            </a:fontRef>
          </p:style>
          <p:txBody>
            <a:bodyPr rtlCol="0" anchor="ctr">
              <a:normAutofit/>
            </a:bodyPr>
            <a:lstStyle/>
            <a:p>
              <a:pPr algn="ctr"/>
              <a:endParaRPr lang="zh-CN" altLang="en-US"/>
            </a:p>
          </p:txBody>
        </p:sp>
        <p:sp>
          <p:nvSpPr>
            <p:cNvPr id="31" name="任意多边形 30"/>
            <p:cNvSpPr/>
            <p:nvPr>
              <p:custDataLst>
                <p:tags r:id="rId5"/>
              </p:custDataLst>
            </p:nvPr>
          </p:nvSpPr>
          <p:spPr>
            <a:xfrm>
              <a:off x="1458214" y="4005895"/>
              <a:ext cx="2241282" cy="557639"/>
            </a:xfrm>
            <a:custGeom>
              <a:avLst/>
              <a:gdLst>
                <a:gd name="connsiteX0" fmla="*/ 1126105 w 1564941"/>
                <a:gd name="connsiteY0" fmla="*/ 194508 h 389363"/>
                <a:gd name="connsiteX1" fmla="*/ 1108605 w 1564941"/>
                <a:gd name="connsiteY1" fmla="*/ 251142 h 389363"/>
                <a:gd name="connsiteX2" fmla="*/ 1051971 w 1564941"/>
                <a:gd name="connsiteY2" fmla="*/ 251141 h 389363"/>
                <a:gd name="connsiteX3" fmla="*/ 1097789 w 1564941"/>
                <a:gd name="connsiteY3" fmla="*/ 286142 h 389363"/>
                <a:gd name="connsiteX4" fmla="*/ 1080288 w 1564941"/>
                <a:gd name="connsiteY4" fmla="*/ 342776 h 389363"/>
                <a:gd name="connsiteX5" fmla="*/ 1126105 w 1564941"/>
                <a:gd name="connsiteY5" fmla="*/ 307774 h 389363"/>
                <a:gd name="connsiteX6" fmla="*/ 1171922 w 1564941"/>
                <a:gd name="connsiteY6" fmla="*/ 342776 h 389363"/>
                <a:gd name="connsiteX7" fmla="*/ 1154421 w 1564941"/>
                <a:gd name="connsiteY7" fmla="*/ 286142 h 389363"/>
                <a:gd name="connsiteX8" fmla="*/ 1200239 w 1564941"/>
                <a:gd name="connsiteY8" fmla="*/ 251141 h 389363"/>
                <a:gd name="connsiteX9" fmla="*/ 1143605 w 1564941"/>
                <a:gd name="connsiteY9" fmla="*/ 251142 h 389363"/>
                <a:gd name="connsiteX10" fmla="*/ 438835 w 1564941"/>
                <a:gd name="connsiteY10" fmla="*/ 194508 h 389363"/>
                <a:gd name="connsiteX11" fmla="*/ 421335 w 1564941"/>
                <a:gd name="connsiteY11" fmla="*/ 251142 h 389363"/>
                <a:gd name="connsiteX12" fmla="*/ 364701 w 1564941"/>
                <a:gd name="connsiteY12" fmla="*/ 251141 h 389363"/>
                <a:gd name="connsiteX13" fmla="*/ 410519 w 1564941"/>
                <a:gd name="connsiteY13" fmla="*/ 286142 h 389363"/>
                <a:gd name="connsiteX14" fmla="*/ 393018 w 1564941"/>
                <a:gd name="connsiteY14" fmla="*/ 342776 h 389363"/>
                <a:gd name="connsiteX15" fmla="*/ 438835 w 1564941"/>
                <a:gd name="connsiteY15" fmla="*/ 307774 h 389363"/>
                <a:gd name="connsiteX16" fmla="*/ 484652 w 1564941"/>
                <a:gd name="connsiteY16" fmla="*/ 342776 h 389363"/>
                <a:gd name="connsiteX17" fmla="*/ 467151 w 1564941"/>
                <a:gd name="connsiteY17" fmla="*/ 286142 h 389363"/>
                <a:gd name="connsiteX18" fmla="*/ 512969 w 1564941"/>
                <a:gd name="connsiteY18" fmla="*/ 251141 h 389363"/>
                <a:gd name="connsiteX19" fmla="*/ 456335 w 1564941"/>
                <a:gd name="connsiteY19" fmla="*/ 251142 h 389363"/>
                <a:gd name="connsiteX20" fmla="*/ 913727 w 1564941"/>
                <a:gd name="connsiteY20" fmla="*/ 40206 h 389363"/>
                <a:gd name="connsiteX21" fmla="*/ 896227 w 1564941"/>
                <a:gd name="connsiteY21" fmla="*/ 96840 h 389363"/>
                <a:gd name="connsiteX22" fmla="*/ 839593 w 1564941"/>
                <a:gd name="connsiteY22" fmla="*/ 96839 h 389363"/>
                <a:gd name="connsiteX23" fmla="*/ 885411 w 1564941"/>
                <a:gd name="connsiteY23" fmla="*/ 131840 h 389363"/>
                <a:gd name="connsiteX24" fmla="*/ 867910 w 1564941"/>
                <a:gd name="connsiteY24" fmla="*/ 188474 h 389363"/>
                <a:gd name="connsiteX25" fmla="*/ 913727 w 1564941"/>
                <a:gd name="connsiteY25" fmla="*/ 153472 h 389363"/>
                <a:gd name="connsiteX26" fmla="*/ 959544 w 1564941"/>
                <a:gd name="connsiteY26" fmla="*/ 188474 h 389363"/>
                <a:gd name="connsiteX27" fmla="*/ 942043 w 1564941"/>
                <a:gd name="connsiteY27" fmla="*/ 131840 h 389363"/>
                <a:gd name="connsiteX28" fmla="*/ 987861 w 1564941"/>
                <a:gd name="connsiteY28" fmla="*/ 96839 h 389363"/>
                <a:gd name="connsiteX29" fmla="*/ 931227 w 1564941"/>
                <a:gd name="connsiteY29" fmla="*/ 96840 h 389363"/>
                <a:gd name="connsiteX30" fmla="*/ 651212 w 1564941"/>
                <a:gd name="connsiteY30" fmla="*/ 40206 h 389363"/>
                <a:gd name="connsiteX31" fmla="*/ 633712 w 1564941"/>
                <a:gd name="connsiteY31" fmla="*/ 96840 h 389363"/>
                <a:gd name="connsiteX32" fmla="*/ 577078 w 1564941"/>
                <a:gd name="connsiteY32" fmla="*/ 96839 h 389363"/>
                <a:gd name="connsiteX33" fmla="*/ 622896 w 1564941"/>
                <a:gd name="connsiteY33" fmla="*/ 131840 h 389363"/>
                <a:gd name="connsiteX34" fmla="*/ 605395 w 1564941"/>
                <a:gd name="connsiteY34" fmla="*/ 188474 h 389363"/>
                <a:gd name="connsiteX35" fmla="*/ 651212 w 1564941"/>
                <a:gd name="connsiteY35" fmla="*/ 153472 h 389363"/>
                <a:gd name="connsiteX36" fmla="*/ 697029 w 1564941"/>
                <a:gd name="connsiteY36" fmla="*/ 188474 h 389363"/>
                <a:gd name="connsiteX37" fmla="*/ 679528 w 1564941"/>
                <a:gd name="connsiteY37" fmla="*/ 131840 h 389363"/>
                <a:gd name="connsiteX38" fmla="*/ 725346 w 1564941"/>
                <a:gd name="connsiteY38" fmla="*/ 96839 h 389363"/>
                <a:gd name="connsiteX39" fmla="*/ 668712 w 1564941"/>
                <a:gd name="connsiteY39" fmla="*/ 96840 h 389363"/>
                <a:gd name="connsiteX40" fmla="*/ 0 w 1564941"/>
                <a:gd name="connsiteY40" fmla="*/ 0 h 389363"/>
                <a:gd name="connsiteX41" fmla="*/ 1564941 w 1564941"/>
                <a:gd name="connsiteY41" fmla="*/ 0 h 389363"/>
                <a:gd name="connsiteX42" fmla="*/ 1413751 w 1564941"/>
                <a:gd name="connsiteY42" fmla="*/ 389363 h 389363"/>
                <a:gd name="connsiteX43" fmla="*/ 151190 w 1564941"/>
                <a:gd name="connsiteY43" fmla="*/ 389363 h 38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64941" h="389363">
                  <a:moveTo>
                    <a:pt x="1126105" y="194508"/>
                  </a:moveTo>
                  <a:lnTo>
                    <a:pt x="1108605" y="251142"/>
                  </a:lnTo>
                  <a:lnTo>
                    <a:pt x="1051971" y="251141"/>
                  </a:lnTo>
                  <a:lnTo>
                    <a:pt x="1097789" y="286142"/>
                  </a:lnTo>
                  <a:lnTo>
                    <a:pt x="1080288" y="342776"/>
                  </a:lnTo>
                  <a:lnTo>
                    <a:pt x="1126105" y="307774"/>
                  </a:lnTo>
                  <a:lnTo>
                    <a:pt x="1171922" y="342776"/>
                  </a:lnTo>
                  <a:lnTo>
                    <a:pt x="1154421" y="286142"/>
                  </a:lnTo>
                  <a:lnTo>
                    <a:pt x="1200239" y="251141"/>
                  </a:lnTo>
                  <a:lnTo>
                    <a:pt x="1143605" y="251142"/>
                  </a:lnTo>
                  <a:close/>
                  <a:moveTo>
                    <a:pt x="438835" y="194508"/>
                  </a:moveTo>
                  <a:lnTo>
                    <a:pt x="421335" y="251142"/>
                  </a:lnTo>
                  <a:lnTo>
                    <a:pt x="364701" y="251141"/>
                  </a:lnTo>
                  <a:lnTo>
                    <a:pt x="410519" y="286142"/>
                  </a:lnTo>
                  <a:lnTo>
                    <a:pt x="393018" y="342776"/>
                  </a:lnTo>
                  <a:lnTo>
                    <a:pt x="438835" y="307774"/>
                  </a:lnTo>
                  <a:lnTo>
                    <a:pt x="484652" y="342776"/>
                  </a:lnTo>
                  <a:lnTo>
                    <a:pt x="467151" y="286142"/>
                  </a:lnTo>
                  <a:lnTo>
                    <a:pt x="512969" y="251141"/>
                  </a:lnTo>
                  <a:lnTo>
                    <a:pt x="456335" y="251142"/>
                  </a:lnTo>
                  <a:close/>
                  <a:moveTo>
                    <a:pt x="913727" y="40206"/>
                  </a:moveTo>
                  <a:lnTo>
                    <a:pt x="896227" y="96840"/>
                  </a:lnTo>
                  <a:lnTo>
                    <a:pt x="839593" y="96839"/>
                  </a:lnTo>
                  <a:lnTo>
                    <a:pt x="885411" y="131840"/>
                  </a:lnTo>
                  <a:lnTo>
                    <a:pt x="867910" y="188474"/>
                  </a:lnTo>
                  <a:lnTo>
                    <a:pt x="913727" y="153472"/>
                  </a:lnTo>
                  <a:lnTo>
                    <a:pt x="959544" y="188474"/>
                  </a:lnTo>
                  <a:lnTo>
                    <a:pt x="942043" y="131840"/>
                  </a:lnTo>
                  <a:lnTo>
                    <a:pt x="987861" y="96839"/>
                  </a:lnTo>
                  <a:lnTo>
                    <a:pt x="931227" y="96840"/>
                  </a:lnTo>
                  <a:close/>
                  <a:moveTo>
                    <a:pt x="651212" y="40206"/>
                  </a:moveTo>
                  <a:lnTo>
                    <a:pt x="633712" y="96840"/>
                  </a:lnTo>
                  <a:lnTo>
                    <a:pt x="577078" y="96839"/>
                  </a:lnTo>
                  <a:lnTo>
                    <a:pt x="622896" y="131840"/>
                  </a:lnTo>
                  <a:lnTo>
                    <a:pt x="605395" y="188474"/>
                  </a:lnTo>
                  <a:lnTo>
                    <a:pt x="651212" y="153472"/>
                  </a:lnTo>
                  <a:lnTo>
                    <a:pt x="697029" y="188474"/>
                  </a:lnTo>
                  <a:lnTo>
                    <a:pt x="679528" y="131840"/>
                  </a:lnTo>
                  <a:lnTo>
                    <a:pt x="725346" y="96839"/>
                  </a:lnTo>
                  <a:lnTo>
                    <a:pt x="668712" y="96840"/>
                  </a:lnTo>
                  <a:close/>
                  <a:moveTo>
                    <a:pt x="0" y="0"/>
                  </a:moveTo>
                  <a:lnTo>
                    <a:pt x="1564941" y="0"/>
                  </a:lnTo>
                  <a:lnTo>
                    <a:pt x="1413751" y="389363"/>
                  </a:lnTo>
                  <a:lnTo>
                    <a:pt x="151190" y="389363"/>
                  </a:lnTo>
                  <a:close/>
                </a:path>
              </a:pathLst>
            </a:custGeom>
            <a:solidFill>
              <a:srgbClr val="628EE3">
                <a:lumMod val="20000"/>
                <a:lumOff val="80000"/>
              </a:srgbClr>
            </a:solidFill>
            <a:ln>
              <a:noFill/>
            </a:ln>
            <a:effectLst>
              <a:outerShdw blurRad="50800" dist="38100" dir="5400000" algn="t" rotWithShape="0">
                <a:prstClr val="black">
                  <a:alpha val="40000"/>
                </a:prstClr>
              </a:outerShdw>
            </a:effectLst>
          </p:spPr>
          <p:style>
            <a:lnRef idx="2">
              <a:srgbClr val="47B6E7">
                <a:shade val="50000"/>
              </a:srgbClr>
            </a:lnRef>
            <a:fillRef idx="1">
              <a:srgbClr val="47B6E7"/>
            </a:fillRef>
            <a:effectRef idx="0">
              <a:srgbClr val="47B6E7"/>
            </a:effectRef>
            <a:fontRef idx="minor">
              <a:srgbClr val="FFFFFF"/>
            </a:fontRef>
          </p:style>
          <p:txBody>
            <a:bodyPr tIns="216000" bIns="0" rtlCol="0" anchor="ctr">
              <a:normAutofit/>
            </a:bodyPr>
            <a:lstStyle/>
            <a:p>
              <a:pPr algn="ctr"/>
              <a:r>
                <a:rPr lang="en-US" altLang="zh-CN" dirty="0">
                  <a:solidFill>
                    <a:srgbClr val="628EE3"/>
                  </a:solidFill>
                </a:rPr>
                <a:t>B</a:t>
              </a:r>
              <a:endParaRPr lang="zh-CN" altLang="en-US" dirty="0">
                <a:solidFill>
                  <a:srgbClr val="628EE3"/>
                </a:solidFill>
              </a:endParaRPr>
            </a:p>
          </p:txBody>
        </p:sp>
      </p:grpSp>
      <p:sp>
        <p:nvSpPr>
          <p:cNvPr id="18" name="文本框 17"/>
          <p:cNvSpPr txBox="1"/>
          <p:nvPr>
            <p:custDataLst>
              <p:tags r:id="rId6"/>
            </p:custDataLst>
          </p:nvPr>
        </p:nvSpPr>
        <p:spPr>
          <a:xfrm>
            <a:off x="1113155" y="2570929"/>
            <a:ext cx="1906270" cy="1014730"/>
          </a:xfrm>
          <a:prstGeom prst="rect">
            <a:avLst/>
          </a:prstGeom>
          <a:noFill/>
        </p:spPr>
        <p:txBody>
          <a:bodyPr wrap="square" rtlCol="0">
            <a:normAutofit/>
          </a:bodyPr>
          <a:lstStyle/>
          <a:p>
            <a:pPr algn="ctr">
              <a:lnSpc>
                <a:spcPct val="120000"/>
              </a:lnSpc>
            </a:pPr>
            <a:r>
              <a:rPr lang="en-US" altLang="zh-CN" sz="1800" b="1" spc="150">
                <a:solidFill>
                  <a:schemeClr val="bg1"/>
                </a:solidFill>
                <a:latin typeface="微软雅黑" panose="020B0503020204020204" pitchFamily="34" charset="-122"/>
                <a:ea typeface="微软雅黑" panose="020B0503020204020204" pitchFamily="34" charset="-122"/>
              </a:rPr>
              <a:t>Snake Info</a:t>
            </a:r>
            <a:endParaRPr lang="en-US" altLang="zh-CN" sz="1800" b="1" spc="15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25195" y="4496435"/>
            <a:ext cx="2566670" cy="1209675"/>
          </a:xfrm>
          <a:prstGeom prst="rect">
            <a:avLst/>
          </a:prstGeom>
          <a:noFill/>
        </p:spPr>
        <p:txBody>
          <a:bodyPr wrap="square" rtlCol="0">
            <a:spAutoFit/>
          </a:bodyPr>
          <a:p>
            <a:pPr marL="285750" indent="-285750">
              <a:lnSpc>
                <a:spcPct val="13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寻址空间：</a:t>
            </a:r>
            <a:r>
              <a:rPr lang="en-US" altLang="zh-CN" sz="1400" dirty="0" smtClean="0">
                <a:solidFill>
                  <a:schemeClr val="bg1"/>
                </a:solidFill>
                <a:latin typeface="Arial" panose="020B0604020202020204" pitchFamily="34" charset="0"/>
                <a:ea typeface="微软雅黑" panose="020B0503020204020204" pitchFamily="34" charset="-122"/>
              </a:rPr>
              <a:t>75 X 75</a:t>
            </a:r>
            <a:endParaRPr lang="en-US" altLang="zh-CN" sz="1400" dirty="0" smtClean="0">
              <a:solidFill>
                <a:schemeClr val="bg1"/>
              </a:solidFill>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寻址能力：</a:t>
            </a:r>
            <a:r>
              <a:rPr lang="en-US" altLang="zh-CN" sz="1400" dirty="0" smtClean="0">
                <a:solidFill>
                  <a:schemeClr val="bg1"/>
                </a:solidFill>
                <a:latin typeface="Arial" panose="020B0604020202020204" pitchFamily="34" charset="0"/>
                <a:ea typeface="微软雅黑" panose="020B0503020204020204" pitchFamily="34" charset="-122"/>
              </a:rPr>
              <a:t>16bit</a:t>
            </a:r>
            <a:endParaRPr lang="en-US" altLang="zh-CN" sz="1400" dirty="0" smtClean="0">
              <a:solidFill>
                <a:schemeClr val="bg1"/>
              </a:solidFill>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charset="0"/>
              <a:buChar char="l"/>
            </a:pPr>
            <a:r>
              <a:rPr lang="zh-CN" altLang="en-US" sz="1400" dirty="0" smtClean="0">
                <a:solidFill>
                  <a:schemeClr val="bg1"/>
                </a:solidFill>
                <a:latin typeface="Arial" panose="020B0604020202020204" pitchFamily="34" charset="0"/>
                <a:ea typeface="微软雅黑" panose="020B0503020204020204" pitchFamily="34" charset="-122"/>
              </a:rPr>
              <a:t>数据构成：</a:t>
            </a:r>
            <a:r>
              <a:rPr lang="en-US" altLang="zh-CN" sz="1400" dirty="0" smtClean="0">
                <a:solidFill>
                  <a:srgbClr val="FFC000"/>
                </a:solidFill>
                <a:latin typeface="Arial" panose="020B0604020202020204" pitchFamily="34" charset="0"/>
                <a:ea typeface="微软雅黑" panose="020B0503020204020204" pitchFamily="34" charset="-122"/>
              </a:rPr>
              <a:t>[15:4]</a:t>
            </a:r>
            <a:r>
              <a:rPr lang="zh-CN" altLang="en-US" sz="1400" dirty="0" smtClean="0">
                <a:solidFill>
                  <a:srgbClr val="FFC000"/>
                </a:solidFill>
                <a:latin typeface="Arial" panose="020B0604020202020204" pitchFamily="34" charset="0"/>
                <a:ea typeface="微软雅黑" panose="020B0503020204020204" pitchFamily="34" charset="-122"/>
              </a:rPr>
              <a:t>为当前单元的颜色</a:t>
            </a:r>
            <a:r>
              <a:rPr lang="zh-CN" altLang="en-US" sz="1400" dirty="0" smtClean="0">
                <a:solidFill>
                  <a:schemeClr val="bg1"/>
                </a:solidFill>
                <a:latin typeface="Arial" panose="020B0604020202020204" pitchFamily="34" charset="0"/>
                <a:ea typeface="微软雅黑" panose="020B0503020204020204" pitchFamily="34" charset="-122"/>
              </a:rPr>
              <a:t>，其余</a:t>
            </a:r>
            <a:r>
              <a:rPr lang="en-US" altLang="zh-CN" sz="1400" dirty="0" smtClean="0">
                <a:solidFill>
                  <a:schemeClr val="bg1"/>
                </a:solidFill>
                <a:latin typeface="Arial" panose="020B0604020202020204" pitchFamily="34" charset="0"/>
                <a:ea typeface="微软雅黑" panose="020B0503020204020204" pitchFamily="34" charset="-122"/>
              </a:rPr>
              <a:t>4</a:t>
            </a:r>
            <a:r>
              <a:rPr lang="zh-CN" altLang="en-US" sz="1400" dirty="0" smtClean="0">
                <a:solidFill>
                  <a:schemeClr val="bg1"/>
                </a:solidFill>
                <a:latin typeface="Arial" panose="020B0604020202020204" pitchFamily="34" charset="0"/>
                <a:ea typeface="微软雅黑" panose="020B0503020204020204" pitchFamily="34" charset="-122"/>
              </a:rPr>
              <a:t>位见右表</a:t>
            </a:r>
            <a:endParaRPr lang="zh-CN" altLang="en-US" sz="1400" dirty="0" smtClean="0">
              <a:solidFill>
                <a:schemeClr val="bg1"/>
              </a:solidFill>
              <a:latin typeface="Arial" panose="020B0604020202020204" pitchFamily="34" charset="0"/>
              <a:ea typeface="微软雅黑" panose="020B0503020204020204" pitchFamily="34" charset="-122"/>
            </a:endParaRPr>
          </a:p>
        </p:txBody>
      </p:sp>
      <p:pic>
        <p:nvPicPr>
          <p:cNvPr id="2" name="图片 1" descr="7b0a20202020227069636672616d65646573223a20222670666d383332303636363332382626737074313131262662647431303026267764743235353026220a7d0a"/>
          <p:cNvPicPr>
            <a:picLocks noChangeAspect="1"/>
          </p:cNvPicPr>
          <p:nvPr/>
        </p:nvPicPr>
        <p:blipFill>
          <a:blip r:embed="rId7">
            <a:extLst>
              <a:ext uri="{BEBA8EAE-BF5A-486C-A8C5-ECC9F3942E4B}">
                <a14:imgProps xmlns:a14="http://schemas.microsoft.com/office/drawing/2010/main">
                  <a14:imgLayer r:embed="rId8"/>
                </a14:imgProps>
              </a:ext>
            </a:extLst>
          </a:blip>
          <a:srcRect/>
          <a:stretch>
            <a:fillRect/>
          </a:stretch>
        </p:blipFill>
        <p:spPr>
          <a:xfrm>
            <a:off x="4000500" y="1329055"/>
            <a:ext cx="7996555" cy="4556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2" name="文本框 31"/>
          <p:cNvSpPr txBox="1"/>
          <p:nvPr/>
        </p:nvSpPr>
        <p:spPr>
          <a:xfrm>
            <a:off x="1958227" y="1806679"/>
            <a:ext cx="2489200" cy="460375"/>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项目简介</a:t>
            </a:r>
            <a:endParaRPr lang="zh-CN" altLang="en-US" sz="2000" b="1" dirty="0">
              <a:solidFill>
                <a:schemeClr val="bg1"/>
              </a:solidFill>
              <a:cs typeface="+mn-ea"/>
              <a:sym typeface="+mn-lt"/>
            </a:endParaRPr>
          </a:p>
        </p:txBody>
      </p:sp>
      <p:sp>
        <p:nvSpPr>
          <p:cNvPr id="37" name="矩形 36"/>
          <p:cNvSpPr/>
          <p:nvPr/>
        </p:nvSpPr>
        <p:spPr>
          <a:xfrm>
            <a:off x="1958227" y="2197522"/>
            <a:ext cx="3860711" cy="349250"/>
          </a:xfrm>
          <a:prstGeom prst="rect">
            <a:avLst/>
          </a:prstGeom>
        </p:spPr>
        <p:txBody>
          <a:bodyPr wrap="square">
            <a:spAutoFit/>
          </a:bodyPr>
          <a:lstStyle/>
          <a:p>
            <a:pPr>
              <a:lnSpc>
                <a:spcPct val="120000"/>
              </a:lnSpc>
            </a:pPr>
            <a:r>
              <a:rPr lang="en-US" altLang="zh-CN" sz="1400">
                <a:solidFill>
                  <a:schemeClr val="bg1"/>
                </a:solidFill>
                <a:cs typeface="+mn-ea"/>
                <a:sym typeface="+mn-lt"/>
              </a:rPr>
              <a:t>Introduction to the project and cooperation.</a:t>
            </a:r>
            <a:endParaRPr lang="en-US" altLang="zh-CN" sz="1400">
              <a:solidFill>
                <a:schemeClr val="bg1"/>
              </a:solidFill>
              <a:cs typeface="+mn-ea"/>
              <a:sym typeface="+mn-lt"/>
            </a:endParaRPr>
          </a:p>
        </p:txBody>
      </p:sp>
      <p:sp>
        <p:nvSpPr>
          <p:cNvPr id="39" name="文本框 38"/>
          <p:cNvSpPr txBox="1"/>
          <p:nvPr/>
        </p:nvSpPr>
        <p:spPr>
          <a:xfrm>
            <a:off x="1958227" y="2963883"/>
            <a:ext cx="2489200" cy="460375"/>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逻辑设计</a:t>
            </a:r>
            <a:endParaRPr lang="zh-CN" altLang="en-US" sz="2000" b="1" dirty="0">
              <a:solidFill>
                <a:schemeClr val="bg1"/>
              </a:solidFill>
              <a:cs typeface="+mn-ea"/>
              <a:sym typeface="+mn-lt"/>
            </a:endParaRPr>
          </a:p>
        </p:txBody>
      </p:sp>
      <p:sp>
        <p:nvSpPr>
          <p:cNvPr id="45" name="矩形 44"/>
          <p:cNvSpPr/>
          <p:nvPr/>
        </p:nvSpPr>
        <p:spPr>
          <a:xfrm>
            <a:off x="1958228" y="3354726"/>
            <a:ext cx="3860710" cy="349250"/>
          </a:xfrm>
          <a:prstGeom prst="rect">
            <a:avLst/>
          </a:prstGeom>
        </p:spPr>
        <p:txBody>
          <a:bodyPr wrap="square">
            <a:spAutoFit/>
          </a:bodyPr>
          <a:lstStyle/>
          <a:p>
            <a:pPr>
              <a:lnSpc>
                <a:spcPct val="120000"/>
              </a:lnSpc>
            </a:pPr>
            <a:r>
              <a:rPr lang="en-US" altLang="zh-CN" sz="1400">
                <a:solidFill>
                  <a:schemeClr val="bg1"/>
                </a:solidFill>
                <a:cs typeface="+mn-ea"/>
                <a:sym typeface="+mn-lt"/>
              </a:rPr>
              <a:t>The logical design and the method to realize it.</a:t>
            </a:r>
            <a:endParaRPr lang="en-US" altLang="zh-CN" sz="1400">
              <a:solidFill>
                <a:schemeClr val="bg1"/>
              </a:solidFill>
              <a:cs typeface="+mn-ea"/>
              <a:sym typeface="+mn-lt"/>
            </a:endParaRPr>
          </a:p>
        </p:txBody>
      </p:sp>
      <p:sp>
        <p:nvSpPr>
          <p:cNvPr id="48" name="文本框 47"/>
          <p:cNvSpPr txBox="1"/>
          <p:nvPr/>
        </p:nvSpPr>
        <p:spPr>
          <a:xfrm>
            <a:off x="1958227" y="4121087"/>
            <a:ext cx="2489200" cy="460375"/>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难点突破与性能分析</a:t>
            </a:r>
            <a:endParaRPr lang="zh-CN" altLang="en-US" sz="2000" b="1" dirty="0">
              <a:solidFill>
                <a:schemeClr val="bg1"/>
              </a:solidFill>
              <a:cs typeface="+mn-ea"/>
              <a:sym typeface="+mn-lt"/>
            </a:endParaRPr>
          </a:p>
        </p:txBody>
      </p:sp>
      <p:sp>
        <p:nvSpPr>
          <p:cNvPr id="51" name="矩形 50"/>
          <p:cNvSpPr/>
          <p:nvPr/>
        </p:nvSpPr>
        <p:spPr>
          <a:xfrm>
            <a:off x="1958228" y="4511930"/>
            <a:ext cx="3860710" cy="607695"/>
          </a:xfrm>
          <a:prstGeom prst="rect">
            <a:avLst/>
          </a:prstGeom>
        </p:spPr>
        <p:txBody>
          <a:bodyPr wrap="square">
            <a:spAutoFit/>
          </a:bodyPr>
          <a:lstStyle/>
          <a:p>
            <a:pPr>
              <a:lnSpc>
                <a:spcPct val="120000"/>
              </a:lnSpc>
            </a:pPr>
            <a:r>
              <a:rPr lang="en-US" altLang="zh-CN" sz="1400">
                <a:solidFill>
                  <a:schemeClr val="bg1"/>
                </a:solidFill>
                <a:cs typeface="+mn-ea"/>
                <a:sym typeface="+mn-lt"/>
              </a:rPr>
              <a:t>Breaking through the difficulties </a:t>
            </a:r>
            <a:endParaRPr lang="en-US" altLang="zh-CN" sz="1400">
              <a:solidFill>
                <a:schemeClr val="bg1"/>
              </a:solidFill>
              <a:cs typeface="+mn-ea"/>
              <a:sym typeface="+mn-lt"/>
            </a:endParaRPr>
          </a:p>
          <a:p>
            <a:pPr>
              <a:lnSpc>
                <a:spcPct val="120000"/>
              </a:lnSpc>
            </a:pPr>
            <a:r>
              <a:rPr lang="en-US" altLang="zh-CN" sz="1400">
                <a:solidFill>
                  <a:schemeClr val="bg1"/>
                </a:solidFill>
                <a:cs typeface="+mn-ea"/>
                <a:sym typeface="+mn-lt"/>
              </a:rPr>
              <a:t>and the analysis of the program</a:t>
            </a:r>
            <a:endParaRPr lang="en-US" altLang="zh-CN" sz="1400">
              <a:solidFill>
                <a:schemeClr val="bg1"/>
              </a:solidFill>
              <a:cs typeface="+mn-ea"/>
              <a:sym typeface="+mn-lt"/>
            </a:endParaRPr>
          </a:p>
        </p:txBody>
      </p:sp>
      <p:sp>
        <p:nvSpPr>
          <p:cNvPr id="57" name="文本框 56"/>
          <p:cNvSpPr txBox="1"/>
          <p:nvPr/>
        </p:nvSpPr>
        <p:spPr>
          <a:xfrm>
            <a:off x="1958227" y="5278290"/>
            <a:ext cx="2489200" cy="460375"/>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实验总结</a:t>
            </a:r>
            <a:endParaRPr lang="zh-CN" altLang="en-US" sz="2000" b="1" dirty="0">
              <a:solidFill>
                <a:schemeClr val="bg1"/>
              </a:solidFill>
              <a:cs typeface="+mn-ea"/>
              <a:sym typeface="+mn-lt"/>
            </a:endParaRPr>
          </a:p>
        </p:txBody>
      </p:sp>
      <p:sp>
        <p:nvSpPr>
          <p:cNvPr id="58" name="矩形 57"/>
          <p:cNvSpPr/>
          <p:nvPr/>
        </p:nvSpPr>
        <p:spPr>
          <a:xfrm>
            <a:off x="1958228" y="5669133"/>
            <a:ext cx="3860710" cy="349250"/>
          </a:xfrm>
          <a:prstGeom prst="rect">
            <a:avLst/>
          </a:prstGeom>
        </p:spPr>
        <p:txBody>
          <a:bodyPr wrap="square">
            <a:spAutoFit/>
          </a:bodyPr>
          <a:lstStyle/>
          <a:p>
            <a:pPr>
              <a:lnSpc>
                <a:spcPct val="120000"/>
              </a:lnSpc>
            </a:pPr>
            <a:r>
              <a:rPr lang="en-US" altLang="zh-CN" sz="1400">
                <a:solidFill>
                  <a:schemeClr val="bg1"/>
                </a:solidFill>
                <a:cs typeface="+mn-ea"/>
                <a:sym typeface="+mn-lt"/>
              </a:rPr>
              <a:t>Summary </a:t>
            </a:r>
            <a:endParaRPr lang="zh-CN" altLang="en-US" sz="1400">
              <a:solidFill>
                <a:schemeClr val="bg1"/>
              </a:solidFill>
              <a:cs typeface="+mn-ea"/>
              <a:sym typeface="+mn-lt"/>
            </a:endParaRPr>
          </a:p>
        </p:txBody>
      </p:sp>
      <p:grpSp>
        <p:nvGrpSpPr>
          <p:cNvPr id="59" name="组合 58"/>
          <p:cNvGrpSpPr/>
          <p:nvPr/>
        </p:nvGrpSpPr>
        <p:grpSpPr>
          <a:xfrm>
            <a:off x="935130" y="569656"/>
            <a:ext cx="1009330" cy="5406412"/>
            <a:chOff x="935130" y="626806"/>
            <a:chExt cx="1009330" cy="5406412"/>
          </a:xfrm>
        </p:grpSpPr>
        <p:cxnSp>
          <p:nvCxnSpPr>
            <p:cNvPr id="60" name="直接连接符 59"/>
            <p:cNvCxnSpPr>
              <a:stCxn id="70" idx="4"/>
            </p:cNvCxnSpPr>
            <p:nvPr/>
          </p:nvCxnSpPr>
          <p:spPr>
            <a:xfrm>
              <a:off x="1439795" y="1636136"/>
              <a:ext cx="0" cy="4056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0677" y="218617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2" name="文本框 61"/>
            <p:cNvSpPr txBox="1"/>
            <p:nvPr/>
          </p:nvSpPr>
          <p:spPr>
            <a:xfrm>
              <a:off x="1220371" y="212497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1</a:t>
              </a:r>
              <a:endParaRPr lang="zh-CN" altLang="en-US" b="1" dirty="0">
                <a:solidFill>
                  <a:srgbClr val="142233"/>
                </a:solidFill>
                <a:cs typeface="+mn-ea"/>
                <a:sym typeface="+mn-lt"/>
              </a:endParaRPr>
            </a:p>
          </p:txBody>
        </p:sp>
        <p:sp>
          <p:nvSpPr>
            <p:cNvPr id="63" name="椭圆 62"/>
            <p:cNvSpPr/>
            <p:nvPr/>
          </p:nvSpPr>
          <p:spPr>
            <a:xfrm>
              <a:off x="1240677" y="3323816"/>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4" name="文本框 63"/>
            <p:cNvSpPr txBox="1"/>
            <p:nvPr/>
          </p:nvSpPr>
          <p:spPr>
            <a:xfrm>
              <a:off x="1220371" y="3262614"/>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2</a:t>
              </a:r>
              <a:endParaRPr lang="zh-CN" altLang="en-US" b="1" dirty="0">
                <a:solidFill>
                  <a:srgbClr val="142233"/>
                </a:solidFill>
                <a:cs typeface="+mn-ea"/>
                <a:sym typeface="+mn-lt"/>
              </a:endParaRPr>
            </a:p>
          </p:txBody>
        </p:sp>
        <p:sp>
          <p:nvSpPr>
            <p:cNvPr id="65" name="椭圆 64"/>
            <p:cNvSpPr/>
            <p:nvPr/>
          </p:nvSpPr>
          <p:spPr>
            <a:xfrm>
              <a:off x="1240677" y="4502672"/>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6" name="文本框 65"/>
            <p:cNvSpPr txBox="1"/>
            <p:nvPr/>
          </p:nvSpPr>
          <p:spPr>
            <a:xfrm>
              <a:off x="1220371" y="4441470"/>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3</a:t>
              </a:r>
              <a:endParaRPr lang="zh-CN" altLang="en-US" b="1" dirty="0">
                <a:solidFill>
                  <a:srgbClr val="142233"/>
                </a:solidFill>
                <a:cs typeface="+mn-ea"/>
                <a:sym typeface="+mn-lt"/>
              </a:endParaRPr>
            </a:p>
          </p:txBody>
        </p:sp>
        <p:sp>
          <p:nvSpPr>
            <p:cNvPr id="67" name="椭圆 66"/>
            <p:cNvSpPr/>
            <p:nvPr/>
          </p:nvSpPr>
          <p:spPr>
            <a:xfrm>
              <a:off x="1240677" y="559998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8" name="文本框 67"/>
            <p:cNvSpPr txBox="1"/>
            <p:nvPr/>
          </p:nvSpPr>
          <p:spPr>
            <a:xfrm>
              <a:off x="1220371" y="553878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4</a:t>
              </a:r>
              <a:endParaRPr lang="zh-CN" altLang="en-US" b="1" dirty="0">
                <a:solidFill>
                  <a:srgbClr val="142233"/>
                </a:solidFill>
                <a:cs typeface="+mn-ea"/>
                <a:sym typeface="+mn-lt"/>
              </a:endParaRPr>
            </a:p>
          </p:txBody>
        </p:sp>
        <p:grpSp>
          <p:nvGrpSpPr>
            <p:cNvPr id="69" name="组合 68"/>
            <p:cNvGrpSpPr/>
            <p:nvPr/>
          </p:nvGrpSpPr>
          <p:grpSpPr>
            <a:xfrm>
              <a:off x="935130" y="626806"/>
              <a:ext cx="1009330" cy="1009330"/>
              <a:chOff x="6383884" y="509788"/>
              <a:chExt cx="1009330" cy="1009330"/>
            </a:xfrm>
          </p:grpSpPr>
          <p:sp>
            <p:nvSpPr>
              <p:cNvPr id="70" name="椭圆 69"/>
              <p:cNvSpPr/>
              <p:nvPr/>
            </p:nvSpPr>
            <p:spPr>
              <a:xfrm>
                <a:off x="6383884" y="509788"/>
                <a:ext cx="1009330" cy="100933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6485756" y="791240"/>
                <a:ext cx="799962" cy="429798"/>
              </a:xfrm>
              <a:prstGeom prst="rect">
                <a:avLst/>
              </a:prstGeom>
              <a:noFill/>
            </p:spPr>
            <p:txBody>
              <a:bodyPr wrap="square" rtlCol="0">
                <a:spAutoFit/>
              </a:bodyPr>
              <a:lstStyle/>
              <a:p>
                <a:pPr algn="ctr">
                  <a:lnSpc>
                    <a:spcPct val="120000"/>
                  </a:lnSpc>
                </a:pPr>
                <a:r>
                  <a:rPr lang="zh-CN" altLang="en-US" sz="2000" b="1">
                    <a:solidFill>
                      <a:srgbClr val="142233"/>
                    </a:solidFill>
                    <a:cs typeface="+mn-ea"/>
                    <a:sym typeface="+mn-lt"/>
                  </a:rPr>
                  <a:t>目录</a:t>
                </a:r>
                <a:endParaRPr lang="zh-CN" altLang="en-US" sz="2000" b="1" dirty="0">
                  <a:solidFill>
                    <a:srgbClr val="142233"/>
                  </a:solidFill>
                  <a:cs typeface="+mn-ea"/>
                  <a:sym typeface="+mn-lt"/>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098290" y="3148965"/>
            <a:ext cx="4014470" cy="681990"/>
          </a:xfrm>
          <a:prstGeom prst="rect">
            <a:avLst/>
          </a:prstGeom>
          <a:noFill/>
        </p:spPr>
        <p:txBody>
          <a:bodyPr wrap="square" rtlCol="0">
            <a:spAutoFit/>
          </a:bodyPr>
          <a:lstStyle/>
          <a:p>
            <a:pPr algn="ctr">
              <a:lnSpc>
                <a:spcPct val="120000"/>
              </a:lnSpc>
            </a:pPr>
            <a:r>
              <a:rPr lang="zh-CN" altLang="en-US" sz="3200" b="1" dirty="0">
                <a:solidFill>
                  <a:schemeClr val="bg1"/>
                </a:solidFill>
                <a:cs typeface="+mn-ea"/>
                <a:sym typeface="+mn-lt"/>
              </a:rPr>
              <a:t>难点突破与性能分析</a:t>
            </a:r>
            <a:endParaRPr lang="zh-CN" altLang="en-US" sz="3200" b="1" dirty="0">
              <a:solidFill>
                <a:schemeClr val="bg1"/>
              </a:solidFill>
              <a:cs typeface="+mn-ea"/>
              <a:sym typeface="+mn-lt"/>
            </a:endParaRPr>
          </a:p>
        </p:txBody>
      </p:sp>
      <p:sp>
        <p:nvSpPr>
          <p:cNvPr id="8" name="矩形 7"/>
          <p:cNvSpPr/>
          <p:nvPr/>
        </p:nvSpPr>
        <p:spPr>
          <a:xfrm>
            <a:off x="4331325" y="3728069"/>
            <a:ext cx="3548641" cy="607695"/>
          </a:xfrm>
          <a:prstGeom prst="rect">
            <a:avLst/>
          </a:prstGeom>
        </p:spPr>
        <p:txBody>
          <a:bodyPr wrap="square">
            <a:spAutoFit/>
          </a:bodyPr>
          <a:lstStyle/>
          <a:p>
            <a:pPr algn="ctr">
              <a:lnSpc>
                <a:spcPct val="120000"/>
              </a:lnSpc>
            </a:pPr>
            <a:r>
              <a:rPr lang="en-US" altLang="zh-CN" sz="1400">
                <a:solidFill>
                  <a:schemeClr val="bg1"/>
                </a:solidFill>
                <a:cs typeface="+mn-ea"/>
                <a:sym typeface="+mn-lt"/>
              </a:rPr>
              <a:t>Breaking through the difficulties </a:t>
            </a:r>
            <a:endParaRPr lang="en-US" altLang="zh-CN" sz="1400">
              <a:solidFill>
                <a:schemeClr val="bg1"/>
              </a:solidFill>
              <a:cs typeface="+mn-ea"/>
              <a:sym typeface="+mn-lt"/>
            </a:endParaRPr>
          </a:p>
          <a:p>
            <a:pPr algn="ctr">
              <a:lnSpc>
                <a:spcPct val="120000"/>
              </a:lnSpc>
            </a:pPr>
            <a:r>
              <a:rPr lang="en-US" altLang="zh-CN" sz="1400">
                <a:solidFill>
                  <a:schemeClr val="bg1"/>
                </a:solidFill>
                <a:cs typeface="+mn-ea"/>
                <a:sym typeface="+mn-lt"/>
              </a:rPr>
              <a:t>and the analysis of the program</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03</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2025660"/>
            <a:ext cx="6930887" cy="29949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id-ID">
              <a:solidFill>
                <a:schemeClr val="bg1"/>
              </a:solidFill>
              <a:cs typeface="+mn-ea"/>
              <a:sym typeface="+mn-lt"/>
            </a:endParaRPr>
          </a:p>
        </p:txBody>
      </p:sp>
      <p:sp>
        <p:nvSpPr>
          <p:cNvPr id="4" name="Rectangle 6"/>
          <p:cNvSpPr/>
          <p:nvPr/>
        </p:nvSpPr>
        <p:spPr>
          <a:xfrm>
            <a:off x="469855" y="3095748"/>
            <a:ext cx="5626145" cy="1814830"/>
          </a:xfrm>
          <a:prstGeom prst="rect">
            <a:avLst/>
          </a:prstGeom>
        </p:spPr>
        <p:txBody>
          <a:bodyPr wrap="square">
            <a:spAutoFit/>
          </a:bodyPr>
          <a:lstStyle/>
          <a:p>
            <a:pPr marL="285750" indent="-285750">
              <a:lnSpc>
                <a:spcPct val="200000"/>
              </a:lnSpc>
              <a:buFont typeface="Wingdings" panose="05000000000000000000" charset="0"/>
              <a:buChar char="l"/>
            </a:pPr>
            <a:r>
              <a:rPr lang="en-US" altLang="zh-CN" sz="1400">
                <a:solidFill>
                  <a:schemeClr val="bg1"/>
                </a:solidFill>
                <a:cs typeface="+mn-ea"/>
                <a:sym typeface="+mn-lt"/>
              </a:rPr>
              <a:t>36</a:t>
            </a:r>
            <a:r>
              <a:rPr lang="zh-CN" altLang="en-US" sz="1400">
                <a:solidFill>
                  <a:schemeClr val="bg1"/>
                </a:solidFill>
                <a:cs typeface="+mn-ea"/>
                <a:sym typeface="+mn-lt"/>
              </a:rPr>
              <a:t>个食物的矩阵显示，一个很直观的思路是调用除法器，但除法器存在给当前</a:t>
            </a:r>
            <a:r>
              <a:rPr lang="en-US" altLang="zh-CN" sz="1400">
                <a:solidFill>
                  <a:schemeClr val="bg1"/>
                </a:solidFill>
                <a:cs typeface="+mn-ea"/>
                <a:sym typeface="+mn-lt"/>
              </a:rPr>
              <a:t>50MHz</a:t>
            </a:r>
            <a:r>
              <a:rPr lang="zh-CN" altLang="en-US" sz="1400">
                <a:solidFill>
                  <a:schemeClr val="bg1"/>
                </a:solidFill>
                <a:cs typeface="+mn-ea"/>
                <a:sym typeface="+mn-lt"/>
              </a:rPr>
              <a:t>时钟电路带来信号延迟；</a:t>
            </a:r>
            <a:endParaRPr lang="zh-CN" altLang="en-US" sz="1400">
              <a:solidFill>
                <a:schemeClr val="bg1"/>
              </a:solidFill>
              <a:cs typeface="+mn-ea"/>
              <a:sym typeface="+mn-lt"/>
            </a:endParaRPr>
          </a:p>
          <a:p>
            <a:pPr marL="285750" indent="-285750">
              <a:lnSpc>
                <a:spcPct val="200000"/>
              </a:lnSpc>
              <a:buFont typeface="Wingdings" panose="05000000000000000000" charset="0"/>
              <a:buChar char="l"/>
            </a:pPr>
            <a:r>
              <a:rPr lang="zh-CN" altLang="en-US" sz="1400">
                <a:solidFill>
                  <a:schemeClr val="bg1"/>
                </a:solidFill>
                <a:cs typeface="+mn-ea"/>
                <a:sym typeface="+mn-lt"/>
              </a:rPr>
              <a:t>借助二重</a:t>
            </a:r>
            <a:r>
              <a:rPr lang="en-US" altLang="zh-CN" sz="1400">
                <a:solidFill>
                  <a:schemeClr val="bg1"/>
                </a:solidFill>
                <a:cs typeface="+mn-ea"/>
                <a:sym typeface="+mn-lt"/>
              </a:rPr>
              <a:t>for</a:t>
            </a:r>
            <a:r>
              <a:rPr lang="zh-CN" altLang="en-US" sz="1400">
                <a:solidFill>
                  <a:schemeClr val="bg1"/>
                </a:solidFill>
                <a:cs typeface="+mn-ea"/>
                <a:sym typeface="+mn-lt"/>
              </a:rPr>
              <a:t>循环，我们得以用最基本的加法以及简单的乘法对每个位置的方块进行独立判断，并决定是否显示；</a:t>
            </a:r>
            <a:endParaRPr lang="zh-CN" altLang="en-US" sz="1400">
              <a:solidFill>
                <a:schemeClr val="bg1"/>
              </a:solidFill>
              <a:cs typeface="+mn-ea"/>
              <a:sym typeface="+mn-lt"/>
            </a:endParaRPr>
          </a:p>
        </p:txBody>
      </p:sp>
      <p:sp>
        <p:nvSpPr>
          <p:cNvPr id="5" name="Rectangle 7"/>
          <p:cNvSpPr/>
          <p:nvPr/>
        </p:nvSpPr>
        <p:spPr>
          <a:xfrm>
            <a:off x="469946" y="2366429"/>
            <a:ext cx="4145280" cy="534035"/>
          </a:xfrm>
          <a:prstGeom prst="rect">
            <a:avLst/>
          </a:prstGeom>
        </p:spPr>
        <p:txBody>
          <a:bodyPr wrap="none">
            <a:spAutoFit/>
          </a:bodyPr>
          <a:lstStyle/>
          <a:p>
            <a:pPr>
              <a:lnSpc>
                <a:spcPct val="120000"/>
              </a:lnSpc>
            </a:pPr>
            <a:r>
              <a:rPr lang="zh-CN" altLang="en-US" sz="2400" b="1" dirty="0">
                <a:solidFill>
                  <a:schemeClr val="bg1"/>
                </a:solidFill>
                <a:cs typeface="+mn-ea"/>
                <a:sym typeface="+mn-lt"/>
              </a:rPr>
              <a:t>食物剩余</a:t>
            </a:r>
            <a:r>
              <a:rPr lang="en-US" altLang="zh-CN" sz="2400" b="1" dirty="0">
                <a:solidFill>
                  <a:schemeClr val="bg1"/>
                </a:solidFill>
                <a:cs typeface="+mn-ea"/>
                <a:sym typeface="+mn-lt"/>
              </a:rPr>
              <a:t>——</a:t>
            </a:r>
            <a:r>
              <a:rPr lang="zh-CN" altLang="en-US" sz="2400" b="1" dirty="0">
                <a:solidFill>
                  <a:schemeClr val="bg1"/>
                </a:solidFill>
                <a:cs typeface="+mn-ea"/>
                <a:sym typeface="+mn-lt"/>
              </a:rPr>
              <a:t>最大化减小延迟</a:t>
            </a:r>
            <a:endParaRPr lang="zh-CN" altLang="en-US" sz="2400" b="1" dirty="0">
              <a:solidFill>
                <a:schemeClr val="bg1"/>
              </a:solidFill>
              <a:cs typeface="+mn-ea"/>
              <a:sym typeface="+mn-lt"/>
            </a:endParaRPr>
          </a:p>
        </p:txBody>
      </p:sp>
      <p:sp>
        <p:nvSpPr>
          <p:cNvPr id="6" name="Isosceles Triangle 3"/>
          <p:cNvSpPr/>
          <p:nvPr/>
        </p:nvSpPr>
        <p:spPr>
          <a:xfrm rot="5400000">
            <a:off x="6762799" y="3382569"/>
            <a:ext cx="389964" cy="28117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id-ID">
              <a:solidFill>
                <a:schemeClr val="bg1"/>
              </a:solidFill>
              <a:cs typeface="+mn-ea"/>
              <a:sym typeface="+mn-lt"/>
            </a:endParaRPr>
          </a:p>
        </p:txBody>
      </p:sp>
      <p:sp>
        <p:nvSpPr>
          <p:cNvPr id="14" name="文本框 212"/>
          <p:cNvSpPr txBox="1">
            <a:spLocks noChangeArrowheads="1"/>
          </p:cNvSpPr>
          <p:nvPr/>
        </p:nvSpPr>
        <p:spPr bwMode="auto">
          <a:xfrm>
            <a:off x="898525" y="632460"/>
            <a:ext cx="204533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Combination Logic </a:t>
            </a:r>
            <a:endParaRPr lang="zh-CN" altLang="en-US" sz="1400">
              <a:solidFill>
                <a:schemeClr val="bg1"/>
              </a:solidFill>
              <a:cs typeface="+mn-ea"/>
              <a:sym typeface="+mn-lt"/>
            </a:endParaRPr>
          </a:p>
        </p:txBody>
      </p:sp>
      <p:sp>
        <p:nvSpPr>
          <p:cNvPr id="15" name="文本框 14"/>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大型组合逻辑</a:t>
            </a:r>
            <a:endParaRPr lang="zh-CN" altLang="en-US" b="1" dirty="0">
              <a:solidFill>
                <a:schemeClr val="bg1"/>
              </a:solidFill>
              <a:cs typeface="+mn-ea"/>
              <a:sym typeface="+mn-lt"/>
            </a:endParaRPr>
          </a:p>
        </p:txBody>
      </p:sp>
      <p:grpSp>
        <p:nvGrpSpPr>
          <p:cNvPr id="16" name="组合 15"/>
          <p:cNvGrpSpPr/>
          <p:nvPr>
            <p:custDataLst>
              <p:tags r:id="rId1"/>
            </p:custDataLst>
          </p:nvPr>
        </p:nvGrpSpPr>
        <p:grpSpPr>
          <a:xfrm>
            <a:off x="319026" y="372249"/>
            <a:ext cx="407472" cy="407472"/>
            <a:chOff x="-1828799" y="-88608"/>
            <a:chExt cx="754743" cy="754743"/>
          </a:xfrm>
        </p:grpSpPr>
        <p:sp>
          <p:nvSpPr>
            <p:cNvPr id="17" name="椭圆 1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4" name="图片占位符 2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9539" b="19539"/>
          <a:stretch>
            <a:fillRect/>
          </a:stretch>
        </p:blip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212"/>
          <p:cNvSpPr txBox="1">
            <a:spLocks noChangeArrowheads="1"/>
          </p:cNvSpPr>
          <p:nvPr/>
        </p:nvSpPr>
        <p:spPr bwMode="auto">
          <a:xfrm>
            <a:off x="898525" y="632460"/>
            <a:ext cx="204533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Self-feedback Trap</a:t>
            </a:r>
            <a:endParaRPr lang="zh-CN" altLang="en-US" sz="1400">
              <a:solidFill>
                <a:schemeClr val="bg1"/>
              </a:solidFill>
              <a:cs typeface="+mn-ea"/>
              <a:sym typeface="+mn-lt"/>
            </a:endParaRPr>
          </a:p>
        </p:txBody>
      </p:sp>
      <p:sp>
        <p:nvSpPr>
          <p:cNvPr id="2" name="文本框 1"/>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自反馈陷阱</a:t>
            </a:r>
            <a:endParaRPr lang="zh-CN" altLang="en-US" b="1" dirty="0">
              <a:solidFill>
                <a:schemeClr val="bg1"/>
              </a:solidFill>
              <a:cs typeface="+mn-ea"/>
              <a:sym typeface="+mn-lt"/>
            </a:endParaRPr>
          </a:p>
        </p:txBody>
      </p:sp>
      <p:grpSp>
        <p:nvGrpSpPr>
          <p:cNvPr id="3" name="组合 2"/>
          <p:cNvGrpSpPr/>
          <p:nvPr>
            <p:custDataLst>
              <p:tags r:id="rId1"/>
            </p:custDataLst>
          </p:nvPr>
        </p:nvGrpSpPr>
        <p:grpSpPr>
          <a:xfrm>
            <a:off x="319026" y="372249"/>
            <a:ext cx="407472" cy="407472"/>
            <a:chOff x="-1828799" y="-88608"/>
            <a:chExt cx="754743" cy="754743"/>
          </a:xfrm>
        </p:grpSpPr>
        <p:sp>
          <p:nvSpPr>
            <p:cNvPr id="4" name="椭圆 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p:cNvGrpSpPr/>
          <p:nvPr/>
        </p:nvGrpSpPr>
        <p:grpSpPr>
          <a:xfrm>
            <a:off x="3436620" y="1071245"/>
            <a:ext cx="4796790" cy="5257800"/>
            <a:chOff x="187" y="1666"/>
            <a:chExt cx="7554" cy="8280"/>
          </a:xfrm>
        </p:grpSpPr>
        <p:pic>
          <p:nvPicPr>
            <p:cNvPr id="9" name="图片 8"/>
            <p:cNvPicPr>
              <a:picLocks noChangeAspect="1"/>
            </p:cNvPicPr>
            <p:nvPr/>
          </p:nvPicPr>
          <p:blipFill>
            <a:blip r:embed="rId2"/>
            <a:stretch>
              <a:fillRect/>
            </a:stretch>
          </p:blipFill>
          <p:spPr>
            <a:xfrm>
              <a:off x="187" y="1666"/>
              <a:ext cx="7554" cy="8280"/>
            </a:xfrm>
            <a:prstGeom prst="rect">
              <a:avLst/>
            </a:prstGeom>
          </p:spPr>
        </p:pic>
        <p:sp>
          <p:nvSpPr>
            <p:cNvPr id="8" name="矩形 7"/>
            <p:cNvSpPr/>
            <p:nvPr/>
          </p:nvSpPr>
          <p:spPr>
            <a:xfrm>
              <a:off x="689" y="8189"/>
              <a:ext cx="2790" cy="1377"/>
            </a:xfrm>
            <a:prstGeom prst="rect">
              <a:avLst/>
            </a:prstGeom>
            <a:solidFill>
              <a:srgbClr val="FFFFFF">
                <a:alpha val="0"/>
              </a:srgbClr>
            </a:solidFill>
            <a:ln w="57150">
              <a:solidFill>
                <a:srgbClr val="FFFF0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18" name="组合 17"/>
          <p:cNvGrpSpPr/>
          <p:nvPr/>
        </p:nvGrpSpPr>
        <p:grpSpPr>
          <a:xfrm>
            <a:off x="8157210" y="1267460"/>
            <a:ext cx="3794760" cy="4865370"/>
            <a:chOff x="11647" y="1996"/>
            <a:chExt cx="5976" cy="7662"/>
          </a:xfrm>
        </p:grpSpPr>
        <p:pic>
          <p:nvPicPr>
            <p:cNvPr id="11" name="图片 10"/>
            <p:cNvPicPr>
              <a:picLocks noChangeAspect="1"/>
            </p:cNvPicPr>
            <p:nvPr/>
          </p:nvPicPr>
          <p:blipFill>
            <a:blip r:embed="rId3"/>
            <a:stretch>
              <a:fillRect/>
            </a:stretch>
          </p:blipFill>
          <p:spPr>
            <a:xfrm>
              <a:off x="11647" y="1996"/>
              <a:ext cx="5976" cy="7662"/>
            </a:xfrm>
            <a:prstGeom prst="rect">
              <a:avLst/>
            </a:prstGeom>
          </p:spPr>
        </p:pic>
        <p:sp>
          <p:nvSpPr>
            <p:cNvPr id="13" name="矩形 12"/>
            <p:cNvSpPr/>
            <p:nvPr/>
          </p:nvSpPr>
          <p:spPr>
            <a:xfrm>
              <a:off x="12173" y="2636"/>
              <a:ext cx="5060" cy="1377"/>
            </a:xfrm>
            <a:prstGeom prst="rect">
              <a:avLst/>
            </a:prstGeom>
            <a:solidFill>
              <a:srgbClr val="FFFFFF">
                <a:alpha val="0"/>
              </a:srgbClr>
            </a:solidFill>
            <a:ln w="57150">
              <a:solidFill>
                <a:srgbClr val="FFFF0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20" name="组合 19"/>
          <p:cNvGrpSpPr/>
          <p:nvPr/>
        </p:nvGrpSpPr>
        <p:grpSpPr>
          <a:xfrm>
            <a:off x="41275" y="1294130"/>
            <a:ext cx="3425190" cy="4838700"/>
            <a:chOff x="3252" y="1996"/>
            <a:chExt cx="5394" cy="7620"/>
          </a:xfrm>
        </p:grpSpPr>
        <p:pic>
          <p:nvPicPr>
            <p:cNvPr id="10" name="图片 9"/>
            <p:cNvPicPr>
              <a:picLocks noChangeAspect="1"/>
            </p:cNvPicPr>
            <p:nvPr/>
          </p:nvPicPr>
          <p:blipFill>
            <a:blip r:embed="rId4"/>
            <a:stretch>
              <a:fillRect/>
            </a:stretch>
          </p:blipFill>
          <p:spPr>
            <a:xfrm>
              <a:off x="3252" y="1996"/>
              <a:ext cx="5394" cy="7620"/>
            </a:xfrm>
            <a:prstGeom prst="rect">
              <a:avLst/>
            </a:prstGeom>
          </p:spPr>
        </p:pic>
        <p:sp>
          <p:nvSpPr>
            <p:cNvPr id="12" name="矩形 11"/>
            <p:cNvSpPr/>
            <p:nvPr/>
          </p:nvSpPr>
          <p:spPr>
            <a:xfrm>
              <a:off x="3677" y="2561"/>
              <a:ext cx="3839" cy="1377"/>
            </a:xfrm>
            <a:prstGeom prst="rect">
              <a:avLst/>
            </a:prstGeom>
            <a:solidFill>
              <a:srgbClr val="FFFFFF">
                <a:alpha val="0"/>
              </a:srgbClr>
            </a:solidFill>
            <a:ln w="57150">
              <a:solidFill>
                <a:srgbClr val="FFFF0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pic>
        <p:nvPicPr>
          <p:cNvPr id="22" name="图片 21"/>
          <p:cNvPicPr>
            <a:picLocks noChangeAspect="1"/>
          </p:cNvPicPr>
          <p:nvPr/>
        </p:nvPicPr>
        <p:blipFill>
          <a:blip r:embed="rId5"/>
          <a:stretch>
            <a:fillRect/>
          </a:stretch>
        </p:blipFill>
        <p:spPr>
          <a:xfrm>
            <a:off x="252095" y="2952750"/>
            <a:ext cx="3338195" cy="1244600"/>
          </a:xfrm>
          <a:prstGeom prst="rect">
            <a:avLst/>
          </a:prstGeom>
        </p:spPr>
      </p:pic>
      <p:pic>
        <p:nvPicPr>
          <p:cNvPr id="23" name="图片 22"/>
          <p:cNvPicPr>
            <a:picLocks noChangeAspect="1"/>
          </p:cNvPicPr>
          <p:nvPr/>
        </p:nvPicPr>
        <p:blipFill>
          <a:blip r:embed="rId6"/>
          <a:stretch>
            <a:fillRect/>
          </a:stretch>
        </p:blipFill>
        <p:spPr>
          <a:xfrm>
            <a:off x="4292600" y="2936240"/>
            <a:ext cx="2520950" cy="1277620"/>
          </a:xfrm>
          <a:prstGeom prst="rect">
            <a:avLst/>
          </a:prstGeom>
        </p:spPr>
      </p:pic>
      <p:pic>
        <p:nvPicPr>
          <p:cNvPr id="24" name="图片 23"/>
          <p:cNvPicPr>
            <a:picLocks noChangeAspect="1"/>
          </p:cNvPicPr>
          <p:nvPr/>
        </p:nvPicPr>
        <p:blipFill>
          <a:blip r:embed="rId7"/>
          <a:stretch>
            <a:fillRect/>
          </a:stretch>
        </p:blipFill>
        <p:spPr>
          <a:xfrm>
            <a:off x="7452360" y="2952750"/>
            <a:ext cx="4460875" cy="1285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8" presetClass="entr" presetSubtype="16"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amond(in)">
                                      <p:cBhvr>
                                        <p:cTn id="16" dur="2000"/>
                                        <p:tgtEl>
                                          <p:spTgt spid="22"/>
                                        </p:tgtEl>
                                      </p:cBhvr>
                                    </p:animEffect>
                                  </p:childTnLst>
                                </p:cTn>
                              </p:par>
                              <p:par>
                                <p:cTn id="17" presetID="8" presetClass="entr" presetSubtype="16"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amond(in)">
                                      <p:cBhvr>
                                        <p:cTn id="19" dur="2000"/>
                                        <p:tgtEl>
                                          <p:spTgt spid="23"/>
                                        </p:tgtEl>
                                      </p:cBhvr>
                                    </p:animEffect>
                                  </p:childTnLst>
                                </p:cTn>
                              </p:par>
                              <p:par>
                                <p:cTn id="20" presetID="8"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amond(in)">
                                      <p:cBhvr>
                                        <p:cTn id="2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81990"/>
          </a:xfrm>
          <a:prstGeom prst="rect">
            <a:avLst/>
          </a:prstGeom>
          <a:noFill/>
        </p:spPr>
        <p:txBody>
          <a:bodyPr wrap="square" rtlCol="0">
            <a:spAutoFit/>
          </a:bodyPr>
          <a:lstStyle/>
          <a:p>
            <a:pPr algn="ctr">
              <a:lnSpc>
                <a:spcPct val="120000"/>
              </a:lnSpc>
            </a:pPr>
            <a:r>
              <a:rPr lang="zh-CN" altLang="en-US" sz="3200" b="1" dirty="0">
                <a:solidFill>
                  <a:schemeClr val="bg1"/>
                </a:solidFill>
                <a:cs typeface="+mn-ea"/>
                <a:sym typeface="+mn-lt"/>
              </a:rPr>
              <a:t>实验总结</a:t>
            </a:r>
            <a:endParaRPr lang="zh-CN" altLang="en-US" sz="3200" b="1" dirty="0">
              <a:solidFill>
                <a:schemeClr val="bg1"/>
              </a:solidFill>
              <a:cs typeface="+mn-ea"/>
              <a:sym typeface="+mn-lt"/>
            </a:endParaRPr>
          </a:p>
        </p:txBody>
      </p:sp>
      <p:sp>
        <p:nvSpPr>
          <p:cNvPr id="8" name="矩形 7"/>
          <p:cNvSpPr/>
          <p:nvPr/>
        </p:nvSpPr>
        <p:spPr>
          <a:xfrm>
            <a:off x="4321800" y="3866499"/>
            <a:ext cx="3548641" cy="349250"/>
          </a:xfrm>
          <a:prstGeom prst="rect">
            <a:avLst/>
          </a:prstGeom>
        </p:spPr>
        <p:txBody>
          <a:bodyPr wrap="square">
            <a:spAutoFit/>
          </a:bodyPr>
          <a:lstStyle/>
          <a:p>
            <a:pPr algn="ctr">
              <a:lnSpc>
                <a:spcPct val="120000"/>
              </a:lnSpc>
            </a:pPr>
            <a:r>
              <a:rPr lang="en-US" altLang="zh-CN" sz="1400">
                <a:solidFill>
                  <a:schemeClr val="bg1"/>
                </a:solidFill>
                <a:cs typeface="+mn-ea"/>
                <a:sym typeface="+mn-lt"/>
              </a:rPr>
              <a:t>Summary </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04</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6"/>
          <p:cNvSpPr/>
          <p:nvPr/>
        </p:nvSpPr>
        <p:spPr>
          <a:xfrm>
            <a:off x="3193467" y="1950042"/>
            <a:ext cx="6610773" cy="4131733"/>
          </a:xfrm>
          <a:prstGeom prst="swooshArrow">
            <a:avLst>
              <a:gd name="adj1" fmla="val 25000"/>
              <a:gd name="adj2" fmla="val 25000"/>
            </a:avLst>
          </a:prstGeom>
          <a:solidFill>
            <a:schemeClr val="bg1">
              <a:lumMod val="50000"/>
              <a:alpha val="2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pPr>
              <a:lnSpc>
                <a:spcPct val="120000"/>
              </a:lnSpc>
            </a:pPr>
            <a:endParaRPr lang="zh-CN" altLang="en-US">
              <a:solidFill>
                <a:schemeClr val="bg1"/>
              </a:solidFill>
              <a:cs typeface="+mn-ea"/>
              <a:sym typeface="+mn-lt"/>
            </a:endParaRPr>
          </a:p>
        </p:txBody>
      </p:sp>
      <p:grpSp>
        <p:nvGrpSpPr>
          <p:cNvPr id="8" name="Group 7"/>
          <p:cNvGrpSpPr/>
          <p:nvPr/>
        </p:nvGrpSpPr>
        <p:grpSpPr>
          <a:xfrm>
            <a:off x="2668822" y="5572760"/>
            <a:ext cx="1540309" cy="660400"/>
            <a:chOff x="1752600" y="4179570"/>
            <a:chExt cx="1155232" cy="495300"/>
          </a:xfrm>
        </p:grpSpPr>
        <p:sp>
          <p:nvSpPr>
            <p:cNvPr id="9" name="Oval 8"/>
            <p:cNvSpPr/>
            <p:nvPr/>
          </p:nvSpPr>
          <p:spPr>
            <a:xfrm>
              <a:off x="2263140" y="4179570"/>
              <a:ext cx="128910" cy="128910"/>
            </a:xfrm>
            <a:prstGeom prst="ellipse">
              <a:avLst/>
            </a:prstGeom>
            <a:solidFill>
              <a:schemeClr val="accent1"/>
            </a:solidFill>
          </p:spPr>
          <p:style>
            <a:lnRef idx="2">
              <a:schemeClr val="lt1">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0" name="Freeform 9"/>
            <p:cNvSpPr/>
            <p:nvPr/>
          </p:nvSpPr>
          <p:spPr>
            <a:xfrm>
              <a:off x="1752600" y="4320226"/>
              <a:ext cx="1155232" cy="354644"/>
            </a:xfrm>
            <a:custGeom>
              <a:avLst/>
              <a:gdLst>
                <a:gd name="connsiteX0" fmla="*/ 0 w 1155232"/>
                <a:gd name="connsiteY0" fmla="*/ 0 h 895553"/>
                <a:gd name="connsiteX1" fmla="*/ 1155232 w 1155232"/>
                <a:gd name="connsiteY1" fmla="*/ 0 h 895553"/>
                <a:gd name="connsiteX2" fmla="*/ 1155232 w 1155232"/>
                <a:gd name="connsiteY2" fmla="*/ 895553 h 895553"/>
                <a:gd name="connsiteX3" fmla="*/ 0 w 1155232"/>
                <a:gd name="connsiteY3" fmla="*/ 895553 h 895553"/>
                <a:gd name="connsiteX4" fmla="*/ 0 w 1155232"/>
                <a:gd name="connsiteY4" fmla="*/ 0 h 89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232" h="895553">
                  <a:moveTo>
                    <a:pt x="0" y="0"/>
                  </a:moveTo>
                  <a:lnTo>
                    <a:pt x="1155232" y="0"/>
                  </a:lnTo>
                  <a:lnTo>
                    <a:pt x="1155232" y="895553"/>
                  </a:lnTo>
                  <a:lnTo>
                    <a:pt x="0" y="8955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076" tIns="0" rIns="0" bIns="0" numCol="1" spcCol="1270" anchor="t" anchorCtr="0">
              <a:noAutofit/>
            </a:bodyPr>
            <a:lstStyle/>
            <a:p>
              <a:pPr algn="ctr" defTabSz="1066800">
                <a:lnSpc>
                  <a:spcPct val="120000"/>
                </a:lnSpc>
                <a:spcBef>
                  <a:spcPct val="0"/>
                </a:spcBef>
                <a:spcAft>
                  <a:spcPct val="0"/>
                </a:spcAft>
              </a:pPr>
              <a:r>
                <a:rPr lang="en-US" sz="1865" dirty="0">
                  <a:solidFill>
                    <a:schemeClr val="bg1"/>
                  </a:solidFill>
                  <a:cs typeface="+mn-ea"/>
                  <a:sym typeface="+mn-lt"/>
                </a:rPr>
                <a:t>START</a:t>
              </a:r>
              <a:endParaRPr lang="en-US" sz="1865" dirty="0">
                <a:solidFill>
                  <a:schemeClr val="bg1"/>
                </a:solidFill>
                <a:cs typeface="+mn-ea"/>
                <a:sym typeface="+mn-lt"/>
              </a:endParaRPr>
            </a:p>
          </p:txBody>
        </p:sp>
      </p:grpSp>
      <p:grpSp>
        <p:nvGrpSpPr>
          <p:cNvPr id="11" name="Group 10"/>
          <p:cNvGrpSpPr/>
          <p:nvPr/>
        </p:nvGrpSpPr>
        <p:grpSpPr>
          <a:xfrm>
            <a:off x="3608622" y="4466836"/>
            <a:ext cx="1586585" cy="961145"/>
            <a:chOff x="2457450" y="3350126"/>
            <a:chExt cx="1189939" cy="720859"/>
          </a:xfrm>
        </p:grpSpPr>
        <p:sp>
          <p:nvSpPr>
            <p:cNvPr id="12" name="Oval 11"/>
            <p:cNvSpPr/>
            <p:nvPr/>
          </p:nvSpPr>
          <p:spPr>
            <a:xfrm>
              <a:off x="2956560" y="3350126"/>
              <a:ext cx="233029" cy="233029"/>
            </a:xfrm>
            <a:prstGeom prst="ellipse">
              <a:avLst/>
            </a:prstGeom>
            <a:solidFill>
              <a:schemeClr val="accent1"/>
            </a:solidFill>
          </p:spPr>
          <p:style>
            <a:lnRef idx="2">
              <a:schemeClr val="lt1">
                <a:hueOff val="0"/>
                <a:satOff val="0"/>
                <a:lumOff val="0"/>
                <a:alphaOff val="0"/>
              </a:schemeClr>
            </a:lnRef>
            <a:fillRef idx="1">
              <a:schemeClr val="accent5">
                <a:shade val="80000"/>
                <a:hueOff val="102612"/>
                <a:satOff val="-1111"/>
                <a:lumOff val="12789"/>
                <a:alphaOff val="0"/>
              </a:schemeClr>
            </a:fillRef>
            <a:effectRef idx="0">
              <a:schemeClr val="accent5">
                <a:shade val="80000"/>
                <a:hueOff val="102612"/>
                <a:satOff val="-1111"/>
                <a:lumOff val="1278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3" name="Freeform 12"/>
            <p:cNvSpPr/>
            <p:nvPr/>
          </p:nvSpPr>
          <p:spPr>
            <a:xfrm>
              <a:off x="2457450" y="3655237"/>
              <a:ext cx="1189939" cy="415748"/>
            </a:xfrm>
            <a:custGeom>
              <a:avLst/>
              <a:gdLst>
                <a:gd name="connsiteX0" fmla="*/ 0 w 1189939"/>
                <a:gd name="connsiteY0" fmla="*/ 0 h 1685747"/>
                <a:gd name="connsiteX1" fmla="*/ 1189939 w 1189939"/>
                <a:gd name="connsiteY1" fmla="*/ 0 h 1685747"/>
                <a:gd name="connsiteX2" fmla="*/ 1189939 w 1189939"/>
                <a:gd name="connsiteY2" fmla="*/ 1685747 h 1685747"/>
                <a:gd name="connsiteX3" fmla="*/ 0 w 1189939"/>
                <a:gd name="connsiteY3" fmla="*/ 1685747 h 1685747"/>
                <a:gd name="connsiteX4" fmla="*/ 0 w 1189939"/>
                <a:gd name="connsiteY4" fmla="*/ 0 h 168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1685747">
                  <a:moveTo>
                    <a:pt x="0" y="0"/>
                  </a:moveTo>
                  <a:lnTo>
                    <a:pt x="1189939" y="0"/>
                  </a:lnTo>
                  <a:lnTo>
                    <a:pt x="1189939" y="1685747"/>
                  </a:lnTo>
                  <a:lnTo>
                    <a:pt x="0" y="1685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4637" tIns="0" rIns="0" bIns="0" numCol="1" spcCol="1270" anchor="t" anchorCtr="0">
              <a:noAutofit/>
            </a:bodyPr>
            <a:lstStyle/>
            <a:p>
              <a:pPr algn="ctr" defTabSz="1066800">
                <a:lnSpc>
                  <a:spcPct val="120000"/>
                </a:lnSpc>
                <a:spcBef>
                  <a:spcPct val="0"/>
                </a:spcBef>
                <a:spcAft>
                  <a:spcPct val="0"/>
                </a:spcAft>
              </a:pPr>
              <a:r>
                <a:rPr lang="en-US" sz="1865" dirty="0">
                  <a:solidFill>
                    <a:schemeClr val="bg1"/>
                  </a:solidFill>
                  <a:cs typeface="+mn-ea"/>
                  <a:sym typeface="+mn-lt"/>
                </a:rPr>
                <a:t>DISCUSS</a:t>
              </a:r>
              <a:endParaRPr lang="en-US" sz="1865" dirty="0">
                <a:solidFill>
                  <a:schemeClr val="bg1"/>
                </a:solidFill>
                <a:cs typeface="+mn-ea"/>
                <a:sym typeface="+mn-lt"/>
              </a:endParaRPr>
            </a:p>
          </p:txBody>
        </p:sp>
      </p:grpSp>
      <p:grpSp>
        <p:nvGrpSpPr>
          <p:cNvPr id="14" name="Group 13"/>
          <p:cNvGrpSpPr/>
          <p:nvPr/>
        </p:nvGrpSpPr>
        <p:grpSpPr>
          <a:xfrm>
            <a:off x="5053686" y="3559929"/>
            <a:ext cx="1586585" cy="1204775"/>
            <a:chOff x="3541248" y="2669946"/>
            <a:chExt cx="1189939" cy="903581"/>
          </a:xfrm>
        </p:grpSpPr>
        <p:sp>
          <p:nvSpPr>
            <p:cNvPr id="15" name="Oval 14"/>
            <p:cNvSpPr/>
            <p:nvPr/>
          </p:nvSpPr>
          <p:spPr>
            <a:xfrm>
              <a:off x="4038600" y="2669946"/>
              <a:ext cx="322275" cy="322275"/>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0"/>
                <a:lumOff val="25579"/>
                <a:alphaOff val="0"/>
              </a:schemeClr>
            </a:fillRef>
            <a:effectRef idx="0">
              <a:schemeClr val="accent5">
                <a:shade val="80000"/>
                <a:hueOff val="205224"/>
                <a:satOff val="-2230"/>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6" name="Freeform 15"/>
            <p:cNvSpPr/>
            <p:nvPr/>
          </p:nvSpPr>
          <p:spPr>
            <a:xfrm>
              <a:off x="3541248" y="3070860"/>
              <a:ext cx="1189939"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800">
                <a:lnSpc>
                  <a:spcPct val="120000"/>
                </a:lnSpc>
                <a:spcBef>
                  <a:spcPct val="0"/>
                </a:spcBef>
                <a:spcAft>
                  <a:spcPct val="0"/>
                </a:spcAft>
              </a:pPr>
              <a:r>
                <a:rPr lang="en-US" sz="1865" dirty="0">
                  <a:solidFill>
                    <a:schemeClr val="bg1"/>
                  </a:solidFill>
                  <a:cs typeface="+mn-ea"/>
                  <a:sym typeface="+mn-lt"/>
                </a:rPr>
                <a:t>DESIGN</a:t>
              </a:r>
              <a:endParaRPr lang="en-US" sz="1865" dirty="0">
                <a:solidFill>
                  <a:schemeClr val="bg1"/>
                </a:solidFill>
                <a:cs typeface="+mn-ea"/>
                <a:sym typeface="+mn-lt"/>
              </a:endParaRPr>
            </a:p>
          </p:txBody>
        </p:sp>
      </p:grpSp>
      <p:grpSp>
        <p:nvGrpSpPr>
          <p:cNvPr id="17" name="Group 16"/>
          <p:cNvGrpSpPr/>
          <p:nvPr/>
        </p:nvGrpSpPr>
        <p:grpSpPr>
          <a:xfrm>
            <a:off x="6811201" y="2921001"/>
            <a:ext cx="1586585" cy="1430020"/>
            <a:chOff x="4859384" y="2190750"/>
            <a:chExt cx="1189939" cy="1072515"/>
          </a:xfrm>
        </p:grpSpPr>
        <p:sp>
          <p:nvSpPr>
            <p:cNvPr id="18" name="Oval 17"/>
            <p:cNvSpPr/>
            <p:nvPr/>
          </p:nvSpPr>
          <p:spPr>
            <a:xfrm>
              <a:off x="5223809" y="2190750"/>
              <a:ext cx="483718" cy="483718"/>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0"/>
                <a:lumOff val="25579"/>
                <a:alphaOff val="0"/>
              </a:schemeClr>
            </a:fillRef>
            <a:effectRef idx="0">
              <a:schemeClr val="accent5">
                <a:shade val="80000"/>
                <a:hueOff val="205224"/>
                <a:satOff val="-2230"/>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9" name="Freeform 18"/>
            <p:cNvSpPr/>
            <p:nvPr/>
          </p:nvSpPr>
          <p:spPr>
            <a:xfrm>
              <a:off x="4859384" y="2760598"/>
              <a:ext cx="1189939"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800">
                <a:lnSpc>
                  <a:spcPct val="120000"/>
                </a:lnSpc>
                <a:spcBef>
                  <a:spcPct val="0"/>
                </a:spcBef>
                <a:spcAft>
                  <a:spcPct val="0"/>
                </a:spcAft>
              </a:pPr>
              <a:r>
                <a:rPr lang="en-US" sz="1865" dirty="0">
                  <a:solidFill>
                    <a:schemeClr val="bg1"/>
                  </a:solidFill>
                  <a:cs typeface="+mn-ea"/>
                  <a:sym typeface="+mn-lt"/>
                </a:rPr>
                <a:t>DEBUG</a:t>
              </a:r>
              <a:endParaRPr lang="en-US" sz="1865" dirty="0">
                <a:solidFill>
                  <a:schemeClr val="bg1"/>
                </a:solidFill>
                <a:cs typeface="+mn-ea"/>
                <a:sym typeface="+mn-lt"/>
              </a:endParaRPr>
            </a:p>
          </p:txBody>
        </p:sp>
      </p:grpSp>
      <p:cxnSp>
        <p:nvCxnSpPr>
          <p:cNvPr id="20" name="Elbow Connector 19"/>
          <p:cNvCxnSpPr/>
          <p:nvPr/>
        </p:nvCxnSpPr>
        <p:spPr>
          <a:xfrm rot="10800000">
            <a:off x="1754421" y="4404191"/>
            <a:ext cx="1677452" cy="1250899"/>
          </a:xfrm>
          <a:prstGeom prst="bentConnector3">
            <a:avLst>
              <a:gd name="adj1" fmla="val -726"/>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02022" y="4538663"/>
            <a:ext cx="1737556" cy="607695"/>
          </a:xfrm>
          <a:prstGeom prst="rect">
            <a:avLst/>
          </a:prstGeom>
          <a:noFill/>
        </p:spPr>
        <p:txBody>
          <a:bodyPr wrap="square">
            <a:spAutoFit/>
          </a:bodyPr>
          <a:lstStyle/>
          <a:p>
            <a:pPr algn="r">
              <a:lnSpc>
                <a:spcPct val="120000"/>
              </a:lnSpc>
            </a:pPr>
            <a:r>
              <a:rPr lang="en-US" altLang="zh-CN" sz="1400" dirty="0">
                <a:solidFill>
                  <a:schemeClr val="bg1"/>
                </a:solidFill>
                <a:cs typeface="+mn-ea"/>
                <a:sym typeface="+mn-lt"/>
              </a:rPr>
              <a:t>12.9 </a:t>
            </a:r>
            <a:r>
              <a:rPr lang="zh-CN" altLang="en-US" sz="1400" dirty="0">
                <a:solidFill>
                  <a:schemeClr val="bg1"/>
                </a:solidFill>
                <a:cs typeface="+mn-ea"/>
                <a:sym typeface="+mn-lt"/>
              </a:rPr>
              <a:t>确定选题和功能模块</a:t>
            </a:r>
            <a:endParaRPr lang="zh-CN" altLang="en-US" sz="1400" dirty="0">
              <a:solidFill>
                <a:schemeClr val="bg1"/>
              </a:solidFill>
              <a:cs typeface="+mn-ea"/>
              <a:sym typeface="+mn-lt"/>
            </a:endParaRPr>
          </a:p>
        </p:txBody>
      </p:sp>
      <p:cxnSp>
        <p:nvCxnSpPr>
          <p:cNvPr id="22" name="Elbow Connector 21"/>
          <p:cNvCxnSpPr/>
          <p:nvPr/>
        </p:nvCxnSpPr>
        <p:spPr>
          <a:xfrm rot="16200000" flipV="1">
            <a:off x="2915396" y="3096037"/>
            <a:ext cx="1342635" cy="1685484"/>
          </a:xfrm>
          <a:prstGeom prst="bentConnector2">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05577" y="3390907"/>
            <a:ext cx="2023550" cy="866140"/>
          </a:xfrm>
          <a:prstGeom prst="rect">
            <a:avLst/>
          </a:prstGeom>
          <a:noFill/>
        </p:spPr>
        <p:txBody>
          <a:bodyPr wrap="square">
            <a:spAutoFit/>
          </a:bodyPr>
          <a:lstStyle/>
          <a:p>
            <a:pPr algn="r">
              <a:lnSpc>
                <a:spcPct val="120000"/>
              </a:lnSpc>
            </a:pPr>
            <a:r>
              <a:rPr lang="en-US" altLang="zh-CN" sz="1400">
                <a:solidFill>
                  <a:schemeClr val="bg1"/>
                </a:solidFill>
                <a:cs typeface="+mn-ea"/>
                <a:sym typeface="+mn-lt"/>
              </a:rPr>
              <a:t>12.11 </a:t>
            </a:r>
            <a:r>
              <a:rPr lang="zh-CN" altLang="en-US" sz="1400">
                <a:solidFill>
                  <a:schemeClr val="bg1"/>
                </a:solidFill>
                <a:cs typeface="+mn-ea"/>
                <a:sym typeface="+mn-lt"/>
              </a:rPr>
              <a:t>就初步完成的功能模块之间的信号传递进行细致讨论</a:t>
            </a:r>
            <a:r>
              <a:rPr lang="en-US" altLang="zh-CN" sz="1400">
                <a:solidFill>
                  <a:schemeClr val="bg1"/>
                </a:solidFill>
                <a:cs typeface="+mn-ea"/>
                <a:sym typeface="+mn-lt"/>
              </a:rPr>
              <a:t> </a:t>
            </a:r>
            <a:endParaRPr lang="zh-CN" altLang="en-US" sz="1400" dirty="0">
              <a:solidFill>
                <a:schemeClr val="bg1"/>
              </a:solidFill>
              <a:cs typeface="+mn-ea"/>
              <a:sym typeface="+mn-lt"/>
            </a:endParaRPr>
          </a:p>
        </p:txBody>
      </p:sp>
      <p:cxnSp>
        <p:nvCxnSpPr>
          <p:cNvPr id="24" name="Elbow Connector 23"/>
          <p:cNvCxnSpPr/>
          <p:nvPr/>
        </p:nvCxnSpPr>
        <p:spPr>
          <a:xfrm rot="10800000">
            <a:off x="4213142" y="2108202"/>
            <a:ext cx="1719581" cy="1644653"/>
          </a:xfrm>
          <a:prstGeom prst="bentConnector3">
            <a:avLst>
              <a:gd name="adj1" fmla="val -222"/>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56706" y="2231647"/>
            <a:ext cx="2050285" cy="607695"/>
          </a:xfrm>
          <a:prstGeom prst="rect">
            <a:avLst/>
          </a:prstGeom>
          <a:noFill/>
        </p:spPr>
        <p:txBody>
          <a:bodyPr wrap="square">
            <a:spAutoFit/>
          </a:bodyPr>
          <a:lstStyle/>
          <a:p>
            <a:pPr algn="r">
              <a:lnSpc>
                <a:spcPct val="120000"/>
              </a:lnSpc>
            </a:pPr>
            <a:r>
              <a:rPr lang="en-US" altLang="zh-CN" sz="1400">
                <a:solidFill>
                  <a:schemeClr val="bg1"/>
                </a:solidFill>
                <a:cs typeface="+mn-ea"/>
                <a:sym typeface="+mn-lt"/>
              </a:rPr>
              <a:t>12.16 </a:t>
            </a:r>
            <a:r>
              <a:rPr lang="zh-CN" altLang="en-US" sz="1400">
                <a:solidFill>
                  <a:schemeClr val="bg1"/>
                </a:solidFill>
                <a:cs typeface="+mn-ea"/>
                <a:sym typeface="+mn-lt"/>
              </a:rPr>
              <a:t>将两大功能模块进行逐步测试并装配</a:t>
            </a:r>
            <a:r>
              <a:rPr lang="en-US" altLang="zh-CN" sz="1400">
                <a:solidFill>
                  <a:schemeClr val="bg1"/>
                </a:solidFill>
                <a:cs typeface="+mn-ea"/>
                <a:sym typeface="+mn-lt"/>
              </a:rPr>
              <a:t> </a:t>
            </a:r>
            <a:endParaRPr lang="en-US" altLang="zh-CN" sz="1400" dirty="0">
              <a:solidFill>
                <a:schemeClr val="bg1"/>
              </a:solidFill>
              <a:cs typeface="+mn-ea"/>
              <a:sym typeface="+mn-lt"/>
            </a:endParaRPr>
          </a:p>
        </p:txBody>
      </p:sp>
      <p:cxnSp>
        <p:nvCxnSpPr>
          <p:cNvPr id="26" name="Elbow Connector 25"/>
          <p:cNvCxnSpPr/>
          <p:nvPr/>
        </p:nvCxnSpPr>
        <p:spPr>
          <a:xfrm rot="5400000" flipH="1" flipV="1">
            <a:off x="6290655" y="4005729"/>
            <a:ext cx="2066901" cy="579487"/>
          </a:xfrm>
          <a:prstGeom prst="bentConnector3">
            <a:avLst>
              <a:gd name="adj1" fmla="val 100139"/>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46122" y="4643813"/>
            <a:ext cx="2120373" cy="1124585"/>
          </a:xfrm>
          <a:prstGeom prst="rect">
            <a:avLst/>
          </a:prstGeom>
          <a:noFill/>
        </p:spPr>
        <p:txBody>
          <a:bodyPr wrap="square">
            <a:spAutoFit/>
          </a:bodyPr>
          <a:lstStyle/>
          <a:p>
            <a:pPr>
              <a:lnSpc>
                <a:spcPct val="120000"/>
              </a:lnSpc>
            </a:pPr>
            <a:r>
              <a:rPr lang="en-US" altLang="zh-CN" sz="1400">
                <a:solidFill>
                  <a:schemeClr val="bg1"/>
                </a:solidFill>
                <a:cs typeface="+mn-ea"/>
                <a:sym typeface="+mn-lt"/>
              </a:rPr>
              <a:t>12.17——12.19 </a:t>
            </a:r>
            <a:r>
              <a:rPr lang="zh-CN" altLang="en-US" sz="1400">
                <a:solidFill>
                  <a:schemeClr val="bg1"/>
                </a:solidFill>
                <a:cs typeface="+mn-ea"/>
                <a:sym typeface="+mn-lt"/>
              </a:rPr>
              <a:t>针对一些极为细节的问题进行集中讨论和研究，并开发</a:t>
            </a:r>
            <a:r>
              <a:rPr lang="en-US" altLang="zh-CN" sz="1400">
                <a:solidFill>
                  <a:schemeClr val="bg1"/>
                </a:solidFill>
                <a:cs typeface="+mn-ea"/>
                <a:sym typeface="+mn-lt"/>
              </a:rPr>
              <a:t>DEBUG</a:t>
            </a:r>
            <a:r>
              <a:rPr lang="zh-CN" altLang="en-US" sz="1400">
                <a:solidFill>
                  <a:schemeClr val="bg1"/>
                </a:solidFill>
                <a:cs typeface="+mn-ea"/>
                <a:sym typeface="+mn-lt"/>
              </a:rPr>
              <a:t>方法进行测试</a:t>
            </a:r>
            <a:endParaRPr lang="zh-CN" altLang="en-US" sz="1400" dirty="0">
              <a:solidFill>
                <a:schemeClr val="bg1"/>
              </a:solidFill>
              <a:cs typeface="+mn-ea"/>
              <a:sym typeface="+mn-lt"/>
            </a:endParaRPr>
          </a:p>
        </p:txBody>
      </p:sp>
      <p:grpSp>
        <p:nvGrpSpPr>
          <p:cNvPr id="29" name="Group 28"/>
          <p:cNvGrpSpPr/>
          <p:nvPr/>
        </p:nvGrpSpPr>
        <p:grpSpPr>
          <a:xfrm>
            <a:off x="8683541" y="2324201"/>
            <a:ext cx="1984459" cy="1779899"/>
            <a:chOff x="6263640" y="1743151"/>
            <a:chExt cx="1488344" cy="1334924"/>
          </a:xfrm>
        </p:grpSpPr>
        <p:sp>
          <p:nvSpPr>
            <p:cNvPr id="31" name="Oval 30"/>
            <p:cNvSpPr/>
            <p:nvPr/>
          </p:nvSpPr>
          <p:spPr>
            <a:xfrm>
              <a:off x="6700856" y="1743151"/>
              <a:ext cx="788518" cy="788518"/>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0"/>
                <a:lumOff val="25579"/>
                <a:alphaOff val="0"/>
              </a:schemeClr>
            </a:fillRef>
            <a:effectRef idx="0">
              <a:schemeClr val="accent5">
                <a:shade val="80000"/>
                <a:hueOff val="205224"/>
                <a:satOff val="-2230"/>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32" name="Freeform 31"/>
            <p:cNvSpPr/>
            <p:nvPr/>
          </p:nvSpPr>
          <p:spPr>
            <a:xfrm>
              <a:off x="6263640" y="2575408"/>
              <a:ext cx="1488344"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800">
                <a:lnSpc>
                  <a:spcPct val="120000"/>
                </a:lnSpc>
                <a:spcBef>
                  <a:spcPct val="0"/>
                </a:spcBef>
                <a:spcAft>
                  <a:spcPct val="0"/>
                </a:spcAft>
              </a:pPr>
              <a:r>
                <a:rPr lang="en-US" sz="2400" b="1" dirty="0">
                  <a:solidFill>
                    <a:schemeClr val="bg1"/>
                  </a:solidFill>
                  <a:cs typeface="+mn-ea"/>
                  <a:sym typeface="+mn-lt"/>
                </a:rPr>
                <a:t>FINISH</a:t>
              </a:r>
              <a:endParaRPr lang="en-US" sz="2400" b="1" dirty="0">
                <a:solidFill>
                  <a:schemeClr val="bg1"/>
                </a:solidFill>
                <a:cs typeface="+mn-ea"/>
                <a:sym typeface="+mn-lt"/>
              </a:endParaRPr>
            </a:p>
          </p:txBody>
        </p:sp>
      </p:grpSp>
      <p:sp>
        <p:nvSpPr>
          <p:cNvPr id="3" name="TextBox 2"/>
          <p:cNvSpPr txBox="1"/>
          <p:nvPr/>
        </p:nvSpPr>
        <p:spPr>
          <a:xfrm>
            <a:off x="9453073" y="2116331"/>
            <a:ext cx="576064" cy="1274195"/>
          </a:xfrm>
          <a:prstGeom prst="rect">
            <a:avLst/>
          </a:prstGeom>
          <a:noFill/>
        </p:spPr>
        <p:txBody>
          <a:bodyPr wrap="square" rtlCol="0">
            <a:spAutoFit/>
          </a:bodyPr>
          <a:lstStyle/>
          <a:p>
            <a:pPr>
              <a:lnSpc>
                <a:spcPct val="120000"/>
              </a:lnSpc>
            </a:pPr>
            <a:r>
              <a:rPr lang="id-ID" sz="6400" b="1" dirty="0">
                <a:solidFill>
                  <a:schemeClr val="bg1"/>
                </a:solidFill>
                <a:cs typeface="+mn-ea"/>
                <a:sym typeface="+mn-lt"/>
              </a:rPr>
              <a:t>1</a:t>
            </a:r>
            <a:endParaRPr lang="id-ID" sz="6400" b="1" dirty="0">
              <a:solidFill>
                <a:schemeClr val="bg1"/>
              </a:solidFill>
              <a:cs typeface="+mn-ea"/>
              <a:sym typeface="+mn-lt"/>
            </a:endParaRPr>
          </a:p>
        </p:txBody>
      </p:sp>
      <p:sp>
        <p:nvSpPr>
          <p:cNvPr id="34" name="文本框 212"/>
          <p:cNvSpPr txBox="1">
            <a:spLocks noChangeArrowheads="1"/>
          </p:cNvSpPr>
          <p:nvPr/>
        </p:nvSpPr>
        <p:spPr bwMode="auto">
          <a:xfrm>
            <a:off x="898642" y="632764"/>
            <a:ext cx="7180146"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The process of the project</a:t>
            </a:r>
            <a:endParaRPr lang="en-US" altLang="zh-CN" sz="1400">
              <a:solidFill>
                <a:schemeClr val="bg1"/>
              </a:solidFill>
              <a:cs typeface="+mn-ea"/>
              <a:sym typeface="+mn-lt"/>
            </a:endParaRPr>
          </a:p>
        </p:txBody>
      </p:sp>
      <p:sp>
        <p:nvSpPr>
          <p:cNvPr id="35" name="文本框 34"/>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项目历程</a:t>
            </a:r>
            <a:endParaRPr lang="zh-CN" altLang="en-US" b="1" dirty="0">
              <a:solidFill>
                <a:schemeClr val="bg1"/>
              </a:solidFill>
              <a:cs typeface="+mn-ea"/>
              <a:sym typeface="+mn-lt"/>
            </a:endParaRPr>
          </a:p>
        </p:txBody>
      </p:sp>
      <p:grpSp>
        <p:nvGrpSpPr>
          <p:cNvPr id="54" name="组合 53"/>
          <p:cNvGrpSpPr/>
          <p:nvPr>
            <p:custDataLst>
              <p:tags r:id="rId1"/>
            </p:custDataLst>
          </p:nvPr>
        </p:nvGrpSpPr>
        <p:grpSpPr>
          <a:xfrm>
            <a:off x="319026" y="372249"/>
            <a:ext cx="407472" cy="407472"/>
            <a:chOff x="-1828799" y="-88608"/>
            <a:chExt cx="754743" cy="754743"/>
          </a:xfrm>
        </p:grpSpPr>
        <p:sp>
          <p:nvSpPr>
            <p:cNvPr id="55" name="椭圆 5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TextBox 26"/>
          <p:cNvSpPr txBox="1"/>
          <p:nvPr/>
        </p:nvSpPr>
        <p:spPr>
          <a:xfrm>
            <a:off x="9275912" y="3899593"/>
            <a:ext cx="2120373" cy="349250"/>
          </a:xfrm>
          <a:prstGeom prst="rect">
            <a:avLst/>
          </a:prstGeom>
          <a:noFill/>
        </p:spPr>
        <p:txBody>
          <a:bodyPr wrap="square">
            <a:spAutoFit/>
          </a:bodyPr>
          <a:p>
            <a:pPr>
              <a:lnSpc>
                <a:spcPct val="120000"/>
              </a:lnSpc>
            </a:pPr>
            <a:r>
              <a:rPr lang="en-US" altLang="zh-CN" sz="1400">
                <a:solidFill>
                  <a:schemeClr val="bg1"/>
                </a:solidFill>
                <a:cs typeface="+mn-ea"/>
                <a:sym typeface="+mn-lt"/>
              </a:rPr>
              <a:t>12.19 10:32</a:t>
            </a:r>
            <a:endParaRPr lang="zh-CN" altLang="en-US" sz="1400"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right)">
                                      <p:cBhvr>
                                        <p:cTn id="29" dur="500"/>
                                        <p:tgtEl>
                                          <p:spTgt spid="22"/>
                                        </p:tgtEl>
                                      </p:cBhvr>
                                    </p:animEffect>
                                  </p:childTnLst>
                                </p:cTn>
                              </p:par>
                            </p:childTnLst>
                          </p:cTn>
                        </p:par>
                        <p:par>
                          <p:cTn id="30" fill="hold">
                            <p:stCondLst>
                              <p:cond delay="3000"/>
                            </p:stCondLst>
                            <p:childTnLst>
                              <p:par>
                                <p:cTn id="31" presetID="47"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anim calcmode="lin" valueType="num">
                                      <p:cBhvr>
                                        <p:cTn id="34" dur="500" fill="hold"/>
                                        <p:tgtEl>
                                          <p:spTgt spid="23"/>
                                        </p:tgtEl>
                                        <p:attrNameLst>
                                          <p:attrName>ppt_x</p:attrName>
                                        </p:attrNameLst>
                                      </p:cBhvr>
                                      <p:tavLst>
                                        <p:tav tm="0">
                                          <p:val>
                                            <p:strVal val="#ppt_x"/>
                                          </p:val>
                                        </p:tav>
                                        <p:tav tm="100000">
                                          <p:val>
                                            <p:strVal val="#ppt_x"/>
                                          </p:val>
                                        </p:tav>
                                      </p:tavLst>
                                    </p:anim>
                                    <p:anim calcmode="lin" valueType="num">
                                      <p:cBhvr>
                                        <p:cTn id="35" dur="500" fill="hold"/>
                                        <p:tgtEl>
                                          <p:spTgt spid="2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4500"/>
                            </p:stCondLst>
                            <p:childTnLst>
                              <p:par>
                                <p:cTn id="45" presetID="47"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par>
                          <p:cTn id="54" fill="hold">
                            <p:stCondLst>
                              <p:cond delay="5500"/>
                            </p:stCondLst>
                            <p:childTnLst>
                              <p:par>
                                <p:cTn id="55" presetID="22" presetClass="entr" presetSubtype="1"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childTnLst>
                          </p:cTn>
                        </p:par>
                        <p:par>
                          <p:cTn id="58" fill="hold">
                            <p:stCondLst>
                              <p:cond delay="6000"/>
                            </p:stCondLst>
                            <p:childTnLst>
                              <p:par>
                                <p:cTn id="59" presetID="47"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anim calcmode="lin" valueType="num">
                                      <p:cBhvr>
                                        <p:cTn id="62" dur="500" fill="hold"/>
                                        <p:tgtEl>
                                          <p:spTgt spid="27"/>
                                        </p:tgtEl>
                                        <p:attrNameLst>
                                          <p:attrName>ppt_x</p:attrName>
                                        </p:attrNameLst>
                                      </p:cBhvr>
                                      <p:tavLst>
                                        <p:tav tm="0">
                                          <p:val>
                                            <p:strVal val="#ppt_x"/>
                                          </p:val>
                                        </p:tav>
                                        <p:tav tm="100000">
                                          <p:val>
                                            <p:strVal val="#ppt_x"/>
                                          </p:val>
                                        </p:tav>
                                      </p:tavLst>
                                    </p:anim>
                                    <p:anim calcmode="lin" valueType="num">
                                      <p:cBhvr>
                                        <p:cTn id="63" dur="500" fill="hold"/>
                                        <p:tgtEl>
                                          <p:spTgt spid="27"/>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42" presetClass="entr" presetSubtype="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childTnLst>
                          </p:cTn>
                        </p:par>
                        <p:par>
                          <p:cTn id="76" fill="hold">
                            <p:stCondLst>
                              <p:cond delay="8000"/>
                            </p:stCondLst>
                            <p:childTnLst>
                              <p:par>
                                <p:cTn id="77" presetID="47" presetClass="entr" presetSubtype="0" fill="hold" grpId="0"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500"/>
                                        <p:tgtEl>
                                          <p:spTgt spid="2"/>
                                        </p:tgtEl>
                                      </p:cBhvr>
                                    </p:animEffect>
                                    <p:anim calcmode="lin" valueType="num">
                                      <p:cBhvr>
                                        <p:cTn id="80" dur="500" fill="hold"/>
                                        <p:tgtEl>
                                          <p:spTgt spid="2"/>
                                        </p:tgtEl>
                                        <p:attrNameLst>
                                          <p:attrName>ppt_x</p:attrName>
                                        </p:attrNameLst>
                                      </p:cBhvr>
                                      <p:tavLst>
                                        <p:tav tm="0">
                                          <p:val>
                                            <p:strVal val="#ppt_x"/>
                                          </p:val>
                                        </p:tav>
                                        <p:tav tm="100000">
                                          <p:val>
                                            <p:strVal val="#ppt_x"/>
                                          </p:val>
                                        </p:tav>
                                      </p:tavLst>
                                    </p:anim>
                                    <p:anim calcmode="lin" valueType="num">
                                      <p:cBhvr>
                                        <p:cTn id="81"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7" grpId="0"/>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6"/>
          <p:cNvSpPr/>
          <p:nvPr/>
        </p:nvSpPr>
        <p:spPr>
          <a:xfrm>
            <a:off x="2058916"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10">
              <a:lnSpc>
                <a:spcPct val="120000"/>
              </a:lnSpc>
              <a:spcBef>
                <a:spcPct val="0"/>
              </a:spcBef>
              <a:spcAft>
                <a:spcPct val="0"/>
              </a:spcAft>
            </a:pPr>
            <a:r>
              <a:rPr lang="zh-CN" altLang="en-US" sz="1600" b="1" dirty="0">
                <a:solidFill>
                  <a:schemeClr val="bg1"/>
                </a:solidFill>
                <a:cs typeface="+mn-ea"/>
                <a:sym typeface="+mn-lt"/>
              </a:rPr>
              <a:t>状态机的设计</a:t>
            </a:r>
            <a:endParaRPr lang="en-US" altLang="zh-CN" sz="1600" b="1" dirty="0">
              <a:solidFill>
                <a:schemeClr val="bg1"/>
              </a:solidFill>
              <a:cs typeface="+mn-ea"/>
              <a:sym typeface="+mn-lt"/>
            </a:endParaRPr>
          </a:p>
        </p:txBody>
      </p:sp>
      <p:sp>
        <p:nvSpPr>
          <p:cNvPr id="4" name="Rectangle 28"/>
          <p:cNvSpPr/>
          <p:nvPr/>
        </p:nvSpPr>
        <p:spPr>
          <a:xfrm>
            <a:off x="6250773"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10">
              <a:lnSpc>
                <a:spcPct val="120000"/>
              </a:lnSpc>
              <a:spcBef>
                <a:spcPct val="0"/>
              </a:spcBef>
              <a:spcAft>
                <a:spcPct val="0"/>
              </a:spcAft>
            </a:pPr>
            <a:r>
              <a:rPr lang="zh-CN" altLang="en-US" sz="1600" b="1">
                <a:solidFill>
                  <a:schemeClr val="bg1"/>
                </a:solidFill>
                <a:cs typeface="+mn-ea"/>
                <a:sym typeface="+mn-lt"/>
              </a:rPr>
              <a:t>前期规划</a:t>
            </a:r>
            <a:endParaRPr lang="en-US" altLang="zh-CN" sz="1600" b="1" dirty="0">
              <a:solidFill>
                <a:schemeClr val="bg1"/>
              </a:solidFill>
              <a:cs typeface="+mn-ea"/>
              <a:sym typeface="+mn-lt"/>
            </a:endParaRPr>
          </a:p>
        </p:txBody>
      </p:sp>
      <p:sp>
        <p:nvSpPr>
          <p:cNvPr id="6" name="Rectangle 30"/>
          <p:cNvSpPr/>
          <p:nvPr/>
        </p:nvSpPr>
        <p:spPr>
          <a:xfrm>
            <a:off x="4146161" y="410145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6110">
              <a:lnSpc>
                <a:spcPct val="120000"/>
              </a:lnSpc>
              <a:spcBef>
                <a:spcPct val="0"/>
              </a:spcBef>
              <a:spcAft>
                <a:spcPct val="0"/>
              </a:spcAft>
            </a:pPr>
            <a:r>
              <a:rPr lang="zh-CN" altLang="en-US" sz="1600" b="1">
                <a:solidFill>
                  <a:schemeClr val="bg1"/>
                </a:solidFill>
                <a:cs typeface="+mn-ea"/>
                <a:sym typeface="+mn-lt"/>
              </a:rPr>
              <a:t>分工与合作</a:t>
            </a:r>
            <a:endParaRPr lang="zh-CN" altLang="en-US" sz="1600" b="1" dirty="0">
              <a:solidFill>
                <a:schemeClr val="bg1"/>
              </a:solidFill>
              <a:cs typeface="+mn-ea"/>
              <a:sym typeface="+mn-lt"/>
            </a:endParaRPr>
          </a:p>
        </p:txBody>
      </p:sp>
      <p:sp>
        <p:nvSpPr>
          <p:cNvPr id="11" name="TextBox 43"/>
          <p:cNvSpPr txBox="1"/>
          <p:nvPr/>
        </p:nvSpPr>
        <p:spPr>
          <a:xfrm>
            <a:off x="6539474" y="2644340"/>
            <a:ext cx="3323074" cy="1124585"/>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对于细致到任何一个负责状态转换的时钟周期都不能出错的硬件，状态图的规划和各状态工作的分配至关重要，且在实现时也要时刻跟踪每个变量的状态。</a:t>
            </a:r>
            <a:endParaRPr lang="id-ID" altLang="zh-CN" sz="1400" dirty="0">
              <a:solidFill>
                <a:schemeClr val="bg1"/>
              </a:solidFill>
              <a:cs typeface="+mn-ea"/>
              <a:sym typeface="+mn-lt"/>
            </a:endParaRPr>
          </a:p>
        </p:txBody>
      </p:sp>
      <p:sp>
        <p:nvSpPr>
          <p:cNvPr id="13" name="TextBox 43"/>
          <p:cNvSpPr txBox="1"/>
          <p:nvPr/>
        </p:nvSpPr>
        <p:spPr>
          <a:xfrm>
            <a:off x="4434864" y="4666531"/>
            <a:ext cx="3323074" cy="1124585"/>
          </a:xfrm>
          <a:prstGeom prst="rect">
            <a:avLst/>
          </a:prstGeom>
          <a:noFill/>
        </p:spPr>
        <p:txBody>
          <a:bodyPr wrap="square" rtlCol="0">
            <a:spAutoFit/>
          </a:bodyPr>
          <a:lstStyle/>
          <a:p>
            <a:pPr algn="ctr">
              <a:lnSpc>
                <a:spcPct val="120000"/>
              </a:lnSpc>
            </a:pPr>
            <a:r>
              <a:rPr lang="zh-CN" altLang="id-ID" sz="1400" dirty="0">
                <a:solidFill>
                  <a:schemeClr val="bg1"/>
                </a:solidFill>
                <a:cs typeface="+mn-ea"/>
                <a:sym typeface="+mn-lt"/>
              </a:rPr>
              <a:t>在本次项目中，有效的分工使得我们可以独立关注自己的模块，设计完毕后再对合作伙伴的模块进行理解与交流，很有可能</a:t>
            </a:r>
            <a:r>
              <a:rPr lang="en-US" altLang="zh-CN" sz="1400" dirty="0">
                <a:solidFill>
                  <a:schemeClr val="bg1"/>
                </a:solidFill>
                <a:cs typeface="+mn-ea"/>
                <a:sym typeface="+mn-lt"/>
              </a:rPr>
              <a:t>“</a:t>
            </a:r>
            <a:r>
              <a:rPr lang="zh-CN" altLang="en-US" sz="1400" dirty="0">
                <a:solidFill>
                  <a:schemeClr val="bg1"/>
                </a:solidFill>
                <a:cs typeface="+mn-ea"/>
                <a:sym typeface="+mn-lt"/>
              </a:rPr>
              <a:t>旁观者清</a:t>
            </a:r>
            <a:r>
              <a:rPr lang="en-US" altLang="zh-CN" sz="1400" dirty="0">
                <a:solidFill>
                  <a:schemeClr val="bg1"/>
                </a:solidFill>
                <a:cs typeface="+mn-ea"/>
                <a:sym typeface="+mn-lt"/>
              </a:rPr>
              <a:t>”</a:t>
            </a:r>
            <a:r>
              <a:rPr lang="zh-CN" altLang="en-US" sz="1400" dirty="0">
                <a:solidFill>
                  <a:schemeClr val="bg1"/>
                </a:solidFill>
                <a:cs typeface="+mn-ea"/>
                <a:sym typeface="+mn-lt"/>
              </a:rPr>
              <a:t>。</a:t>
            </a:r>
            <a:endParaRPr lang="zh-CN" altLang="en-US" sz="1400" dirty="0">
              <a:solidFill>
                <a:schemeClr val="bg1"/>
              </a:solidFill>
              <a:cs typeface="+mn-ea"/>
              <a:sym typeface="+mn-lt"/>
            </a:endParaRPr>
          </a:p>
        </p:txBody>
      </p:sp>
      <p:sp>
        <p:nvSpPr>
          <p:cNvPr id="23" name="TextBox 43"/>
          <p:cNvSpPr txBox="1"/>
          <p:nvPr/>
        </p:nvSpPr>
        <p:spPr>
          <a:xfrm>
            <a:off x="2347619" y="2644340"/>
            <a:ext cx="3323074" cy="1124585"/>
          </a:xfrm>
          <a:prstGeom prst="rect">
            <a:avLst/>
          </a:prstGeom>
          <a:noFill/>
        </p:spPr>
        <p:txBody>
          <a:bodyPr wrap="square" rtlCol="0">
            <a:spAutoFit/>
          </a:bodyPr>
          <a:lstStyle/>
          <a:p>
            <a:pPr algn="l">
              <a:lnSpc>
                <a:spcPct val="120000"/>
              </a:lnSpc>
            </a:pPr>
            <a:r>
              <a:rPr lang="zh-CN" altLang="id-ID" sz="1400" dirty="0">
                <a:solidFill>
                  <a:schemeClr val="bg1"/>
                </a:solidFill>
                <a:cs typeface="+mn-ea"/>
                <a:sym typeface="+mn-lt"/>
              </a:rPr>
              <a:t>看起来十分简单的游戏，状态机层数和状态数远远超乎我们的想象，特别是当</a:t>
            </a:r>
            <a:r>
              <a:rPr lang="en-US" altLang="zh-CN" sz="1400" dirty="0">
                <a:solidFill>
                  <a:schemeClr val="bg1"/>
                </a:solidFill>
                <a:cs typeface="+mn-ea"/>
                <a:sym typeface="+mn-lt"/>
              </a:rPr>
              <a:t>“</a:t>
            </a:r>
            <a:r>
              <a:rPr lang="zh-CN" altLang="en-US" sz="1400" dirty="0">
                <a:solidFill>
                  <a:schemeClr val="bg1"/>
                </a:solidFill>
                <a:cs typeface="+mn-ea"/>
                <a:sym typeface="+mn-lt"/>
              </a:rPr>
              <a:t>吃进食物</a:t>
            </a:r>
            <a:r>
              <a:rPr lang="en-US" altLang="zh-CN" sz="1400" dirty="0">
                <a:solidFill>
                  <a:schemeClr val="bg1"/>
                </a:solidFill>
                <a:cs typeface="+mn-ea"/>
                <a:sym typeface="+mn-lt"/>
              </a:rPr>
              <a:t>”</a:t>
            </a:r>
            <a:r>
              <a:rPr lang="zh-CN" altLang="en-US" sz="1400" dirty="0">
                <a:solidFill>
                  <a:schemeClr val="bg1"/>
                </a:solidFill>
                <a:cs typeface="+mn-ea"/>
                <a:sym typeface="+mn-lt"/>
              </a:rPr>
              <a:t>之后，循环状态复杂度令人咋舌，这集中体现了前期规划的重要性。</a:t>
            </a:r>
            <a:endParaRPr lang="zh-CN" altLang="en-US" sz="1400" dirty="0">
              <a:solidFill>
                <a:schemeClr val="bg1"/>
              </a:solidFill>
              <a:cs typeface="+mn-ea"/>
              <a:sym typeface="+mn-lt"/>
            </a:endParaRPr>
          </a:p>
        </p:txBody>
      </p:sp>
      <p:sp>
        <p:nvSpPr>
          <p:cNvPr id="20" name="文本框 212"/>
          <p:cNvSpPr txBox="1">
            <a:spLocks noChangeArrowheads="1"/>
          </p:cNvSpPr>
          <p:nvPr/>
        </p:nvSpPr>
        <p:spPr bwMode="auto">
          <a:xfrm>
            <a:off x="898642" y="632764"/>
            <a:ext cx="7180146"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Harvest and Feeling </a:t>
            </a:r>
            <a:endParaRPr lang="zh-CN" altLang="en-US" sz="1400">
              <a:solidFill>
                <a:schemeClr val="bg1"/>
              </a:solidFill>
              <a:cs typeface="+mn-ea"/>
              <a:sym typeface="+mn-lt"/>
            </a:endParaRPr>
          </a:p>
        </p:txBody>
      </p:sp>
      <p:sp>
        <p:nvSpPr>
          <p:cNvPr id="21" name="文本框 20"/>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收获与感想</a:t>
            </a:r>
            <a:endParaRPr lang="zh-CN" altLang="en-US" b="1" dirty="0">
              <a:solidFill>
                <a:schemeClr val="bg1"/>
              </a:solidFill>
              <a:cs typeface="+mn-ea"/>
              <a:sym typeface="+mn-lt"/>
            </a:endParaRPr>
          </a:p>
        </p:txBody>
      </p:sp>
      <p:grpSp>
        <p:nvGrpSpPr>
          <p:cNvPr id="24" name="组合 23"/>
          <p:cNvGrpSpPr/>
          <p:nvPr>
            <p:custDataLst>
              <p:tags r:id="rId1"/>
            </p:custDataLst>
          </p:nvPr>
        </p:nvGrpSpPr>
        <p:grpSpPr>
          <a:xfrm>
            <a:off x="319026" y="372249"/>
            <a:ext cx="407472" cy="407472"/>
            <a:chOff x="-1828799" y="-88608"/>
            <a:chExt cx="754743" cy="754743"/>
          </a:xfrm>
        </p:grpSpPr>
        <p:sp>
          <p:nvSpPr>
            <p:cNvPr id="25" name="椭圆 2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7042678" y="0"/>
            <a:ext cx="5149322"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72540" y="1681922"/>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4" name="文本框 23"/>
          <p:cNvSpPr txBox="1"/>
          <p:nvPr/>
        </p:nvSpPr>
        <p:spPr>
          <a:xfrm>
            <a:off x="1272540" y="2561668"/>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5" name="文本框 24"/>
          <p:cNvSpPr txBox="1"/>
          <p:nvPr/>
        </p:nvSpPr>
        <p:spPr>
          <a:xfrm>
            <a:off x="1272540" y="344141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6" name="文本框 25"/>
          <p:cNvSpPr txBox="1"/>
          <p:nvPr/>
        </p:nvSpPr>
        <p:spPr>
          <a:xfrm>
            <a:off x="1272540" y="4321160"/>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7" name="文本框 26"/>
          <p:cNvSpPr txBox="1"/>
          <p:nvPr/>
        </p:nvSpPr>
        <p:spPr>
          <a:xfrm>
            <a:off x="1272540" y="52009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8" name="Freeform 5"/>
          <p:cNvSpPr>
            <a:spLocks noEditPoints="1"/>
          </p:cNvSpPr>
          <p:nvPr/>
        </p:nvSpPr>
        <p:spPr bwMode="auto">
          <a:xfrm>
            <a:off x="8444404" y="2047970"/>
            <a:ext cx="2779199" cy="266339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chemeClr val="bg1"/>
          </a:solidFill>
          <a:ln>
            <a:noFill/>
          </a:ln>
          <a:effectLst>
            <a:outerShdw blurRad="190500" dist="889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cs typeface="+mn-ea"/>
              <a:sym typeface="+mn-lt"/>
            </a:endParaRPr>
          </a:p>
        </p:txBody>
      </p:sp>
      <p:sp>
        <p:nvSpPr>
          <p:cNvPr id="29" name="文本框 28"/>
          <p:cNvSpPr txBox="1"/>
          <p:nvPr/>
        </p:nvSpPr>
        <p:spPr>
          <a:xfrm>
            <a:off x="9252478" y="4978969"/>
            <a:ext cx="1459054" cy="830997"/>
          </a:xfrm>
          <a:prstGeom prst="rect">
            <a:avLst/>
          </a:prstGeom>
          <a:noFill/>
        </p:spPr>
        <p:txBody>
          <a:bodyPr wrap="none" rtlCol="0">
            <a:spAutoFit/>
          </a:bodyPr>
          <a:lstStyle/>
          <a:p>
            <a:pPr algn="ctr">
              <a:lnSpc>
                <a:spcPct val="120000"/>
              </a:lnSpc>
            </a:pPr>
            <a:r>
              <a:rPr lang="zh-CN" altLang="en-US" sz="2400" b="1">
                <a:solidFill>
                  <a:schemeClr val="bg1"/>
                </a:solidFill>
                <a:cs typeface="+mn-ea"/>
                <a:sym typeface="+mn-lt"/>
              </a:rPr>
              <a:t>参考文献</a:t>
            </a:r>
            <a:endParaRPr lang="en-US" altLang="zh-CN" sz="2400" b="1">
              <a:solidFill>
                <a:schemeClr val="bg1"/>
              </a:solidFill>
              <a:cs typeface="+mn-ea"/>
              <a:sym typeface="+mn-lt"/>
            </a:endParaRPr>
          </a:p>
          <a:p>
            <a:pPr algn="ctr">
              <a:lnSpc>
                <a:spcPct val="120000"/>
              </a:lnSpc>
            </a:pPr>
            <a:r>
              <a:rPr lang="en-US" altLang="zh-CN" sz="1600" b="1">
                <a:solidFill>
                  <a:schemeClr val="bg1"/>
                </a:solidFill>
                <a:cs typeface="+mn-ea"/>
                <a:sym typeface="+mn-lt"/>
              </a:rPr>
              <a:t>REFERENCES </a:t>
            </a:r>
            <a:endParaRPr lang="zh-CN" altLang="en-US" sz="1600" b="1">
              <a:solidFill>
                <a:schemeClr val="bg1"/>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63777" y="3489508"/>
            <a:ext cx="4464446" cy="396070"/>
          </a:xfrm>
          <a:prstGeom prst="rect">
            <a:avLst/>
          </a:prstGeom>
          <a:noFill/>
        </p:spPr>
        <p:txBody>
          <a:bodyPr wrap="square" rtlCol="0">
            <a:spAutoFit/>
          </a:bodyPr>
          <a:lstStyle/>
          <a:p>
            <a:pPr algn="ctr">
              <a:lnSpc>
                <a:spcPct val="120000"/>
              </a:lnSpc>
            </a:pPr>
            <a:r>
              <a:rPr lang="zh-CN" altLang="en-US" sz="1800">
                <a:solidFill>
                  <a:schemeClr val="bg1"/>
                </a:solidFill>
                <a:cs typeface="+mn-ea"/>
                <a:sym typeface="+mn-lt"/>
              </a:rPr>
              <a:t>语大义之方，论万物之理，受益终生</a:t>
            </a:r>
            <a:r>
              <a:rPr lang="en-US" altLang="zh-CN" sz="1800">
                <a:solidFill>
                  <a:schemeClr val="bg1"/>
                </a:solidFill>
                <a:cs typeface="+mn-ea"/>
                <a:sym typeface="+mn-lt"/>
              </a:rPr>
              <a:t>!</a:t>
            </a:r>
            <a:endParaRPr lang="zh-CN" altLang="en-US" sz="1800">
              <a:solidFill>
                <a:schemeClr val="bg1"/>
              </a:solidFill>
              <a:cs typeface="+mn-ea"/>
              <a:sym typeface="+mn-lt"/>
            </a:endParaRPr>
          </a:p>
        </p:txBody>
      </p:sp>
      <p:sp>
        <p:nvSpPr>
          <p:cNvPr id="1601" name="文本框 1600"/>
          <p:cNvSpPr txBox="1"/>
          <p:nvPr/>
        </p:nvSpPr>
        <p:spPr>
          <a:xfrm>
            <a:off x="2379782" y="2455463"/>
            <a:ext cx="7448550" cy="1003480"/>
          </a:xfrm>
          <a:prstGeom prst="rect">
            <a:avLst/>
          </a:prstGeom>
          <a:noFill/>
        </p:spPr>
        <p:txBody>
          <a:bodyPr wrap="square" rtlCol="0">
            <a:spAutoFit/>
          </a:bodyPr>
          <a:lstStyle/>
          <a:p>
            <a:pPr algn="ctr">
              <a:lnSpc>
                <a:spcPct val="120000"/>
              </a:lnSpc>
            </a:pPr>
            <a:r>
              <a:rPr lang="zh-CN" altLang="en-US" sz="5400" b="1">
                <a:solidFill>
                  <a:schemeClr val="bg1"/>
                </a:solidFill>
                <a:cs typeface="+mn-ea"/>
                <a:sym typeface="+mn-lt"/>
              </a:rPr>
              <a:t>致谢</a:t>
            </a:r>
            <a:endParaRPr lang="zh-CN" altLang="en-US" sz="5400" b="1" dirty="0">
              <a:solidFill>
                <a:schemeClr val="bg1"/>
              </a:solidFill>
              <a:effectLst>
                <a:glow rad="25400">
                  <a:schemeClr val="bg1">
                    <a:alpha val="60000"/>
                  </a:schemeClr>
                </a:glow>
              </a:effectLst>
              <a:cs typeface="+mn-ea"/>
              <a:sym typeface="+mn-lt"/>
            </a:endParaRPr>
          </a:p>
        </p:txBody>
      </p:sp>
      <p:grpSp>
        <p:nvGrpSpPr>
          <p:cNvPr id="2" name="组合 1"/>
          <p:cNvGrpSpPr/>
          <p:nvPr/>
        </p:nvGrpSpPr>
        <p:grpSpPr>
          <a:xfrm>
            <a:off x="4187746" y="3916058"/>
            <a:ext cx="4030980" cy="349250"/>
            <a:chOff x="4325622" y="5966877"/>
            <a:chExt cx="4030980" cy="349250"/>
          </a:xfrm>
        </p:grpSpPr>
        <p:sp>
          <p:nvSpPr>
            <p:cNvPr id="3" name="文本框 2"/>
            <p:cNvSpPr txBox="1"/>
            <p:nvPr/>
          </p:nvSpPr>
          <p:spPr>
            <a:xfrm>
              <a:off x="6235702" y="5966877"/>
              <a:ext cx="2120900" cy="349250"/>
            </a:xfrm>
            <a:prstGeom prst="rect">
              <a:avLst/>
            </a:prstGeom>
            <a:noFill/>
          </p:spPr>
          <p:txBody>
            <a:bodyPr wrap="square" rtlCol="0">
              <a:spAutoFit/>
            </a:bodyPr>
            <a:p>
              <a:pPr marL="285750" indent="-285750">
                <a:lnSpc>
                  <a:spcPct val="120000"/>
                </a:lnSpc>
                <a:buClr>
                  <a:schemeClr val="bg1"/>
                </a:buClr>
                <a:buSzPct val="130000"/>
                <a:buFont typeface="Wingdings" panose="05000000000000000000" pitchFamily="2" charset="2"/>
                <a:buChar char="n"/>
              </a:pPr>
              <a:r>
                <a:rPr lang="zh-CN" sz="1400">
                  <a:solidFill>
                    <a:schemeClr val="bg1"/>
                  </a:solidFill>
                  <a:cs typeface="+mn-ea"/>
                  <a:sym typeface="+mn-lt"/>
                </a:rPr>
                <a:t>成员：乐亦康</a:t>
              </a:r>
              <a:r>
                <a:rPr lang="en-US" altLang="zh-CN" sz="1400">
                  <a:solidFill>
                    <a:schemeClr val="bg1"/>
                  </a:solidFill>
                  <a:cs typeface="+mn-ea"/>
                  <a:sym typeface="+mn-lt"/>
                </a:rPr>
                <a:t> </a:t>
              </a:r>
              <a:r>
                <a:rPr lang="zh-CN" altLang="en-US" sz="1400">
                  <a:solidFill>
                    <a:schemeClr val="bg1"/>
                  </a:solidFill>
                  <a:cs typeface="+mn-ea"/>
                  <a:sym typeface="+mn-lt"/>
                </a:rPr>
                <a:t>马子睿</a:t>
              </a:r>
              <a:endParaRPr lang="zh-CN" altLang="en-US" sz="1400">
                <a:solidFill>
                  <a:schemeClr val="bg1"/>
                </a:solidFill>
                <a:cs typeface="+mn-ea"/>
                <a:sym typeface="+mn-lt"/>
              </a:endParaRPr>
            </a:p>
          </p:txBody>
        </p:sp>
        <p:sp>
          <p:nvSpPr>
            <p:cNvPr id="4" name="文本框 3"/>
            <p:cNvSpPr txBox="1"/>
            <p:nvPr/>
          </p:nvSpPr>
          <p:spPr>
            <a:xfrm>
              <a:off x="4325622" y="5966877"/>
              <a:ext cx="2049778" cy="349250"/>
            </a:xfrm>
            <a:prstGeom prst="rect">
              <a:avLst/>
            </a:prstGeom>
            <a:noFill/>
          </p:spPr>
          <p:txBody>
            <a:bodyPr wrap="square" rtlCol="0">
              <a:spAutoFit/>
            </a:bodyPr>
            <a:p>
              <a:pPr marL="285750" indent="-285750">
                <a:lnSpc>
                  <a:spcPct val="120000"/>
                </a:lnSpc>
                <a:buClr>
                  <a:schemeClr val="bg1"/>
                </a:buClr>
                <a:buSzPct val="130000"/>
                <a:buFont typeface="Wingdings" panose="05000000000000000000" pitchFamily="2" charset="2"/>
                <a:buChar char="n"/>
              </a:pPr>
              <a:r>
                <a:rPr lang="zh-CN" altLang="en-US" sz="1400">
                  <a:solidFill>
                    <a:schemeClr val="bg1"/>
                  </a:solidFill>
                  <a:cs typeface="+mn-ea"/>
                  <a:sym typeface="+mn-lt"/>
                </a:rPr>
                <a:t>小组：</a:t>
              </a:r>
              <a:r>
                <a:rPr lang="en-US" altLang="zh-CN" sz="1400">
                  <a:solidFill>
                    <a:schemeClr val="bg1"/>
                  </a:solidFill>
                  <a:cs typeface="+mn-ea"/>
                  <a:sym typeface="+mn-lt"/>
                </a:rPr>
                <a:t>LED</a:t>
              </a:r>
              <a:endParaRPr lang="zh-CN" altLang="en-US" sz="1400">
                <a:solidFill>
                  <a:schemeClr val="bg1"/>
                </a:solidFill>
                <a:cs typeface="+mn-ea"/>
                <a:sym typeface="+mn-lt"/>
              </a:endParaRPr>
            </a:p>
          </p:txBody>
        </p:sp>
      </p:grpSp>
      <p:sp>
        <p:nvSpPr>
          <p:cNvPr id="5" name="文本框 4"/>
          <p:cNvSpPr txBox="1"/>
          <p:nvPr/>
        </p:nvSpPr>
        <p:spPr>
          <a:xfrm>
            <a:off x="3910965" y="4210050"/>
            <a:ext cx="2359025" cy="349250"/>
          </a:xfrm>
          <a:prstGeom prst="rect">
            <a:avLst/>
          </a:prstGeom>
          <a:noFill/>
        </p:spPr>
        <p:txBody>
          <a:bodyPr wrap="none" rtlCol="0" anchor="t">
            <a:spAutoFit/>
          </a:bodyPr>
          <a:p>
            <a:pPr indent="0">
              <a:lnSpc>
                <a:spcPct val="120000"/>
              </a:lnSpc>
              <a:buClr>
                <a:schemeClr val="bg1"/>
              </a:buClr>
              <a:buSzPct val="130000"/>
              <a:buFont typeface="Wingdings" panose="05000000000000000000" pitchFamily="2" charset="2"/>
              <a:buNone/>
            </a:pPr>
            <a:r>
              <a:rPr lang="en-US" altLang="zh-CN" sz="1400" dirty="0" smtClean="0">
                <a:solidFill>
                  <a:schemeClr val="bg1"/>
                </a:solidFill>
                <a:latin typeface="Arial" panose="020B0604020202020204" pitchFamily="34" charset="0"/>
                <a:ea typeface="微软雅黑" panose="020B0503020204020204" pitchFamily="34" charset="-122"/>
              </a:rPr>
              <a:t>(Legendary Elaborate Digit)</a:t>
            </a:r>
            <a:endParaRPr lang="en-US" altLang="zh-CN" sz="1400" dirty="0" smtClean="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499574" y="3145375"/>
            <a:ext cx="3193092" cy="681990"/>
          </a:xfrm>
          <a:prstGeom prst="rect">
            <a:avLst/>
          </a:prstGeom>
          <a:noFill/>
        </p:spPr>
        <p:txBody>
          <a:bodyPr wrap="square" rtlCol="0">
            <a:spAutoFit/>
          </a:bodyPr>
          <a:lstStyle/>
          <a:p>
            <a:pPr algn="ctr">
              <a:lnSpc>
                <a:spcPct val="120000"/>
              </a:lnSpc>
            </a:pPr>
            <a:r>
              <a:rPr lang="zh-CN" altLang="en-US" sz="3200" dirty="0">
                <a:solidFill>
                  <a:schemeClr val="bg1"/>
                </a:solidFill>
                <a:cs typeface="+mn-ea"/>
                <a:sym typeface="+mn-lt"/>
              </a:rPr>
              <a:t>项目简介</a:t>
            </a:r>
            <a:endParaRPr lang="zh-CN" altLang="en-US" sz="3200" dirty="0">
              <a:solidFill>
                <a:schemeClr val="bg1"/>
              </a:solidFill>
              <a:cs typeface="+mn-ea"/>
              <a:sym typeface="+mn-lt"/>
            </a:endParaRPr>
          </a:p>
        </p:txBody>
      </p:sp>
      <p:sp>
        <p:nvSpPr>
          <p:cNvPr id="8" name="矩形 7"/>
          <p:cNvSpPr/>
          <p:nvPr/>
        </p:nvSpPr>
        <p:spPr>
          <a:xfrm>
            <a:off x="4260850" y="3923665"/>
            <a:ext cx="3670300" cy="349250"/>
          </a:xfrm>
          <a:prstGeom prst="rect">
            <a:avLst/>
          </a:prstGeom>
        </p:spPr>
        <p:txBody>
          <a:bodyPr wrap="square">
            <a:spAutoFit/>
          </a:bodyPr>
          <a:lstStyle/>
          <a:p>
            <a:pPr>
              <a:lnSpc>
                <a:spcPct val="120000"/>
              </a:lnSpc>
            </a:pPr>
            <a:r>
              <a:rPr lang="en-US" altLang="zh-CN" sz="1400">
                <a:solidFill>
                  <a:schemeClr val="bg1"/>
                </a:solidFill>
                <a:cs typeface="+mn-ea"/>
                <a:sym typeface="+mn-lt"/>
              </a:rPr>
              <a:t>Introduction to the project and cooperation.</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01</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275330" y="49262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3" name="椭圆 2"/>
          <p:cNvSpPr/>
          <p:nvPr/>
        </p:nvSpPr>
        <p:spPr>
          <a:xfrm>
            <a:off x="5637530" y="492628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4" name="椭圆 3"/>
          <p:cNvSpPr/>
          <p:nvPr/>
        </p:nvSpPr>
        <p:spPr>
          <a:xfrm>
            <a:off x="7999730" y="49262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6" name="任意多边形 11"/>
          <p:cNvSpPr/>
          <p:nvPr/>
        </p:nvSpPr>
        <p:spPr>
          <a:xfrm>
            <a:off x="2743518" y="1908446"/>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7" name="任意多边形 12"/>
          <p:cNvSpPr/>
          <p:nvPr/>
        </p:nvSpPr>
        <p:spPr>
          <a:xfrm>
            <a:off x="5105718" y="1908446"/>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8" name="任意多边形 13"/>
          <p:cNvSpPr/>
          <p:nvPr/>
        </p:nvSpPr>
        <p:spPr>
          <a:xfrm>
            <a:off x="7466330" y="1908446"/>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grpSp>
        <p:nvGrpSpPr>
          <p:cNvPr id="10" name="Group 4"/>
          <p:cNvGrpSpPr>
            <a:grpSpLocks noChangeAspect="1"/>
          </p:cNvGrpSpPr>
          <p:nvPr/>
        </p:nvGrpSpPr>
        <p:grpSpPr bwMode="auto">
          <a:xfrm>
            <a:off x="5819264" y="5100832"/>
            <a:ext cx="540000" cy="534809"/>
            <a:chOff x="3684" y="2007"/>
            <a:chExt cx="312" cy="309"/>
          </a:xfrm>
          <a:solidFill>
            <a:schemeClr val="bg1"/>
          </a:solidFill>
        </p:grpSpPr>
        <p:sp>
          <p:nvSpPr>
            <p:cNvPr id="11" name="Freeform 5"/>
            <p:cNvSpPr>
              <a:spLocks noEditPoints="1"/>
            </p:cNvSpPr>
            <p:nvPr/>
          </p:nvSpPr>
          <p:spPr bwMode="auto">
            <a:xfrm>
              <a:off x="3684" y="2036"/>
              <a:ext cx="283" cy="280"/>
            </a:xfrm>
            <a:custGeom>
              <a:avLst/>
              <a:gdLst>
                <a:gd name="T0" fmla="*/ 84 w 117"/>
                <a:gd name="T1" fmla="*/ 3 h 116"/>
                <a:gd name="T2" fmla="*/ 76 w 117"/>
                <a:gd name="T3" fmla="*/ 0 h 116"/>
                <a:gd name="T4" fmla="*/ 69 w 117"/>
                <a:gd name="T5" fmla="*/ 3 h 116"/>
                <a:gd name="T6" fmla="*/ 64 w 117"/>
                <a:gd name="T7" fmla="*/ 9 h 116"/>
                <a:gd name="T8" fmla="*/ 61 w 117"/>
                <a:gd name="T9" fmla="*/ 16 h 116"/>
                <a:gd name="T10" fmla="*/ 62 w 117"/>
                <a:gd name="T11" fmla="*/ 21 h 116"/>
                <a:gd name="T12" fmla="*/ 8 w 117"/>
                <a:gd name="T13" fmla="*/ 43 h 116"/>
                <a:gd name="T14" fmla="*/ 1 w 117"/>
                <a:gd name="T15" fmla="*/ 51 h 116"/>
                <a:gd name="T16" fmla="*/ 4 w 117"/>
                <a:gd name="T17" fmla="*/ 62 h 116"/>
                <a:gd name="T18" fmla="*/ 55 w 117"/>
                <a:gd name="T19" fmla="*/ 113 h 116"/>
                <a:gd name="T20" fmla="*/ 63 w 117"/>
                <a:gd name="T21" fmla="*/ 116 h 116"/>
                <a:gd name="T22" fmla="*/ 64 w 117"/>
                <a:gd name="T23" fmla="*/ 116 h 116"/>
                <a:gd name="T24" fmla="*/ 66 w 117"/>
                <a:gd name="T25" fmla="*/ 116 h 116"/>
                <a:gd name="T26" fmla="*/ 75 w 117"/>
                <a:gd name="T27" fmla="*/ 109 h 116"/>
                <a:gd name="T28" fmla="*/ 96 w 117"/>
                <a:gd name="T29" fmla="*/ 55 h 116"/>
                <a:gd name="T30" fmla="*/ 102 w 117"/>
                <a:gd name="T31" fmla="*/ 57 h 116"/>
                <a:gd name="T32" fmla="*/ 109 w 117"/>
                <a:gd name="T33" fmla="*/ 54 h 116"/>
                <a:gd name="T34" fmla="*/ 114 w 117"/>
                <a:gd name="T35" fmla="*/ 48 h 116"/>
                <a:gd name="T36" fmla="*/ 117 w 117"/>
                <a:gd name="T37" fmla="*/ 41 h 116"/>
                <a:gd name="T38" fmla="*/ 114 w 117"/>
                <a:gd name="T39" fmla="*/ 34 h 116"/>
                <a:gd name="T40" fmla="*/ 84 w 117"/>
                <a:gd name="T41" fmla="*/ 3 h 116"/>
                <a:gd name="T42" fmla="*/ 67 w 117"/>
                <a:gd name="T43" fmla="*/ 106 h 116"/>
                <a:gd name="T44" fmla="*/ 65 w 117"/>
                <a:gd name="T45" fmla="*/ 108 h 116"/>
                <a:gd name="T46" fmla="*/ 64 w 117"/>
                <a:gd name="T47" fmla="*/ 108 h 116"/>
                <a:gd name="T48" fmla="*/ 61 w 117"/>
                <a:gd name="T49" fmla="*/ 107 h 116"/>
                <a:gd name="T50" fmla="*/ 10 w 117"/>
                <a:gd name="T51" fmla="*/ 57 h 116"/>
                <a:gd name="T52" fmla="*/ 9 w 117"/>
                <a:gd name="T53" fmla="*/ 53 h 116"/>
                <a:gd name="T54" fmla="*/ 11 w 117"/>
                <a:gd name="T55" fmla="*/ 50 h 116"/>
                <a:gd name="T56" fmla="*/ 36 w 117"/>
                <a:gd name="T57" fmla="*/ 40 h 116"/>
                <a:gd name="T58" fmla="*/ 86 w 117"/>
                <a:gd name="T59" fmla="*/ 58 h 116"/>
                <a:gd name="T60" fmla="*/ 67 w 117"/>
                <a:gd name="T61" fmla="*/ 106 h 116"/>
                <a:gd name="T62" fmla="*/ 109 w 117"/>
                <a:gd name="T63" fmla="*/ 42 h 116"/>
                <a:gd name="T64" fmla="*/ 103 w 117"/>
                <a:gd name="T65" fmla="*/ 48 h 116"/>
                <a:gd name="T66" fmla="*/ 100 w 117"/>
                <a:gd name="T67" fmla="*/ 48 h 116"/>
                <a:gd name="T68" fmla="*/ 93 w 117"/>
                <a:gd name="T69" fmla="*/ 41 h 116"/>
                <a:gd name="T70" fmla="*/ 87 w 117"/>
                <a:gd name="T71" fmla="*/ 55 h 116"/>
                <a:gd name="T72" fmla="*/ 88 w 117"/>
                <a:gd name="T73" fmla="*/ 54 h 116"/>
                <a:gd name="T74" fmla="*/ 53 w 117"/>
                <a:gd name="T75" fmla="*/ 39 h 116"/>
                <a:gd name="T76" fmla="*/ 42 w 117"/>
                <a:gd name="T77" fmla="*/ 38 h 116"/>
                <a:gd name="T78" fmla="*/ 76 w 117"/>
                <a:gd name="T79" fmla="*/ 24 h 116"/>
                <a:gd name="T80" fmla="*/ 69 w 117"/>
                <a:gd name="T81" fmla="*/ 17 h 116"/>
                <a:gd name="T82" fmla="*/ 69 w 117"/>
                <a:gd name="T83" fmla="*/ 14 h 116"/>
                <a:gd name="T84" fmla="*/ 75 w 117"/>
                <a:gd name="T85" fmla="*/ 9 h 116"/>
                <a:gd name="T86" fmla="*/ 78 w 117"/>
                <a:gd name="T87" fmla="*/ 9 h 116"/>
                <a:gd name="T88" fmla="*/ 109 w 117"/>
                <a:gd name="T89" fmla="*/ 40 h 116"/>
                <a:gd name="T90" fmla="*/ 109 w 117"/>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16">
                  <a:moveTo>
                    <a:pt x="84" y="3"/>
                  </a:moveTo>
                  <a:cubicBezTo>
                    <a:pt x="82" y="1"/>
                    <a:pt x="79" y="0"/>
                    <a:pt x="76" y="0"/>
                  </a:cubicBezTo>
                  <a:cubicBezTo>
                    <a:pt x="74" y="0"/>
                    <a:pt x="71" y="1"/>
                    <a:pt x="69" y="3"/>
                  </a:cubicBezTo>
                  <a:cubicBezTo>
                    <a:pt x="64" y="9"/>
                    <a:pt x="64" y="9"/>
                    <a:pt x="64" y="9"/>
                  </a:cubicBezTo>
                  <a:cubicBezTo>
                    <a:pt x="62" y="11"/>
                    <a:pt x="61" y="13"/>
                    <a:pt x="61" y="16"/>
                  </a:cubicBezTo>
                  <a:cubicBezTo>
                    <a:pt x="61" y="18"/>
                    <a:pt x="61" y="19"/>
                    <a:pt x="62" y="21"/>
                  </a:cubicBezTo>
                  <a:cubicBezTo>
                    <a:pt x="8" y="43"/>
                    <a:pt x="8" y="43"/>
                    <a:pt x="8" y="43"/>
                  </a:cubicBezTo>
                  <a:cubicBezTo>
                    <a:pt x="4" y="44"/>
                    <a:pt x="2" y="48"/>
                    <a:pt x="1" y="51"/>
                  </a:cubicBezTo>
                  <a:cubicBezTo>
                    <a:pt x="0" y="55"/>
                    <a:pt x="1" y="59"/>
                    <a:pt x="4" y="62"/>
                  </a:cubicBezTo>
                  <a:cubicBezTo>
                    <a:pt x="55" y="113"/>
                    <a:pt x="55" y="113"/>
                    <a:pt x="55" y="113"/>
                  </a:cubicBezTo>
                  <a:cubicBezTo>
                    <a:pt x="57" y="115"/>
                    <a:pt x="60" y="116"/>
                    <a:pt x="63" y="116"/>
                  </a:cubicBezTo>
                  <a:cubicBezTo>
                    <a:pt x="63" y="116"/>
                    <a:pt x="64" y="116"/>
                    <a:pt x="64" y="116"/>
                  </a:cubicBezTo>
                  <a:cubicBezTo>
                    <a:pt x="65" y="116"/>
                    <a:pt x="65" y="116"/>
                    <a:pt x="66" y="116"/>
                  </a:cubicBezTo>
                  <a:cubicBezTo>
                    <a:pt x="70" y="115"/>
                    <a:pt x="73" y="112"/>
                    <a:pt x="75" y="109"/>
                  </a:cubicBezTo>
                  <a:cubicBezTo>
                    <a:pt x="96" y="55"/>
                    <a:pt x="96" y="55"/>
                    <a:pt x="96" y="55"/>
                  </a:cubicBezTo>
                  <a:cubicBezTo>
                    <a:pt x="98" y="56"/>
                    <a:pt x="100" y="57"/>
                    <a:pt x="102" y="57"/>
                  </a:cubicBezTo>
                  <a:cubicBezTo>
                    <a:pt x="104" y="57"/>
                    <a:pt x="107" y="56"/>
                    <a:pt x="109" y="54"/>
                  </a:cubicBezTo>
                  <a:cubicBezTo>
                    <a:pt x="114" y="48"/>
                    <a:pt x="114" y="48"/>
                    <a:pt x="114" y="48"/>
                  </a:cubicBezTo>
                  <a:cubicBezTo>
                    <a:pt x="116" y="46"/>
                    <a:pt x="117" y="44"/>
                    <a:pt x="117" y="41"/>
                  </a:cubicBezTo>
                  <a:cubicBezTo>
                    <a:pt x="117" y="38"/>
                    <a:pt x="116" y="36"/>
                    <a:pt x="114" y="34"/>
                  </a:cubicBezTo>
                  <a:lnTo>
                    <a:pt x="84" y="3"/>
                  </a:lnTo>
                  <a:close/>
                  <a:moveTo>
                    <a:pt x="67" y="106"/>
                  </a:moveTo>
                  <a:cubicBezTo>
                    <a:pt x="67" y="107"/>
                    <a:pt x="66" y="108"/>
                    <a:pt x="65" y="108"/>
                  </a:cubicBezTo>
                  <a:cubicBezTo>
                    <a:pt x="64" y="108"/>
                    <a:pt x="64" y="108"/>
                    <a:pt x="64" y="108"/>
                  </a:cubicBezTo>
                  <a:cubicBezTo>
                    <a:pt x="63" y="108"/>
                    <a:pt x="62" y="108"/>
                    <a:pt x="61" y="107"/>
                  </a:cubicBezTo>
                  <a:cubicBezTo>
                    <a:pt x="10" y="57"/>
                    <a:pt x="10" y="57"/>
                    <a:pt x="10" y="57"/>
                  </a:cubicBezTo>
                  <a:cubicBezTo>
                    <a:pt x="9" y="56"/>
                    <a:pt x="9" y="54"/>
                    <a:pt x="9" y="53"/>
                  </a:cubicBezTo>
                  <a:cubicBezTo>
                    <a:pt x="9" y="52"/>
                    <a:pt x="10" y="51"/>
                    <a:pt x="11" y="50"/>
                  </a:cubicBezTo>
                  <a:cubicBezTo>
                    <a:pt x="36" y="40"/>
                    <a:pt x="36" y="40"/>
                    <a:pt x="36" y="40"/>
                  </a:cubicBezTo>
                  <a:cubicBezTo>
                    <a:pt x="53" y="46"/>
                    <a:pt x="70" y="40"/>
                    <a:pt x="86" y="58"/>
                  </a:cubicBezTo>
                  <a:lnTo>
                    <a:pt x="67" y="106"/>
                  </a:lnTo>
                  <a:close/>
                  <a:moveTo>
                    <a:pt x="109" y="42"/>
                  </a:moveTo>
                  <a:cubicBezTo>
                    <a:pt x="103" y="48"/>
                    <a:pt x="103" y="48"/>
                    <a:pt x="103" y="48"/>
                  </a:cubicBezTo>
                  <a:cubicBezTo>
                    <a:pt x="102" y="49"/>
                    <a:pt x="101" y="49"/>
                    <a:pt x="100" y="48"/>
                  </a:cubicBezTo>
                  <a:cubicBezTo>
                    <a:pt x="93" y="41"/>
                    <a:pt x="93" y="41"/>
                    <a:pt x="93" y="41"/>
                  </a:cubicBezTo>
                  <a:cubicBezTo>
                    <a:pt x="87" y="55"/>
                    <a:pt x="87" y="55"/>
                    <a:pt x="87" y="55"/>
                  </a:cubicBezTo>
                  <a:cubicBezTo>
                    <a:pt x="88" y="54"/>
                    <a:pt x="88" y="54"/>
                    <a:pt x="88" y="54"/>
                  </a:cubicBezTo>
                  <a:cubicBezTo>
                    <a:pt x="76" y="42"/>
                    <a:pt x="64" y="41"/>
                    <a:pt x="53" y="39"/>
                  </a:cubicBezTo>
                  <a:cubicBezTo>
                    <a:pt x="49" y="39"/>
                    <a:pt x="46" y="38"/>
                    <a:pt x="42" y="38"/>
                  </a:cubicBezTo>
                  <a:cubicBezTo>
                    <a:pt x="76" y="24"/>
                    <a:pt x="76" y="24"/>
                    <a:pt x="76" y="24"/>
                  </a:cubicBezTo>
                  <a:cubicBezTo>
                    <a:pt x="69" y="17"/>
                    <a:pt x="69" y="17"/>
                    <a:pt x="69" y="17"/>
                  </a:cubicBezTo>
                  <a:cubicBezTo>
                    <a:pt x="69" y="16"/>
                    <a:pt x="69" y="15"/>
                    <a:pt x="69" y="14"/>
                  </a:cubicBezTo>
                  <a:cubicBezTo>
                    <a:pt x="75" y="9"/>
                    <a:pt x="75" y="9"/>
                    <a:pt x="75" y="9"/>
                  </a:cubicBezTo>
                  <a:cubicBezTo>
                    <a:pt x="76" y="8"/>
                    <a:pt x="77" y="8"/>
                    <a:pt x="78" y="9"/>
                  </a:cubicBezTo>
                  <a:cubicBezTo>
                    <a:pt x="109" y="40"/>
                    <a:pt x="109" y="40"/>
                    <a:pt x="109" y="40"/>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2" name="Freeform 6"/>
            <p:cNvSpPr>
              <a:spLocks noEditPoints="1"/>
            </p:cNvSpPr>
            <p:nvPr/>
          </p:nvSpPr>
          <p:spPr bwMode="auto">
            <a:xfrm>
              <a:off x="3822" y="2161"/>
              <a:ext cx="48" cy="4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5" y="20"/>
                    <a:pt x="20" y="16"/>
                    <a:pt x="20" y="10"/>
                  </a:cubicBezTo>
                  <a:cubicBezTo>
                    <a:pt x="20" y="5"/>
                    <a:pt x="15" y="0"/>
                    <a:pt x="10" y="0"/>
                  </a:cubicBezTo>
                  <a:cubicBezTo>
                    <a:pt x="4" y="0"/>
                    <a:pt x="0" y="5"/>
                    <a:pt x="0" y="10"/>
                  </a:cubicBezTo>
                  <a:cubicBezTo>
                    <a:pt x="0" y="16"/>
                    <a:pt x="4" y="20"/>
                    <a:pt x="10" y="20"/>
                  </a:cubicBezTo>
                  <a:close/>
                  <a:moveTo>
                    <a:pt x="10" y="4"/>
                  </a:moveTo>
                  <a:cubicBezTo>
                    <a:pt x="13" y="4"/>
                    <a:pt x="16" y="7"/>
                    <a:pt x="16" y="10"/>
                  </a:cubicBezTo>
                  <a:cubicBezTo>
                    <a:pt x="16" y="13"/>
                    <a:pt x="13" y="16"/>
                    <a:pt x="10" y="16"/>
                  </a:cubicBezTo>
                  <a:cubicBezTo>
                    <a:pt x="6" y="16"/>
                    <a:pt x="4" y="13"/>
                    <a:pt x="4" y="10"/>
                  </a:cubicBezTo>
                  <a:cubicBezTo>
                    <a:pt x="4" y="7"/>
                    <a:pt x="6"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3" name="Freeform 7"/>
            <p:cNvSpPr>
              <a:spLocks noEditPoints="1"/>
            </p:cNvSpPr>
            <p:nvPr/>
          </p:nvSpPr>
          <p:spPr bwMode="auto">
            <a:xfrm>
              <a:off x="3948" y="2007"/>
              <a:ext cx="48" cy="48"/>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5" y="20"/>
                    <a:pt x="20" y="16"/>
                    <a:pt x="20" y="10"/>
                  </a:cubicBezTo>
                  <a:cubicBezTo>
                    <a:pt x="20" y="5"/>
                    <a:pt x="15" y="0"/>
                    <a:pt x="10" y="0"/>
                  </a:cubicBezTo>
                  <a:close/>
                  <a:moveTo>
                    <a:pt x="10" y="16"/>
                  </a:moveTo>
                  <a:cubicBezTo>
                    <a:pt x="6" y="16"/>
                    <a:pt x="4" y="13"/>
                    <a:pt x="4" y="10"/>
                  </a:cubicBezTo>
                  <a:cubicBezTo>
                    <a:pt x="4" y="7"/>
                    <a:pt x="6"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4" name="Freeform 8"/>
            <p:cNvSpPr>
              <a:spLocks noEditPoints="1"/>
            </p:cNvSpPr>
            <p:nvPr/>
          </p:nvSpPr>
          <p:spPr bwMode="auto">
            <a:xfrm>
              <a:off x="3764" y="2152"/>
              <a:ext cx="39" cy="3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5" name="Oval 9"/>
            <p:cNvSpPr>
              <a:spLocks noChangeArrowheads="1"/>
            </p:cNvSpPr>
            <p:nvPr/>
          </p:nvSpPr>
          <p:spPr bwMode="auto">
            <a:xfrm>
              <a:off x="3803" y="2219"/>
              <a:ext cx="19"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6" name="Oval 10"/>
            <p:cNvSpPr>
              <a:spLocks noChangeArrowheads="1"/>
            </p:cNvSpPr>
            <p:nvPr/>
          </p:nvSpPr>
          <p:spPr bwMode="auto">
            <a:xfrm>
              <a:off x="3957" y="2074"/>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grpSp>
      <p:sp>
        <p:nvSpPr>
          <p:cNvPr id="17" name="Freeform 5"/>
          <p:cNvSpPr>
            <a:spLocks noChangeAspect="1" noEditPoints="1"/>
          </p:cNvSpPr>
          <p:nvPr/>
        </p:nvSpPr>
        <p:spPr bwMode="auto">
          <a:xfrm>
            <a:off x="3526155" y="5132659"/>
            <a:ext cx="414338" cy="50323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nSpc>
                <a:spcPct val="120000"/>
              </a:lnSpc>
            </a:pPr>
            <a:endParaRPr lang="zh-CN" altLang="en-US">
              <a:cs typeface="+mn-ea"/>
              <a:sym typeface="+mn-lt"/>
            </a:endParaRPr>
          </a:p>
        </p:txBody>
      </p:sp>
      <p:grpSp>
        <p:nvGrpSpPr>
          <p:cNvPr id="18" name="Group 5"/>
          <p:cNvGrpSpPr>
            <a:grpSpLocks noChangeAspect="1"/>
          </p:cNvGrpSpPr>
          <p:nvPr/>
        </p:nvGrpSpPr>
        <p:grpSpPr bwMode="auto">
          <a:xfrm>
            <a:off x="8186682" y="5091218"/>
            <a:ext cx="540000" cy="502711"/>
            <a:chOff x="1577" y="314"/>
            <a:chExt cx="782" cy="728"/>
          </a:xfrm>
          <a:solidFill>
            <a:schemeClr val="bg1"/>
          </a:solidFill>
        </p:grpSpPr>
        <p:sp>
          <p:nvSpPr>
            <p:cNvPr id="19" name="Freeform 6"/>
            <p:cNvSpPr>
              <a:spLocks noEditPoints="1"/>
            </p:cNvSpPr>
            <p:nvPr/>
          </p:nvSpPr>
          <p:spPr bwMode="auto">
            <a:xfrm>
              <a:off x="1577" y="314"/>
              <a:ext cx="389" cy="649"/>
            </a:xfrm>
            <a:custGeom>
              <a:avLst/>
              <a:gdLst>
                <a:gd name="T0" fmla="*/ 22 w 163"/>
                <a:gd name="T1" fmla="*/ 234 h 272"/>
                <a:gd name="T2" fmla="*/ 37 w 163"/>
                <a:gd name="T3" fmla="*/ 219 h 272"/>
                <a:gd name="T4" fmla="*/ 81 w 163"/>
                <a:gd name="T5" fmla="*/ 107 h 272"/>
                <a:gd name="T6" fmla="*/ 125 w 163"/>
                <a:gd name="T7" fmla="*/ 219 h 272"/>
                <a:gd name="T8" fmla="*/ 141 w 163"/>
                <a:gd name="T9" fmla="*/ 234 h 272"/>
                <a:gd name="T10" fmla="*/ 163 w 163"/>
                <a:gd name="T11" fmla="*/ 272 h 272"/>
                <a:gd name="T12" fmla="*/ 153 w 163"/>
                <a:gd name="T13" fmla="*/ 229 h 272"/>
                <a:gd name="T14" fmla="*/ 155 w 163"/>
                <a:gd name="T15" fmla="*/ 209 h 272"/>
                <a:gd name="T16" fmla="*/ 129 w 163"/>
                <a:gd name="T17" fmla="*/ 138 h 272"/>
                <a:gd name="T18" fmla="*/ 143 w 163"/>
                <a:gd name="T19" fmla="*/ 138 h 272"/>
                <a:gd name="T20" fmla="*/ 143 w 163"/>
                <a:gd name="T21" fmla="*/ 149 h 272"/>
                <a:gd name="T22" fmla="*/ 150 w 163"/>
                <a:gd name="T23" fmla="*/ 149 h 272"/>
                <a:gd name="T24" fmla="*/ 150 w 163"/>
                <a:gd name="T25" fmla="*/ 120 h 272"/>
                <a:gd name="T26" fmla="*/ 143 w 163"/>
                <a:gd name="T27" fmla="*/ 120 h 272"/>
                <a:gd name="T28" fmla="*/ 143 w 163"/>
                <a:gd name="T29" fmla="*/ 131 h 272"/>
                <a:gd name="T30" fmla="*/ 126 w 163"/>
                <a:gd name="T31" fmla="*/ 131 h 272"/>
                <a:gd name="T32" fmla="*/ 109 w 163"/>
                <a:gd name="T33" fmla="*/ 85 h 272"/>
                <a:gd name="T34" fmla="*/ 112 w 163"/>
                <a:gd name="T35" fmla="*/ 72 h 272"/>
                <a:gd name="T36" fmla="*/ 84 w 163"/>
                <a:gd name="T37" fmla="*/ 39 h 272"/>
                <a:gd name="T38" fmla="*/ 84 w 163"/>
                <a:gd name="T39" fmla="*/ 0 h 272"/>
                <a:gd name="T40" fmla="*/ 75 w 163"/>
                <a:gd name="T41" fmla="*/ 0 h 272"/>
                <a:gd name="T42" fmla="*/ 75 w 163"/>
                <a:gd name="T43" fmla="*/ 39 h 272"/>
                <a:gd name="T44" fmla="*/ 46 w 163"/>
                <a:gd name="T45" fmla="*/ 72 h 272"/>
                <a:gd name="T46" fmla="*/ 52 w 163"/>
                <a:gd name="T47" fmla="*/ 90 h 272"/>
                <a:gd name="T48" fmla="*/ 37 w 163"/>
                <a:gd name="T49" fmla="*/ 131 h 272"/>
                <a:gd name="T50" fmla="*/ 19 w 163"/>
                <a:gd name="T51" fmla="*/ 131 h 272"/>
                <a:gd name="T52" fmla="*/ 19 w 163"/>
                <a:gd name="T53" fmla="*/ 120 h 272"/>
                <a:gd name="T54" fmla="*/ 12 w 163"/>
                <a:gd name="T55" fmla="*/ 120 h 272"/>
                <a:gd name="T56" fmla="*/ 12 w 163"/>
                <a:gd name="T57" fmla="*/ 149 h 272"/>
                <a:gd name="T58" fmla="*/ 19 w 163"/>
                <a:gd name="T59" fmla="*/ 149 h 272"/>
                <a:gd name="T60" fmla="*/ 19 w 163"/>
                <a:gd name="T61" fmla="*/ 138 h 272"/>
                <a:gd name="T62" fmla="*/ 34 w 163"/>
                <a:gd name="T63" fmla="*/ 138 h 272"/>
                <a:gd name="T64" fmla="*/ 8 w 163"/>
                <a:gd name="T65" fmla="*/ 209 h 272"/>
                <a:gd name="T66" fmla="*/ 10 w 163"/>
                <a:gd name="T67" fmla="*/ 229 h 272"/>
                <a:gd name="T68" fmla="*/ 0 w 163"/>
                <a:gd name="T69" fmla="*/ 272 h 272"/>
                <a:gd name="T70" fmla="*/ 22 w 163"/>
                <a:gd name="T71" fmla="*/ 234 h 272"/>
                <a:gd name="T72" fmla="*/ 80 w 163"/>
                <a:gd name="T73" fmla="*/ 49 h 272"/>
                <a:gd name="T74" fmla="*/ 103 w 163"/>
                <a:gd name="T75" fmla="*/ 72 h 272"/>
                <a:gd name="T76" fmla="*/ 80 w 163"/>
                <a:gd name="T77" fmla="*/ 95 h 272"/>
                <a:gd name="T78" fmla="*/ 57 w 163"/>
                <a:gd name="T79" fmla="*/ 72 h 272"/>
                <a:gd name="T80" fmla="*/ 80 w 163"/>
                <a:gd name="T81" fmla="*/ 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272">
                  <a:moveTo>
                    <a:pt x="22" y="234"/>
                  </a:moveTo>
                  <a:cubicBezTo>
                    <a:pt x="37" y="219"/>
                    <a:pt x="37" y="219"/>
                    <a:pt x="37" y="219"/>
                  </a:cubicBezTo>
                  <a:cubicBezTo>
                    <a:pt x="81" y="107"/>
                    <a:pt x="81" y="107"/>
                    <a:pt x="81" y="107"/>
                  </a:cubicBezTo>
                  <a:cubicBezTo>
                    <a:pt x="125" y="219"/>
                    <a:pt x="125" y="219"/>
                    <a:pt x="125" y="219"/>
                  </a:cubicBezTo>
                  <a:cubicBezTo>
                    <a:pt x="141" y="234"/>
                    <a:pt x="141" y="234"/>
                    <a:pt x="141" y="234"/>
                  </a:cubicBezTo>
                  <a:cubicBezTo>
                    <a:pt x="163" y="272"/>
                    <a:pt x="163" y="272"/>
                    <a:pt x="163" y="272"/>
                  </a:cubicBezTo>
                  <a:cubicBezTo>
                    <a:pt x="153" y="229"/>
                    <a:pt x="153" y="229"/>
                    <a:pt x="153" y="229"/>
                  </a:cubicBezTo>
                  <a:cubicBezTo>
                    <a:pt x="155" y="209"/>
                    <a:pt x="155" y="209"/>
                    <a:pt x="155" y="209"/>
                  </a:cubicBezTo>
                  <a:cubicBezTo>
                    <a:pt x="129" y="138"/>
                    <a:pt x="129" y="138"/>
                    <a:pt x="129" y="138"/>
                  </a:cubicBezTo>
                  <a:cubicBezTo>
                    <a:pt x="143" y="138"/>
                    <a:pt x="143" y="138"/>
                    <a:pt x="143" y="138"/>
                  </a:cubicBezTo>
                  <a:cubicBezTo>
                    <a:pt x="143" y="149"/>
                    <a:pt x="143" y="149"/>
                    <a:pt x="143" y="149"/>
                  </a:cubicBezTo>
                  <a:cubicBezTo>
                    <a:pt x="150" y="149"/>
                    <a:pt x="150" y="149"/>
                    <a:pt x="150" y="149"/>
                  </a:cubicBezTo>
                  <a:cubicBezTo>
                    <a:pt x="150" y="120"/>
                    <a:pt x="150" y="120"/>
                    <a:pt x="150" y="120"/>
                  </a:cubicBezTo>
                  <a:cubicBezTo>
                    <a:pt x="143" y="120"/>
                    <a:pt x="143" y="120"/>
                    <a:pt x="143" y="120"/>
                  </a:cubicBezTo>
                  <a:cubicBezTo>
                    <a:pt x="143" y="131"/>
                    <a:pt x="143" y="131"/>
                    <a:pt x="143" y="131"/>
                  </a:cubicBezTo>
                  <a:cubicBezTo>
                    <a:pt x="126" y="131"/>
                    <a:pt x="126" y="131"/>
                    <a:pt x="126" y="131"/>
                  </a:cubicBezTo>
                  <a:cubicBezTo>
                    <a:pt x="109" y="85"/>
                    <a:pt x="109" y="85"/>
                    <a:pt x="109" y="85"/>
                  </a:cubicBezTo>
                  <a:cubicBezTo>
                    <a:pt x="111" y="81"/>
                    <a:pt x="112" y="77"/>
                    <a:pt x="112" y="72"/>
                  </a:cubicBezTo>
                  <a:cubicBezTo>
                    <a:pt x="112" y="55"/>
                    <a:pt x="100" y="42"/>
                    <a:pt x="84" y="39"/>
                  </a:cubicBezTo>
                  <a:cubicBezTo>
                    <a:pt x="84" y="0"/>
                    <a:pt x="84" y="0"/>
                    <a:pt x="84" y="0"/>
                  </a:cubicBezTo>
                  <a:cubicBezTo>
                    <a:pt x="75" y="0"/>
                    <a:pt x="75" y="0"/>
                    <a:pt x="75" y="0"/>
                  </a:cubicBezTo>
                  <a:cubicBezTo>
                    <a:pt x="75" y="39"/>
                    <a:pt x="75" y="39"/>
                    <a:pt x="75" y="39"/>
                  </a:cubicBezTo>
                  <a:cubicBezTo>
                    <a:pt x="59" y="42"/>
                    <a:pt x="46" y="55"/>
                    <a:pt x="46" y="72"/>
                  </a:cubicBezTo>
                  <a:cubicBezTo>
                    <a:pt x="46" y="79"/>
                    <a:pt x="48" y="85"/>
                    <a:pt x="52" y="90"/>
                  </a:cubicBezTo>
                  <a:cubicBezTo>
                    <a:pt x="37" y="131"/>
                    <a:pt x="37" y="131"/>
                    <a:pt x="37" y="131"/>
                  </a:cubicBezTo>
                  <a:cubicBezTo>
                    <a:pt x="19" y="131"/>
                    <a:pt x="19" y="131"/>
                    <a:pt x="19" y="131"/>
                  </a:cubicBezTo>
                  <a:cubicBezTo>
                    <a:pt x="19" y="120"/>
                    <a:pt x="19" y="120"/>
                    <a:pt x="19" y="120"/>
                  </a:cubicBezTo>
                  <a:cubicBezTo>
                    <a:pt x="12" y="120"/>
                    <a:pt x="12" y="120"/>
                    <a:pt x="12" y="120"/>
                  </a:cubicBezTo>
                  <a:cubicBezTo>
                    <a:pt x="12" y="149"/>
                    <a:pt x="12" y="149"/>
                    <a:pt x="12" y="149"/>
                  </a:cubicBezTo>
                  <a:cubicBezTo>
                    <a:pt x="19" y="149"/>
                    <a:pt x="19" y="149"/>
                    <a:pt x="19" y="149"/>
                  </a:cubicBezTo>
                  <a:cubicBezTo>
                    <a:pt x="19" y="138"/>
                    <a:pt x="19" y="138"/>
                    <a:pt x="19" y="138"/>
                  </a:cubicBezTo>
                  <a:cubicBezTo>
                    <a:pt x="34" y="138"/>
                    <a:pt x="34" y="138"/>
                    <a:pt x="34" y="138"/>
                  </a:cubicBezTo>
                  <a:cubicBezTo>
                    <a:pt x="8" y="209"/>
                    <a:pt x="8" y="209"/>
                    <a:pt x="8" y="209"/>
                  </a:cubicBezTo>
                  <a:cubicBezTo>
                    <a:pt x="10" y="229"/>
                    <a:pt x="10" y="229"/>
                    <a:pt x="10" y="229"/>
                  </a:cubicBezTo>
                  <a:cubicBezTo>
                    <a:pt x="0" y="272"/>
                    <a:pt x="0" y="272"/>
                    <a:pt x="0" y="272"/>
                  </a:cubicBezTo>
                  <a:lnTo>
                    <a:pt x="22" y="234"/>
                  </a:lnTo>
                  <a:close/>
                  <a:moveTo>
                    <a:pt x="80" y="49"/>
                  </a:moveTo>
                  <a:cubicBezTo>
                    <a:pt x="92" y="49"/>
                    <a:pt x="103" y="59"/>
                    <a:pt x="103" y="72"/>
                  </a:cubicBezTo>
                  <a:cubicBezTo>
                    <a:pt x="103" y="84"/>
                    <a:pt x="92" y="95"/>
                    <a:pt x="80" y="95"/>
                  </a:cubicBezTo>
                  <a:cubicBezTo>
                    <a:pt x="67" y="95"/>
                    <a:pt x="57" y="84"/>
                    <a:pt x="57" y="72"/>
                  </a:cubicBezTo>
                  <a:cubicBezTo>
                    <a:pt x="57" y="59"/>
                    <a:pt x="67" y="49"/>
                    <a:pt x="8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0" name="Oval 7"/>
            <p:cNvSpPr>
              <a:spLocks noChangeArrowheads="1"/>
            </p:cNvSpPr>
            <p:nvPr/>
          </p:nvSpPr>
          <p:spPr bwMode="auto">
            <a:xfrm>
              <a:off x="1742" y="460"/>
              <a:ext cx="52" cy="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1" name="Freeform 8"/>
            <p:cNvSpPr/>
            <p:nvPr/>
          </p:nvSpPr>
          <p:spPr bwMode="auto">
            <a:xfrm>
              <a:off x="1599" y="965"/>
              <a:ext cx="345" cy="77"/>
            </a:xfrm>
            <a:custGeom>
              <a:avLst/>
              <a:gdLst>
                <a:gd name="T0" fmla="*/ 3 w 145"/>
                <a:gd name="T1" fmla="*/ 0 h 32"/>
                <a:gd name="T2" fmla="*/ 0 w 145"/>
                <a:gd name="T3" fmla="*/ 5 h 32"/>
                <a:gd name="T4" fmla="*/ 74 w 145"/>
                <a:gd name="T5" fmla="*/ 20 h 32"/>
                <a:gd name="T6" fmla="*/ 145 w 145"/>
                <a:gd name="T7" fmla="*/ 5 h 32"/>
                <a:gd name="T8" fmla="*/ 142 w 145"/>
                <a:gd name="T9" fmla="*/ 0 h 32"/>
                <a:gd name="T10" fmla="*/ 3 w 145"/>
                <a:gd name="T11" fmla="*/ 0 h 32"/>
              </a:gdLst>
              <a:ahLst/>
              <a:cxnLst>
                <a:cxn ang="0">
                  <a:pos x="T0" y="T1"/>
                </a:cxn>
                <a:cxn ang="0">
                  <a:pos x="T2" y="T3"/>
                </a:cxn>
                <a:cxn ang="0">
                  <a:pos x="T4" y="T5"/>
                </a:cxn>
                <a:cxn ang="0">
                  <a:pos x="T6" y="T7"/>
                </a:cxn>
                <a:cxn ang="0">
                  <a:pos x="T8" y="T9"/>
                </a:cxn>
                <a:cxn ang="0">
                  <a:pos x="T10" y="T11"/>
                </a:cxn>
              </a:cxnLst>
              <a:rect l="0" t="0" r="r" b="b"/>
              <a:pathLst>
                <a:path w="145" h="32">
                  <a:moveTo>
                    <a:pt x="3" y="0"/>
                  </a:moveTo>
                  <a:cubicBezTo>
                    <a:pt x="0" y="5"/>
                    <a:pt x="0" y="5"/>
                    <a:pt x="0" y="5"/>
                  </a:cubicBezTo>
                  <a:cubicBezTo>
                    <a:pt x="1" y="5"/>
                    <a:pt x="32" y="20"/>
                    <a:pt x="74" y="20"/>
                  </a:cubicBezTo>
                  <a:cubicBezTo>
                    <a:pt x="96" y="20"/>
                    <a:pt x="120" y="16"/>
                    <a:pt x="145" y="5"/>
                  </a:cubicBezTo>
                  <a:cubicBezTo>
                    <a:pt x="142" y="0"/>
                    <a:pt x="142" y="0"/>
                    <a:pt x="142" y="0"/>
                  </a:cubicBezTo>
                  <a:cubicBezTo>
                    <a:pt x="71" y="32"/>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2" name="Freeform 9"/>
            <p:cNvSpPr/>
            <p:nvPr/>
          </p:nvSpPr>
          <p:spPr bwMode="auto">
            <a:xfrm>
              <a:off x="1944" y="751"/>
              <a:ext cx="341" cy="150"/>
            </a:xfrm>
            <a:custGeom>
              <a:avLst/>
              <a:gdLst>
                <a:gd name="T0" fmla="*/ 70 w 143"/>
                <a:gd name="T1" fmla="*/ 7 h 63"/>
                <a:gd name="T2" fmla="*/ 54 w 143"/>
                <a:gd name="T3" fmla="*/ 8 h 63"/>
                <a:gd name="T4" fmla="*/ 61 w 143"/>
                <a:gd name="T5" fmla="*/ 1 h 63"/>
                <a:gd name="T6" fmla="*/ 70 w 143"/>
                <a:gd name="T7" fmla="*/ 0 h 63"/>
                <a:gd name="T8" fmla="*/ 142 w 143"/>
                <a:gd name="T9" fmla="*/ 59 h 63"/>
                <a:gd name="T10" fmla="*/ 143 w 143"/>
                <a:gd name="T11" fmla="*/ 63 h 63"/>
                <a:gd name="T12" fmla="*/ 0 w 143"/>
                <a:gd name="T13" fmla="*/ 63 h 63"/>
                <a:gd name="T14" fmla="*/ 6 w 143"/>
                <a:gd name="T15" fmla="*/ 57 h 63"/>
                <a:gd name="T16" fmla="*/ 135 w 143"/>
                <a:gd name="T17" fmla="*/ 57 h 63"/>
                <a:gd name="T18" fmla="*/ 70 w 143"/>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63">
                  <a:moveTo>
                    <a:pt x="70" y="7"/>
                  </a:moveTo>
                  <a:cubicBezTo>
                    <a:pt x="64" y="7"/>
                    <a:pt x="59" y="7"/>
                    <a:pt x="54" y="8"/>
                  </a:cubicBezTo>
                  <a:cubicBezTo>
                    <a:pt x="61" y="1"/>
                    <a:pt x="61" y="1"/>
                    <a:pt x="61" y="1"/>
                  </a:cubicBezTo>
                  <a:cubicBezTo>
                    <a:pt x="64" y="1"/>
                    <a:pt x="67" y="0"/>
                    <a:pt x="70" y="0"/>
                  </a:cubicBezTo>
                  <a:cubicBezTo>
                    <a:pt x="104" y="0"/>
                    <a:pt x="135" y="25"/>
                    <a:pt x="142" y="59"/>
                  </a:cubicBezTo>
                  <a:cubicBezTo>
                    <a:pt x="143" y="63"/>
                    <a:pt x="143" y="63"/>
                    <a:pt x="143" y="63"/>
                  </a:cubicBezTo>
                  <a:cubicBezTo>
                    <a:pt x="0" y="63"/>
                    <a:pt x="0" y="63"/>
                    <a:pt x="0" y="63"/>
                  </a:cubicBezTo>
                  <a:cubicBezTo>
                    <a:pt x="6" y="57"/>
                    <a:pt x="6" y="57"/>
                    <a:pt x="6" y="57"/>
                  </a:cubicBezTo>
                  <a:cubicBezTo>
                    <a:pt x="135" y="57"/>
                    <a:pt x="135" y="57"/>
                    <a:pt x="135" y="57"/>
                  </a:cubicBezTo>
                  <a:cubicBezTo>
                    <a:pt x="127" y="27"/>
                    <a:pt x="100" y="7"/>
                    <a:pt x="7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3" name="Freeform 10"/>
            <p:cNvSpPr/>
            <p:nvPr/>
          </p:nvSpPr>
          <p:spPr bwMode="auto">
            <a:xfrm>
              <a:off x="1873" y="684"/>
              <a:ext cx="486" cy="288"/>
            </a:xfrm>
            <a:custGeom>
              <a:avLst/>
              <a:gdLst>
                <a:gd name="T0" fmla="*/ 14 w 204"/>
                <a:gd name="T1" fmla="*/ 115 h 121"/>
                <a:gd name="T2" fmla="*/ 15 w 204"/>
                <a:gd name="T3" fmla="*/ 106 h 121"/>
                <a:gd name="T4" fmla="*/ 16 w 204"/>
                <a:gd name="T5" fmla="*/ 115 h 121"/>
                <a:gd name="T6" fmla="*/ 22 w 204"/>
                <a:gd name="T7" fmla="*/ 106 h 121"/>
                <a:gd name="T8" fmla="*/ 24 w 204"/>
                <a:gd name="T9" fmla="*/ 115 h 121"/>
                <a:gd name="T10" fmla="*/ 29 w 204"/>
                <a:gd name="T11" fmla="*/ 97 h 121"/>
                <a:gd name="T12" fmla="*/ 31 w 204"/>
                <a:gd name="T13" fmla="*/ 115 h 121"/>
                <a:gd name="T14" fmla="*/ 36 w 204"/>
                <a:gd name="T15" fmla="*/ 106 h 121"/>
                <a:gd name="T16" fmla="*/ 38 w 204"/>
                <a:gd name="T17" fmla="*/ 115 h 121"/>
                <a:gd name="T18" fmla="*/ 45 w 204"/>
                <a:gd name="T19" fmla="*/ 106 h 121"/>
                <a:gd name="T20" fmla="*/ 47 w 204"/>
                <a:gd name="T21" fmla="*/ 115 h 121"/>
                <a:gd name="T22" fmla="*/ 52 w 204"/>
                <a:gd name="T23" fmla="*/ 106 h 121"/>
                <a:gd name="T24" fmla="*/ 55 w 204"/>
                <a:gd name="T25" fmla="*/ 115 h 121"/>
                <a:gd name="T26" fmla="*/ 60 w 204"/>
                <a:gd name="T27" fmla="*/ 97 h 121"/>
                <a:gd name="T28" fmla="*/ 62 w 204"/>
                <a:gd name="T29" fmla="*/ 115 h 121"/>
                <a:gd name="T30" fmla="*/ 68 w 204"/>
                <a:gd name="T31" fmla="*/ 106 h 121"/>
                <a:gd name="T32" fmla="*/ 70 w 204"/>
                <a:gd name="T33" fmla="*/ 115 h 121"/>
                <a:gd name="T34" fmla="*/ 76 w 204"/>
                <a:gd name="T35" fmla="*/ 106 h 121"/>
                <a:gd name="T36" fmla="*/ 79 w 204"/>
                <a:gd name="T37" fmla="*/ 115 h 121"/>
                <a:gd name="T38" fmla="*/ 84 w 204"/>
                <a:gd name="T39" fmla="*/ 106 h 121"/>
                <a:gd name="T40" fmla="*/ 86 w 204"/>
                <a:gd name="T41" fmla="*/ 115 h 121"/>
                <a:gd name="T42" fmla="*/ 92 w 204"/>
                <a:gd name="T43" fmla="*/ 97 h 121"/>
                <a:gd name="T44" fmla="*/ 94 w 204"/>
                <a:gd name="T45" fmla="*/ 115 h 121"/>
                <a:gd name="T46" fmla="*/ 99 w 204"/>
                <a:gd name="T47" fmla="*/ 106 h 121"/>
                <a:gd name="T48" fmla="*/ 102 w 204"/>
                <a:gd name="T49" fmla="*/ 115 h 121"/>
                <a:gd name="T50" fmla="*/ 108 w 204"/>
                <a:gd name="T51" fmla="*/ 106 h 121"/>
                <a:gd name="T52" fmla="*/ 110 w 204"/>
                <a:gd name="T53" fmla="*/ 115 h 121"/>
                <a:gd name="T54" fmla="*/ 116 w 204"/>
                <a:gd name="T55" fmla="*/ 106 h 121"/>
                <a:gd name="T56" fmla="*/ 118 w 204"/>
                <a:gd name="T57" fmla="*/ 115 h 121"/>
                <a:gd name="T58" fmla="*/ 123 w 204"/>
                <a:gd name="T59" fmla="*/ 97 h 121"/>
                <a:gd name="T60" fmla="*/ 125 w 204"/>
                <a:gd name="T61" fmla="*/ 115 h 121"/>
                <a:gd name="T62" fmla="*/ 130 w 204"/>
                <a:gd name="T63" fmla="*/ 106 h 121"/>
                <a:gd name="T64" fmla="*/ 132 w 204"/>
                <a:gd name="T65" fmla="*/ 115 h 121"/>
                <a:gd name="T66" fmla="*/ 138 w 204"/>
                <a:gd name="T67" fmla="*/ 106 h 121"/>
                <a:gd name="T68" fmla="*/ 141 w 204"/>
                <a:gd name="T69" fmla="*/ 115 h 121"/>
                <a:gd name="T70" fmla="*/ 146 w 204"/>
                <a:gd name="T71" fmla="*/ 106 h 121"/>
                <a:gd name="T72" fmla="*/ 148 w 204"/>
                <a:gd name="T73" fmla="*/ 115 h 121"/>
                <a:gd name="T74" fmla="*/ 154 w 204"/>
                <a:gd name="T75" fmla="*/ 97 h 121"/>
                <a:gd name="T76" fmla="*/ 156 w 204"/>
                <a:gd name="T77" fmla="*/ 115 h 121"/>
                <a:gd name="T78" fmla="*/ 162 w 204"/>
                <a:gd name="T79" fmla="*/ 106 h 121"/>
                <a:gd name="T80" fmla="*/ 164 w 204"/>
                <a:gd name="T81" fmla="*/ 115 h 121"/>
                <a:gd name="T82" fmla="*/ 170 w 204"/>
                <a:gd name="T83" fmla="*/ 106 h 121"/>
                <a:gd name="T84" fmla="*/ 172 w 204"/>
                <a:gd name="T85" fmla="*/ 115 h 121"/>
                <a:gd name="T86" fmla="*/ 178 w 204"/>
                <a:gd name="T87" fmla="*/ 106 h 121"/>
                <a:gd name="T88" fmla="*/ 180 w 204"/>
                <a:gd name="T89" fmla="*/ 115 h 121"/>
                <a:gd name="T90" fmla="*/ 186 w 204"/>
                <a:gd name="T91" fmla="*/ 97 h 121"/>
                <a:gd name="T92" fmla="*/ 188 w 204"/>
                <a:gd name="T93" fmla="*/ 115 h 121"/>
                <a:gd name="T94" fmla="*/ 198 w 204"/>
                <a:gd name="T95" fmla="*/ 103 h 121"/>
                <a:gd name="T96" fmla="*/ 120 w 204"/>
                <a:gd name="T97" fmla="*/ 0 h 121"/>
                <a:gd name="T98" fmla="*/ 204 w 204"/>
                <a:gd name="T99" fmla="*/ 121 h 121"/>
                <a:gd name="T100" fmla="*/ 8 w 204"/>
                <a:gd name="T101"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 h="121">
                  <a:moveTo>
                    <a:pt x="8" y="115"/>
                  </a:moveTo>
                  <a:cubicBezTo>
                    <a:pt x="14" y="115"/>
                    <a:pt x="14" y="115"/>
                    <a:pt x="14" y="115"/>
                  </a:cubicBezTo>
                  <a:cubicBezTo>
                    <a:pt x="14" y="106"/>
                    <a:pt x="14" y="106"/>
                    <a:pt x="14" y="106"/>
                  </a:cubicBezTo>
                  <a:cubicBezTo>
                    <a:pt x="15" y="106"/>
                    <a:pt x="15" y="106"/>
                    <a:pt x="15" y="106"/>
                  </a:cubicBezTo>
                  <a:cubicBezTo>
                    <a:pt x="16" y="106"/>
                    <a:pt x="16" y="106"/>
                    <a:pt x="16" y="106"/>
                  </a:cubicBezTo>
                  <a:cubicBezTo>
                    <a:pt x="16" y="115"/>
                    <a:pt x="16" y="115"/>
                    <a:pt x="16" y="115"/>
                  </a:cubicBezTo>
                  <a:cubicBezTo>
                    <a:pt x="22" y="115"/>
                    <a:pt x="22" y="115"/>
                    <a:pt x="22" y="115"/>
                  </a:cubicBezTo>
                  <a:cubicBezTo>
                    <a:pt x="22" y="106"/>
                    <a:pt x="22" y="106"/>
                    <a:pt x="22" y="106"/>
                  </a:cubicBezTo>
                  <a:cubicBezTo>
                    <a:pt x="24" y="106"/>
                    <a:pt x="24" y="106"/>
                    <a:pt x="24" y="106"/>
                  </a:cubicBezTo>
                  <a:cubicBezTo>
                    <a:pt x="24" y="115"/>
                    <a:pt x="24" y="115"/>
                    <a:pt x="24" y="115"/>
                  </a:cubicBezTo>
                  <a:cubicBezTo>
                    <a:pt x="29" y="115"/>
                    <a:pt x="29" y="115"/>
                    <a:pt x="29" y="115"/>
                  </a:cubicBezTo>
                  <a:cubicBezTo>
                    <a:pt x="29" y="97"/>
                    <a:pt x="29" y="97"/>
                    <a:pt x="29" y="97"/>
                  </a:cubicBezTo>
                  <a:cubicBezTo>
                    <a:pt x="31" y="97"/>
                    <a:pt x="31" y="97"/>
                    <a:pt x="31" y="97"/>
                  </a:cubicBezTo>
                  <a:cubicBezTo>
                    <a:pt x="31" y="115"/>
                    <a:pt x="31" y="115"/>
                    <a:pt x="31" y="115"/>
                  </a:cubicBezTo>
                  <a:cubicBezTo>
                    <a:pt x="36" y="115"/>
                    <a:pt x="36" y="115"/>
                    <a:pt x="36" y="115"/>
                  </a:cubicBezTo>
                  <a:cubicBezTo>
                    <a:pt x="36" y="106"/>
                    <a:pt x="36" y="106"/>
                    <a:pt x="36" y="106"/>
                  </a:cubicBezTo>
                  <a:cubicBezTo>
                    <a:pt x="38" y="106"/>
                    <a:pt x="38" y="106"/>
                    <a:pt x="38" y="106"/>
                  </a:cubicBezTo>
                  <a:cubicBezTo>
                    <a:pt x="38" y="115"/>
                    <a:pt x="38" y="115"/>
                    <a:pt x="38" y="115"/>
                  </a:cubicBezTo>
                  <a:cubicBezTo>
                    <a:pt x="45" y="115"/>
                    <a:pt x="45" y="115"/>
                    <a:pt x="45" y="115"/>
                  </a:cubicBezTo>
                  <a:cubicBezTo>
                    <a:pt x="45" y="106"/>
                    <a:pt x="45" y="106"/>
                    <a:pt x="45" y="106"/>
                  </a:cubicBezTo>
                  <a:cubicBezTo>
                    <a:pt x="47" y="106"/>
                    <a:pt x="47" y="106"/>
                    <a:pt x="47" y="106"/>
                  </a:cubicBezTo>
                  <a:cubicBezTo>
                    <a:pt x="47" y="115"/>
                    <a:pt x="47" y="115"/>
                    <a:pt x="47" y="115"/>
                  </a:cubicBezTo>
                  <a:cubicBezTo>
                    <a:pt x="52" y="115"/>
                    <a:pt x="52" y="115"/>
                    <a:pt x="52" y="115"/>
                  </a:cubicBezTo>
                  <a:cubicBezTo>
                    <a:pt x="52" y="106"/>
                    <a:pt x="52" y="106"/>
                    <a:pt x="52" y="106"/>
                  </a:cubicBezTo>
                  <a:cubicBezTo>
                    <a:pt x="55" y="106"/>
                    <a:pt x="55" y="106"/>
                    <a:pt x="55" y="106"/>
                  </a:cubicBezTo>
                  <a:cubicBezTo>
                    <a:pt x="55" y="115"/>
                    <a:pt x="55" y="115"/>
                    <a:pt x="55" y="115"/>
                  </a:cubicBezTo>
                  <a:cubicBezTo>
                    <a:pt x="60" y="115"/>
                    <a:pt x="60" y="115"/>
                    <a:pt x="60" y="115"/>
                  </a:cubicBezTo>
                  <a:cubicBezTo>
                    <a:pt x="60" y="97"/>
                    <a:pt x="60" y="97"/>
                    <a:pt x="60" y="97"/>
                  </a:cubicBezTo>
                  <a:cubicBezTo>
                    <a:pt x="62" y="97"/>
                    <a:pt x="62" y="97"/>
                    <a:pt x="62" y="97"/>
                  </a:cubicBezTo>
                  <a:cubicBezTo>
                    <a:pt x="62" y="115"/>
                    <a:pt x="62" y="115"/>
                    <a:pt x="62" y="115"/>
                  </a:cubicBezTo>
                  <a:cubicBezTo>
                    <a:pt x="68" y="115"/>
                    <a:pt x="68" y="115"/>
                    <a:pt x="68" y="115"/>
                  </a:cubicBezTo>
                  <a:cubicBezTo>
                    <a:pt x="68" y="106"/>
                    <a:pt x="68" y="106"/>
                    <a:pt x="68" y="106"/>
                  </a:cubicBezTo>
                  <a:cubicBezTo>
                    <a:pt x="70" y="106"/>
                    <a:pt x="70" y="106"/>
                    <a:pt x="70" y="106"/>
                  </a:cubicBezTo>
                  <a:cubicBezTo>
                    <a:pt x="70" y="115"/>
                    <a:pt x="70" y="115"/>
                    <a:pt x="70" y="115"/>
                  </a:cubicBezTo>
                  <a:cubicBezTo>
                    <a:pt x="76" y="115"/>
                    <a:pt x="76" y="115"/>
                    <a:pt x="76" y="115"/>
                  </a:cubicBezTo>
                  <a:cubicBezTo>
                    <a:pt x="76" y="106"/>
                    <a:pt x="76" y="106"/>
                    <a:pt x="76" y="106"/>
                  </a:cubicBezTo>
                  <a:cubicBezTo>
                    <a:pt x="79" y="106"/>
                    <a:pt x="79" y="106"/>
                    <a:pt x="79" y="106"/>
                  </a:cubicBezTo>
                  <a:cubicBezTo>
                    <a:pt x="79" y="115"/>
                    <a:pt x="79" y="115"/>
                    <a:pt x="79" y="115"/>
                  </a:cubicBezTo>
                  <a:cubicBezTo>
                    <a:pt x="84" y="115"/>
                    <a:pt x="84" y="115"/>
                    <a:pt x="84" y="115"/>
                  </a:cubicBezTo>
                  <a:cubicBezTo>
                    <a:pt x="84" y="106"/>
                    <a:pt x="84" y="106"/>
                    <a:pt x="84" y="106"/>
                  </a:cubicBezTo>
                  <a:cubicBezTo>
                    <a:pt x="86" y="106"/>
                    <a:pt x="86" y="106"/>
                    <a:pt x="86" y="106"/>
                  </a:cubicBezTo>
                  <a:cubicBezTo>
                    <a:pt x="86" y="115"/>
                    <a:pt x="86" y="115"/>
                    <a:pt x="86" y="115"/>
                  </a:cubicBezTo>
                  <a:cubicBezTo>
                    <a:pt x="92" y="115"/>
                    <a:pt x="92" y="115"/>
                    <a:pt x="92" y="115"/>
                  </a:cubicBezTo>
                  <a:cubicBezTo>
                    <a:pt x="92" y="97"/>
                    <a:pt x="92" y="97"/>
                    <a:pt x="92" y="97"/>
                  </a:cubicBezTo>
                  <a:cubicBezTo>
                    <a:pt x="94" y="97"/>
                    <a:pt x="94" y="97"/>
                    <a:pt x="94" y="97"/>
                  </a:cubicBezTo>
                  <a:cubicBezTo>
                    <a:pt x="94" y="115"/>
                    <a:pt x="94" y="115"/>
                    <a:pt x="94" y="115"/>
                  </a:cubicBezTo>
                  <a:cubicBezTo>
                    <a:pt x="99" y="115"/>
                    <a:pt x="99" y="115"/>
                    <a:pt x="99" y="115"/>
                  </a:cubicBezTo>
                  <a:cubicBezTo>
                    <a:pt x="99" y="106"/>
                    <a:pt x="99" y="106"/>
                    <a:pt x="99" y="106"/>
                  </a:cubicBezTo>
                  <a:cubicBezTo>
                    <a:pt x="102" y="106"/>
                    <a:pt x="102" y="106"/>
                    <a:pt x="102" y="106"/>
                  </a:cubicBezTo>
                  <a:cubicBezTo>
                    <a:pt x="102" y="115"/>
                    <a:pt x="102" y="115"/>
                    <a:pt x="102" y="115"/>
                  </a:cubicBezTo>
                  <a:cubicBezTo>
                    <a:pt x="108" y="115"/>
                    <a:pt x="108" y="115"/>
                    <a:pt x="108" y="115"/>
                  </a:cubicBezTo>
                  <a:cubicBezTo>
                    <a:pt x="108" y="106"/>
                    <a:pt x="108" y="106"/>
                    <a:pt x="108" y="106"/>
                  </a:cubicBezTo>
                  <a:cubicBezTo>
                    <a:pt x="110" y="106"/>
                    <a:pt x="110" y="106"/>
                    <a:pt x="110" y="106"/>
                  </a:cubicBezTo>
                  <a:cubicBezTo>
                    <a:pt x="110" y="115"/>
                    <a:pt x="110" y="115"/>
                    <a:pt x="110" y="115"/>
                  </a:cubicBezTo>
                  <a:cubicBezTo>
                    <a:pt x="116" y="115"/>
                    <a:pt x="116" y="115"/>
                    <a:pt x="116" y="115"/>
                  </a:cubicBezTo>
                  <a:cubicBezTo>
                    <a:pt x="116" y="106"/>
                    <a:pt x="116" y="106"/>
                    <a:pt x="116" y="106"/>
                  </a:cubicBezTo>
                  <a:cubicBezTo>
                    <a:pt x="118" y="106"/>
                    <a:pt x="118" y="106"/>
                    <a:pt x="118" y="106"/>
                  </a:cubicBezTo>
                  <a:cubicBezTo>
                    <a:pt x="118" y="115"/>
                    <a:pt x="118" y="115"/>
                    <a:pt x="118" y="115"/>
                  </a:cubicBezTo>
                  <a:cubicBezTo>
                    <a:pt x="123" y="115"/>
                    <a:pt x="123" y="115"/>
                    <a:pt x="123" y="115"/>
                  </a:cubicBezTo>
                  <a:cubicBezTo>
                    <a:pt x="123" y="97"/>
                    <a:pt x="123" y="97"/>
                    <a:pt x="123" y="97"/>
                  </a:cubicBezTo>
                  <a:cubicBezTo>
                    <a:pt x="125" y="97"/>
                    <a:pt x="125" y="97"/>
                    <a:pt x="125" y="97"/>
                  </a:cubicBezTo>
                  <a:cubicBezTo>
                    <a:pt x="125" y="115"/>
                    <a:pt x="125" y="115"/>
                    <a:pt x="125" y="115"/>
                  </a:cubicBezTo>
                  <a:cubicBezTo>
                    <a:pt x="130" y="115"/>
                    <a:pt x="130" y="115"/>
                    <a:pt x="130" y="115"/>
                  </a:cubicBezTo>
                  <a:cubicBezTo>
                    <a:pt x="130" y="106"/>
                    <a:pt x="130" y="106"/>
                    <a:pt x="130" y="106"/>
                  </a:cubicBezTo>
                  <a:cubicBezTo>
                    <a:pt x="132" y="106"/>
                    <a:pt x="132" y="106"/>
                    <a:pt x="132" y="106"/>
                  </a:cubicBezTo>
                  <a:cubicBezTo>
                    <a:pt x="132" y="115"/>
                    <a:pt x="132" y="115"/>
                    <a:pt x="132" y="115"/>
                  </a:cubicBezTo>
                  <a:cubicBezTo>
                    <a:pt x="138" y="115"/>
                    <a:pt x="138" y="115"/>
                    <a:pt x="138" y="115"/>
                  </a:cubicBezTo>
                  <a:cubicBezTo>
                    <a:pt x="138" y="106"/>
                    <a:pt x="138" y="106"/>
                    <a:pt x="138" y="106"/>
                  </a:cubicBezTo>
                  <a:cubicBezTo>
                    <a:pt x="141" y="106"/>
                    <a:pt x="141" y="106"/>
                    <a:pt x="141" y="106"/>
                  </a:cubicBezTo>
                  <a:cubicBezTo>
                    <a:pt x="141" y="115"/>
                    <a:pt x="141" y="115"/>
                    <a:pt x="141" y="115"/>
                  </a:cubicBezTo>
                  <a:cubicBezTo>
                    <a:pt x="146" y="115"/>
                    <a:pt x="146" y="115"/>
                    <a:pt x="146" y="115"/>
                  </a:cubicBezTo>
                  <a:cubicBezTo>
                    <a:pt x="146" y="106"/>
                    <a:pt x="146" y="106"/>
                    <a:pt x="146" y="106"/>
                  </a:cubicBezTo>
                  <a:cubicBezTo>
                    <a:pt x="148" y="106"/>
                    <a:pt x="148" y="106"/>
                    <a:pt x="148" y="106"/>
                  </a:cubicBezTo>
                  <a:cubicBezTo>
                    <a:pt x="148" y="115"/>
                    <a:pt x="148" y="115"/>
                    <a:pt x="148" y="115"/>
                  </a:cubicBezTo>
                  <a:cubicBezTo>
                    <a:pt x="154" y="115"/>
                    <a:pt x="154" y="115"/>
                    <a:pt x="154" y="115"/>
                  </a:cubicBezTo>
                  <a:cubicBezTo>
                    <a:pt x="154" y="97"/>
                    <a:pt x="154" y="97"/>
                    <a:pt x="154" y="97"/>
                  </a:cubicBezTo>
                  <a:cubicBezTo>
                    <a:pt x="156" y="97"/>
                    <a:pt x="156" y="97"/>
                    <a:pt x="156" y="97"/>
                  </a:cubicBezTo>
                  <a:cubicBezTo>
                    <a:pt x="156" y="115"/>
                    <a:pt x="156" y="115"/>
                    <a:pt x="156" y="115"/>
                  </a:cubicBezTo>
                  <a:cubicBezTo>
                    <a:pt x="162" y="115"/>
                    <a:pt x="162" y="115"/>
                    <a:pt x="162" y="115"/>
                  </a:cubicBezTo>
                  <a:cubicBezTo>
                    <a:pt x="162" y="106"/>
                    <a:pt x="162" y="106"/>
                    <a:pt x="162" y="106"/>
                  </a:cubicBezTo>
                  <a:cubicBezTo>
                    <a:pt x="164" y="106"/>
                    <a:pt x="164" y="106"/>
                    <a:pt x="164" y="106"/>
                  </a:cubicBezTo>
                  <a:cubicBezTo>
                    <a:pt x="164" y="115"/>
                    <a:pt x="164" y="115"/>
                    <a:pt x="164" y="115"/>
                  </a:cubicBezTo>
                  <a:cubicBezTo>
                    <a:pt x="170" y="115"/>
                    <a:pt x="170" y="115"/>
                    <a:pt x="170" y="115"/>
                  </a:cubicBezTo>
                  <a:cubicBezTo>
                    <a:pt x="170" y="106"/>
                    <a:pt x="170" y="106"/>
                    <a:pt x="170" y="106"/>
                  </a:cubicBezTo>
                  <a:cubicBezTo>
                    <a:pt x="172" y="106"/>
                    <a:pt x="172" y="106"/>
                    <a:pt x="172" y="106"/>
                  </a:cubicBezTo>
                  <a:cubicBezTo>
                    <a:pt x="172" y="115"/>
                    <a:pt x="172" y="115"/>
                    <a:pt x="172" y="115"/>
                  </a:cubicBezTo>
                  <a:cubicBezTo>
                    <a:pt x="178" y="115"/>
                    <a:pt x="178" y="115"/>
                    <a:pt x="178" y="115"/>
                  </a:cubicBezTo>
                  <a:cubicBezTo>
                    <a:pt x="178" y="106"/>
                    <a:pt x="178" y="106"/>
                    <a:pt x="178" y="106"/>
                  </a:cubicBezTo>
                  <a:cubicBezTo>
                    <a:pt x="180" y="106"/>
                    <a:pt x="180" y="106"/>
                    <a:pt x="180" y="106"/>
                  </a:cubicBezTo>
                  <a:cubicBezTo>
                    <a:pt x="180" y="115"/>
                    <a:pt x="180" y="115"/>
                    <a:pt x="180" y="115"/>
                  </a:cubicBezTo>
                  <a:cubicBezTo>
                    <a:pt x="186" y="115"/>
                    <a:pt x="186" y="115"/>
                    <a:pt x="186" y="115"/>
                  </a:cubicBezTo>
                  <a:cubicBezTo>
                    <a:pt x="186" y="97"/>
                    <a:pt x="186" y="97"/>
                    <a:pt x="186" y="97"/>
                  </a:cubicBezTo>
                  <a:cubicBezTo>
                    <a:pt x="188" y="97"/>
                    <a:pt x="188" y="97"/>
                    <a:pt x="188" y="97"/>
                  </a:cubicBezTo>
                  <a:cubicBezTo>
                    <a:pt x="188" y="115"/>
                    <a:pt x="188" y="115"/>
                    <a:pt x="188" y="115"/>
                  </a:cubicBezTo>
                  <a:cubicBezTo>
                    <a:pt x="198" y="115"/>
                    <a:pt x="198" y="115"/>
                    <a:pt x="198" y="115"/>
                  </a:cubicBezTo>
                  <a:cubicBezTo>
                    <a:pt x="198" y="103"/>
                    <a:pt x="198" y="103"/>
                    <a:pt x="198" y="103"/>
                  </a:cubicBezTo>
                  <a:cubicBezTo>
                    <a:pt x="198" y="54"/>
                    <a:pt x="162" y="13"/>
                    <a:pt x="115" y="6"/>
                  </a:cubicBezTo>
                  <a:cubicBezTo>
                    <a:pt x="120" y="0"/>
                    <a:pt x="120" y="0"/>
                    <a:pt x="120" y="0"/>
                  </a:cubicBezTo>
                  <a:cubicBezTo>
                    <a:pt x="168" y="10"/>
                    <a:pt x="204" y="52"/>
                    <a:pt x="204" y="103"/>
                  </a:cubicBezTo>
                  <a:cubicBezTo>
                    <a:pt x="204" y="121"/>
                    <a:pt x="204" y="121"/>
                    <a:pt x="204" y="121"/>
                  </a:cubicBezTo>
                  <a:cubicBezTo>
                    <a:pt x="0" y="121"/>
                    <a:pt x="0" y="121"/>
                    <a:pt x="0" y="121"/>
                  </a:cubicBezTo>
                  <a:cubicBezTo>
                    <a:pt x="8" y="113"/>
                    <a:pt x="8" y="113"/>
                    <a:pt x="8" y="113"/>
                  </a:cubicBezTo>
                  <a:cubicBezTo>
                    <a:pt x="8" y="115"/>
                    <a:pt x="8" y="115"/>
                    <a:pt x="8"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4" name="Freeform 11"/>
            <p:cNvSpPr/>
            <p:nvPr/>
          </p:nvSpPr>
          <p:spPr bwMode="auto">
            <a:xfrm>
              <a:off x="1839" y="415"/>
              <a:ext cx="189" cy="367"/>
            </a:xfrm>
            <a:custGeom>
              <a:avLst/>
              <a:gdLst>
                <a:gd name="T0" fmla="*/ 74 w 79"/>
                <a:gd name="T1" fmla="*/ 78 h 154"/>
                <a:gd name="T2" fmla="*/ 67 w 79"/>
                <a:gd name="T3" fmla="*/ 80 h 154"/>
                <a:gd name="T4" fmla="*/ 70 w 79"/>
                <a:gd name="T5" fmla="*/ 74 h 154"/>
                <a:gd name="T6" fmla="*/ 63 w 79"/>
                <a:gd name="T7" fmla="*/ 76 h 154"/>
                <a:gd name="T8" fmla="*/ 66 w 79"/>
                <a:gd name="T9" fmla="*/ 70 h 154"/>
                <a:gd name="T10" fmla="*/ 60 w 79"/>
                <a:gd name="T11" fmla="*/ 72 h 154"/>
                <a:gd name="T12" fmla="*/ 63 w 79"/>
                <a:gd name="T13" fmla="*/ 67 h 154"/>
                <a:gd name="T14" fmla="*/ 51 w 79"/>
                <a:gd name="T15" fmla="*/ 72 h 154"/>
                <a:gd name="T16" fmla="*/ 59 w 79"/>
                <a:gd name="T17" fmla="*/ 63 h 154"/>
                <a:gd name="T18" fmla="*/ 53 w 79"/>
                <a:gd name="T19" fmla="*/ 65 h 154"/>
                <a:gd name="T20" fmla="*/ 56 w 79"/>
                <a:gd name="T21" fmla="*/ 60 h 154"/>
                <a:gd name="T22" fmla="*/ 49 w 79"/>
                <a:gd name="T23" fmla="*/ 61 h 154"/>
                <a:gd name="T24" fmla="*/ 52 w 79"/>
                <a:gd name="T25" fmla="*/ 56 h 154"/>
                <a:gd name="T26" fmla="*/ 45 w 79"/>
                <a:gd name="T27" fmla="*/ 57 h 154"/>
                <a:gd name="T28" fmla="*/ 48 w 79"/>
                <a:gd name="T29" fmla="*/ 52 h 154"/>
                <a:gd name="T30" fmla="*/ 37 w 79"/>
                <a:gd name="T31" fmla="*/ 58 h 154"/>
                <a:gd name="T32" fmla="*/ 45 w 79"/>
                <a:gd name="T33" fmla="*/ 49 h 154"/>
                <a:gd name="T34" fmla="*/ 38 w 79"/>
                <a:gd name="T35" fmla="*/ 51 h 154"/>
                <a:gd name="T36" fmla="*/ 41 w 79"/>
                <a:gd name="T37" fmla="*/ 45 h 154"/>
                <a:gd name="T38" fmla="*/ 34 w 79"/>
                <a:gd name="T39" fmla="*/ 47 h 154"/>
                <a:gd name="T40" fmla="*/ 37 w 79"/>
                <a:gd name="T41" fmla="*/ 41 h 154"/>
                <a:gd name="T42" fmla="*/ 30 w 79"/>
                <a:gd name="T43" fmla="*/ 43 h 154"/>
                <a:gd name="T44" fmla="*/ 34 w 79"/>
                <a:gd name="T45" fmla="*/ 38 h 154"/>
                <a:gd name="T46" fmla="*/ 22 w 79"/>
                <a:gd name="T47" fmla="*/ 43 h 154"/>
                <a:gd name="T48" fmla="*/ 30 w 79"/>
                <a:gd name="T49" fmla="*/ 34 h 154"/>
                <a:gd name="T50" fmla="*/ 23 w 79"/>
                <a:gd name="T51" fmla="*/ 35 h 154"/>
                <a:gd name="T52" fmla="*/ 26 w 79"/>
                <a:gd name="T53" fmla="*/ 30 h 154"/>
                <a:gd name="T54" fmla="*/ 19 w 79"/>
                <a:gd name="T55" fmla="*/ 31 h 154"/>
                <a:gd name="T56" fmla="*/ 22 w 79"/>
                <a:gd name="T57" fmla="*/ 26 h 154"/>
                <a:gd name="T58" fmla="*/ 15 w 79"/>
                <a:gd name="T59" fmla="*/ 28 h 154"/>
                <a:gd name="T60" fmla="*/ 18 w 79"/>
                <a:gd name="T61" fmla="*/ 22 h 154"/>
                <a:gd name="T62" fmla="*/ 7 w 79"/>
                <a:gd name="T63" fmla="*/ 28 h 154"/>
                <a:gd name="T64" fmla="*/ 15 w 79"/>
                <a:gd name="T65" fmla="*/ 19 h 154"/>
                <a:gd name="T66" fmla="*/ 5 w 79"/>
                <a:gd name="T67" fmla="*/ 148 h 154"/>
                <a:gd name="T68" fmla="*/ 0 w 79"/>
                <a:gd name="T69" fmla="*/ 3 h 154"/>
                <a:gd name="T70" fmla="*/ 4 w 79"/>
                <a:gd name="T71" fmla="*/ 1 h 154"/>
                <a:gd name="T72" fmla="*/ 66 w 79"/>
                <a:gd name="T73" fmla="*/ 8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 h="154">
                  <a:moveTo>
                    <a:pt x="66" y="87"/>
                  </a:moveTo>
                  <a:cubicBezTo>
                    <a:pt x="74" y="78"/>
                    <a:pt x="74" y="78"/>
                    <a:pt x="74" y="78"/>
                  </a:cubicBezTo>
                  <a:cubicBezTo>
                    <a:pt x="71" y="75"/>
                    <a:pt x="71" y="75"/>
                    <a:pt x="71" y="75"/>
                  </a:cubicBezTo>
                  <a:cubicBezTo>
                    <a:pt x="67" y="80"/>
                    <a:pt x="67" y="80"/>
                    <a:pt x="67" y="80"/>
                  </a:cubicBezTo>
                  <a:cubicBezTo>
                    <a:pt x="66" y="79"/>
                    <a:pt x="66" y="79"/>
                    <a:pt x="66" y="79"/>
                  </a:cubicBezTo>
                  <a:cubicBezTo>
                    <a:pt x="70" y="74"/>
                    <a:pt x="70" y="74"/>
                    <a:pt x="70" y="74"/>
                  </a:cubicBezTo>
                  <a:cubicBezTo>
                    <a:pt x="67" y="71"/>
                    <a:pt x="67" y="71"/>
                    <a:pt x="67" y="71"/>
                  </a:cubicBezTo>
                  <a:cubicBezTo>
                    <a:pt x="63" y="76"/>
                    <a:pt x="63" y="76"/>
                    <a:pt x="63" y="76"/>
                  </a:cubicBezTo>
                  <a:cubicBezTo>
                    <a:pt x="62" y="75"/>
                    <a:pt x="62" y="75"/>
                    <a:pt x="62" y="75"/>
                  </a:cubicBezTo>
                  <a:cubicBezTo>
                    <a:pt x="66" y="70"/>
                    <a:pt x="66" y="70"/>
                    <a:pt x="66" y="70"/>
                  </a:cubicBezTo>
                  <a:cubicBezTo>
                    <a:pt x="64" y="68"/>
                    <a:pt x="64" y="68"/>
                    <a:pt x="64" y="68"/>
                  </a:cubicBezTo>
                  <a:cubicBezTo>
                    <a:pt x="60" y="72"/>
                    <a:pt x="60" y="72"/>
                    <a:pt x="60" y="72"/>
                  </a:cubicBezTo>
                  <a:cubicBezTo>
                    <a:pt x="58" y="71"/>
                    <a:pt x="58" y="71"/>
                    <a:pt x="58" y="71"/>
                  </a:cubicBezTo>
                  <a:cubicBezTo>
                    <a:pt x="63" y="67"/>
                    <a:pt x="63" y="67"/>
                    <a:pt x="63" y="67"/>
                  </a:cubicBezTo>
                  <a:cubicBezTo>
                    <a:pt x="60" y="64"/>
                    <a:pt x="60" y="64"/>
                    <a:pt x="60" y="64"/>
                  </a:cubicBezTo>
                  <a:cubicBezTo>
                    <a:pt x="51" y="72"/>
                    <a:pt x="51" y="72"/>
                    <a:pt x="51" y="72"/>
                  </a:cubicBezTo>
                  <a:cubicBezTo>
                    <a:pt x="50" y="71"/>
                    <a:pt x="50" y="71"/>
                    <a:pt x="50" y="71"/>
                  </a:cubicBezTo>
                  <a:cubicBezTo>
                    <a:pt x="59" y="63"/>
                    <a:pt x="59" y="63"/>
                    <a:pt x="59" y="63"/>
                  </a:cubicBezTo>
                  <a:cubicBezTo>
                    <a:pt x="57" y="61"/>
                    <a:pt x="57" y="61"/>
                    <a:pt x="57" y="61"/>
                  </a:cubicBezTo>
                  <a:cubicBezTo>
                    <a:pt x="53" y="65"/>
                    <a:pt x="53" y="65"/>
                    <a:pt x="53" y="65"/>
                  </a:cubicBezTo>
                  <a:cubicBezTo>
                    <a:pt x="52" y="64"/>
                    <a:pt x="52" y="64"/>
                    <a:pt x="52" y="64"/>
                  </a:cubicBezTo>
                  <a:cubicBezTo>
                    <a:pt x="56" y="60"/>
                    <a:pt x="56" y="60"/>
                    <a:pt x="56" y="60"/>
                  </a:cubicBezTo>
                  <a:cubicBezTo>
                    <a:pt x="53" y="57"/>
                    <a:pt x="53" y="57"/>
                    <a:pt x="53" y="57"/>
                  </a:cubicBezTo>
                  <a:cubicBezTo>
                    <a:pt x="49" y="61"/>
                    <a:pt x="49" y="61"/>
                    <a:pt x="49" y="61"/>
                  </a:cubicBezTo>
                  <a:cubicBezTo>
                    <a:pt x="48" y="60"/>
                    <a:pt x="48" y="60"/>
                    <a:pt x="48" y="60"/>
                  </a:cubicBezTo>
                  <a:cubicBezTo>
                    <a:pt x="52" y="56"/>
                    <a:pt x="52" y="56"/>
                    <a:pt x="52" y="56"/>
                  </a:cubicBezTo>
                  <a:cubicBezTo>
                    <a:pt x="49" y="53"/>
                    <a:pt x="49" y="53"/>
                    <a:pt x="49" y="53"/>
                  </a:cubicBezTo>
                  <a:cubicBezTo>
                    <a:pt x="45" y="57"/>
                    <a:pt x="45" y="57"/>
                    <a:pt x="45" y="57"/>
                  </a:cubicBezTo>
                  <a:cubicBezTo>
                    <a:pt x="44" y="56"/>
                    <a:pt x="44" y="56"/>
                    <a:pt x="44" y="56"/>
                  </a:cubicBezTo>
                  <a:cubicBezTo>
                    <a:pt x="48" y="52"/>
                    <a:pt x="48" y="52"/>
                    <a:pt x="48" y="52"/>
                  </a:cubicBezTo>
                  <a:cubicBezTo>
                    <a:pt x="46" y="50"/>
                    <a:pt x="46" y="50"/>
                    <a:pt x="46" y="50"/>
                  </a:cubicBezTo>
                  <a:cubicBezTo>
                    <a:pt x="37" y="58"/>
                    <a:pt x="37" y="58"/>
                    <a:pt x="37" y="58"/>
                  </a:cubicBezTo>
                  <a:cubicBezTo>
                    <a:pt x="36" y="57"/>
                    <a:pt x="36" y="57"/>
                    <a:pt x="36" y="57"/>
                  </a:cubicBezTo>
                  <a:cubicBezTo>
                    <a:pt x="45" y="49"/>
                    <a:pt x="45" y="49"/>
                    <a:pt x="45" y="49"/>
                  </a:cubicBezTo>
                  <a:cubicBezTo>
                    <a:pt x="42" y="46"/>
                    <a:pt x="42" y="46"/>
                    <a:pt x="42" y="46"/>
                  </a:cubicBezTo>
                  <a:cubicBezTo>
                    <a:pt x="38" y="51"/>
                    <a:pt x="38" y="51"/>
                    <a:pt x="38" y="51"/>
                  </a:cubicBezTo>
                  <a:cubicBezTo>
                    <a:pt x="37" y="50"/>
                    <a:pt x="37" y="50"/>
                    <a:pt x="37" y="50"/>
                  </a:cubicBezTo>
                  <a:cubicBezTo>
                    <a:pt x="41" y="45"/>
                    <a:pt x="41" y="45"/>
                    <a:pt x="41" y="45"/>
                  </a:cubicBezTo>
                  <a:cubicBezTo>
                    <a:pt x="38" y="42"/>
                    <a:pt x="38" y="42"/>
                    <a:pt x="38" y="42"/>
                  </a:cubicBezTo>
                  <a:cubicBezTo>
                    <a:pt x="34" y="47"/>
                    <a:pt x="34" y="47"/>
                    <a:pt x="34" y="47"/>
                  </a:cubicBezTo>
                  <a:cubicBezTo>
                    <a:pt x="33" y="46"/>
                    <a:pt x="33" y="46"/>
                    <a:pt x="33" y="46"/>
                  </a:cubicBezTo>
                  <a:cubicBezTo>
                    <a:pt x="37" y="41"/>
                    <a:pt x="37" y="41"/>
                    <a:pt x="37" y="41"/>
                  </a:cubicBezTo>
                  <a:cubicBezTo>
                    <a:pt x="35" y="39"/>
                    <a:pt x="35" y="39"/>
                    <a:pt x="35" y="39"/>
                  </a:cubicBezTo>
                  <a:cubicBezTo>
                    <a:pt x="30" y="43"/>
                    <a:pt x="30" y="43"/>
                    <a:pt x="30" y="43"/>
                  </a:cubicBezTo>
                  <a:cubicBezTo>
                    <a:pt x="29" y="42"/>
                    <a:pt x="29" y="42"/>
                    <a:pt x="29" y="42"/>
                  </a:cubicBezTo>
                  <a:cubicBezTo>
                    <a:pt x="34" y="38"/>
                    <a:pt x="34" y="38"/>
                    <a:pt x="34" y="38"/>
                  </a:cubicBezTo>
                  <a:cubicBezTo>
                    <a:pt x="31" y="35"/>
                    <a:pt x="31" y="35"/>
                    <a:pt x="31" y="35"/>
                  </a:cubicBezTo>
                  <a:cubicBezTo>
                    <a:pt x="22" y="43"/>
                    <a:pt x="22" y="43"/>
                    <a:pt x="22" y="43"/>
                  </a:cubicBezTo>
                  <a:cubicBezTo>
                    <a:pt x="21" y="42"/>
                    <a:pt x="21" y="42"/>
                    <a:pt x="21" y="42"/>
                  </a:cubicBezTo>
                  <a:cubicBezTo>
                    <a:pt x="30" y="34"/>
                    <a:pt x="30" y="34"/>
                    <a:pt x="30" y="34"/>
                  </a:cubicBezTo>
                  <a:cubicBezTo>
                    <a:pt x="27" y="31"/>
                    <a:pt x="27" y="31"/>
                    <a:pt x="27" y="31"/>
                  </a:cubicBezTo>
                  <a:cubicBezTo>
                    <a:pt x="23" y="35"/>
                    <a:pt x="23" y="35"/>
                    <a:pt x="23" y="35"/>
                  </a:cubicBezTo>
                  <a:cubicBezTo>
                    <a:pt x="22" y="34"/>
                    <a:pt x="22" y="34"/>
                    <a:pt x="22" y="34"/>
                  </a:cubicBezTo>
                  <a:cubicBezTo>
                    <a:pt x="26" y="30"/>
                    <a:pt x="26" y="30"/>
                    <a:pt x="26" y="30"/>
                  </a:cubicBezTo>
                  <a:cubicBezTo>
                    <a:pt x="23" y="27"/>
                    <a:pt x="23" y="27"/>
                    <a:pt x="23" y="27"/>
                  </a:cubicBezTo>
                  <a:cubicBezTo>
                    <a:pt x="19" y="31"/>
                    <a:pt x="19" y="31"/>
                    <a:pt x="19" y="31"/>
                  </a:cubicBezTo>
                  <a:cubicBezTo>
                    <a:pt x="18" y="30"/>
                    <a:pt x="18" y="30"/>
                    <a:pt x="18" y="30"/>
                  </a:cubicBezTo>
                  <a:cubicBezTo>
                    <a:pt x="22" y="26"/>
                    <a:pt x="22" y="26"/>
                    <a:pt x="22" y="26"/>
                  </a:cubicBezTo>
                  <a:cubicBezTo>
                    <a:pt x="19" y="23"/>
                    <a:pt x="19" y="23"/>
                    <a:pt x="19" y="23"/>
                  </a:cubicBezTo>
                  <a:cubicBezTo>
                    <a:pt x="15" y="28"/>
                    <a:pt x="15" y="28"/>
                    <a:pt x="15" y="28"/>
                  </a:cubicBezTo>
                  <a:cubicBezTo>
                    <a:pt x="14" y="27"/>
                    <a:pt x="14" y="27"/>
                    <a:pt x="14" y="27"/>
                  </a:cubicBezTo>
                  <a:cubicBezTo>
                    <a:pt x="18" y="22"/>
                    <a:pt x="18" y="22"/>
                    <a:pt x="18" y="22"/>
                  </a:cubicBezTo>
                  <a:cubicBezTo>
                    <a:pt x="16" y="20"/>
                    <a:pt x="16" y="20"/>
                    <a:pt x="16" y="20"/>
                  </a:cubicBezTo>
                  <a:cubicBezTo>
                    <a:pt x="7" y="28"/>
                    <a:pt x="7" y="28"/>
                    <a:pt x="7" y="28"/>
                  </a:cubicBezTo>
                  <a:cubicBezTo>
                    <a:pt x="6" y="27"/>
                    <a:pt x="6" y="27"/>
                    <a:pt x="6" y="27"/>
                  </a:cubicBezTo>
                  <a:cubicBezTo>
                    <a:pt x="15" y="19"/>
                    <a:pt x="15" y="19"/>
                    <a:pt x="15" y="19"/>
                  </a:cubicBezTo>
                  <a:cubicBezTo>
                    <a:pt x="5" y="9"/>
                    <a:pt x="5" y="9"/>
                    <a:pt x="5" y="9"/>
                  </a:cubicBezTo>
                  <a:cubicBezTo>
                    <a:pt x="5" y="148"/>
                    <a:pt x="5" y="148"/>
                    <a:pt x="5" y="148"/>
                  </a:cubicBezTo>
                  <a:cubicBezTo>
                    <a:pt x="0" y="154"/>
                    <a:pt x="0" y="154"/>
                    <a:pt x="0" y="154"/>
                  </a:cubicBezTo>
                  <a:cubicBezTo>
                    <a:pt x="0" y="3"/>
                    <a:pt x="0" y="3"/>
                    <a:pt x="0" y="3"/>
                  </a:cubicBezTo>
                  <a:cubicBezTo>
                    <a:pt x="0" y="1"/>
                    <a:pt x="0" y="0"/>
                    <a:pt x="1" y="0"/>
                  </a:cubicBezTo>
                  <a:cubicBezTo>
                    <a:pt x="2" y="0"/>
                    <a:pt x="4" y="0"/>
                    <a:pt x="4" y="1"/>
                  </a:cubicBezTo>
                  <a:cubicBezTo>
                    <a:pt x="79" y="75"/>
                    <a:pt x="79" y="75"/>
                    <a:pt x="79" y="75"/>
                  </a:cubicBezTo>
                  <a:cubicBezTo>
                    <a:pt x="66" y="87"/>
                    <a:pt x="66" y="87"/>
                    <a:pt x="66"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5" name="Freeform 12"/>
            <p:cNvSpPr/>
            <p:nvPr/>
          </p:nvSpPr>
          <p:spPr bwMode="auto">
            <a:xfrm>
              <a:off x="1892" y="541"/>
              <a:ext cx="97" cy="188"/>
            </a:xfrm>
            <a:custGeom>
              <a:avLst/>
              <a:gdLst>
                <a:gd name="T0" fmla="*/ 0 w 41"/>
                <a:gd name="T1" fmla="*/ 79 h 79"/>
                <a:gd name="T2" fmla="*/ 0 w 41"/>
                <a:gd name="T3" fmla="*/ 3 h 79"/>
                <a:gd name="T4" fmla="*/ 2 w 41"/>
                <a:gd name="T5" fmla="*/ 0 h 79"/>
                <a:gd name="T6" fmla="*/ 5 w 41"/>
                <a:gd name="T7" fmla="*/ 1 h 79"/>
                <a:gd name="T8" fmla="*/ 41 w 41"/>
                <a:gd name="T9" fmla="*/ 38 h 79"/>
                <a:gd name="T10" fmla="*/ 37 w 41"/>
                <a:gd name="T11" fmla="*/ 41 h 79"/>
                <a:gd name="T12" fmla="*/ 5 w 41"/>
                <a:gd name="T13" fmla="*/ 10 h 79"/>
                <a:gd name="T14" fmla="*/ 5 w 41"/>
                <a:gd name="T15" fmla="*/ 73 h 79"/>
                <a:gd name="T16" fmla="*/ 0 w 41"/>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9">
                  <a:moveTo>
                    <a:pt x="0" y="79"/>
                  </a:moveTo>
                  <a:cubicBezTo>
                    <a:pt x="0" y="3"/>
                    <a:pt x="0" y="3"/>
                    <a:pt x="0" y="3"/>
                  </a:cubicBezTo>
                  <a:cubicBezTo>
                    <a:pt x="0" y="2"/>
                    <a:pt x="1" y="1"/>
                    <a:pt x="2" y="0"/>
                  </a:cubicBezTo>
                  <a:cubicBezTo>
                    <a:pt x="3" y="0"/>
                    <a:pt x="4" y="0"/>
                    <a:pt x="5" y="1"/>
                  </a:cubicBezTo>
                  <a:cubicBezTo>
                    <a:pt x="41" y="38"/>
                    <a:pt x="41" y="38"/>
                    <a:pt x="41" y="38"/>
                  </a:cubicBezTo>
                  <a:cubicBezTo>
                    <a:pt x="37" y="41"/>
                    <a:pt x="37" y="41"/>
                    <a:pt x="37" y="41"/>
                  </a:cubicBezTo>
                  <a:cubicBezTo>
                    <a:pt x="5" y="10"/>
                    <a:pt x="5" y="10"/>
                    <a:pt x="5" y="10"/>
                  </a:cubicBezTo>
                  <a:cubicBezTo>
                    <a:pt x="5" y="73"/>
                    <a:pt x="5" y="73"/>
                    <a:pt x="5" y="73"/>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6" name="Freeform 13"/>
            <p:cNvSpPr>
              <a:spLocks noEditPoints="1"/>
            </p:cNvSpPr>
            <p:nvPr/>
          </p:nvSpPr>
          <p:spPr bwMode="auto">
            <a:xfrm>
              <a:off x="1754" y="529"/>
              <a:ext cx="447" cy="446"/>
            </a:xfrm>
            <a:custGeom>
              <a:avLst/>
              <a:gdLst>
                <a:gd name="T0" fmla="*/ 2 w 188"/>
                <a:gd name="T1" fmla="*/ 151 h 187"/>
                <a:gd name="T2" fmla="*/ 36 w 188"/>
                <a:gd name="T3" fmla="*/ 185 h 187"/>
                <a:gd name="T4" fmla="*/ 43 w 188"/>
                <a:gd name="T5" fmla="*/ 185 h 187"/>
                <a:gd name="T6" fmla="*/ 186 w 188"/>
                <a:gd name="T7" fmla="*/ 43 h 187"/>
                <a:gd name="T8" fmla="*/ 186 w 188"/>
                <a:gd name="T9" fmla="*/ 36 h 187"/>
                <a:gd name="T10" fmla="*/ 152 w 188"/>
                <a:gd name="T11" fmla="*/ 2 h 187"/>
                <a:gd name="T12" fmla="*/ 145 w 188"/>
                <a:gd name="T13" fmla="*/ 2 h 187"/>
                <a:gd name="T14" fmla="*/ 2 w 188"/>
                <a:gd name="T15" fmla="*/ 144 h 187"/>
                <a:gd name="T16" fmla="*/ 2 w 188"/>
                <a:gd name="T17" fmla="*/ 151 h 187"/>
                <a:gd name="T18" fmla="*/ 6 w 188"/>
                <a:gd name="T19" fmla="*/ 148 h 187"/>
                <a:gd name="T20" fmla="*/ 148 w 188"/>
                <a:gd name="T21" fmla="*/ 5 h 187"/>
                <a:gd name="T22" fmla="*/ 182 w 188"/>
                <a:gd name="T23" fmla="*/ 39 h 187"/>
                <a:gd name="T24" fmla="*/ 173 w 188"/>
                <a:gd name="T25" fmla="*/ 48 h 187"/>
                <a:gd name="T26" fmla="*/ 148 w 188"/>
                <a:gd name="T27" fmla="*/ 23 h 187"/>
                <a:gd name="T28" fmla="*/ 145 w 188"/>
                <a:gd name="T29" fmla="*/ 26 h 187"/>
                <a:gd name="T30" fmla="*/ 170 w 188"/>
                <a:gd name="T31" fmla="*/ 51 h 187"/>
                <a:gd name="T32" fmla="*/ 162 w 188"/>
                <a:gd name="T33" fmla="*/ 59 h 187"/>
                <a:gd name="T34" fmla="*/ 149 w 188"/>
                <a:gd name="T35" fmla="*/ 47 h 187"/>
                <a:gd name="T36" fmla="*/ 146 w 188"/>
                <a:gd name="T37" fmla="*/ 50 h 187"/>
                <a:gd name="T38" fmla="*/ 159 w 188"/>
                <a:gd name="T39" fmla="*/ 62 h 187"/>
                <a:gd name="T40" fmla="*/ 151 w 188"/>
                <a:gd name="T41" fmla="*/ 70 h 187"/>
                <a:gd name="T42" fmla="*/ 138 w 188"/>
                <a:gd name="T43" fmla="*/ 58 h 187"/>
                <a:gd name="T44" fmla="*/ 135 w 188"/>
                <a:gd name="T45" fmla="*/ 61 h 187"/>
                <a:gd name="T46" fmla="*/ 148 w 188"/>
                <a:gd name="T47" fmla="*/ 73 h 187"/>
                <a:gd name="T48" fmla="*/ 139 w 188"/>
                <a:gd name="T49" fmla="*/ 82 h 187"/>
                <a:gd name="T50" fmla="*/ 127 w 188"/>
                <a:gd name="T51" fmla="*/ 69 h 187"/>
                <a:gd name="T52" fmla="*/ 124 w 188"/>
                <a:gd name="T53" fmla="*/ 72 h 187"/>
                <a:gd name="T54" fmla="*/ 136 w 188"/>
                <a:gd name="T55" fmla="*/ 85 h 187"/>
                <a:gd name="T56" fmla="*/ 128 w 188"/>
                <a:gd name="T57" fmla="*/ 93 h 187"/>
                <a:gd name="T58" fmla="*/ 103 w 188"/>
                <a:gd name="T59" fmla="*/ 68 h 187"/>
                <a:gd name="T60" fmla="*/ 100 w 188"/>
                <a:gd name="T61" fmla="*/ 71 h 187"/>
                <a:gd name="T62" fmla="*/ 125 w 188"/>
                <a:gd name="T63" fmla="*/ 96 h 187"/>
                <a:gd name="T64" fmla="*/ 117 w 188"/>
                <a:gd name="T65" fmla="*/ 104 h 187"/>
                <a:gd name="T66" fmla="*/ 104 w 188"/>
                <a:gd name="T67" fmla="*/ 92 h 187"/>
                <a:gd name="T68" fmla="*/ 101 w 188"/>
                <a:gd name="T69" fmla="*/ 95 h 187"/>
                <a:gd name="T70" fmla="*/ 114 w 188"/>
                <a:gd name="T71" fmla="*/ 107 h 187"/>
                <a:gd name="T72" fmla="*/ 106 w 188"/>
                <a:gd name="T73" fmla="*/ 115 h 187"/>
                <a:gd name="T74" fmla="*/ 93 w 188"/>
                <a:gd name="T75" fmla="*/ 103 h 187"/>
                <a:gd name="T76" fmla="*/ 90 w 188"/>
                <a:gd name="T77" fmla="*/ 105 h 187"/>
                <a:gd name="T78" fmla="*/ 103 w 188"/>
                <a:gd name="T79" fmla="*/ 118 h 187"/>
                <a:gd name="T80" fmla="*/ 94 w 188"/>
                <a:gd name="T81" fmla="*/ 127 h 187"/>
                <a:gd name="T82" fmla="*/ 82 w 188"/>
                <a:gd name="T83" fmla="*/ 114 h 187"/>
                <a:gd name="T84" fmla="*/ 79 w 188"/>
                <a:gd name="T85" fmla="*/ 117 h 187"/>
                <a:gd name="T86" fmla="*/ 91 w 188"/>
                <a:gd name="T87" fmla="*/ 130 h 187"/>
                <a:gd name="T88" fmla="*/ 84 w 188"/>
                <a:gd name="T89" fmla="*/ 137 h 187"/>
                <a:gd name="T90" fmla="*/ 59 w 188"/>
                <a:gd name="T91" fmla="*/ 111 h 187"/>
                <a:gd name="T92" fmla="*/ 56 w 188"/>
                <a:gd name="T93" fmla="*/ 114 h 187"/>
                <a:gd name="T94" fmla="*/ 81 w 188"/>
                <a:gd name="T95" fmla="*/ 140 h 187"/>
                <a:gd name="T96" fmla="*/ 74 w 188"/>
                <a:gd name="T97" fmla="*/ 147 h 187"/>
                <a:gd name="T98" fmla="*/ 61 w 188"/>
                <a:gd name="T99" fmla="*/ 135 h 187"/>
                <a:gd name="T100" fmla="*/ 58 w 188"/>
                <a:gd name="T101" fmla="*/ 138 h 187"/>
                <a:gd name="T102" fmla="*/ 71 w 188"/>
                <a:gd name="T103" fmla="*/ 150 h 187"/>
                <a:gd name="T104" fmla="*/ 63 w 188"/>
                <a:gd name="T105" fmla="*/ 158 h 187"/>
                <a:gd name="T106" fmla="*/ 50 w 188"/>
                <a:gd name="T107" fmla="*/ 146 h 187"/>
                <a:gd name="T108" fmla="*/ 47 w 188"/>
                <a:gd name="T109" fmla="*/ 149 h 187"/>
                <a:gd name="T110" fmla="*/ 60 w 188"/>
                <a:gd name="T111" fmla="*/ 161 h 187"/>
                <a:gd name="T112" fmla="*/ 51 w 188"/>
                <a:gd name="T113" fmla="*/ 170 h 187"/>
                <a:gd name="T114" fmla="*/ 38 w 188"/>
                <a:gd name="T115" fmla="*/ 158 h 187"/>
                <a:gd name="T116" fmla="*/ 35 w 188"/>
                <a:gd name="T117" fmla="*/ 161 h 187"/>
                <a:gd name="T118" fmla="*/ 48 w 188"/>
                <a:gd name="T119" fmla="*/ 173 h 187"/>
                <a:gd name="T120" fmla="*/ 40 w 188"/>
                <a:gd name="T121" fmla="*/ 182 h 187"/>
                <a:gd name="T122" fmla="*/ 6 w 188"/>
                <a:gd name="T123"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7">
                  <a:moveTo>
                    <a:pt x="2" y="151"/>
                  </a:moveTo>
                  <a:cubicBezTo>
                    <a:pt x="36" y="185"/>
                    <a:pt x="36" y="185"/>
                    <a:pt x="36" y="185"/>
                  </a:cubicBezTo>
                  <a:cubicBezTo>
                    <a:pt x="38" y="187"/>
                    <a:pt x="41" y="187"/>
                    <a:pt x="43" y="185"/>
                  </a:cubicBezTo>
                  <a:cubicBezTo>
                    <a:pt x="186" y="43"/>
                    <a:pt x="186" y="43"/>
                    <a:pt x="186" y="43"/>
                  </a:cubicBezTo>
                  <a:cubicBezTo>
                    <a:pt x="188" y="41"/>
                    <a:pt x="188" y="37"/>
                    <a:pt x="186" y="36"/>
                  </a:cubicBezTo>
                  <a:cubicBezTo>
                    <a:pt x="152" y="2"/>
                    <a:pt x="152" y="2"/>
                    <a:pt x="152" y="2"/>
                  </a:cubicBezTo>
                  <a:cubicBezTo>
                    <a:pt x="150" y="0"/>
                    <a:pt x="147" y="0"/>
                    <a:pt x="145" y="2"/>
                  </a:cubicBezTo>
                  <a:cubicBezTo>
                    <a:pt x="2" y="144"/>
                    <a:pt x="2" y="144"/>
                    <a:pt x="2" y="144"/>
                  </a:cubicBezTo>
                  <a:cubicBezTo>
                    <a:pt x="0" y="146"/>
                    <a:pt x="0" y="150"/>
                    <a:pt x="2" y="151"/>
                  </a:cubicBezTo>
                  <a:close/>
                  <a:moveTo>
                    <a:pt x="6" y="148"/>
                  </a:moveTo>
                  <a:cubicBezTo>
                    <a:pt x="148" y="5"/>
                    <a:pt x="148" y="5"/>
                    <a:pt x="148" y="5"/>
                  </a:cubicBezTo>
                  <a:cubicBezTo>
                    <a:pt x="182" y="39"/>
                    <a:pt x="182" y="39"/>
                    <a:pt x="182" y="39"/>
                  </a:cubicBezTo>
                  <a:cubicBezTo>
                    <a:pt x="173" y="48"/>
                    <a:pt x="173" y="48"/>
                    <a:pt x="173" y="48"/>
                  </a:cubicBezTo>
                  <a:cubicBezTo>
                    <a:pt x="148" y="23"/>
                    <a:pt x="148" y="23"/>
                    <a:pt x="148" y="23"/>
                  </a:cubicBezTo>
                  <a:cubicBezTo>
                    <a:pt x="145" y="26"/>
                    <a:pt x="145" y="26"/>
                    <a:pt x="145" y="26"/>
                  </a:cubicBezTo>
                  <a:cubicBezTo>
                    <a:pt x="170" y="51"/>
                    <a:pt x="170" y="51"/>
                    <a:pt x="170" y="51"/>
                  </a:cubicBezTo>
                  <a:cubicBezTo>
                    <a:pt x="162" y="59"/>
                    <a:pt x="162" y="59"/>
                    <a:pt x="162" y="59"/>
                  </a:cubicBezTo>
                  <a:cubicBezTo>
                    <a:pt x="149" y="47"/>
                    <a:pt x="149" y="47"/>
                    <a:pt x="149" y="47"/>
                  </a:cubicBezTo>
                  <a:cubicBezTo>
                    <a:pt x="146" y="50"/>
                    <a:pt x="146" y="50"/>
                    <a:pt x="146" y="50"/>
                  </a:cubicBezTo>
                  <a:cubicBezTo>
                    <a:pt x="159" y="62"/>
                    <a:pt x="159" y="62"/>
                    <a:pt x="159" y="62"/>
                  </a:cubicBezTo>
                  <a:cubicBezTo>
                    <a:pt x="151" y="70"/>
                    <a:pt x="151" y="70"/>
                    <a:pt x="151" y="70"/>
                  </a:cubicBezTo>
                  <a:cubicBezTo>
                    <a:pt x="138" y="58"/>
                    <a:pt x="138" y="58"/>
                    <a:pt x="138" y="58"/>
                  </a:cubicBezTo>
                  <a:cubicBezTo>
                    <a:pt x="135" y="61"/>
                    <a:pt x="135" y="61"/>
                    <a:pt x="135" y="61"/>
                  </a:cubicBezTo>
                  <a:cubicBezTo>
                    <a:pt x="148" y="73"/>
                    <a:pt x="148" y="73"/>
                    <a:pt x="148" y="73"/>
                  </a:cubicBezTo>
                  <a:cubicBezTo>
                    <a:pt x="139" y="82"/>
                    <a:pt x="139" y="82"/>
                    <a:pt x="139" y="82"/>
                  </a:cubicBezTo>
                  <a:cubicBezTo>
                    <a:pt x="127" y="69"/>
                    <a:pt x="127" y="69"/>
                    <a:pt x="127" y="69"/>
                  </a:cubicBezTo>
                  <a:cubicBezTo>
                    <a:pt x="124" y="72"/>
                    <a:pt x="124" y="72"/>
                    <a:pt x="124" y="72"/>
                  </a:cubicBezTo>
                  <a:cubicBezTo>
                    <a:pt x="136" y="85"/>
                    <a:pt x="136" y="85"/>
                    <a:pt x="136" y="85"/>
                  </a:cubicBezTo>
                  <a:cubicBezTo>
                    <a:pt x="128" y="93"/>
                    <a:pt x="128" y="93"/>
                    <a:pt x="128" y="93"/>
                  </a:cubicBezTo>
                  <a:cubicBezTo>
                    <a:pt x="103" y="68"/>
                    <a:pt x="103" y="68"/>
                    <a:pt x="103" y="68"/>
                  </a:cubicBezTo>
                  <a:cubicBezTo>
                    <a:pt x="100" y="71"/>
                    <a:pt x="100" y="71"/>
                    <a:pt x="100" y="71"/>
                  </a:cubicBezTo>
                  <a:cubicBezTo>
                    <a:pt x="125" y="96"/>
                    <a:pt x="125" y="96"/>
                    <a:pt x="125" y="96"/>
                  </a:cubicBezTo>
                  <a:cubicBezTo>
                    <a:pt x="117" y="104"/>
                    <a:pt x="117" y="104"/>
                    <a:pt x="117" y="104"/>
                  </a:cubicBezTo>
                  <a:cubicBezTo>
                    <a:pt x="104" y="92"/>
                    <a:pt x="104" y="92"/>
                    <a:pt x="104" y="92"/>
                  </a:cubicBezTo>
                  <a:cubicBezTo>
                    <a:pt x="101" y="95"/>
                    <a:pt x="101" y="95"/>
                    <a:pt x="101" y="95"/>
                  </a:cubicBezTo>
                  <a:cubicBezTo>
                    <a:pt x="114" y="107"/>
                    <a:pt x="114" y="107"/>
                    <a:pt x="114" y="107"/>
                  </a:cubicBezTo>
                  <a:cubicBezTo>
                    <a:pt x="106" y="115"/>
                    <a:pt x="106" y="115"/>
                    <a:pt x="106" y="115"/>
                  </a:cubicBezTo>
                  <a:cubicBezTo>
                    <a:pt x="93" y="103"/>
                    <a:pt x="93" y="103"/>
                    <a:pt x="93" y="103"/>
                  </a:cubicBezTo>
                  <a:cubicBezTo>
                    <a:pt x="90" y="105"/>
                    <a:pt x="90" y="105"/>
                    <a:pt x="90" y="105"/>
                  </a:cubicBezTo>
                  <a:cubicBezTo>
                    <a:pt x="103" y="118"/>
                    <a:pt x="103" y="118"/>
                    <a:pt x="103" y="118"/>
                  </a:cubicBezTo>
                  <a:cubicBezTo>
                    <a:pt x="94" y="127"/>
                    <a:pt x="94" y="127"/>
                    <a:pt x="94" y="127"/>
                  </a:cubicBezTo>
                  <a:cubicBezTo>
                    <a:pt x="82" y="114"/>
                    <a:pt x="82" y="114"/>
                    <a:pt x="82" y="114"/>
                  </a:cubicBezTo>
                  <a:cubicBezTo>
                    <a:pt x="79" y="117"/>
                    <a:pt x="79" y="117"/>
                    <a:pt x="79" y="117"/>
                  </a:cubicBezTo>
                  <a:cubicBezTo>
                    <a:pt x="91" y="130"/>
                    <a:pt x="91" y="130"/>
                    <a:pt x="91" y="130"/>
                  </a:cubicBezTo>
                  <a:cubicBezTo>
                    <a:pt x="84" y="137"/>
                    <a:pt x="84" y="137"/>
                    <a:pt x="84" y="137"/>
                  </a:cubicBezTo>
                  <a:cubicBezTo>
                    <a:pt x="59" y="111"/>
                    <a:pt x="59" y="111"/>
                    <a:pt x="59" y="111"/>
                  </a:cubicBezTo>
                  <a:cubicBezTo>
                    <a:pt x="56" y="114"/>
                    <a:pt x="56" y="114"/>
                    <a:pt x="56" y="114"/>
                  </a:cubicBezTo>
                  <a:cubicBezTo>
                    <a:pt x="81" y="140"/>
                    <a:pt x="81" y="140"/>
                    <a:pt x="81" y="140"/>
                  </a:cubicBezTo>
                  <a:cubicBezTo>
                    <a:pt x="74" y="147"/>
                    <a:pt x="74" y="147"/>
                    <a:pt x="74" y="147"/>
                  </a:cubicBezTo>
                  <a:cubicBezTo>
                    <a:pt x="61" y="135"/>
                    <a:pt x="61" y="135"/>
                    <a:pt x="61" y="135"/>
                  </a:cubicBezTo>
                  <a:cubicBezTo>
                    <a:pt x="58" y="138"/>
                    <a:pt x="58" y="138"/>
                    <a:pt x="58" y="138"/>
                  </a:cubicBezTo>
                  <a:cubicBezTo>
                    <a:pt x="71" y="150"/>
                    <a:pt x="71" y="150"/>
                    <a:pt x="71" y="150"/>
                  </a:cubicBezTo>
                  <a:cubicBezTo>
                    <a:pt x="63" y="158"/>
                    <a:pt x="63" y="158"/>
                    <a:pt x="63" y="158"/>
                  </a:cubicBezTo>
                  <a:cubicBezTo>
                    <a:pt x="50" y="146"/>
                    <a:pt x="50" y="146"/>
                    <a:pt x="50" y="146"/>
                  </a:cubicBezTo>
                  <a:cubicBezTo>
                    <a:pt x="47" y="149"/>
                    <a:pt x="47" y="149"/>
                    <a:pt x="47" y="149"/>
                  </a:cubicBezTo>
                  <a:cubicBezTo>
                    <a:pt x="60" y="161"/>
                    <a:pt x="60" y="161"/>
                    <a:pt x="60" y="161"/>
                  </a:cubicBezTo>
                  <a:cubicBezTo>
                    <a:pt x="51" y="170"/>
                    <a:pt x="51" y="170"/>
                    <a:pt x="51" y="170"/>
                  </a:cubicBezTo>
                  <a:cubicBezTo>
                    <a:pt x="38" y="158"/>
                    <a:pt x="38" y="158"/>
                    <a:pt x="38" y="158"/>
                  </a:cubicBezTo>
                  <a:cubicBezTo>
                    <a:pt x="35" y="161"/>
                    <a:pt x="35" y="161"/>
                    <a:pt x="35" y="161"/>
                  </a:cubicBezTo>
                  <a:cubicBezTo>
                    <a:pt x="48" y="173"/>
                    <a:pt x="48" y="173"/>
                    <a:pt x="48" y="173"/>
                  </a:cubicBezTo>
                  <a:cubicBezTo>
                    <a:pt x="40" y="182"/>
                    <a:pt x="40" y="182"/>
                    <a:pt x="40" y="182"/>
                  </a:cubicBezTo>
                  <a:lnTo>
                    <a:pt x="6" y="1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grpSp>
      <p:sp>
        <p:nvSpPr>
          <p:cNvPr id="28" name="文本框 33"/>
          <p:cNvSpPr txBox="1">
            <a:spLocks noChangeArrowheads="1"/>
          </p:cNvSpPr>
          <p:nvPr/>
        </p:nvSpPr>
        <p:spPr bwMode="auto">
          <a:xfrm>
            <a:off x="3235485" y="2110059"/>
            <a:ext cx="99568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b="1" dirty="0">
                <a:solidFill>
                  <a:schemeClr val="bg1"/>
                </a:solidFill>
                <a:latin typeface="+mn-lt"/>
                <a:ea typeface="+mn-ea"/>
                <a:cs typeface="+mn-ea"/>
                <a:sym typeface="+mn-lt"/>
              </a:rPr>
              <a:t>致敬情怀</a:t>
            </a:r>
            <a:endParaRPr lang="zh-CN" altLang="en-US" sz="1600" b="1" dirty="0">
              <a:solidFill>
                <a:schemeClr val="bg1"/>
              </a:solidFill>
              <a:latin typeface="+mn-lt"/>
              <a:ea typeface="+mn-ea"/>
              <a:cs typeface="+mn-ea"/>
              <a:sym typeface="+mn-lt"/>
            </a:endParaRPr>
          </a:p>
        </p:txBody>
      </p:sp>
      <p:sp>
        <p:nvSpPr>
          <p:cNvPr id="29" name="文本框 34"/>
          <p:cNvSpPr txBox="1">
            <a:spLocks noChangeArrowheads="1"/>
          </p:cNvSpPr>
          <p:nvPr/>
        </p:nvSpPr>
        <p:spPr bwMode="auto">
          <a:xfrm>
            <a:off x="5597684" y="2110059"/>
            <a:ext cx="99568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lnSpc>
                <a:spcPct val="120000"/>
              </a:lnSpc>
              <a:spcBef>
                <a:spcPct val="0"/>
              </a:spcBef>
              <a:buNone/>
            </a:pPr>
            <a:r>
              <a:rPr lang="zh-CN" altLang="en-US" sz="1600" b="1" dirty="0">
                <a:solidFill>
                  <a:schemeClr val="bg1"/>
                </a:solidFill>
                <a:latin typeface="+mn-lt"/>
                <a:ea typeface="+mn-ea"/>
                <a:cs typeface="+mn-ea"/>
                <a:sym typeface="+mn-lt"/>
              </a:rPr>
              <a:t>课程相关</a:t>
            </a:r>
            <a:endParaRPr lang="zh-CN" altLang="en-US" sz="1600" b="1" dirty="0">
              <a:solidFill>
                <a:schemeClr val="bg1"/>
              </a:solidFill>
              <a:latin typeface="+mn-lt"/>
              <a:ea typeface="+mn-ea"/>
              <a:cs typeface="+mn-ea"/>
              <a:sym typeface="+mn-lt"/>
            </a:endParaRPr>
          </a:p>
        </p:txBody>
      </p:sp>
      <p:sp>
        <p:nvSpPr>
          <p:cNvPr id="30" name="文本框 35"/>
          <p:cNvSpPr txBox="1">
            <a:spLocks noChangeArrowheads="1"/>
          </p:cNvSpPr>
          <p:nvPr/>
        </p:nvSpPr>
        <p:spPr bwMode="auto">
          <a:xfrm>
            <a:off x="7957503" y="2110059"/>
            <a:ext cx="99568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lnSpc>
                <a:spcPct val="120000"/>
              </a:lnSpc>
              <a:spcBef>
                <a:spcPct val="0"/>
              </a:spcBef>
              <a:buNone/>
            </a:pPr>
            <a:r>
              <a:rPr lang="zh-CN" altLang="en-US" sz="1600" b="1" dirty="0">
                <a:solidFill>
                  <a:schemeClr val="bg1"/>
                </a:solidFill>
                <a:latin typeface="+mn-lt"/>
                <a:ea typeface="+mn-ea"/>
                <a:cs typeface="+mn-ea"/>
                <a:sym typeface="+mn-lt"/>
              </a:rPr>
              <a:t>挑战自我</a:t>
            </a:r>
            <a:endParaRPr lang="zh-CN" altLang="en-US" sz="1600" b="1" dirty="0">
              <a:solidFill>
                <a:schemeClr val="bg1"/>
              </a:solidFill>
              <a:latin typeface="+mn-lt"/>
              <a:ea typeface="+mn-ea"/>
              <a:cs typeface="+mn-ea"/>
              <a:sym typeface="+mn-lt"/>
            </a:endParaRPr>
          </a:p>
        </p:txBody>
      </p:sp>
      <p:sp>
        <p:nvSpPr>
          <p:cNvPr id="32" name="文本框 37"/>
          <p:cNvSpPr txBox="1">
            <a:spLocks noChangeArrowheads="1"/>
          </p:cNvSpPr>
          <p:nvPr/>
        </p:nvSpPr>
        <p:spPr bwMode="auto">
          <a:xfrm>
            <a:off x="3018155" y="2672136"/>
            <a:ext cx="14287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l" defTabSz="1216660">
              <a:lnSpc>
                <a:spcPct val="120000"/>
              </a:lnSpc>
              <a:spcBef>
                <a:spcPct val="0"/>
              </a:spcBef>
              <a:buNone/>
            </a:pPr>
            <a:r>
              <a:rPr lang="zh-CN" altLang="en-US" sz="1400" dirty="0">
                <a:solidFill>
                  <a:schemeClr val="bg1"/>
                </a:solidFill>
                <a:latin typeface="+mn-lt"/>
                <a:ea typeface="+mn-ea"/>
                <a:cs typeface="+mn-ea"/>
                <a:sym typeface="+mn-lt"/>
              </a:rPr>
              <a:t>贪吃蛇陪伴了无数人的成长，我们希望通过复刻这款游戏，唤醒大家童年的纯真记忆。</a:t>
            </a:r>
            <a:endParaRPr lang="en-US" altLang="zh-CN" sz="1400" dirty="0">
              <a:solidFill>
                <a:schemeClr val="bg1"/>
              </a:solidFill>
              <a:latin typeface="+mn-lt"/>
              <a:ea typeface="+mn-ea"/>
              <a:cs typeface="+mn-ea"/>
              <a:sym typeface="+mn-lt"/>
            </a:endParaRPr>
          </a:p>
        </p:txBody>
      </p:sp>
      <p:sp>
        <p:nvSpPr>
          <p:cNvPr id="39" name="文本框 37"/>
          <p:cNvSpPr txBox="1">
            <a:spLocks noChangeArrowheads="1"/>
          </p:cNvSpPr>
          <p:nvPr/>
        </p:nvSpPr>
        <p:spPr bwMode="auto">
          <a:xfrm>
            <a:off x="5380090" y="2672136"/>
            <a:ext cx="14287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l" defTabSz="1216660">
              <a:lnSpc>
                <a:spcPct val="120000"/>
              </a:lnSpc>
              <a:spcBef>
                <a:spcPct val="0"/>
              </a:spcBef>
              <a:buNone/>
            </a:pPr>
            <a:r>
              <a:rPr lang="zh-CN" altLang="en-US" sz="1400" dirty="0">
                <a:solidFill>
                  <a:schemeClr val="bg1"/>
                </a:solidFill>
                <a:latin typeface="+mn-lt"/>
                <a:ea typeface="+mn-ea"/>
                <a:cs typeface="+mn-ea"/>
                <a:sym typeface="+mn-lt"/>
              </a:rPr>
              <a:t>贪吃蛇综合运用了存储器、状态机、计数器等重要硬件元件，有助于我们对课程内容进行巩固</a:t>
            </a:r>
            <a:endParaRPr lang="en-US" altLang="zh-CN" sz="1400" dirty="0">
              <a:solidFill>
                <a:schemeClr val="bg1"/>
              </a:solidFill>
              <a:latin typeface="+mn-lt"/>
              <a:ea typeface="+mn-ea"/>
              <a:cs typeface="+mn-ea"/>
              <a:sym typeface="+mn-lt"/>
            </a:endParaRPr>
          </a:p>
        </p:txBody>
      </p:sp>
      <p:sp>
        <p:nvSpPr>
          <p:cNvPr id="40" name="文本框 37"/>
          <p:cNvSpPr txBox="1">
            <a:spLocks noChangeArrowheads="1"/>
          </p:cNvSpPr>
          <p:nvPr/>
        </p:nvSpPr>
        <p:spPr bwMode="auto">
          <a:xfrm>
            <a:off x="7742025" y="2672136"/>
            <a:ext cx="142875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l" defTabSz="1216660">
              <a:lnSpc>
                <a:spcPct val="120000"/>
              </a:lnSpc>
              <a:spcBef>
                <a:spcPct val="0"/>
              </a:spcBef>
              <a:buNone/>
            </a:pPr>
            <a:r>
              <a:rPr lang="zh-CN" altLang="en-US" sz="1400">
                <a:solidFill>
                  <a:schemeClr val="bg1"/>
                </a:solidFill>
                <a:latin typeface="+mn-lt"/>
                <a:ea typeface="+mn-ea"/>
                <a:cs typeface="+mn-ea"/>
                <a:sym typeface="+mn-lt"/>
              </a:rPr>
              <a:t>贪吃蛇游戏对状态机的逻辑缜密性有着较高要求，但状态机的重要性毋庸置疑，我们希望做出挑战。</a:t>
            </a:r>
            <a:endParaRPr lang="en-US" altLang="zh-CN" sz="1400" dirty="0">
              <a:solidFill>
                <a:schemeClr val="bg1"/>
              </a:solidFill>
              <a:latin typeface="+mn-lt"/>
              <a:ea typeface="+mn-ea"/>
              <a:cs typeface="+mn-ea"/>
              <a:sym typeface="+mn-lt"/>
            </a:endParaRPr>
          </a:p>
        </p:txBody>
      </p:sp>
      <p:sp>
        <p:nvSpPr>
          <p:cNvPr id="49" name="文本框 48"/>
          <p:cNvSpPr txBox="1"/>
          <p:nvPr/>
        </p:nvSpPr>
        <p:spPr>
          <a:xfrm>
            <a:off x="889261" y="24561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项目简介</a:t>
            </a:r>
            <a:endParaRPr lang="zh-CN" altLang="en-US" b="1">
              <a:solidFill>
                <a:schemeClr val="bg1"/>
              </a:solidFill>
              <a:cs typeface="+mn-ea"/>
              <a:sym typeface="+mn-lt"/>
            </a:endParaRPr>
          </a:p>
        </p:txBody>
      </p:sp>
      <p:grpSp>
        <p:nvGrpSpPr>
          <p:cNvPr id="43" name="组合 42"/>
          <p:cNvGrpSpPr/>
          <p:nvPr>
            <p:custDataLst>
              <p:tags r:id="rId1"/>
            </p:custDataLst>
          </p:nvPr>
        </p:nvGrpSpPr>
        <p:grpSpPr>
          <a:xfrm>
            <a:off x="319026" y="372249"/>
            <a:ext cx="407472" cy="407472"/>
            <a:chOff x="-1828799" y="-88608"/>
            <a:chExt cx="754743" cy="754743"/>
          </a:xfrm>
        </p:grpSpPr>
        <p:sp>
          <p:nvSpPr>
            <p:cNvPr id="44" name="椭圆 4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 name="文本框 210"/>
          <p:cNvSpPr txBox="1"/>
          <p:nvPr/>
        </p:nvSpPr>
        <p:spPr>
          <a:xfrm>
            <a:off x="855606" y="308477"/>
            <a:ext cx="2654300" cy="534035"/>
          </a:xfrm>
          <a:prstGeom prst="rect">
            <a:avLst/>
          </a:prstGeom>
          <a:noFill/>
        </p:spPr>
        <p:txBody>
          <a:bodyPr wrap="square" rtlCol="0">
            <a:spAutoFit/>
          </a:bodyPr>
          <a:p>
            <a:pPr>
              <a:lnSpc>
                <a:spcPct val="120000"/>
              </a:lnSpc>
            </a:pPr>
            <a:r>
              <a:rPr lang="zh-CN" altLang="en-US" b="1">
                <a:solidFill>
                  <a:schemeClr val="bg1"/>
                </a:solidFill>
                <a:cs typeface="+mn-ea"/>
                <a:sym typeface="+mn-lt"/>
              </a:rPr>
              <a:t>合作分工</a:t>
            </a:r>
            <a:endParaRPr lang="zh-CN" altLang="en-US" b="1">
              <a:solidFill>
                <a:schemeClr val="bg1"/>
              </a:solidFill>
              <a:cs typeface="+mn-ea"/>
              <a:sym typeface="+mn-lt"/>
            </a:endParaRPr>
          </a:p>
        </p:txBody>
      </p:sp>
      <p:grpSp>
        <p:nvGrpSpPr>
          <p:cNvPr id="213" name="组合 212"/>
          <p:cNvGrpSpPr/>
          <p:nvPr>
            <p:custDataLst>
              <p:tags r:id="rId1"/>
            </p:custDataLst>
          </p:nvPr>
        </p:nvGrpSpPr>
        <p:grpSpPr>
          <a:xfrm>
            <a:off x="319026" y="372249"/>
            <a:ext cx="407472" cy="407472"/>
            <a:chOff x="-1828799" y="-88608"/>
            <a:chExt cx="754743" cy="754743"/>
          </a:xfrm>
        </p:grpSpPr>
        <p:sp>
          <p:nvSpPr>
            <p:cNvPr id="212" name="椭圆 21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217" name="椭圆 21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
        <p:nvSpPr>
          <p:cNvPr id="13" name="直角三角形 12"/>
          <p:cNvSpPr/>
          <p:nvPr>
            <p:custDataLst>
              <p:tags r:id="rId2"/>
            </p:custDataLst>
          </p:nvPr>
        </p:nvSpPr>
        <p:spPr>
          <a:xfrm rot="5400000" flipV="1">
            <a:off x="2391410" y="3217315"/>
            <a:ext cx="183492" cy="31556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2" name="直角三角形 11"/>
          <p:cNvSpPr/>
          <p:nvPr>
            <p:custDataLst>
              <p:tags r:id="rId3"/>
            </p:custDataLst>
          </p:nvPr>
        </p:nvSpPr>
        <p:spPr>
          <a:xfrm rot="16200000">
            <a:off x="2392128" y="1747993"/>
            <a:ext cx="182058" cy="31556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9" name="任意多边形 8"/>
          <p:cNvSpPr/>
          <p:nvPr>
            <p:custDataLst>
              <p:tags r:id="rId4"/>
            </p:custDataLst>
          </p:nvPr>
        </p:nvSpPr>
        <p:spPr>
          <a:xfrm>
            <a:off x="2487195" y="1782382"/>
            <a:ext cx="6618838" cy="1715396"/>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216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1" name="任意多边形 10"/>
          <p:cNvSpPr/>
          <p:nvPr>
            <p:custDataLst>
              <p:tags r:id="rId5"/>
            </p:custDataLst>
          </p:nvPr>
        </p:nvSpPr>
        <p:spPr>
          <a:xfrm>
            <a:off x="2325369" y="1992761"/>
            <a:ext cx="2314164" cy="1294639"/>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da-DK" altLang="zh-CN" sz="200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任意多边形 7"/>
          <p:cNvSpPr/>
          <p:nvPr>
            <p:custDataLst>
              <p:tags r:id="rId6"/>
            </p:custDataLst>
          </p:nvPr>
        </p:nvSpPr>
        <p:spPr>
          <a:xfrm>
            <a:off x="9106033" y="1782382"/>
            <a:ext cx="760600" cy="1715396"/>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2800" dirty="0">
              <a:solidFill>
                <a:sysClr val="window" lastClr="FFFFFF"/>
              </a:solidFill>
              <a:sym typeface="Arial" panose="020B0604020202020204" pitchFamily="34" charset="0"/>
            </a:endParaRPr>
          </a:p>
        </p:txBody>
      </p:sp>
      <p:sp>
        <p:nvSpPr>
          <p:cNvPr id="16" name="直角三角形 15"/>
          <p:cNvSpPr/>
          <p:nvPr>
            <p:custDataLst>
              <p:tags r:id="rId7"/>
            </p:custDataLst>
          </p:nvPr>
        </p:nvSpPr>
        <p:spPr>
          <a:xfrm rot="5400000" flipV="1">
            <a:off x="2391410" y="5978204"/>
            <a:ext cx="183492" cy="31556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7" name="直角三角形 16"/>
          <p:cNvSpPr/>
          <p:nvPr>
            <p:custDataLst>
              <p:tags r:id="rId8"/>
            </p:custDataLst>
          </p:nvPr>
        </p:nvSpPr>
        <p:spPr>
          <a:xfrm rot="16200000">
            <a:off x="2392128" y="4508882"/>
            <a:ext cx="182058" cy="315567"/>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8" name="任意多边形 17"/>
          <p:cNvSpPr/>
          <p:nvPr>
            <p:custDataLst>
              <p:tags r:id="rId9"/>
            </p:custDataLst>
          </p:nvPr>
        </p:nvSpPr>
        <p:spPr>
          <a:xfrm>
            <a:off x="2487195" y="4543271"/>
            <a:ext cx="6618838" cy="1715396"/>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216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9" name="任意多边形 18"/>
          <p:cNvSpPr/>
          <p:nvPr>
            <p:custDataLst>
              <p:tags r:id="rId10"/>
            </p:custDataLst>
          </p:nvPr>
        </p:nvSpPr>
        <p:spPr>
          <a:xfrm>
            <a:off x="2325369" y="4753650"/>
            <a:ext cx="2314164" cy="1294639"/>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3498DB"/>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da-DK" altLang="zh-CN" sz="200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任意多边形 19"/>
          <p:cNvSpPr/>
          <p:nvPr>
            <p:custDataLst>
              <p:tags r:id="rId11"/>
            </p:custDataLst>
          </p:nvPr>
        </p:nvSpPr>
        <p:spPr>
          <a:xfrm>
            <a:off x="9106033" y="4543271"/>
            <a:ext cx="760600" cy="1715396"/>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2800" dirty="0">
              <a:solidFill>
                <a:sysClr val="window" lastClr="FFFFFF"/>
              </a:solidFill>
              <a:sym typeface="Arial" panose="020B0604020202020204" pitchFamily="34" charset="0"/>
            </a:endParaRPr>
          </a:p>
        </p:txBody>
      </p:sp>
      <p:sp>
        <p:nvSpPr>
          <p:cNvPr id="24" name="文本框 23"/>
          <p:cNvSpPr txBox="1"/>
          <p:nvPr>
            <p:custDataLst>
              <p:tags r:id="rId12"/>
            </p:custDataLst>
          </p:nvPr>
        </p:nvSpPr>
        <p:spPr>
          <a:xfrm>
            <a:off x="2801713" y="2351184"/>
            <a:ext cx="1361477" cy="577792"/>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rPr>
              <a:t>乐亦康</a:t>
            </a:r>
            <a:endParaRPr lang="zh-CN" altLang="en-US" sz="2000" b="1" spc="300">
              <a:solidFill>
                <a:sysClr val="window" lastClr="FFFFFF"/>
              </a:solidFill>
              <a:latin typeface="Arial" panose="020B0604020202020204" pitchFamily="34" charset="0"/>
              <a:ea typeface="微软雅黑" panose="020B0503020204020204" pitchFamily="34" charset="-122"/>
            </a:endParaRPr>
          </a:p>
        </p:txBody>
      </p:sp>
      <p:sp>
        <p:nvSpPr>
          <p:cNvPr id="25" name="文本框 24"/>
          <p:cNvSpPr txBox="1"/>
          <p:nvPr>
            <p:custDataLst>
              <p:tags r:id="rId13"/>
            </p:custDataLst>
          </p:nvPr>
        </p:nvSpPr>
        <p:spPr>
          <a:xfrm>
            <a:off x="9325083" y="2380650"/>
            <a:ext cx="322501" cy="518860"/>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rPr>
              <a:t>A</a:t>
            </a:r>
            <a:endParaRPr lang="zh-CN" altLang="en-US" sz="2000" spc="300" dirty="0">
              <a:solidFill>
                <a:sysClr val="window" lastClr="FFFFFF"/>
              </a:solidFill>
              <a:latin typeface="Arial" panose="020B0604020202020204" pitchFamily="34" charset="0"/>
              <a:ea typeface="微软雅黑" panose="020B0503020204020204" pitchFamily="34" charset="-122"/>
            </a:endParaRPr>
          </a:p>
        </p:txBody>
      </p:sp>
      <p:sp>
        <p:nvSpPr>
          <p:cNvPr id="26" name="矩形 25"/>
          <p:cNvSpPr/>
          <p:nvPr>
            <p:custDataLst>
              <p:tags r:id="rId14"/>
            </p:custDataLst>
          </p:nvPr>
        </p:nvSpPr>
        <p:spPr>
          <a:xfrm>
            <a:off x="4639534" y="1782382"/>
            <a:ext cx="4466500" cy="1715396"/>
          </a:xfrm>
          <a:prstGeom prst="rect">
            <a:avLst/>
          </a:prstGeom>
        </p:spPr>
        <p:txBody>
          <a:bodyPr wrap="square" anchor="ctr">
            <a:normAutofit/>
          </a:bodyPr>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游戏处理模块</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视频显示模块</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画布存储设计</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custDataLst>
              <p:tags r:id="rId15"/>
            </p:custDataLst>
          </p:nvPr>
        </p:nvSpPr>
        <p:spPr>
          <a:xfrm>
            <a:off x="4639534" y="4543271"/>
            <a:ext cx="4466500" cy="1715396"/>
          </a:xfrm>
          <a:prstGeom prst="rect">
            <a:avLst/>
          </a:prstGeom>
        </p:spPr>
        <p:txBody>
          <a:bodyPr wrap="square" anchor="ctr">
            <a:normAutofit/>
          </a:bodyPr>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色彩处理模块</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信息动态显示模块</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主状态机设计</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buFont typeface="Wingdings" panose="05000000000000000000" charset="0"/>
              <a:buChar char="l"/>
            </a:pPr>
            <a:r>
              <a:rPr lang="zh-CN" altLang="en-US" sz="1400" b="1" spc="150">
                <a:latin typeface="Arial" panose="020B0604020202020204" pitchFamily="34" charset="0"/>
                <a:ea typeface="微软雅黑" panose="020B0503020204020204" pitchFamily="34" charset="-122"/>
                <a:sym typeface="Arial" panose="020B0604020202020204" pitchFamily="34" charset="0"/>
              </a:rPr>
              <a:t>键盘输入模块</a:t>
            </a:r>
            <a:endParaRPr lang="zh-CN" altLang="en-US" sz="1400" b="1" spc="150">
              <a:latin typeface="Arial" panose="020B0604020202020204" pitchFamily="34" charset="0"/>
              <a:ea typeface="微软雅黑" panose="020B0503020204020204" pitchFamily="34" charset="-122"/>
              <a:sym typeface="Arial" panose="020B0604020202020204" pitchFamily="34" charset="0"/>
            </a:endParaRPr>
          </a:p>
        </p:txBody>
      </p:sp>
      <p:sp>
        <p:nvSpPr>
          <p:cNvPr id="28" name="文本框 27"/>
          <p:cNvSpPr txBox="1"/>
          <p:nvPr>
            <p:custDataLst>
              <p:tags r:id="rId16"/>
            </p:custDataLst>
          </p:nvPr>
        </p:nvSpPr>
        <p:spPr>
          <a:xfrm>
            <a:off x="2801713" y="5112073"/>
            <a:ext cx="1361477" cy="577792"/>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pitchFamily="34" charset="-122"/>
              </a:rPr>
              <a:t>马子睿</a:t>
            </a:r>
            <a:endParaRPr lang="zh-CN" altLang="en-US" sz="2000" b="1" spc="300">
              <a:solidFill>
                <a:sysClr val="window" lastClr="FFFFFF"/>
              </a:solidFill>
              <a:latin typeface="Arial" panose="020B0604020202020204" pitchFamily="34" charset="0"/>
              <a:ea typeface="微软雅黑" panose="020B0503020204020204" pitchFamily="34" charset="-122"/>
            </a:endParaRPr>
          </a:p>
        </p:txBody>
      </p:sp>
      <p:sp>
        <p:nvSpPr>
          <p:cNvPr id="29" name="文本框 28"/>
          <p:cNvSpPr txBox="1"/>
          <p:nvPr>
            <p:custDataLst>
              <p:tags r:id="rId17"/>
            </p:custDataLst>
          </p:nvPr>
        </p:nvSpPr>
        <p:spPr>
          <a:xfrm>
            <a:off x="9325083" y="5141539"/>
            <a:ext cx="322501" cy="518860"/>
          </a:xfrm>
          <a:prstGeom prst="rect">
            <a:avLst/>
          </a:prstGeom>
          <a:noFill/>
        </p:spPr>
        <p:txBody>
          <a:bodyPr wrap="square" rtlCol="0">
            <a:normAutofit/>
          </a:bodyPr>
          <a:p>
            <a:pP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rPr>
              <a:t>B</a:t>
            </a:r>
            <a:endParaRPr lang="zh-CN" altLang="en-US" sz="2000" spc="300" dirty="0">
              <a:solidFill>
                <a:sysClr val="window" lastClr="FFFFFF"/>
              </a:solidFill>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81990"/>
          </a:xfrm>
          <a:prstGeom prst="rect">
            <a:avLst/>
          </a:prstGeom>
          <a:noFill/>
        </p:spPr>
        <p:txBody>
          <a:bodyPr wrap="square" rtlCol="0">
            <a:spAutoFit/>
          </a:bodyPr>
          <a:lstStyle/>
          <a:p>
            <a:pPr algn="ctr">
              <a:lnSpc>
                <a:spcPct val="120000"/>
              </a:lnSpc>
            </a:pPr>
            <a:r>
              <a:rPr lang="zh-CN" altLang="en-US" sz="3200" b="1" dirty="0">
                <a:solidFill>
                  <a:schemeClr val="bg1"/>
                </a:solidFill>
                <a:cs typeface="+mn-ea"/>
                <a:sym typeface="+mn-lt"/>
              </a:rPr>
              <a:t>逻辑设计</a:t>
            </a:r>
            <a:endParaRPr lang="zh-CN" altLang="en-US" sz="3200" b="1" dirty="0">
              <a:solidFill>
                <a:schemeClr val="bg1"/>
              </a:solidFill>
              <a:cs typeface="+mn-ea"/>
              <a:sym typeface="+mn-lt"/>
            </a:endParaRPr>
          </a:p>
        </p:txBody>
      </p:sp>
      <p:sp>
        <p:nvSpPr>
          <p:cNvPr id="8" name="矩形 7"/>
          <p:cNvSpPr/>
          <p:nvPr/>
        </p:nvSpPr>
        <p:spPr>
          <a:xfrm>
            <a:off x="4565650" y="3834765"/>
            <a:ext cx="3060065" cy="607695"/>
          </a:xfrm>
          <a:prstGeom prst="rect">
            <a:avLst/>
          </a:prstGeom>
        </p:spPr>
        <p:txBody>
          <a:bodyPr wrap="square">
            <a:spAutoFit/>
          </a:bodyPr>
          <a:lstStyle/>
          <a:p>
            <a:pPr>
              <a:lnSpc>
                <a:spcPct val="120000"/>
              </a:lnSpc>
            </a:pPr>
            <a:r>
              <a:rPr lang="en-US" altLang="zh-CN" sz="1400">
                <a:solidFill>
                  <a:schemeClr val="bg1"/>
                </a:solidFill>
                <a:cs typeface="+mn-ea"/>
                <a:sym typeface="+mn-lt"/>
              </a:rPr>
              <a:t>The logical design and the method to realize it.</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02</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03200" y="1236980"/>
            <a:ext cx="11696700" cy="5024120"/>
          </a:xfrm>
          <a:prstGeom prst="rect">
            <a:avLst/>
          </a:prstGeom>
        </p:spPr>
      </p:pic>
      <p:sp>
        <p:nvSpPr>
          <p:cNvPr id="27" name="文本框 26"/>
          <p:cNvSpPr txBox="1"/>
          <p:nvPr/>
        </p:nvSpPr>
        <p:spPr>
          <a:xfrm>
            <a:off x="884181" y="309112"/>
            <a:ext cx="2654300" cy="534035"/>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整体电路设计</a:t>
            </a:r>
            <a:endParaRPr lang="zh-CN" altLang="en-US" b="1" dirty="0">
              <a:solidFill>
                <a:schemeClr val="bg1"/>
              </a:solidFill>
              <a:cs typeface="+mn-ea"/>
              <a:sym typeface="+mn-lt"/>
            </a:endParaRPr>
          </a:p>
        </p:txBody>
      </p:sp>
      <p:grpSp>
        <p:nvGrpSpPr>
          <p:cNvPr id="21" name="组合 20"/>
          <p:cNvGrpSpPr/>
          <p:nvPr>
            <p:custDataLst>
              <p:tags r:id="rId2"/>
            </p:custDataLst>
          </p:nvPr>
        </p:nvGrpSpPr>
        <p:grpSpPr>
          <a:xfrm>
            <a:off x="319026" y="372249"/>
            <a:ext cx="407472" cy="407472"/>
            <a:chOff x="-1828799" y="-88608"/>
            <a:chExt cx="754743" cy="754743"/>
          </a:xfrm>
        </p:grpSpPr>
        <p:sp>
          <p:nvSpPr>
            <p:cNvPr id="22" name="椭圆 2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 name="矩形 3"/>
          <p:cNvSpPr/>
          <p:nvPr/>
        </p:nvSpPr>
        <p:spPr>
          <a:xfrm>
            <a:off x="764540" y="2249170"/>
            <a:ext cx="2964815" cy="1482725"/>
          </a:xfrm>
          <a:prstGeom prst="rect">
            <a:avLst/>
          </a:prstGeom>
          <a:solidFill>
            <a:srgbClr val="FFFFFF">
              <a:alpha val="70000"/>
            </a:srgbClr>
          </a:solidFill>
          <a:ln w="57150">
            <a:solidFill>
              <a:srgbClr val="FF0000"/>
            </a:solidFill>
          </a:ln>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5" name="矩形 4"/>
          <p:cNvSpPr/>
          <p:nvPr/>
        </p:nvSpPr>
        <p:spPr>
          <a:xfrm>
            <a:off x="4141470" y="1687830"/>
            <a:ext cx="2024380" cy="1950085"/>
          </a:xfrm>
          <a:prstGeom prst="rect">
            <a:avLst/>
          </a:prstGeom>
          <a:solidFill>
            <a:srgbClr val="FFFFFF">
              <a:alpha val="70000"/>
            </a:srgbClr>
          </a:solidFill>
          <a:ln w="57150">
            <a:solidFill>
              <a:srgbClr val="00B05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矩形 5"/>
          <p:cNvSpPr/>
          <p:nvPr/>
        </p:nvSpPr>
        <p:spPr>
          <a:xfrm>
            <a:off x="7038975" y="3103245"/>
            <a:ext cx="2626995" cy="1001395"/>
          </a:xfrm>
          <a:prstGeom prst="rect">
            <a:avLst/>
          </a:prstGeom>
          <a:solidFill>
            <a:srgbClr val="FFFFFF">
              <a:alpha val="70000"/>
            </a:srgbClr>
          </a:solidFill>
          <a:ln w="57150">
            <a:solidFill>
              <a:srgbClr val="00B0F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 name="矩形 6"/>
          <p:cNvSpPr/>
          <p:nvPr/>
        </p:nvSpPr>
        <p:spPr>
          <a:xfrm>
            <a:off x="6793865" y="1880870"/>
            <a:ext cx="1450340" cy="1094105"/>
          </a:xfrm>
          <a:prstGeom prst="rect">
            <a:avLst/>
          </a:prstGeom>
          <a:solidFill>
            <a:srgbClr val="FFFFFF">
              <a:alpha val="70000"/>
            </a:srgbClr>
          </a:solidFill>
          <a:ln w="57150">
            <a:solidFill>
              <a:srgbClr val="FFFF0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 name="矩形 7"/>
          <p:cNvSpPr/>
          <p:nvPr/>
        </p:nvSpPr>
        <p:spPr>
          <a:xfrm>
            <a:off x="2279015" y="3849370"/>
            <a:ext cx="1450340" cy="1094105"/>
          </a:xfrm>
          <a:prstGeom prst="rect">
            <a:avLst/>
          </a:prstGeom>
          <a:solidFill>
            <a:srgbClr val="FFFFFF">
              <a:alpha val="70000"/>
            </a:srgbClr>
          </a:solidFill>
          <a:ln w="57150">
            <a:solidFill>
              <a:srgbClr val="7030A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 name="矩形 8"/>
          <p:cNvSpPr/>
          <p:nvPr/>
        </p:nvSpPr>
        <p:spPr>
          <a:xfrm>
            <a:off x="8379460" y="4172585"/>
            <a:ext cx="1450340" cy="1094105"/>
          </a:xfrm>
          <a:prstGeom prst="rect">
            <a:avLst/>
          </a:prstGeom>
          <a:solidFill>
            <a:srgbClr val="FFFFFF">
              <a:alpha val="70000"/>
            </a:srgbClr>
          </a:solidFill>
          <a:ln w="57150">
            <a:solidFill>
              <a:srgbClr val="7030A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a:off x="10089515" y="4577080"/>
            <a:ext cx="1400175" cy="1302385"/>
          </a:xfrm>
          <a:prstGeom prst="rect">
            <a:avLst/>
          </a:prstGeom>
          <a:solidFill>
            <a:srgbClr val="FFFFFF">
              <a:alpha val="70000"/>
            </a:srgbClr>
          </a:solidFill>
          <a:ln w="57150">
            <a:solidFill>
              <a:srgbClr val="FFC000"/>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矩形 10"/>
          <p:cNvSpPr/>
          <p:nvPr/>
        </p:nvSpPr>
        <p:spPr>
          <a:xfrm>
            <a:off x="1116965" y="2529840"/>
            <a:ext cx="2260600" cy="922020"/>
          </a:xfrm>
          <a:prstGeom prst="rect">
            <a:avLst/>
          </a:prstGeom>
          <a:noFill/>
          <a:ln>
            <a:noFill/>
          </a:ln>
        </p:spPr>
        <p:txBody>
          <a:bodyPr wrap="none" rtlCol="0" anchor="t">
            <a:spAutoFit/>
          </a:bodyPr>
          <a:p>
            <a:pPr algn="ctr"/>
            <a:r>
              <a:rPr lang="en-US" altLang="zh-CN" sz="5400" b="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sym typeface="+mn-ea"/>
              </a:rPr>
              <a:t>INPUT</a:t>
            </a:r>
            <a:endParaRPr lang="en-US" altLang="zh-CN" sz="5400" b="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sym typeface="+mn-ea"/>
            </a:endParaRPr>
          </a:p>
        </p:txBody>
      </p:sp>
      <p:sp>
        <p:nvSpPr>
          <p:cNvPr id="13" name="矩形 12"/>
          <p:cNvSpPr/>
          <p:nvPr/>
        </p:nvSpPr>
        <p:spPr>
          <a:xfrm>
            <a:off x="4232275" y="2155190"/>
            <a:ext cx="1814830" cy="922020"/>
          </a:xfrm>
          <a:prstGeom prst="rect">
            <a:avLst/>
          </a:prstGeom>
          <a:noFill/>
          <a:ln>
            <a:noFill/>
          </a:ln>
        </p:spPr>
        <p:txBody>
          <a:bodyPr wrap="none" rtlCol="0" anchor="t">
            <a:spAutoFit/>
          </a:bodyPr>
          <a:p>
            <a:pPr algn="ctr"/>
            <a:r>
              <a:rPr lang="en-US" altLang="zh-CN" sz="5400" b="1">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sym typeface="+mn-ea"/>
              </a:rPr>
              <a:t>PLAY</a:t>
            </a:r>
            <a:endParaRPr lang="en-US" altLang="zh-CN" sz="5400" b="1">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sym typeface="+mn-ea"/>
            </a:endParaRPr>
          </a:p>
        </p:txBody>
      </p:sp>
      <p:sp>
        <p:nvSpPr>
          <p:cNvPr id="14" name="矩形 13"/>
          <p:cNvSpPr/>
          <p:nvPr/>
        </p:nvSpPr>
        <p:spPr>
          <a:xfrm>
            <a:off x="6847523" y="2136140"/>
            <a:ext cx="1396365" cy="583565"/>
          </a:xfrm>
          <a:prstGeom prst="rect">
            <a:avLst/>
          </a:prstGeom>
          <a:noFill/>
          <a:ln>
            <a:noFill/>
          </a:ln>
        </p:spPr>
        <p:txBody>
          <a:bodyPr wrap="none" rtlCol="0" anchor="t">
            <a:spAutoFit/>
          </a:bodyPr>
          <a:p>
            <a:pPr algn="ctr"/>
            <a:r>
              <a:rPr lang="en-US" altLang="zh-CN" sz="3200" b="1">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sym typeface="+mn-ea"/>
              </a:rPr>
              <a:t>MFSM</a:t>
            </a:r>
            <a:endParaRPr lang="en-US" altLang="zh-CN" sz="3200" b="1">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sym typeface="+mn-ea"/>
            </a:endParaRPr>
          </a:p>
        </p:txBody>
      </p:sp>
      <p:sp>
        <p:nvSpPr>
          <p:cNvPr id="15" name="矩形 14"/>
          <p:cNvSpPr/>
          <p:nvPr/>
        </p:nvSpPr>
        <p:spPr>
          <a:xfrm>
            <a:off x="7348855" y="3189605"/>
            <a:ext cx="2007870"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rgbClr val="00B0F0"/>
                </a:solidFill>
                <a:effectLst>
                  <a:outerShdw blurRad="12700" dist="38100" dir="2700000" algn="tl" rotWithShape="0">
                    <a:schemeClr val="accent5">
                      <a:lumMod val="60000"/>
                      <a:lumOff val="40000"/>
                    </a:schemeClr>
                  </a:outerShdw>
                </a:effectLst>
                <a:sym typeface="+mn-ea"/>
              </a:rPr>
              <a:t>COLOR</a:t>
            </a:r>
            <a:endParaRPr lang="en-US" altLang="zh-CN" sz="4400" b="1">
              <a:ln w="9525">
                <a:solidFill>
                  <a:schemeClr val="bg1"/>
                </a:solidFill>
                <a:prstDash val="solid"/>
              </a:ln>
              <a:solidFill>
                <a:srgbClr val="00B0F0"/>
              </a:solidFill>
              <a:effectLst>
                <a:outerShdw blurRad="12700" dist="38100" dir="2700000" algn="tl" rotWithShape="0">
                  <a:schemeClr val="accent5">
                    <a:lumMod val="60000"/>
                    <a:lumOff val="40000"/>
                  </a:schemeClr>
                </a:outerShdw>
              </a:effectLst>
              <a:sym typeface="+mn-ea"/>
            </a:endParaRPr>
          </a:p>
        </p:txBody>
      </p:sp>
      <p:sp>
        <p:nvSpPr>
          <p:cNvPr id="16" name="矩形 15"/>
          <p:cNvSpPr/>
          <p:nvPr/>
        </p:nvSpPr>
        <p:spPr>
          <a:xfrm>
            <a:off x="8412798" y="4427855"/>
            <a:ext cx="1383665" cy="583565"/>
          </a:xfrm>
          <a:prstGeom prst="rect">
            <a:avLst/>
          </a:prstGeom>
          <a:noFill/>
          <a:ln>
            <a:noFill/>
          </a:ln>
        </p:spPr>
        <p:txBody>
          <a:bodyPr wrap="none" rtlCol="0" anchor="t">
            <a:spAutoFit/>
          </a:bodyPr>
          <a:p>
            <a:pPr algn="ctr"/>
            <a:r>
              <a:rPr lang="en-US" altLang="zh-CN" sz="3200"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sym typeface="+mn-ea"/>
              </a:rPr>
              <a:t>BRAM</a:t>
            </a:r>
            <a:endParaRPr lang="en-US" altLang="zh-CN" sz="3200"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sym typeface="+mn-ea"/>
            </a:endParaRPr>
          </a:p>
        </p:txBody>
      </p:sp>
      <p:sp>
        <p:nvSpPr>
          <p:cNvPr id="17" name="矩形 16"/>
          <p:cNvSpPr/>
          <p:nvPr/>
        </p:nvSpPr>
        <p:spPr>
          <a:xfrm>
            <a:off x="2345373" y="4104640"/>
            <a:ext cx="1383665" cy="583565"/>
          </a:xfrm>
          <a:prstGeom prst="rect">
            <a:avLst/>
          </a:prstGeom>
          <a:noFill/>
          <a:ln>
            <a:noFill/>
          </a:ln>
        </p:spPr>
        <p:txBody>
          <a:bodyPr wrap="none" rtlCol="0" anchor="t">
            <a:spAutoFit/>
          </a:bodyPr>
          <a:p>
            <a:pPr algn="ctr"/>
            <a:r>
              <a:rPr lang="en-US" altLang="zh-CN" sz="3200"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sym typeface="+mn-ea"/>
              </a:rPr>
              <a:t>BRAM</a:t>
            </a:r>
            <a:endParaRPr lang="en-US" altLang="zh-CN" sz="3200" b="1">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sym typeface="+mn-ea"/>
            </a:endParaRPr>
          </a:p>
        </p:txBody>
      </p:sp>
      <p:sp>
        <p:nvSpPr>
          <p:cNvPr id="18" name="矩形 17"/>
          <p:cNvSpPr/>
          <p:nvPr/>
        </p:nvSpPr>
        <p:spPr>
          <a:xfrm>
            <a:off x="10089198" y="4998085"/>
            <a:ext cx="1400175" cy="460375"/>
          </a:xfrm>
          <a:prstGeom prst="rect">
            <a:avLst/>
          </a:prstGeom>
          <a:noFill/>
          <a:ln>
            <a:noFill/>
          </a:ln>
        </p:spPr>
        <p:txBody>
          <a:bodyPr wrap="none" rtlCol="0" anchor="t">
            <a:spAutoFit/>
          </a:bodyPr>
          <a:p>
            <a:pPr algn="ctr"/>
            <a:r>
              <a:rPr lang="en-US" altLang="zh-CN" b="1">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sym typeface="+mn-ea"/>
              </a:rPr>
              <a:t>DISPLAY</a:t>
            </a:r>
            <a:endParaRPr lang="en-US" altLang="zh-CN" b="1">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P spid="5" grpId="0" animBg="1"/>
      <p:bldP spid="13" grpId="0"/>
      <p:bldP spid="7" grpId="0" bldLvl="0" animBg="1"/>
      <p:bldP spid="14" grpId="0"/>
      <p:bldP spid="6" grpId="0" bldLvl="0" animBg="1"/>
      <p:bldP spid="15" grpId="0"/>
      <p:bldP spid="10" grpId="0" bldLvl="0" animBg="1"/>
      <p:bldP spid="18" grpId="0"/>
      <p:bldP spid="9" grpId="0" bldLvl="0" animBg="1"/>
      <p:bldP spid="16" grpId="0"/>
      <p:bldP spid="8" grpId="0" bldLvl="0" animBg="1"/>
      <p:bldP spid="17" grpId="0"/>
      <p:bldP spid="4" grpId="1" animBg="1"/>
      <p:bldP spid="11" grpId="1"/>
      <p:bldP spid="5" grpId="1" animBg="1"/>
      <p:bldP spid="13" grpId="1"/>
      <p:bldP spid="7" grpId="1" animBg="1"/>
      <p:bldP spid="14" grpId="1"/>
      <p:bldP spid="6" grpId="1" animBg="1"/>
      <p:bldP spid="15" grpId="1"/>
      <p:bldP spid="10" grpId="1" animBg="1"/>
      <p:bldP spid="18" grpId="1"/>
      <p:bldP spid="9" grpId="1" animBg="1"/>
      <p:bldP spid="16" grpId="1"/>
      <p:bldP spid="8" grpId="1" animBg="1"/>
      <p:bldP spid="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44"/>
          <p:cNvSpPr/>
          <p:nvPr/>
        </p:nvSpPr>
        <p:spPr>
          <a:xfrm>
            <a:off x="6305870" y="2169389"/>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cs typeface="+mn-ea"/>
              <a:sym typeface="+mn-lt"/>
            </a:endParaRPr>
          </a:p>
        </p:txBody>
      </p:sp>
      <p:sp>
        <p:nvSpPr>
          <p:cNvPr id="14" name="矩形 13"/>
          <p:cNvSpPr/>
          <p:nvPr/>
        </p:nvSpPr>
        <p:spPr>
          <a:xfrm>
            <a:off x="6639245" y="2759588"/>
            <a:ext cx="3923980" cy="349250"/>
          </a:xfrm>
          <a:prstGeom prst="rect">
            <a:avLst/>
          </a:prstGeom>
        </p:spPr>
        <p:txBody>
          <a:bodyPr wrap="square">
            <a:spAutoFit/>
          </a:bodyPr>
          <a:lstStyle/>
          <a:p>
            <a:pPr algn="ctr">
              <a:lnSpc>
                <a:spcPct val="120000"/>
              </a:lnSpc>
            </a:pPr>
            <a:r>
              <a:rPr lang="zh-CN" altLang="en-US" sz="1400" dirty="0">
                <a:solidFill>
                  <a:schemeClr val="bg1"/>
                </a:solidFill>
                <a:cs typeface="+mn-ea"/>
                <a:sym typeface="+mn-lt"/>
              </a:rPr>
              <a:t>细致的组合逻辑和比较简单的时序逻辑</a:t>
            </a:r>
            <a:endParaRPr lang="zh-CN" altLang="en-US" sz="1400" dirty="0">
              <a:solidFill>
                <a:schemeClr val="bg1"/>
              </a:solidFill>
              <a:cs typeface="+mn-ea"/>
              <a:sym typeface="+mn-lt"/>
            </a:endParaRPr>
          </a:p>
        </p:txBody>
      </p:sp>
      <p:sp>
        <p:nvSpPr>
          <p:cNvPr id="15" name="圆角矩形 46"/>
          <p:cNvSpPr/>
          <p:nvPr/>
        </p:nvSpPr>
        <p:spPr>
          <a:xfrm>
            <a:off x="6305869" y="4379232"/>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cs typeface="+mn-ea"/>
              <a:sym typeface="+mn-lt"/>
            </a:endParaRPr>
          </a:p>
        </p:txBody>
      </p:sp>
      <p:sp>
        <p:nvSpPr>
          <p:cNvPr id="16" name="圆角矩形 48"/>
          <p:cNvSpPr/>
          <p:nvPr/>
        </p:nvSpPr>
        <p:spPr>
          <a:xfrm>
            <a:off x="6961476" y="1935306"/>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120000"/>
              </a:lnSpc>
            </a:pPr>
            <a:endParaRPr lang="zh-CN" altLang="en-US" sz="1200">
              <a:solidFill>
                <a:schemeClr val="bg1"/>
              </a:solidFill>
              <a:cs typeface="+mn-ea"/>
              <a:sym typeface="+mn-lt"/>
            </a:endParaRPr>
          </a:p>
        </p:txBody>
      </p:sp>
      <p:sp>
        <p:nvSpPr>
          <p:cNvPr id="17" name="文本框 16"/>
          <p:cNvSpPr txBox="1"/>
          <p:nvPr/>
        </p:nvSpPr>
        <p:spPr>
          <a:xfrm>
            <a:off x="7192722" y="1985104"/>
            <a:ext cx="2797972" cy="386080"/>
          </a:xfrm>
          <a:prstGeom prst="rect">
            <a:avLst/>
          </a:prstGeom>
          <a:noFill/>
        </p:spPr>
        <p:txBody>
          <a:bodyPr wrap="square" rtlCol="0">
            <a:spAutoFit/>
          </a:bodyPr>
          <a:lstStyle/>
          <a:p>
            <a:pPr lvl="0" algn="ctr" defTabSz="1216660">
              <a:lnSpc>
                <a:spcPct val="120000"/>
              </a:lnSpc>
              <a:spcBef>
                <a:spcPct val="0"/>
              </a:spcBef>
              <a:defRPr/>
            </a:pPr>
            <a:r>
              <a:rPr lang="zh-CN" altLang="en-US" sz="1600" b="1" dirty="0">
                <a:solidFill>
                  <a:schemeClr val="bg1"/>
                </a:solidFill>
                <a:cs typeface="+mn-ea"/>
                <a:sym typeface="+mn-lt"/>
              </a:rPr>
              <a:t>信息显示</a:t>
            </a:r>
            <a:r>
              <a:rPr lang="en-US" altLang="zh-CN" sz="1600" b="1" dirty="0">
                <a:solidFill>
                  <a:schemeClr val="bg1"/>
                </a:solidFill>
                <a:cs typeface="+mn-ea"/>
                <a:sym typeface="+mn-lt"/>
              </a:rPr>
              <a:t> &amp; </a:t>
            </a:r>
            <a:r>
              <a:rPr lang="zh-CN" altLang="en-US" sz="1600" b="1" dirty="0">
                <a:solidFill>
                  <a:schemeClr val="bg1"/>
                </a:solidFill>
                <a:cs typeface="+mn-ea"/>
                <a:sym typeface="+mn-lt"/>
              </a:rPr>
              <a:t>颜色选择</a:t>
            </a:r>
            <a:endParaRPr lang="zh-CN" altLang="en-US" sz="1600" b="1" dirty="0">
              <a:solidFill>
                <a:schemeClr val="bg1"/>
              </a:solidFill>
              <a:cs typeface="+mn-ea"/>
              <a:sym typeface="+mn-lt"/>
            </a:endParaRPr>
          </a:p>
        </p:txBody>
      </p:sp>
      <p:sp>
        <p:nvSpPr>
          <p:cNvPr id="18" name="圆角矩形 50"/>
          <p:cNvSpPr/>
          <p:nvPr/>
        </p:nvSpPr>
        <p:spPr>
          <a:xfrm>
            <a:off x="6961476" y="4186456"/>
            <a:ext cx="3279515" cy="46216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120000"/>
              </a:lnSpc>
            </a:pPr>
            <a:endParaRPr lang="zh-CN" altLang="en-US" sz="1200">
              <a:solidFill>
                <a:schemeClr val="bg1"/>
              </a:solidFill>
              <a:cs typeface="+mn-ea"/>
              <a:sym typeface="+mn-lt"/>
            </a:endParaRPr>
          </a:p>
        </p:txBody>
      </p:sp>
      <p:sp>
        <p:nvSpPr>
          <p:cNvPr id="19" name="文本框 18"/>
          <p:cNvSpPr txBox="1"/>
          <p:nvPr/>
        </p:nvSpPr>
        <p:spPr>
          <a:xfrm>
            <a:off x="7173672" y="4238734"/>
            <a:ext cx="2797972" cy="386080"/>
          </a:xfrm>
          <a:prstGeom prst="rect">
            <a:avLst/>
          </a:prstGeom>
          <a:noFill/>
        </p:spPr>
        <p:txBody>
          <a:bodyPr wrap="square" rtlCol="0">
            <a:spAutoFit/>
          </a:bodyPr>
          <a:lstStyle/>
          <a:p>
            <a:pPr lvl="0" algn="ctr" defTabSz="1216660">
              <a:lnSpc>
                <a:spcPct val="120000"/>
              </a:lnSpc>
              <a:spcBef>
                <a:spcPct val="0"/>
              </a:spcBef>
              <a:defRPr/>
            </a:pPr>
            <a:r>
              <a:rPr lang="zh-CN" altLang="en-US" sz="1600" b="1" dirty="0">
                <a:solidFill>
                  <a:schemeClr val="bg1"/>
                </a:solidFill>
                <a:cs typeface="+mn-ea"/>
                <a:sym typeface="+mn-lt"/>
              </a:rPr>
              <a:t>游戏处理</a:t>
            </a:r>
            <a:endParaRPr lang="en-US" altLang="zh-CN" sz="1600" b="1" dirty="0">
              <a:solidFill>
                <a:schemeClr val="bg1"/>
              </a:solidFill>
              <a:cs typeface="+mn-ea"/>
              <a:sym typeface="+mn-lt"/>
            </a:endParaRPr>
          </a:p>
        </p:txBody>
      </p:sp>
      <p:sp>
        <p:nvSpPr>
          <p:cNvPr id="20" name="矩形 19"/>
          <p:cNvSpPr/>
          <p:nvPr/>
        </p:nvSpPr>
        <p:spPr>
          <a:xfrm>
            <a:off x="6639245" y="5040666"/>
            <a:ext cx="3923980" cy="349250"/>
          </a:xfrm>
          <a:prstGeom prst="rect">
            <a:avLst/>
          </a:prstGeom>
        </p:spPr>
        <p:txBody>
          <a:bodyPr wrap="square">
            <a:spAutoFit/>
          </a:bodyPr>
          <a:lstStyle/>
          <a:p>
            <a:pPr algn="ctr">
              <a:lnSpc>
                <a:spcPct val="120000"/>
              </a:lnSpc>
            </a:pPr>
            <a:r>
              <a:rPr lang="zh-CN" altLang="en-US" sz="1400" dirty="0">
                <a:solidFill>
                  <a:schemeClr val="bg1"/>
                </a:solidFill>
                <a:cs typeface="+mn-ea"/>
                <a:sym typeface="+mn-lt"/>
              </a:rPr>
              <a:t>复杂的时序逻辑</a:t>
            </a:r>
            <a:endParaRPr lang="zh-CN" altLang="en-US" sz="1400" dirty="0">
              <a:solidFill>
                <a:schemeClr val="bg1"/>
              </a:solidFill>
              <a:cs typeface="+mn-ea"/>
              <a:sym typeface="+mn-lt"/>
            </a:endParaRPr>
          </a:p>
        </p:txBody>
      </p:sp>
      <p:sp>
        <p:nvSpPr>
          <p:cNvPr id="24" name="文本框 212"/>
          <p:cNvSpPr txBox="1">
            <a:spLocks noChangeArrowheads="1"/>
          </p:cNvSpPr>
          <p:nvPr/>
        </p:nvSpPr>
        <p:spPr bwMode="auto">
          <a:xfrm>
            <a:off x="898525" y="632460"/>
            <a:ext cx="225298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Main modules</a:t>
            </a:r>
            <a:endParaRPr lang="zh-CN" altLang="en-US" sz="1400">
              <a:solidFill>
                <a:schemeClr val="bg1"/>
              </a:solidFill>
              <a:cs typeface="+mn-ea"/>
              <a:sym typeface="+mn-lt"/>
            </a:endParaRPr>
          </a:p>
        </p:txBody>
      </p:sp>
      <p:sp>
        <p:nvSpPr>
          <p:cNvPr id="25" name="文本框 24"/>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主要模块分配</a:t>
            </a:r>
            <a:endParaRPr lang="zh-CN" altLang="en-US" b="1" dirty="0">
              <a:solidFill>
                <a:schemeClr val="bg1"/>
              </a:solidFill>
              <a:cs typeface="+mn-ea"/>
              <a:sym typeface="+mn-lt"/>
            </a:endParaRPr>
          </a:p>
        </p:txBody>
      </p:sp>
      <p:grpSp>
        <p:nvGrpSpPr>
          <p:cNvPr id="21" name="组合 20"/>
          <p:cNvGrpSpPr/>
          <p:nvPr>
            <p:custDataLst>
              <p:tags r:id="rId1"/>
            </p:custDataLst>
          </p:nvPr>
        </p:nvGrpSpPr>
        <p:grpSpPr>
          <a:xfrm>
            <a:off x="319026" y="372249"/>
            <a:ext cx="407472" cy="407472"/>
            <a:chOff x="-1828799" y="-88608"/>
            <a:chExt cx="754743" cy="754743"/>
          </a:xfrm>
        </p:grpSpPr>
        <p:sp>
          <p:nvSpPr>
            <p:cNvPr id="22" name="椭圆 2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6" name="图片占位符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267" r="3267"/>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文本框 212"/>
          <p:cNvSpPr txBox="1">
            <a:spLocks noChangeArrowheads="1"/>
          </p:cNvSpPr>
          <p:nvPr/>
        </p:nvSpPr>
        <p:spPr bwMode="auto">
          <a:xfrm>
            <a:off x="898525" y="632460"/>
            <a:ext cx="2225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Control the input</a:t>
            </a:r>
            <a:endParaRPr lang="zh-CN" altLang="en-US" sz="1400">
              <a:solidFill>
                <a:schemeClr val="bg1"/>
              </a:solidFill>
              <a:cs typeface="+mn-ea"/>
              <a:sym typeface="+mn-lt"/>
            </a:endParaRPr>
          </a:p>
        </p:txBody>
      </p:sp>
      <p:sp>
        <p:nvSpPr>
          <p:cNvPr id="46" name="文本框 45"/>
          <p:cNvSpPr txBox="1"/>
          <p:nvPr/>
        </p:nvSpPr>
        <p:spPr>
          <a:xfrm>
            <a:off x="892436" y="199892"/>
            <a:ext cx="2654300" cy="534035"/>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键盘输入的控制</a:t>
            </a:r>
            <a:endParaRPr lang="zh-CN" altLang="en-US" b="1" dirty="0">
              <a:solidFill>
                <a:schemeClr val="bg1"/>
              </a:solidFill>
              <a:cs typeface="+mn-ea"/>
              <a:sym typeface="+mn-lt"/>
            </a:endParaRPr>
          </a:p>
        </p:txBody>
      </p:sp>
      <p:grpSp>
        <p:nvGrpSpPr>
          <p:cNvPr id="31" name="组合 30"/>
          <p:cNvGrpSpPr/>
          <p:nvPr>
            <p:custDataLst>
              <p:tags r:id="rId1"/>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 name="图片 1"/>
          <p:cNvPicPr>
            <a:picLocks noChangeAspect="1"/>
          </p:cNvPicPr>
          <p:nvPr/>
        </p:nvPicPr>
        <p:blipFill>
          <a:blip r:embed="rId2"/>
          <a:stretch>
            <a:fillRect/>
          </a:stretch>
        </p:blipFill>
        <p:spPr>
          <a:xfrm>
            <a:off x="7040880" y="1716405"/>
            <a:ext cx="4690110" cy="3425190"/>
          </a:xfrm>
          <a:prstGeom prst="rect">
            <a:avLst/>
          </a:prstGeom>
        </p:spPr>
      </p:pic>
      <p:sp>
        <p:nvSpPr>
          <p:cNvPr id="4" name="文本框 3"/>
          <p:cNvSpPr txBox="1"/>
          <p:nvPr/>
        </p:nvSpPr>
        <p:spPr>
          <a:xfrm>
            <a:off x="608330" y="981710"/>
            <a:ext cx="4970780" cy="5077460"/>
          </a:xfrm>
          <a:prstGeom prst="rect">
            <a:avLst/>
          </a:prstGeom>
          <a:noFill/>
        </p:spPr>
        <p:txBody>
          <a:bodyPr wrap="square" rtlCol="0" anchor="t">
            <a:spAutoFit/>
          </a:bodyPr>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基本的键盘取下降沿操作和省去校验位的读取操作属于常规，在此不作赘述。</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由于键盘在松开按键时会顺序发出</a:t>
            </a:r>
            <a:r>
              <a:rPr lang="en-US" altLang="zh-CN" sz="1800" dirty="0" smtClean="0">
                <a:solidFill>
                  <a:schemeClr val="bg1"/>
                </a:solidFill>
                <a:latin typeface="Arial" panose="020B0604020202020204" pitchFamily="34" charset="0"/>
                <a:ea typeface="微软雅黑" panose="020B0503020204020204" pitchFamily="34" charset="-122"/>
                <a:sym typeface="+mn-ea"/>
              </a:rPr>
              <a:t>xF0</a:t>
            </a:r>
            <a:r>
              <a:rPr lang="zh-CN" altLang="en-US" sz="1800" dirty="0" smtClean="0">
                <a:solidFill>
                  <a:schemeClr val="bg1"/>
                </a:solidFill>
                <a:latin typeface="Arial" panose="020B0604020202020204" pitchFamily="34" charset="0"/>
                <a:ea typeface="微软雅黑" panose="020B0503020204020204" pitchFamily="34" charset="-122"/>
                <a:sym typeface="+mn-ea"/>
              </a:rPr>
              <a:t>和按键对应</a:t>
            </a:r>
            <a:r>
              <a:rPr lang="en-US" altLang="zh-CN" sz="1800" dirty="0" smtClean="0">
                <a:solidFill>
                  <a:schemeClr val="bg1"/>
                </a:solidFill>
                <a:latin typeface="Arial" panose="020B0604020202020204" pitchFamily="34" charset="0"/>
                <a:ea typeface="微软雅黑" panose="020B0503020204020204" pitchFamily="34" charset="-122"/>
                <a:sym typeface="+mn-ea"/>
              </a:rPr>
              <a:t>ASCII</a:t>
            </a:r>
            <a:r>
              <a:rPr lang="zh-CN" altLang="en-US" sz="1800" dirty="0" smtClean="0">
                <a:solidFill>
                  <a:schemeClr val="bg1"/>
                </a:solidFill>
                <a:latin typeface="Arial" panose="020B0604020202020204" pitchFamily="34" charset="0"/>
                <a:ea typeface="微软雅黑" panose="020B0503020204020204" pitchFamily="34" charset="-122"/>
                <a:sym typeface="+mn-ea"/>
              </a:rPr>
              <a:t>码，这会导致程序捕捉到两次相同的</a:t>
            </a:r>
            <a:r>
              <a:rPr lang="en-US" altLang="zh-CN" sz="1800" dirty="0" smtClean="0">
                <a:solidFill>
                  <a:schemeClr val="bg1"/>
                </a:solidFill>
                <a:latin typeface="Arial" panose="020B0604020202020204" pitchFamily="34" charset="0"/>
                <a:ea typeface="微软雅黑" panose="020B0503020204020204" pitchFamily="34" charset="-122"/>
                <a:sym typeface="+mn-ea"/>
              </a:rPr>
              <a:t>ASCII</a:t>
            </a:r>
            <a:r>
              <a:rPr lang="zh-CN" altLang="en-US" sz="1800" dirty="0" smtClean="0">
                <a:solidFill>
                  <a:schemeClr val="bg1"/>
                </a:solidFill>
                <a:latin typeface="Arial" panose="020B0604020202020204" pitchFamily="34" charset="0"/>
                <a:ea typeface="微软雅黑" panose="020B0503020204020204" pitchFamily="34" charset="-122"/>
                <a:sym typeface="+mn-ea"/>
              </a:rPr>
              <a:t>码，从而出现重复信号问题。右图代码给出了一种可行的方法。</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a:p>
            <a:pPr marL="285750" indent="-285750" algn="l">
              <a:lnSpc>
                <a:spcPct val="200000"/>
              </a:lnSpc>
              <a:buFont typeface="Wingdings" panose="05000000000000000000" charset="0"/>
              <a:buChar char="l"/>
            </a:pPr>
            <a:r>
              <a:rPr lang="zh-CN" altLang="en-US" sz="1800" dirty="0" smtClean="0">
                <a:solidFill>
                  <a:schemeClr val="bg1"/>
                </a:solidFill>
                <a:latin typeface="Arial" panose="020B0604020202020204" pitchFamily="34" charset="0"/>
                <a:ea typeface="微软雅黑" panose="020B0503020204020204" pitchFamily="34" charset="-122"/>
                <a:sym typeface="+mn-ea"/>
              </a:rPr>
              <a:t>由于本程序中不存在组合点选问题，因此只需要设置一个</a:t>
            </a:r>
            <a:r>
              <a:rPr lang="en-US" altLang="zh-CN" sz="1800" dirty="0" smtClean="0">
                <a:solidFill>
                  <a:schemeClr val="bg1"/>
                </a:solidFill>
                <a:latin typeface="Arial" panose="020B0604020202020204" pitchFamily="34" charset="0"/>
                <a:ea typeface="微软雅黑" panose="020B0503020204020204" pitchFamily="34" charset="-122"/>
                <a:sym typeface="+mn-ea"/>
              </a:rPr>
              <a:t>cnt</a:t>
            </a:r>
            <a:r>
              <a:rPr lang="zh-CN" altLang="en-US" sz="1800" dirty="0" smtClean="0">
                <a:solidFill>
                  <a:schemeClr val="bg1"/>
                </a:solidFill>
                <a:latin typeface="Arial" panose="020B0604020202020204" pitchFamily="34" charset="0"/>
                <a:ea typeface="微软雅黑" panose="020B0503020204020204" pitchFamily="34" charset="-122"/>
                <a:sym typeface="+mn-ea"/>
              </a:rPr>
              <a:t>寄存器变量即可保证按键信号能且仅能捕捉一次。</a:t>
            </a:r>
            <a:endParaRPr lang="zh-CN" altLang="en-US" sz="1800" dirty="0" smtClean="0">
              <a:solidFill>
                <a:schemeClr val="bg1"/>
              </a:solidFill>
              <a:latin typeface="Arial" panose="020B0604020202020204" pitchFamily="34" charset="0"/>
              <a:ea typeface="微软雅黑" panose="020B0503020204020204" pitchFamily="34" charset="-122"/>
              <a:sym typeface="+mn-ea"/>
            </a:endParaRPr>
          </a:p>
        </p:txBody>
      </p:sp>
    </p:spTree>
  </p:cSld>
  <p:clrMapOvr>
    <a:masterClrMapping/>
  </p:clrMapOvr>
</p:sld>
</file>

<file path=ppt/tags/tag1.xml><?xml version="1.0" encoding="utf-8"?>
<p:tagLst xmlns:p="http://schemas.openxmlformats.org/presentationml/2006/main">
  <p:tag name="NORDRI TOOLS WATERMARK" val="lbuycr5d"/>
</p:tagLst>
</file>

<file path=ppt/tags/tag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2*l_h_i*1_2_4"/>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2*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2*l_h_i*1_2_1"/>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2*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2*l_h_i*1_1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15.xml><?xml version="1.0" encoding="utf-8"?>
<p:tagLst xmlns:p="http://schemas.openxmlformats.org/presentationml/2006/main">
  <p:tag name="KSO_WM_UNIT_NOCLEAR" val="0"/>
  <p:tag name="KSO_WM_UNIT_VALUE" val="14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2*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2*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1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2*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2*l_h_i*1_2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19.xml><?xml version="1.0" encoding="utf-8"?>
<p:tagLst xmlns:p="http://schemas.openxmlformats.org/presentationml/2006/main">
  <p:tag name="NORDRI TOOLS WATERMARK" val="lbuycr5d"/>
</p:tagLst>
</file>

<file path=ppt/tags/tag2.xml><?xml version="1.0" encoding="utf-8"?>
<p:tagLst xmlns:p="http://schemas.openxmlformats.org/presentationml/2006/main">
  <p:tag name="NORDRI TOOLS WATERMARK" val="lbuycr5d"/>
</p:tagLst>
</file>

<file path=ppt/tags/tag20.xml><?xml version="1.0" encoding="utf-8"?>
<p:tagLst xmlns:p="http://schemas.openxmlformats.org/presentationml/2006/main">
  <p:tag name="NORDRI TOOLS WATERMARK" val="lbuycr5d"/>
</p:tagLst>
</file>

<file path=ppt/tags/tag21.xml><?xml version="1.0" encoding="utf-8"?>
<p:tagLst xmlns:p="http://schemas.openxmlformats.org/presentationml/2006/main">
  <p:tag name="NORDRI TOOLS WATERMARK" val="lbuycr5d"/>
</p:tagLst>
</file>

<file path=ppt/tags/tag22.xml><?xml version="1.0" encoding="utf-8"?>
<p:tagLst xmlns:p="http://schemas.openxmlformats.org/presentationml/2006/main">
  <p:tag name="NORDRI TOOLS WATERMARK" val="lbuycr5d"/>
</p:tagLst>
</file>

<file path=ppt/tags/tag23.xml><?xml version="1.0" encoding="utf-8"?>
<p:tagLst xmlns:p="http://schemas.openxmlformats.org/presentationml/2006/main">
  <p:tag name="NORDRI TOOLS WATERMARK" val="lbuycr5d"/>
</p:tagLst>
</file>

<file path=ppt/tags/tag24.xml><?xml version="1.0" encoding="utf-8"?>
<p:tagLst xmlns:p="http://schemas.openxmlformats.org/presentationml/2006/main">
  <p:tag name="NORDRI TOOLS WATERMARK" val="lbuycr5d"/>
</p:tagLst>
</file>

<file path=ppt/tags/tag25.xml><?xml version="1.0" encoding="utf-8"?>
<p:tagLst xmlns:p="http://schemas.openxmlformats.org/presentationml/2006/main">
  <p:tag name="NORDRI TOOLS WATERMARK" val="lbuycr5d"/>
</p:tagLst>
</file>

<file path=ppt/tags/tag26.xml><?xml version="1.0" encoding="utf-8"?>
<p:tagLst xmlns:p="http://schemas.openxmlformats.org/presentationml/2006/main">
  <p:tag name="NORDRI TOOLS WATERMARK" val="lbuycr5d"/>
</p:tagLst>
</file>

<file path=ppt/tags/tag27.xml><?xml version="1.0" encoding="utf-8"?>
<p:tagLst xmlns:p="http://schemas.openxmlformats.org/presentationml/2006/main">
  <p:tag name="NORDRI TOOLS WATERMARK" val="lbuycr5d"/>
</p:tagLst>
</file>

<file path=ppt/tags/tag28.xml><?xml version="1.0" encoding="utf-8"?>
<p:tagLst xmlns:p="http://schemas.openxmlformats.org/presentationml/2006/main">
  <p:tag name="NORDRI TOOLS WATERMARK" val="lbuycr5d"/>
</p:tagLst>
</file>

<file path=ppt/tags/tag29.xml><?xml version="1.0" encoding="utf-8"?>
<p:tagLst xmlns:p="http://schemas.openxmlformats.org/presentationml/2006/main">
  <p:tag name="NORDRI TOOLS WATERMARK" val="lbuycr5d"/>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2*l_h_i*1_1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0.xml><?xml version="1.0" encoding="utf-8"?>
<p:tagLst xmlns:p="http://schemas.openxmlformats.org/presentationml/2006/main">
  <p:tag name="NORDRI TOOLS WATERMARK" val="lbuycr5d"/>
</p:tagLst>
</file>

<file path=ppt/tags/tag31.xml><?xml version="1.0" encoding="utf-8"?>
<p:tagLst xmlns:p="http://schemas.openxmlformats.org/presentationml/2006/main">
  <p:tag name="KSO_WM_TAG_VERSION" val="1.0"/>
  <p:tag name="KSO_WM_BEAUTIFY_FLAG" val="#wm#"/>
  <p:tag name="KSO_WM_UNIT_TYPE" val="i"/>
  <p:tag name="KSO_WM_UNIT_ID" val="diagram730_2*i*1"/>
  <p:tag name="KSO_WM_TEMPLATE_CATEGORY" val="diagram"/>
  <p:tag name="KSO_WM_TEMPLATE_INDEX" val="730"/>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Lst>
</file>

<file path=ppt/tags/tag32.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1_1"/>
  <p:tag name="KSO_WM_UNIT_ID" val="diagram730_2*l_h_i*1_1_1"/>
  <p:tag name="KSO_WM_UNIT_LAYERLEVEL" val="1_1_1"/>
  <p:tag name="KSO_WM_UNIT_HIGHLIGHT" val="0"/>
  <p:tag name="KSO_WM_UNIT_COMPATIBLE" val="0"/>
  <p:tag name="KSO_WM_DIAGRAM_GROUP_CODE" val="l1-1"/>
  <p:tag name="KSO_WM_UNIT_DIAGRAM_ISNUMVISUAL" val="0"/>
  <p:tag name="KSO_WM_UNIT_DIAGRAM_ISREFERUNIT" val="0"/>
  <p:tag name="KSO_WM_UNIT_FILL_FORE_SCHEMECOLOR_INDEX" val="5"/>
  <p:tag name="KSO_WM_UNIT_FILL_TYPE" val="1"/>
  <p:tag name="KSO_WM_UNIT_TEXT_FILL_FORE_SCHEMECOLOR_INDEX" val="5"/>
  <p:tag name="KSO_WM_UNIT_TEXT_FILL_TYPE" val="1"/>
</p:tagLst>
</file>

<file path=ppt/tags/tag33.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1_2"/>
  <p:tag name="KSO_WM_UNIT_ID" val="diagram730_2*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34.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1_3"/>
  <p:tag name="KSO_WM_UNIT_ID" val="diagram730_2*l_h_i*1_1_3"/>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Lst>
</file>

<file path=ppt/tags/tag35.xml><?xml version="1.0" encoding="utf-8"?>
<p:tagLst xmlns:p="http://schemas.openxmlformats.org/presentationml/2006/main">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30_2*l_h_f*1_1_1"/>
  <p:tag name="KSO_WM_TEMPLATE_CATEGORY" val="diagram"/>
  <p:tag name="KSO_WM_TEMPLATE_INDEX" val="730"/>
  <p:tag name="KSO_WM_UNIT_LAYERLEVEL" val="1_1_1"/>
  <p:tag name="KSO_WM_TAG_VERSION" val="1.0"/>
  <p:tag name="KSO_WM_BEAUTIFY_FLAG" val="#wm#"/>
  <p:tag name="KSO_WM_UNIT_PRESET_TEXT" val="单击此处添加&#13;文本具体内容"/>
</p:tagLst>
</file>

<file path=ppt/tags/tag36.xml><?xml version="1.0" encoding="utf-8"?>
<p:tagLst xmlns:p="http://schemas.openxmlformats.org/presentationml/2006/main">
  <p:tag name="NORDRI TOOLS WATERMARK" val="lbuycr5d"/>
</p:tagLst>
</file>

<file path=ppt/tags/tag37.xml><?xml version="1.0" encoding="utf-8"?>
<p:tagLst xmlns:p="http://schemas.openxmlformats.org/presentationml/2006/main">
  <p:tag name="KSO_WM_TAG_VERSION" val="1.0"/>
  <p:tag name="KSO_WM_BEAUTIFY_FLAG" val="#wm#"/>
  <p:tag name="KSO_WM_UNIT_TYPE" val="i"/>
  <p:tag name="KSO_WM_UNIT_ID" val="diagram730_2*i*2"/>
  <p:tag name="KSO_WM_TEMPLATE_CATEGORY" val="diagram"/>
  <p:tag name="KSO_WM_TEMPLATE_INDEX" val="730"/>
  <p:tag name="KSO_WM_UNIT_INDEX" val="2"/>
  <p:tag name="KSO_WM_UNIT_HIGHLIGHT" val="0"/>
  <p:tag name="KSO_WM_UNIT_COMPATIBLE" val="0"/>
  <p:tag name="KSO_WM_UNIT_DIAGRAM_ISNUMVISUAL" val="0"/>
  <p:tag name="KSO_WM_UNIT_DIAGRAM_ISREFERUNIT" val="0"/>
  <p:tag name="KSO_WM_DIAGRAM_GROUP_CODE" val="l1-1"/>
  <p:tag name="KSO_WM_UNIT_LAYERLEVEL"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2_1"/>
  <p:tag name="KSO_WM_UNIT_ID" val="diagram730_2*l_h_i*1_2_1"/>
  <p:tag name="KSO_WM_UNIT_LAYERLEVEL" val="1_1_1"/>
  <p:tag name="KSO_WM_UNIT_HIGHLIGHT" val="0"/>
  <p:tag name="KSO_WM_UNIT_COMPATIBLE" val="0"/>
  <p:tag name="KSO_WM_DIAGRAM_GROUP_CODE" val="l1-1"/>
  <p:tag name="KSO_WM_UNIT_DIAGRAM_ISNUMVISUAL" val="0"/>
  <p:tag name="KSO_WM_UNIT_DIAGRAM_ISREFERUNIT" val="0"/>
  <p:tag name="KSO_WM_UNIT_FILL_FORE_SCHEMECOLOR_INDEX" val="5"/>
  <p:tag name="KSO_WM_UNIT_FILL_TYPE" val="1"/>
  <p:tag name="KSO_WM_UNIT_TEXT_FILL_FORE_SCHEMECOLOR_INDEX" val="5"/>
  <p:tag name="KSO_WM_UNIT_TEXT_FILL_TYPE" val="1"/>
</p:tagLst>
</file>

<file path=ppt/tags/tag39.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2_2"/>
  <p:tag name="KSO_WM_UNIT_ID" val="diagram730_2*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2*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40.xml><?xml version="1.0" encoding="utf-8"?>
<p:tagLst xmlns:p="http://schemas.openxmlformats.org/presentationml/2006/main">
  <p:tag name="KSO_WM_TAG_VERSION" val="1.0"/>
  <p:tag name="KSO_WM_BEAUTIFY_FLAG" val="#wm#"/>
  <p:tag name="KSO_WM_TEMPLATE_CATEGORY" val="diagram"/>
  <p:tag name="KSO_WM_TEMPLATE_INDEX" val="730"/>
  <p:tag name="KSO_WM_UNIT_TYPE" val="l_h_i"/>
  <p:tag name="KSO_WM_UNIT_INDEX" val="1_2_3"/>
  <p:tag name="KSO_WM_UNIT_ID" val="diagram730_2*l_h_i*1_2_3"/>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Lst>
</file>

<file path=ppt/tags/tag41.xml><?xml version="1.0" encoding="utf-8"?>
<p:tagLst xmlns:p="http://schemas.openxmlformats.org/presentationml/2006/main">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30_2*l_h_f*1_2_1"/>
  <p:tag name="KSO_WM_TEMPLATE_CATEGORY" val="diagram"/>
  <p:tag name="KSO_WM_TEMPLATE_INDEX" val="730"/>
  <p:tag name="KSO_WM_UNIT_LAYERLEVEL" val="1_1_1"/>
  <p:tag name="KSO_WM_TAG_VERSION" val="1.0"/>
  <p:tag name="KSO_WM_BEAUTIFY_FLAG" val="#wm#"/>
  <p:tag name="KSO_WM_UNIT_PRESET_TEXT" val="单击此处添加&#13;文本具体内容"/>
</p:tagLst>
</file>

<file path=ppt/tags/tag42.xml><?xml version="1.0" encoding="utf-8"?>
<p:tagLst xmlns:p="http://schemas.openxmlformats.org/presentationml/2006/main">
  <p:tag name="NORDRI TOOLS WATERMARK" val="lbuycr5d"/>
</p:tagLst>
</file>

<file path=ppt/tags/tag43.xml><?xml version="1.0" encoding="utf-8"?>
<p:tagLst xmlns:p="http://schemas.openxmlformats.org/presentationml/2006/main">
  <p:tag name="NORDRI TOOLS WATERMARK" val="lbuycr5d"/>
</p:tagLst>
</file>

<file path=ppt/tags/tag44.xml><?xml version="1.0" encoding="utf-8"?>
<p:tagLst xmlns:p="http://schemas.openxmlformats.org/presentationml/2006/main">
  <p:tag name="NORDRI TOOLS WATERMARK" val="lbuycr5d"/>
</p:tagLst>
</file>

<file path=ppt/tags/tag45.xml><?xml version="1.0" encoding="utf-8"?>
<p:tagLst xmlns:p="http://schemas.openxmlformats.org/presentationml/2006/main">
  <p:tag name="NORDRI TOOLS WATERMARK" val="lbuycr5d"/>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2*l_h_i*1_1_4"/>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2*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2*l_h_i*1_1_1"/>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2*l_h_i*1_2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2*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heme/theme1.xml><?xml version="1.0" encoding="utf-8"?>
<a:theme xmlns:a="http://schemas.openxmlformats.org/drawingml/2006/main" name="A000120140530A99PPBG">
  <a:themeElements>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fontScheme name="Temp">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A000120150327A07KPBG</Template>
  <TotalTime>0</TotalTime>
  <Words>2990</Words>
  <Application>WPS 演示</Application>
  <PresentationFormat>宽屏</PresentationFormat>
  <Paragraphs>321</Paragraphs>
  <Slides>27</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vt:lpstr>
      <vt:lpstr>幼圆</vt:lpstr>
      <vt:lpstr>Segoe UI</vt:lpstr>
      <vt:lpstr>Wingdings</vt:lpstr>
      <vt:lpstr>Arial Unicode MS</vt:lpstr>
      <vt:lpstr>等线</vt:lpstr>
      <vt:lpstr>汉仪中黑简</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Jahony</dc:creator>
  <cp:lastModifiedBy>夜星之辉</cp:lastModifiedBy>
  <cp:revision>273</cp:revision>
  <dcterms:created xsi:type="dcterms:W3CDTF">2016-07-21T10:34:00Z</dcterms:created>
  <dcterms:modified xsi:type="dcterms:W3CDTF">2021-12-21T05:51:02Z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v1.0_mb_3WJBtof9/osV/Ohr4cfJRQ==</vt:lpwstr>
  </property>
  <property fmtid="{D5CDD505-2E9C-101B-9397-08002B2CF9AE}" pid="4" name="ICV">
    <vt:lpwstr>599B97C845F54987842512CFC5F954C7</vt:lpwstr>
  </property>
</Properties>
</file>