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3"/>
  </p:sldMasterIdLst>
  <p:sldIdLst>
    <p:sldId id="256" r:id="rId4"/>
    <p:sldId id="260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62" r:id="rId13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17"/>
    </p:embeddedFont>
    <p:embeddedFont>
      <p:font typeface="黑体" panose="02010609060101010101" pitchFamily="49" charset="-122"/>
      <p:regular r:id="rId18"/>
    </p:embeddedFont>
    <p:embeddedFont>
      <p:font typeface="-쉬리M" panose="02030504000101010101" pitchFamily="18" charset="-127"/>
      <p:regular r:id="rId19"/>
    </p:embeddedFont>
    <p:embeddedFont>
      <p:font typeface="楷体" panose="02010609060101010101" pitchFamily="49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rial Black" panose="020B0A04020102020204" pitchFamily="34" charset="0"/>
      <p:bold r:id="rId25"/>
    </p:embeddedFont>
    <p:embeddedFont>
      <p:font typeface="微软雅黑" panose="020B0503020204020204" charset="-122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2"/>
    <a:srgbClr val="0056AC"/>
    <a:srgbClr val="000099"/>
    <a:srgbClr val="333399"/>
    <a:srgbClr val="000066"/>
    <a:srgbClr val="0046AC"/>
    <a:srgbClr val="DDE8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27" autoAdjust="0"/>
  </p:normalViewPr>
  <p:slideViewPr>
    <p:cSldViewPr showGuides="1">
      <p:cViewPr varScale="1">
        <p:scale>
          <a:sx n="90" d="100"/>
          <a:sy n="90" d="100"/>
        </p:scale>
        <p:origin x="810" y="78"/>
      </p:cViewPr>
      <p:guideLst>
        <p:guide orient="horz" pos="16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 userDrawn="1"/>
        </p:nvSpPr>
        <p:spPr>
          <a:xfrm>
            <a:off x="0" y="5116513"/>
            <a:ext cx="9144000" cy="349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" name="矩形 8"/>
          <p:cNvSpPr/>
          <p:nvPr userDrawn="1"/>
        </p:nvSpPr>
        <p:spPr>
          <a:xfrm>
            <a:off x="0" y="4357688"/>
            <a:ext cx="9144000" cy="785812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5" name="矩形 9"/>
          <p:cNvSpPr/>
          <p:nvPr userDrawn="1"/>
        </p:nvSpPr>
        <p:spPr>
          <a:xfrm>
            <a:off x="0" y="0"/>
            <a:ext cx="9144000" cy="428625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532313"/>
            <a:ext cx="22145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4"/>
          <p:cNvSpPr/>
          <p:nvPr userDrawn="1"/>
        </p:nvSpPr>
        <p:spPr>
          <a:xfrm>
            <a:off x="0" y="4343400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矩形 15"/>
          <p:cNvSpPr/>
          <p:nvPr userDrawn="1"/>
        </p:nvSpPr>
        <p:spPr>
          <a:xfrm>
            <a:off x="0" y="398463"/>
            <a:ext cx="9144000" cy="7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857750"/>
            <a:ext cx="1905000" cy="228600"/>
          </a:xfrm>
          <a:ln>
            <a:miter lim="800000"/>
          </a:ln>
        </p:spPr>
        <p:txBody>
          <a:bodyPr wrap="square" numCol="1" anchor="t" anchorCtr="0" compatLnSpc="1"/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857750"/>
            <a:ext cx="2895600" cy="228600"/>
          </a:xfrm>
          <a:ln>
            <a:miter lim="800000"/>
          </a:ln>
        </p:spPr>
        <p:txBody>
          <a:bodyPr wrap="square" numCol="1" anchor="t" anchorCtr="0" compatLnSpc="1"/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857750"/>
            <a:ext cx="1905000" cy="228600"/>
          </a:xfrm>
          <a:ln>
            <a:miter lim="800000"/>
          </a:ln>
        </p:spPr>
        <p:txBody>
          <a:bodyPr anchor="t"/>
          <a:lstStyle>
            <a:lvl1pPr>
              <a:defRPr sz="1400">
                <a:solidFill>
                  <a:srgbClr val="192214"/>
                </a:solidFill>
                <a:latin typeface="-쉬리M" panose="02030504000101010101" pitchFamily="18" charset="-127"/>
                <a:ea typeface="-쉬리M" panose="02030504000101010101" pitchFamily="18" charset="-127"/>
              </a:defRPr>
            </a:lvl1pPr>
          </a:lstStyle>
          <a:p>
            <a:pPr>
              <a:defRPr/>
            </a:pPr>
            <a:fld id="{6A3A4197-5C2D-48FE-BC09-23C048E686D0}" type="slidenum">
              <a:rPr lang="en-US" altLang="ko-KR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E7F4-3F84-4054-A700-796B5FFDA0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5D0D-1C05-45C7-8406-AD04D6787B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CA9DC-1CC2-4075-AEA8-0A75CC2887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AA1A-8C06-4A79-9A23-E6847201A9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1A8B-5C82-42E6-96EF-3C1A2BF49C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56534-8537-4C2C-8D8E-A2F5D3B5A6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3AEDA-3E84-4DFE-A030-C3AE97899D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B5A-B42A-4DAC-911E-F4065FC688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FC2B-C3A7-4C34-8764-5845CD2218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6495-4122-4558-90AE-2432D84457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1729"/>
            <a:ext cx="8229600" cy="57982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5F7B9-B780-4C79-90B0-CB3FFBFDAC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2751-3691-4F59-A4DD-44F35C19E6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C1EB-CDE0-4D60-88DB-998E3953A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F18C-8A46-4C97-BAF1-D9CCE08042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88C6-B849-4510-BFB9-8BA7D1804F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5A686-AABE-410B-970F-492E8957E1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6082-B8A7-4852-AC4E-D642A718004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CF03-9B2A-4945-ACEC-0D744063A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5B2FF-F008-4895-AE66-7DDC1EB8199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4B16-6C5F-4089-8976-71DAC99654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E108-FE03-49EC-B562-DC43AC5DF8D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B7FE-0AFF-44C1-BBE5-F8FDA0CF0E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01024-ED54-4812-9021-73ACCB10C07D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C212A-87C6-4DBD-AE29-35349032BA6E}" type="slidenum">
              <a:rPr lang="zh-CN" altLang="en-US"/>
            </a:fld>
            <a:endParaRPr lang="zh-CN" altLang="en-US"/>
          </a:p>
        </p:txBody>
      </p:sp>
      <p:pic>
        <p:nvPicPr>
          <p:cNvPr id="1029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706938"/>
            <a:ext cx="3489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00588"/>
            <a:ext cx="3429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689475"/>
            <a:ext cx="1714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anose="02030504000101010101" pitchFamily="18" charset="-127"/>
          <a:ea typeface="-쉬리B" panose="02030504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B1C9A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B1C9A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B1C9A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504C88-7FC7-47C8-9F01-037DA3470D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CCD663-9FF0-49B8-9F86-603D03AF92E9}" type="slidenum">
              <a:rPr lang="zh-CN" altLang="en-US"/>
            </a:fld>
            <a:endParaRPr lang="zh-CN" altLang="en-US"/>
          </a:p>
        </p:txBody>
      </p:sp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9950"/>
            <a:ext cx="4349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643438"/>
            <a:ext cx="48577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pitchFamily="3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框 6"/>
          <p:cNvSpPr txBox="1"/>
          <p:nvPr/>
        </p:nvSpPr>
        <p:spPr>
          <a:xfrm>
            <a:off x="611505" y="987425"/>
            <a:ext cx="8076565" cy="2744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2060"/>
                </a:solidFill>
                <a:latin typeface="Arial Bold" panose="020B0704020202020204" charset="0"/>
                <a:ea typeface="微软雅黑" panose="020B0503020204020204" charset="-122"/>
                <a:cs typeface="Arial Bold" panose="020B0704020202020204" charset="0"/>
              </a:rPr>
              <a:t>基于空间相位的浅层学习：</a:t>
            </a:r>
            <a:endParaRPr lang="zh-CN" altLang="en-US" sz="3200" b="1" dirty="0">
              <a:solidFill>
                <a:srgbClr val="002060"/>
              </a:solidFill>
              <a:latin typeface="Arial Bold" panose="020B0704020202020204" charset="0"/>
              <a:ea typeface="微软雅黑" panose="020B0503020204020204" charset="-122"/>
              <a:cs typeface="Arial Bold" panose="020B070402020202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2060"/>
                </a:solidFill>
                <a:latin typeface="Arial Bold" panose="020B0704020202020204" charset="0"/>
                <a:ea typeface="微软雅黑" panose="020B0503020204020204" charset="-122"/>
                <a:cs typeface="Arial Bold" panose="020B0704020202020204" charset="0"/>
              </a:rPr>
              <a:t>频域中的人脸伪造检测</a:t>
            </a:r>
            <a:endParaRPr lang="zh-CN" altLang="en-US" sz="3200" b="1" dirty="0">
              <a:solidFill>
                <a:srgbClr val="002060"/>
              </a:solidFill>
              <a:latin typeface="Arial Bold" panose="020B0704020202020204" charset="0"/>
              <a:ea typeface="微软雅黑" panose="020B0503020204020204" charset="-122"/>
              <a:cs typeface="Arial Bold" panose="020B070402020202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Arial Bold" panose="020B0704020202020204" charset="0"/>
                <a:ea typeface="微软雅黑" panose="020B0503020204020204" charset="-122"/>
                <a:cs typeface="Arial Bold" panose="020B0704020202020204" charset="0"/>
              </a:rPr>
              <a:t>制作人：王韫</a:t>
            </a:r>
            <a:endParaRPr lang="en-US" altLang="zh-CN" sz="2000" b="1" dirty="0">
              <a:solidFill>
                <a:srgbClr val="002060"/>
              </a:solidFill>
              <a:latin typeface="Arial Bold" panose="020B0704020202020204" charset="0"/>
              <a:ea typeface="微软雅黑" panose="020B0503020204020204" charset="-122"/>
              <a:cs typeface="Arial Bold" panose="020B0704020202020204" charset="0"/>
            </a:endParaRPr>
          </a:p>
          <a:p>
            <a:pPr algn="ctr">
              <a:lnSpc>
                <a:spcPct val="150000"/>
              </a:lnSpc>
            </a:pPr>
            <a:br>
              <a:rPr lang="zh-CN" altLang="en-US" sz="135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13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2286000" y="3786188"/>
            <a:ext cx="292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zh-CN" sz="3600">
                <a:solidFill>
                  <a:srgbClr val="C0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360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172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786188"/>
            <a:ext cx="17145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915670"/>
            <a:ext cx="5112385" cy="36779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endParaRPr lang="zh-CN" altLang="en-US" sz="2400">
              <a:solidFill>
                <a:srgbClr val="002060"/>
              </a:solidFill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人脸伪造技术（如</a:t>
            </a:r>
            <a:r>
              <a:rPr lang="en-US" altLang="zh-CN" sz="2000">
                <a:solidFill>
                  <a:srgbClr val="002060"/>
                </a:solidFill>
              </a:rPr>
              <a:t>GAN</a:t>
            </a:r>
            <a:r>
              <a:rPr lang="zh-CN" altLang="en-US" sz="2000">
                <a:solidFill>
                  <a:srgbClr val="002060"/>
                </a:solidFill>
              </a:rPr>
              <a:t>和</a:t>
            </a:r>
            <a:r>
              <a:rPr lang="en-US" altLang="zh-CN" sz="2000">
                <a:solidFill>
                  <a:srgbClr val="002060"/>
                </a:solidFill>
              </a:rPr>
              <a:t>VAE</a:t>
            </a:r>
            <a:r>
              <a:rPr lang="zh-CN" altLang="en-US" sz="2000">
                <a:solidFill>
                  <a:srgbClr val="002060"/>
                </a:solidFill>
              </a:rPr>
              <a:t>）快速发展，带来隐私和社会安全威胁。</a:t>
            </a:r>
            <a:endParaRPr lang="zh-CN" altLang="en-US" sz="2000">
              <a:solidFill>
                <a:srgbClr val="002060"/>
              </a:solidFill>
            </a:endParaRPr>
          </a:p>
          <a:p>
            <a:endParaRPr lang="zh-CN" altLang="en-US" sz="2000">
              <a:solidFill>
                <a:srgbClr val="002060"/>
              </a:solidFill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传统方法依赖空间域特征，泛化性差。</a:t>
            </a:r>
            <a:endParaRPr lang="zh-CN" altLang="en-US" sz="2000">
              <a:solidFill>
                <a:srgbClr val="002060"/>
              </a:solidFill>
            </a:endParaRPr>
          </a:p>
          <a:p>
            <a:endParaRPr lang="zh-CN" altLang="en-US" sz="2000">
              <a:solidFill>
                <a:srgbClr val="002060"/>
              </a:solidFill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提出结合空间域和频域的新方法，提升检测准确性和跨数据集性能。</a:t>
            </a:r>
            <a:endParaRPr lang="zh-CN" altLang="en-US" sz="2000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研究背景与意义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 descr="微信截图_202412031630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1491615"/>
            <a:ext cx="3323590" cy="2381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915670"/>
            <a:ext cx="5327015" cy="36779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endParaRPr lang="zh-CN" altLang="en-US" sz="2400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伪造特征：解码过程中的上采样操作在相位频谱中留下明显伪影。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挑战：空间域信息不足以全面捕捉伪造特征；深层网络难以专注于局部低级特征。</a:t>
            </a:r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问题描述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4" name="图片 3" descr="微信截图_202412031630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215" y="1275715"/>
            <a:ext cx="3096895" cy="2274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843280"/>
            <a:ext cx="4987290" cy="340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endParaRPr lang="zh-CN" altLang="en-US" sz="2400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2060"/>
                </a:solidFill>
              </a:rPr>
              <a:t>1</a:t>
            </a:r>
            <a:r>
              <a:rPr lang="zh-CN" altLang="en-US">
                <a:solidFill>
                  <a:srgbClr val="002060"/>
                </a:solidFill>
              </a:rPr>
              <a:t>、相位频谱特征提取：结合</a:t>
            </a:r>
            <a:r>
              <a:rPr lang="en-US" altLang="zh-CN">
                <a:solidFill>
                  <a:srgbClr val="002060"/>
                </a:solidFill>
              </a:rPr>
              <a:t>RGB</a:t>
            </a:r>
            <a:r>
              <a:rPr lang="zh-CN" altLang="en-US">
                <a:solidFill>
                  <a:srgbClr val="002060"/>
                </a:solidFill>
              </a:rPr>
              <a:t>图像与相位频谱，形成四通道输入（</a:t>
            </a:r>
            <a:r>
              <a:rPr lang="en-US" altLang="zh-CN">
                <a:solidFill>
                  <a:srgbClr val="002060"/>
                </a:solidFill>
              </a:rPr>
              <a:t>RGBP</a:t>
            </a:r>
            <a:r>
              <a:rPr lang="zh-CN" altLang="en-US">
                <a:solidFill>
                  <a:srgbClr val="002060"/>
                </a:solidFill>
              </a:rPr>
              <a:t>）。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2060"/>
                </a:solidFill>
              </a:rPr>
              <a:t>2</a:t>
            </a:r>
            <a:r>
              <a:rPr lang="zh-CN" altLang="en-US">
                <a:solidFill>
                  <a:srgbClr val="002060"/>
                </a:solidFill>
              </a:rPr>
              <a:t>、浅层网络结构：减少网络深度，专注局部纹理特征，抑制全局语义干扰。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2060"/>
                </a:solidFill>
              </a:rPr>
              <a:t>3</a:t>
            </a:r>
            <a:r>
              <a:rPr lang="zh-CN" altLang="en-US">
                <a:solidFill>
                  <a:srgbClr val="002060"/>
                </a:solidFill>
              </a:rPr>
              <a:t>、联合训练策略：结合空间域和频域信息，提升模型鲁棒性。</a:t>
            </a:r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解决方案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 descr="微信截图_20241202194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745" y="1425575"/>
            <a:ext cx="3390265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843280"/>
            <a:ext cx="8141335" cy="340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endParaRPr lang="zh-CN" altLang="en-US" sz="2400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数据集：</a:t>
            </a:r>
            <a:r>
              <a:rPr lang="en-US" altLang="zh-CN">
                <a:solidFill>
                  <a:srgbClr val="002060"/>
                </a:solidFill>
              </a:rPr>
              <a:t>FF++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en-US" altLang="zh-CN">
                <a:solidFill>
                  <a:srgbClr val="002060"/>
                </a:solidFill>
              </a:rPr>
              <a:t>Celeb-DF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en-US" altLang="zh-CN">
                <a:solidFill>
                  <a:srgbClr val="002060"/>
                </a:solidFill>
              </a:rPr>
              <a:t>DFDC</a:t>
            </a:r>
            <a:r>
              <a:rPr lang="zh-CN" altLang="en-US">
                <a:solidFill>
                  <a:srgbClr val="002060"/>
                </a:solidFill>
              </a:rPr>
              <a:t>，包含多种伪造方法和压缩质量。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跨数据集性能：在</a:t>
            </a:r>
            <a:r>
              <a:rPr lang="en-US" altLang="zh-CN">
                <a:solidFill>
                  <a:srgbClr val="002060"/>
                </a:solidFill>
              </a:rPr>
              <a:t>Celeb-DF</a:t>
            </a:r>
            <a:r>
              <a:rPr lang="zh-CN" altLang="en-US">
                <a:solidFill>
                  <a:srgbClr val="002060"/>
                </a:solidFill>
              </a:rPr>
              <a:t>上</a:t>
            </a:r>
            <a:r>
              <a:rPr lang="en-US" altLang="zh-CN">
                <a:solidFill>
                  <a:srgbClr val="002060"/>
                </a:solidFill>
              </a:rPr>
              <a:t>AUC</a:t>
            </a:r>
            <a:r>
              <a:rPr lang="zh-CN" altLang="en-US">
                <a:solidFill>
                  <a:srgbClr val="002060"/>
                </a:solidFill>
              </a:rPr>
              <a:t>达到</a:t>
            </a:r>
            <a:r>
              <a:rPr lang="en-US" altLang="zh-CN">
                <a:solidFill>
                  <a:srgbClr val="002060"/>
                </a:solidFill>
              </a:rPr>
              <a:t>76.88%</a:t>
            </a:r>
            <a:r>
              <a:rPr lang="zh-CN" altLang="en-US">
                <a:solidFill>
                  <a:srgbClr val="002060"/>
                </a:solidFill>
              </a:rPr>
              <a:t>，显著优于现有方法。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多分类任务：能有效区分不同伪造方法，适应性强。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消融实验：相位频谱和浅层网络均对性能提升有独立贡献。</a:t>
            </a:r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实验分析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实验分析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内容占位符 1"/>
          <p:cNvSpPr/>
          <p:nvPr>
            <p:ph idx="1"/>
          </p:nvPr>
        </p:nvSpPr>
        <p:spPr>
          <a:xfrm>
            <a:off x="467360" y="803275"/>
            <a:ext cx="3034665" cy="389890"/>
          </a:xfrm>
        </p:spPr>
        <p:txBody>
          <a:bodyPr/>
          <a:p>
            <a:r>
              <a:rPr lang="zh-CN" altLang="en-US">
                <a:solidFill>
                  <a:srgbClr val="002060"/>
                </a:solidFill>
              </a:rPr>
              <a:t>跨数据集</a:t>
            </a:r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3" name="图片 2" descr="微信截图_20241202194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348105"/>
            <a:ext cx="3768725" cy="3131820"/>
          </a:xfrm>
          <a:prstGeom prst="rect">
            <a:avLst/>
          </a:prstGeom>
        </p:spPr>
      </p:pic>
      <p:pic>
        <p:nvPicPr>
          <p:cNvPr id="4" name="图片 3" descr="微信截图_20241202194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1841500"/>
            <a:ext cx="3831590" cy="2144395"/>
          </a:xfrm>
          <a:prstGeom prst="rect">
            <a:avLst/>
          </a:prstGeom>
        </p:spPr>
      </p:pic>
      <p:sp>
        <p:nvSpPr>
          <p:cNvPr id="5" name="内容占位符 1"/>
          <p:cNvSpPr/>
          <p:nvPr/>
        </p:nvSpPr>
        <p:spPr>
          <a:xfrm>
            <a:off x="5076190" y="930275"/>
            <a:ext cx="3034665" cy="3898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rgbClr val="B1C9A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B1C9A9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B1C9A9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B1C9A9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rgbClr val="002060"/>
                </a:solidFill>
              </a:rPr>
              <a:t>单数据集</a:t>
            </a:r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实验分析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内容占位符 1"/>
          <p:cNvSpPr/>
          <p:nvPr>
            <p:ph idx="1"/>
          </p:nvPr>
        </p:nvSpPr>
        <p:spPr>
          <a:xfrm>
            <a:off x="467360" y="803275"/>
            <a:ext cx="3034665" cy="389890"/>
          </a:xfrm>
        </p:spPr>
        <p:txBody>
          <a:bodyPr/>
          <a:p>
            <a:r>
              <a:rPr lang="zh-CN" altLang="en-US">
                <a:solidFill>
                  <a:srgbClr val="002060"/>
                </a:solidFill>
              </a:rPr>
              <a:t>多分类任务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内容占位符 1"/>
          <p:cNvSpPr/>
          <p:nvPr/>
        </p:nvSpPr>
        <p:spPr>
          <a:xfrm>
            <a:off x="5076190" y="930275"/>
            <a:ext cx="3609975" cy="3898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rgbClr val="B1C9A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B1C9A9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B1C9A9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B1C9A9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rgbClr val="002060"/>
                </a:solidFill>
              </a:rPr>
              <a:t>对比实验与消融分析</a:t>
            </a:r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6" name="图片 4" descr="微信截图_20241202194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841500"/>
            <a:ext cx="4665980" cy="1242695"/>
          </a:xfrm>
          <a:prstGeom prst="rect">
            <a:avLst/>
          </a:prstGeom>
        </p:spPr>
      </p:pic>
      <p:pic>
        <p:nvPicPr>
          <p:cNvPr id="7" name="图片 5" descr="微信截图_20241202194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30" y="1851660"/>
            <a:ext cx="401193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107315" y="843280"/>
            <a:ext cx="4264025" cy="340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rgbClr val="002060"/>
                </a:solidFill>
              </a:rPr>
              <a:t>1. </a:t>
            </a:r>
            <a:r>
              <a:rPr lang="zh-CN" altLang="en-US">
                <a:solidFill>
                  <a:srgbClr val="002060"/>
                </a:solidFill>
              </a:rPr>
              <a:t>离散傅里叶变换（</a:t>
            </a:r>
            <a:r>
              <a:rPr lang="en-US" altLang="zh-CN">
                <a:solidFill>
                  <a:srgbClr val="002060"/>
                </a:solidFill>
              </a:rPr>
              <a:t>DFT</a:t>
            </a:r>
            <a:r>
              <a:rPr lang="zh-CN" altLang="en-US">
                <a:solidFill>
                  <a:srgbClr val="002060"/>
                </a:solidFill>
              </a:rPr>
              <a:t>）与相位频谱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离散傅里叶变换用于将图像从空间域转换到频域，公式为：</a:t>
            </a:r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课程相关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 descr="微信截图_202412031630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427605"/>
            <a:ext cx="2405380" cy="152146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 noChangeArrowheads="1"/>
          </p:cNvSpPr>
          <p:nvPr/>
        </p:nvSpPr>
        <p:spPr bwMode="auto">
          <a:xfrm>
            <a:off x="4274820" y="843280"/>
            <a:ext cx="4436745" cy="38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rgbClr val="B1C9A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B1C9A9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B1C9A9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B1C9A9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rgbClr val="002060"/>
                </a:solidFill>
              </a:rPr>
              <a:t>2. </a:t>
            </a:r>
            <a:r>
              <a:rPr lang="zh-CN" altLang="en-US">
                <a:solidFill>
                  <a:srgbClr val="002060"/>
                </a:solidFill>
              </a:rPr>
              <a:t>上采样对频域的影响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论文对上采样过程中的频率分布进行了推导：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结论：上采样会导致频域中的压缩，同时引入新的重复频率分量。这些分量在相位频谱中更为显著。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5" name="图片 4" descr="微信截图_20241203163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2138680"/>
            <a:ext cx="354139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107315" y="843280"/>
            <a:ext cx="4264025" cy="340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rgbClr val="002060"/>
                </a:solidFill>
              </a:rPr>
              <a:t>3. </a:t>
            </a:r>
            <a:r>
              <a:rPr lang="zh-CN" altLang="en-US">
                <a:solidFill>
                  <a:srgbClr val="002060"/>
                </a:solidFill>
              </a:rPr>
              <a:t>相位频谱在卷积中的作用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为了证明相位频谱的有效性，论文分析了卷积操作对频域特征的影响：</a:t>
            </a:r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90" name="组合 7"/>
          <p:cNvGrpSpPr/>
          <p:nvPr/>
        </p:nvGrpSpPr>
        <p:grpSpPr>
          <a:xfrm>
            <a:off x="-27007" y="42148"/>
            <a:ext cx="10864663" cy="458788"/>
            <a:chOff x="1264583" y="1333738"/>
            <a:chExt cx="10864663" cy="458788"/>
          </a:xfrm>
        </p:grpSpPr>
        <p:grpSp>
          <p:nvGrpSpPr>
            <p:cNvPr id="91" name="组合 16"/>
            <p:cNvGrpSpPr/>
            <p:nvPr/>
          </p:nvGrpSpPr>
          <p:grpSpPr>
            <a:xfrm>
              <a:off x="1264583" y="1333738"/>
              <a:ext cx="10864663" cy="458788"/>
              <a:chOff x="602408" y="1239153"/>
              <a:chExt cx="6336274" cy="503919"/>
            </a:xfrm>
          </p:grpSpPr>
          <p:sp>
            <p:nvSpPr>
              <p:cNvPr id="1048662" name="流程图: 手动输入 3"/>
              <p:cNvSpPr/>
              <p:nvPr/>
            </p:nvSpPr>
            <p:spPr>
              <a:xfrm rot="5400000">
                <a:off x="1858704" y="-17143"/>
                <a:ext cx="503919" cy="3016512"/>
              </a:xfrm>
              <a:prstGeom prst="flowChartManualInput">
                <a:avLst/>
              </a:prstGeom>
              <a:solidFill>
                <a:srgbClr val="003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45736" name="直接连接符 5"/>
              <p:cNvCxnSpPr/>
              <p:nvPr/>
            </p:nvCxnSpPr>
            <p:spPr>
              <a:xfrm>
                <a:off x="2245839" y="1732611"/>
                <a:ext cx="4692843" cy="8718"/>
              </a:xfrm>
              <a:prstGeom prst="line">
                <a:avLst/>
              </a:prstGeom>
              <a:ln>
                <a:solidFill>
                  <a:srgbClr val="003E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63" name="文本框 13"/>
            <p:cNvSpPr txBox="1"/>
            <p:nvPr/>
          </p:nvSpPr>
          <p:spPr>
            <a:xfrm>
              <a:off x="1279998" y="1333739"/>
              <a:ext cx="3903406" cy="429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课程相关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Content Placeholder 2"/>
          <p:cNvSpPr>
            <a:spLocks noGrp="1" noChangeArrowheads="1"/>
          </p:cNvSpPr>
          <p:nvPr/>
        </p:nvSpPr>
        <p:spPr bwMode="auto">
          <a:xfrm>
            <a:off x="4274820" y="843280"/>
            <a:ext cx="4627880" cy="38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rgbClr val="B1C9A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B1C9A9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B1C9A9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B1C9A9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B1C9A9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rgbClr val="002060"/>
                </a:solidFill>
              </a:rPr>
              <a:t>4. </a:t>
            </a:r>
            <a:r>
              <a:rPr lang="zh-CN" altLang="en-US">
                <a:solidFill>
                  <a:srgbClr val="002060"/>
                </a:solidFill>
              </a:rPr>
              <a:t>理论推导的总结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使用相位频谱可显著增加频域中可学习的特征数量。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在卷积操作后，</a:t>
            </a:r>
            <a:r>
              <a:rPr lang="en-US" altLang="zh-CN">
                <a:solidFill>
                  <a:srgbClr val="002060"/>
                </a:solidFill>
              </a:rPr>
              <a:t>RGB</a:t>
            </a:r>
            <a:r>
              <a:rPr lang="zh-CN" altLang="en-US">
                <a:solidFill>
                  <a:srgbClr val="002060"/>
                </a:solidFill>
              </a:rPr>
              <a:t>图像与相位频谱的组合相比单独使用</a:t>
            </a:r>
            <a:r>
              <a:rPr lang="en-US" altLang="zh-CN">
                <a:solidFill>
                  <a:srgbClr val="002060"/>
                </a:solidFill>
              </a:rPr>
              <a:t>RGB</a:t>
            </a:r>
            <a:r>
              <a:rPr lang="zh-CN" altLang="en-US">
                <a:solidFill>
                  <a:srgbClr val="002060"/>
                </a:solidFill>
              </a:rPr>
              <a:t>图像，保留了更多伪造特征的信息。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2" name="图片 1" descr="微信截图_202412031630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499360"/>
            <a:ext cx="2987675" cy="1013460"/>
          </a:xfrm>
          <a:prstGeom prst="rect">
            <a:avLst/>
          </a:prstGeom>
        </p:spPr>
      </p:pic>
      <p:pic>
        <p:nvPicPr>
          <p:cNvPr id="6" name="图片 5" descr="微信截图_20241203163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47695"/>
            <a:ext cx="4211955" cy="1174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710</Words>
  <Application>WPS 演示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Gulim</vt:lpstr>
      <vt:lpstr>-쉬리B</vt:lpstr>
      <vt:lpstr>黑体</vt:lpstr>
      <vt:lpstr>-쉬리M</vt:lpstr>
      <vt:lpstr>楷体</vt:lpstr>
      <vt:lpstr>Calibri</vt:lpstr>
      <vt:lpstr>Malgun Gothic</vt:lpstr>
      <vt:lpstr>Arial Black</vt:lpstr>
      <vt:lpstr>微软雅黑</vt:lpstr>
      <vt:lpstr>Arial Unicode MS</vt:lpstr>
      <vt:lpstr>Arial Bold</vt:lpstr>
      <vt:lpstr>Arial</vt:lpstr>
      <vt:lpstr>B132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啦啦啦</cp:lastModifiedBy>
  <cp:revision>118</cp:revision>
  <dcterms:created xsi:type="dcterms:W3CDTF">2001-07-18T23:57:00Z</dcterms:created>
  <dcterms:modified xsi:type="dcterms:W3CDTF">2024-12-03T11:27:13Z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9493ABEDB4E54CB5935A37BA00A7B4A3_12</vt:lpwstr>
  </property>
  <property fmtid="{D5CDD505-2E9C-101B-9397-08002B2CF9AE}" pid="3" name="KSOProductBuildVer">
    <vt:lpwstr>2052-12.1.0.18912</vt:lpwstr>
  </property>
</Properties>
</file>