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Economica"/>
      <p:regular r:id="rId18"/>
      <p:bold r:id="rId19"/>
      <p:italic r:id="rId20"/>
      <p:boldItalic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Light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of the language selection webpage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text and the audio is already the same.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is finished several centuries ago, so the words it use may not used now.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usually one speaker,</a:t>
            </a:r>
            <a:endParaRPr/>
          </a:p>
        </p:txBody>
      </p:sp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765b59f16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5765b59f16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765b59f16_2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5765b59f16_2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767fdf380_2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5767fdf380_2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e0ca1b260_1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the early phase of our work</a:t>
            </a:r>
            <a:endParaRPr/>
          </a:p>
        </p:txBody>
      </p:sp>
      <p:sp>
        <p:nvSpPr>
          <p:cNvPr id="208" name="Google Shape;208;g7e0ca1b260_1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竖排标题与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outu.be/rlLt7qX1l7I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E222A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609600" y="4261298"/>
            <a:ext cx="10972800" cy="1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Alexa Query Assistant</a:t>
            </a:r>
            <a:endParaRPr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Querying InstaCart Database with the </a:t>
            </a:r>
            <a:r>
              <a:rPr b="1" lang="en-US" sz="1800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Voice Input</a:t>
            </a:r>
            <a:r>
              <a:rPr b="1" lang="en-US" sz="2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2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357400" y="5263800"/>
            <a:ext cx="74772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Team Members:  </a:t>
            </a:r>
            <a:r>
              <a:rPr b="1" lang="en-US">
                <a:solidFill>
                  <a:srgbClr val="F2F2F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Zekun Zhang, Ziqi Wang, Mo Shi</a:t>
            </a:r>
            <a:endParaRPr b="1">
              <a:solidFill>
                <a:srgbClr val="F2F2F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Instructor:</a:t>
            </a:r>
            <a:r>
              <a:rPr b="1" lang="en-US">
                <a:solidFill>
                  <a:srgbClr val="F2F2F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Prof. </a:t>
            </a:r>
            <a:r>
              <a:rPr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Saed Sayad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024" y="1380775"/>
            <a:ext cx="2717950" cy="272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 b="8395" l="0" r="0" t="12402"/>
          <a:stretch/>
        </p:blipFill>
        <p:spPr>
          <a:xfrm>
            <a:off x="0" y="-57350"/>
            <a:ext cx="12191999" cy="1093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3"/>
          <p:cNvGrpSpPr/>
          <p:nvPr/>
        </p:nvGrpSpPr>
        <p:grpSpPr>
          <a:xfrm rot="10800000">
            <a:off x="-2797" y="6100711"/>
            <a:ext cx="9756431" cy="788612"/>
            <a:chOff x="4067174" y="19038"/>
            <a:chExt cx="9260969" cy="1009101"/>
          </a:xfrm>
        </p:grpSpPr>
        <p:sp>
          <p:nvSpPr>
            <p:cNvPr id="93" name="Google Shape;93;p13"/>
            <p:cNvSpPr/>
            <p:nvPr/>
          </p:nvSpPr>
          <p:spPr>
            <a:xfrm>
              <a:off x="4067174" y="19038"/>
              <a:ext cx="9256452" cy="723900"/>
            </a:xfrm>
            <a:custGeom>
              <a:rect b="b" l="l" r="r" t="t"/>
              <a:pathLst>
                <a:path extrusionOk="0" h="723900" w="8137540">
                  <a:moveTo>
                    <a:pt x="416734" y="0"/>
                  </a:moveTo>
                  <a:lnTo>
                    <a:pt x="8137540" y="0"/>
                  </a:lnTo>
                  <a:lnTo>
                    <a:pt x="8137540" y="723900"/>
                  </a:lnTo>
                  <a:lnTo>
                    <a:pt x="0" y="704850"/>
                  </a:lnTo>
                  <a:cubicBezTo>
                    <a:pt x="107111" y="473075"/>
                    <a:pt x="281003" y="241300"/>
                    <a:pt x="416734" y="0"/>
                  </a:cubicBezTo>
                  <a:close/>
                </a:path>
              </a:pathLst>
            </a:custGeom>
            <a:solidFill>
              <a:srgbClr val="9814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4076700" y="434975"/>
              <a:ext cx="9251443" cy="593164"/>
            </a:xfrm>
            <a:custGeom>
              <a:rect b="b" l="l" r="r" t="t"/>
              <a:pathLst>
                <a:path extrusionOk="0" h="675970" w="8115301">
                  <a:moveTo>
                    <a:pt x="270626" y="0"/>
                  </a:moveTo>
                  <a:lnTo>
                    <a:pt x="309120" y="0"/>
                  </a:lnTo>
                  <a:lnTo>
                    <a:pt x="8115301" y="0"/>
                  </a:lnTo>
                  <a:lnTo>
                    <a:pt x="8115301" y="675969"/>
                  </a:lnTo>
                  <a:lnTo>
                    <a:pt x="309129" y="675969"/>
                  </a:lnTo>
                  <a:lnTo>
                    <a:pt x="309120" y="675970"/>
                  </a:lnTo>
                  <a:lnTo>
                    <a:pt x="309111" y="675969"/>
                  </a:lnTo>
                  <a:lnTo>
                    <a:pt x="270626" y="675969"/>
                  </a:lnTo>
                  <a:lnTo>
                    <a:pt x="270626" y="671727"/>
                  </a:lnTo>
                  <a:lnTo>
                    <a:pt x="246821" y="669103"/>
                  </a:lnTo>
                  <a:cubicBezTo>
                    <a:pt x="105961" y="637588"/>
                    <a:pt x="0" y="501316"/>
                    <a:pt x="0" y="337985"/>
                  </a:cubicBezTo>
                  <a:cubicBezTo>
                    <a:pt x="0" y="174654"/>
                    <a:pt x="105961" y="38383"/>
                    <a:pt x="246821" y="6867"/>
                  </a:cubicBezTo>
                  <a:lnTo>
                    <a:pt x="270626" y="4243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25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10096800" y="4930100"/>
            <a:ext cx="1067100" cy="1654800"/>
          </a:xfrm>
          <a:prstGeom prst="rect">
            <a:avLst/>
          </a:prstGeom>
          <a:solidFill>
            <a:srgbClr val="282D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362000" y="0"/>
            <a:ext cx="1025400" cy="2628900"/>
          </a:xfrm>
          <a:prstGeom prst="rect">
            <a:avLst/>
          </a:prstGeom>
          <a:solidFill>
            <a:srgbClr val="282D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14"/>
          <p:cNvCxnSpPr/>
          <p:nvPr/>
        </p:nvCxnSpPr>
        <p:spPr>
          <a:xfrm>
            <a:off x="-19051" y="6587114"/>
            <a:ext cx="12211051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2" name="Google Shape;102;p14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103" name="Google Shape;103;p14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</p:grpSpPr>
          <p:sp>
            <p:nvSpPr>
              <p:cNvPr id="104" name="Google Shape;104;p14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" name="Google Shape;106;p14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00</a:t>
              </a:r>
              <a:endPara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11359821" y="6424885"/>
            <a:ext cx="476250" cy="320675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5121475" y="2135875"/>
            <a:ext cx="1067100" cy="3582900"/>
          </a:xfrm>
          <a:prstGeom prst="rect">
            <a:avLst/>
          </a:prstGeom>
          <a:solidFill>
            <a:srgbClr val="282D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1679000" y="3514000"/>
            <a:ext cx="8094600" cy="10644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679000" y="0"/>
            <a:ext cx="1048500" cy="4578300"/>
          </a:xfrm>
          <a:prstGeom prst="rect">
            <a:avLst/>
          </a:prstGeom>
          <a:solidFill>
            <a:srgbClr val="D911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362000" y="2118000"/>
            <a:ext cx="5826600" cy="1044300"/>
          </a:xfrm>
          <a:prstGeom prst="rect">
            <a:avLst/>
          </a:prstGeom>
          <a:solidFill>
            <a:srgbClr val="383F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8717800" y="3514000"/>
            <a:ext cx="1067100" cy="3073200"/>
          </a:xfrm>
          <a:prstGeom prst="rect">
            <a:avLst/>
          </a:prstGeom>
          <a:solidFill>
            <a:srgbClr val="D911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3016763" y="3784265"/>
            <a:ext cx="735013" cy="523875"/>
          </a:xfrm>
          <a:custGeom>
            <a:rect b="b" l="l" r="r" t="t"/>
            <a:pathLst>
              <a:path extrusionOk="0" h="201" w="284">
                <a:moveTo>
                  <a:pt x="112" y="0"/>
                </a:moveTo>
                <a:cubicBezTo>
                  <a:pt x="70" y="0"/>
                  <a:pt x="35" y="34"/>
                  <a:pt x="35" y="77"/>
                </a:cubicBezTo>
                <a:cubicBezTo>
                  <a:pt x="35" y="77"/>
                  <a:pt x="35" y="77"/>
                  <a:pt x="35" y="78"/>
                </a:cubicBezTo>
                <a:cubicBezTo>
                  <a:pt x="14" y="88"/>
                  <a:pt x="0" y="110"/>
                  <a:pt x="0" y="136"/>
                </a:cubicBezTo>
                <a:cubicBezTo>
                  <a:pt x="0" y="171"/>
                  <a:pt x="29" y="201"/>
                  <a:pt x="65" y="201"/>
                </a:cubicBezTo>
                <a:cubicBezTo>
                  <a:pt x="65" y="201"/>
                  <a:pt x="65" y="201"/>
                  <a:pt x="65" y="201"/>
                </a:cubicBezTo>
                <a:cubicBezTo>
                  <a:pt x="222" y="201"/>
                  <a:pt x="222" y="201"/>
                  <a:pt x="222" y="201"/>
                </a:cubicBezTo>
                <a:cubicBezTo>
                  <a:pt x="225" y="201"/>
                  <a:pt x="225" y="201"/>
                  <a:pt x="225" y="201"/>
                </a:cubicBezTo>
                <a:cubicBezTo>
                  <a:pt x="257" y="201"/>
                  <a:pt x="284" y="174"/>
                  <a:pt x="284" y="142"/>
                </a:cubicBezTo>
                <a:cubicBezTo>
                  <a:pt x="284" y="117"/>
                  <a:pt x="268" y="95"/>
                  <a:pt x="247" y="86"/>
                </a:cubicBezTo>
                <a:cubicBezTo>
                  <a:pt x="248" y="84"/>
                  <a:pt x="248" y="80"/>
                  <a:pt x="248" y="77"/>
                </a:cubicBezTo>
                <a:cubicBezTo>
                  <a:pt x="248" y="53"/>
                  <a:pt x="230" y="35"/>
                  <a:pt x="207" y="35"/>
                </a:cubicBezTo>
                <a:cubicBezTo>
                  <a:pt x="197" y="35"/>
                  <a:pt x="189" y="37"/>
                  <a:pt x="182" y="43"/>
                </a:cubicBezTo>
                <a:cubicBezTo>
                  <a:pt x="169" y="17"/>
                  <a:pt x="143" y="0"/>
                  <a:pt x="112" y="0"/>
                </a:cubicBezTo>
                <a:close/>
                <a:moveTo>
                  <a:pt x="142" y="59"/>
                </a:moveTo>
                <a:cubicBezTo>
                  <a:pt x="158" y="59"/>
                  <a:pt x="173" y="65"/>
                  <a:pt x="183" y="75"/>
                </a:cubicBezTo>
                <a:cubicBezTo>
                  <a:pt x="201" y="59"/>
                  <a:pt x="201" y="59"/>
                  <a:pt x="201" y="59"/>
                </a:cubicBezTo>
                <a:cubicBezTo>
                  <a:pt x="201" y="106"/>
                  <a:pt x="201" y="106"/>
                  <a:pt x="201" y="106"/>
                </a:cubicBezTo>
                <a:cubicBezTo>
                  <a:pt x="200" y="106"/>
                  <a:pt x="200" y="106"/>
                  <a:pt x="200" y="106"/>
                </a:cubicBezTo>
                <a:cubicBezTo>
                  <a:pt x="181" y="106"/>
                  <a:pt x="181" y="106"/>
                  <a:pt x="181" y="106"/>
                </a:cubicBezTo>
                <a:cubicBezTo>
                  <a:pt x="153" y="106"/>
                  <a:pt x="153" y="106"/>
                  <a:pt x="153" y="106"/>
                </a:cubicBezTo>
                <a:cubicBezTo>
                  <a:pt x="171" y="89"/>
                  <a:pt x="171" y="89"/>
                  <a:pt x="171" y="89"/>
                </a:cubicBezTo>
                <a:cubicBezTo>
                  <a:pt x="163" y="81"/>
                  <a:pt x="153" y="77"/>
                  <a:pt x="142" y="77"/>
                </a:cubicBezTo>
                <a:cubicBezTo>
                  <a:pt x="124" y="77"/>
                  <a:pt x="108" y="90"/>
                  <a:pt x="103" y="106"/>
                </a:cubicBezTo>
                <a:cubicBezTo>
                  <a:pt x="84" y="106"/>
                  <a:pt x="84" y="106"/>
                  <a:pt x="84" y="106"/>
                </a:cubicBezTo>
                <a:cubicBezTo>
                  <a:pt x="89" y="79"/>
                  <a:pt x="113" y="59"/>
                  <a:pt x="142" y="59"/>
                </a:cubicBezTo>
                <a:close/>
                <a:moveTo>
                  <a:pt x="82" y="130"/>
                </a:moveTo>
                <a:cubicBezTo>
                  <a:pt x="84" y="130"/>
                  <a:pt x="84" y="130"/>
                  <a:pt x="84" y="130"/>
                </a:cubicBezTo>
                <a:cubicBezTo>
                  <a:pt x="102" y="130"/>
                  <a:pt x="102" y="130"/>
                  <a:pt x="102" y="130"/>
                </a:cubicBezTo>
                <a:cubicBezTo>
                  <a:pt x="130" y="130"/>
                  <a:pt x="130" y="130"/>
                  <a:pt x="130" y="130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20" y="153"/>
                  <a:pt x="130" y="158"/>
                  <a:pt x="141" y="158"/>
                </a:cubicBezTo>
                <a:cubicBezTo>
                  <a:pt x="160" y="158"/>
                  <a:pt x="175" y="147"/>
                  <a:pt x="180" y="130"/>
                </a:cubicBezTo>
                <a:cubicBezTo>
                  <a:pt x="200" y="130"/>
                  <a:pt x="200" y="130"/>
                  <a:pt x="200" y="130"/>
                </a:cubicBezTo>
                <a:cubicBezTo>
                  <a:pt x="194" y="156"/>
                  <a:pt x="170" y="177"/>
                  <a:pt x="142" y="177"/>
                </a:cubicBezTo>
                <a:cubicBezTo>
                  <a:pt x="125" y="177"/>
                  <a:pt x="111" y="170"/>
                  <a:pt x="100" y="160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130"/>
                  <a:pt x="82" y="130"/>
                  <a:pt x="82" y="13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597586" y="2275775"/>
            <a:ext cx="646114" cy="646115"/>
          </a:xfrm>
          <a:custGeom>
            <a:rect b="b" l="l" r="r" t="t"/>
            <a:pathLst>
              <a:path extrusionOk="0" h="1906" w="1905">
                <a:moveTo>
                  <a:pt x="393" y="1"/>
                </a:moveTo>
                <a:cubicBezTo>
                  <a:pt x="380" y="2"/>
                  <a:pt x="368" y="5"/>
                  <a:pt x="355" y="9"/>
                </a:cubicBezTo>
                <a:cubicBezTo>
                  <a:pt x="693" y="348"/>
                  <a:pt x="693" y="348"/>
                  <a:pt x="693" y="348"/>
                </a:cubicBezTo>
                <a:cubicBezTo>
                  <a:pt x="606" y="607"/>
                  <a:pt x="606" y="607"/>
                  <a:pt x="606" y="607"/>
                </a:cubicBezTo>
                <a:cubicBezTo>
                  <a:pt x="347" y="694"/>
                  <a:pt x="347" y="694"/>
                  <a:pt x="347" y="694"/>
                </a:cubicBezTo>
                <a:cubicBezTo>
                  <a:pt x="8" y="356"/>
                  <a:pt x="8" y="356"/>
                  <a:pt x="8" y="356"/>
                </a:cubicBezTo>
                <a:cubicBezTo>
                  <a:pt x="4" y="382"/>
                  <a:pt x="0" y="400"/>
                  <a:pt x="0" y="434"/>
                </a:cubicBezTo>
                <a:cubicBezTo>
                  <a:pt x="0" y="434"/>
                  <a:pt x="0" y="442"/>
                  <a:pt x="0" y="450"/>
                </a:cubicBezTo>
                <a:cubicBezTo>
                  <a:pt x="0" y="459"/>
                  <a:pt x="0" y="469"/>
                  <a:pt x="0" y="477"/>
                </a:cubicBezTo>
                <a:cubicBezTo>
                  <a:pt x="0" y="737"/>
                  <a:pt x="214" y="954"/>
                  <a:pt x="477" y="954"/>
                </a:cubicBezTo>
                <a:cubicBezTo>
                  <a:pt x="516" y="954"/>
                  <a:pt x="553" y="946"/>
                  <a:pt x="590" y="937"/>
                </a:cubicBezTo>
                <a:cubicBezTo>
                  <a:pt x="671" y="1016"/>
                  <a:pt x="671" y="1016"/>
                  <a:pt x="671" y="1016"/>
                </a:cubicBezTo>
                <a:cubicBezTo>
                  <a:pt x="653" y="1060"/>
                  <a:pt x="629" y="1103"/>
                  <a:pt x="606" y="1127"/>
                </a:cubicBezTo>
                <a:cubicBezTo>
                  <a:pt x="556" y="1170"/>
                  <a:pt x="423" y="1239"/>
                  <a:pt x="347" y="1213"/>
                </a:cubicBezTo>
                <a:cubicBezTo>
                  <a:pt x="44" y="1516"/>
                  <a:pt x="44" y="1516"/>
                  <a:pt x="44" y="1516"/>
                </a:cubicBezTo>
                <a:cubicBezTo>
                  <a:pt x="0" y="1560"/>
                  <a:pt x="0" y="1560"/>
                  <a:pt x="0" y="1560"/>
                </a:cubicBezTo>
                <a:cubicBezTo>
                  <a:pt x="347" y="1906"/>
                  <a:pt x="347" y="1906"/>
                  <a:pt x="347" y="1906"/>
                </a:cubicBezTo>
                <a:cubicBezTo>
                  <a:pt x="693" y="1560"/>
                  <a:pt x="693" y="1560"/>
                  <a:pt x="693" y="1560"/>
                </a:cubicBezTo>
                <a:cubicBezTo>
                  <a:pt x="690" y="1550"/>
                  <a:pt x="689" y="1538"/>
                  <a:pt x="688" y="1527"/>
                </a:cubicBezTo>
                <a:cubicBezTo>
                  <a:pt x="686" y="1508"/>
                  <a:pt x="688" y="1487"/>
                  <a:pt x="693" y="1465"/>
                </a:cubicBezTo>
                <a:cubicBezTo>
                  <a:pt x="698" y="1442"/>
                  <a:pt x="708" y="1419"/>
                  <a:pt x="717" y="1397"/>
                </a:cubicBezTo>
                <a:cubicBezTo>
                  <a:pt x="729" y="1371"/>
                  <a:pt x="741" y="1346"/>
                  <a:pt x="755" y="1327"/>
                </a:cubicBezTo>
                <a:cubicBezTo>
                  <a:pt x="757" y="1325"/>
                  <a:pt x="759" y="1324"/>
                  <a:pt x="761" y="1322"/>
                </a:cubicBezTo>
                <a:cubicBezTo>
                  <a:pt x="767" y="1314"/>
                  <a:pt x="773" y="1305"/>
                  <a:pt x="780" y="1300"/>
                </a:cubicBezTo>
                <a:cubicBezTo>
                  <a:pt x="792" y="1287"/>
                  <a:pt x="810" y="1273"/>
                  <a:pt x="831" y="1259"/>
                </a:cubicBezTo>
                <a:cubicBezTo>
                  <a:pt x="848" y="1249"/>
                  <a:pt x="866" y="1238"/>
                  <a:pt x="885" y="1230"/>
                </a:cubicBezTo>
                <a:cubicBezTo>
                  <a:pt x="955" y="1300"/>
                  <a:pt x="955" y="1300"/>
                  <a:pt x="955" y="1300"/>
                </a:cubicBezTo>
                <a:cubicBezTo>
                  <a:pt x="1126" y="1473"/>
                  <a:pt x="1126" y="1473"/>
                  <a:pt x="1126" y="1473"/>
                </a:cubicBezTo>
                <a:cubicBezTo>
                  <a:pt x="1386" y="1733"/>
                  <a:pt x="1386" y="1733"/>
                  <a:pt x="1386" y="1733"/>
                </a:cubicBezTo>
                <a:cubicBezTo>
                  <a:pt x="1429" y="1776"/>
                  <a:pt x="1491" y="1803"/>
                  <a:pt x="1559" y="1803"/>
                </a:cubicBezTo>
                <a:cubicBezTo>
                  <a:pt x="1692" y="1803"/>
                  <a:pt x="1800" y="1698"/>
                  <a:pt x="1800" y="1560"/>
                </a:cubicBezTo>
                <a:cubicBezTo>
                  <a:pt x="1800" y="1490"/>
                  <a:pt x="1774" y="1430"/>
                  <a:pt x="1732" y="1387"/>
                </a:cubicBezTo>
                <a:cubicBezTo>
                  <a:pt x="1729" y="1378"/>
                  <a:pt x="1729" y="1378"/>
                  <a:pt x="1729" y="1378"/>
                </a:cubicBezTo>
                <a:cubicBezTo>
                  <a:pt x="1472" y="1127"/>
                  <a:pt x="1472" y="1127"/>
                  <a:pt x="1472" y="1127"/>
                </a:cubicBezTo>
                <a:cubicBezTo>
                  <a:pt x="1172" y="821"/>
                  <a:pt x="1172" y="821"/>
                  <a:pt x="1172" y="821"/>
                </a:cubicBezTo>
                <a:cubicBezTo>
                  <a:pt x="1732" y="261"/>
                  <a:pt x="1732" y="261"/>
                  <a:pt x="1732" y="261"/>
                </a:cubicBezTo>
                <a:cubicBezTo>
                  <a:pt x="1775" y="304"/>
                  <a:pt x="1775" y="304"/>
                  <a:pt x="1775" y="304"/>
                </a:cubicBezTo>
                <a:cubicBezTo>
                  <a:pt x="1905" y="88"/>
                  <a:pt x="1905" y="88"/>
                  <a:pt x="1905" y="88"/>
                </a:cubicBezTo>
                <a:cubicBezTo>
                  <a:pt x="1819" y="1"/>
                  <a:pt x="1819" y="1"/>
                  <a:pt x="1819" y="1"/>
                </a:cubicBezTo>
                <a:cubicBezTo>
                  <a:pt x="1602" y="131"/>
                  <a:pt x="1602" y="131"/>
                  <a:pt x="1602" y="131"/>
                </a:cubicBezTo>
                <a:cubicBezTo>
                  <a:pt x="1645" y="174"/>
                  <a:pt x="1645" y="174"/>
                  <a:pt x="1645" y="174"/>
                </a:cubicBezTo>
                <a:cubicBezTo>
                  <a:pt x="1085" y="735"/>
                  <a:pt x="1085" y="735"/>
                  <a:pt x="1085" y="735"/>
                </a:cubicBezTo>
                <a:cubicBezTo>
                  <a:pt x="936" y="591"/>
                  <a:pt x="936" y="591"/>
                  <a:pt x="936" y="591"/>
                </a:cubicBezTo>
                <a:cubicBezTo>
                  <a:pt x="946" y="548"/>
                  <a:pt x="953" y="512"/>
                  <a:pt x="953" y="477"/>
                </a:cubicBezTo>
                <a:cubicBezTo>
                  <a:pt x="953" y="209"/>
                  <a:pt x="740" y="1"/>
                  <a:pt x="477" y="1"/>
                </a:cubicBezTo>
                <a:cubicBezTo>
                  <a:pt x="455" y="1"/>
                  <a:pt x="455" y="1"/>
                  <a:pt x="455" y="1"/>
                </a:cubicBezTo>
                <a:cubicBezTo>
                  <a:pt x="433" y="1"/>
                  <a:pt x="433" y="1"/>
                  <a:pt x="433" y="1"/>
                </a:cubicBezTo>
                <a:cubicBezTo>
                  <a:pt x="420" y="1"/>
                  <a:pt x="406" y="0"/>
                  <a:pt x="393" y="1"/>
                </a:cubicBezTo>
                <a:close/>
                <a:moveTo>
                  <a:pt x="1559" y="1430"/>
                </a:moveTo>
                <a:cubicBezTo>
                  <a:pt x="1630" y="1430"/>
                  <a:pt x="1689" y="1482"/>
                  <a:pt x="1689" y="1560"/>
                </a:cubicBezTo>
                <a:cubicBezTo>
                  <a:pt x="1689" y="1629"/>
                  <a:pt x="1630" y="1690"/>
                  <a:pt x="1559" y="1690"/>
                </a:cubicBezTo>
                <a:cubicBezTo>
                  <a:pt x="1487" y="1690"/>
                  <a:pt x="1429" y="1629"/>
                  <a:pt x="1429" y="1560"/>
                </a:cubicBezTo>
                <a:cubicBezTo>
                  <a:pt x="1429" y="1482"/>
                  <a:pt x="1487" y="1430"/>
                  <a:pt x="1559" y="143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4041052" y="3867150"/>
            <a:ext cx="4592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Alexa Skills Introduction</a:t>
            </a:r>
            <a:endParaRPr b="1"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1736125" y="2440675"/>
            <a:ext cx="3708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Project Description</a:t>
            </a:r>
            <a:endParaRPr b="1"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5121475" y="4930100"/>
            <a:ext cx="6042300" cy="1044300"/>
          </a:xfrm>
          <a:prstGeom prst="rect">
            <a:avLst/>
          </a:prstGeom>
          <a:solidFill>
            <a:srgbClr val="383F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5433641" y="5080532"/>
            <a:ext cx="685800" cy="674688"/>
          </a:xfrm>
          <a:custGeom>
            <a:rect b="b" l="l" r="r" t="t"/>
            <a:pathLst>
              <a:path extrusionOk="0" h="274" w="279">
                <a:moveTo>
                  <a:pt x="95" y="3"/>
                </a:moveTo>
                <a:cubicBezTo>
                  <a:pt x="73" y="0"/>
                  <a:pt x="53" y="27"/>
                  <a:pt x="65" y="46"/>
                </a:cubicBezTo>
                <a:cubicBezTo>
                  <a:pt x="78" y="55"/>
                  <a:pt x="87" y="78"/>
                  <a:pt x="70" y="88"/>
                </a:cubicBezTo>
                <a:cubicBezTo>
                  <a:pt x="53" y="98"/>
                  <a:pt x="28" y="83"/>
                  <a:pt x="12" y="99"/>
                </a:cubicBezTo>
                <a:cubicBezTo>
                  <a:pt x="0" y="113"/>
                  <a:pt x="7" y="134"/>
                  <a:pt x="5" y="152"/>
                </a:cubicBezTo>
                <a:cubicBezTo>
                  <a:pt x="5" y="185"/>
                  <a:pt x="4" y="218"/>
                  <a:pt x="6" y="251"/>
                </a:cubicBezTo>
                <a:cubicBezTo>
                  <a:pt x="10" y="267"/>
                  <a:pt x="28" y="270"/>
                  <a:pt x="43" y="270"/>
                </a:cubicBezTo>
                <a:cubicBezTo>
                  <a:pt x="55" y="271"/>
                  <a:pt x="69" y="270"/>
                  <a:pt x="77" y="258"/>
                </a:cubicBezTo>
                <a:cubicBezTo>
                  <a:pt x="86" y="242"/>
                  <a:pt x="65" y="232"/>
                  <a:pt x="62" y="219"/>
                </a:cubicBezTo>
                <a:cubicBezTo>
                  <a:pt x="55" y="199"/>
                  <a:pt x="75" y="178"/>
                  <a:pt x="95" y="179"/>
                </a:cubicBezTo>
                <a:cubicBezTo>
                  <a:pt x="114" y="179"/>
                  <a:pt x="133" y="200"/>
                  <a:pt x="127" y="219"/>
                </a:cubicBezTo>
                <a:cubicBezTo>
                  <a:pt x="120" y="232"/>
                  <a:pt x="101" y="244"/>
                  <a:pt x="112" y="260"/>
                </a:cubicBezTo>
                <a:cubicBezTo>
                  <a:pt x="125" y="274"/>
                  <a:pt x="146" y="270"/>
                  <a:pt x="162" y="269"/>
                </a:cubicBezTo>
                <a:cubicBezTo>
                  <a:pt x="180" y="265"/>
                  <a:pt x="187" y="246"/>
                  <a:pt x="182" y="229"/>
                </a:cubicBezTo>
                <a:cubicBezTo>
                  <a:pt x="181" y="216"/>
                  <a:pt x="185" y="197"/>
                  <a:pt x="201" y="195"/>
                </a:cubicBezTo>
                <a:cubicBezTo>
                  <a:pt x="218" y="193"/>
                  <a:pt x="226" y="218"/>
                  <a:pt x="245" y="214"/>
                </a:cubicBezTo>
                <a:cubicBezTo>
                  <a:pt x="266" y="211"/>
                  <a:pt x="279" y="185"/>
                  <a:pt x="269" y="165"/>
                </a:cubicBezTo>
                <a:cubicBezTo>
                  <a:pt x="263" y="152"/>
                  <a:pt x="244" y="140"/>
                  <a:pt x="230" y="149"/>
                </a:cubicBezTo>
                <a:cubicBezTo>
                  <a:pt x="219" y="159"/>
                  <a:pt x="202" y="174"/>
                  <a:pt x="189" y="159"/>
                </a:cubicBezTo>
                <a:cubicBezTo>
                  <a:pt x="174" y="141"/>
                  <a:pt x="192" y="116"/>
                  <a:pt x="176" y="98"/>
                </a:cubicBezTo>
                <a:cubicBezTo>
                  <a:pt x="159" y="82"/>
                  <a:pt x="133" y="99"/>
                  <a:pt x="116" y="85"/>
                </a:cubicBezTo>
                <a:cubicBezTo>
                  <a:pt x="103" y="75"/>
                  <a:pt x="112" y="59"/>
                  <a:pt x="121" y="50"/>
                </a:cubicBezTo>
                <a:cubicBezTo>
                  <a:pt x="136" y="36"/>
                  <a:pt x="126" y="10"/>
                  <a:pt x="108" y="4"/>
                </a:cubicBezTo>
                <a:cubicBezTo>
                  <a:pt x="104" y="3"/>
                  <a:pt x="99" y="3"/>
                  <a:pt x="95" y="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6859678" y="5231500"/>
            <a:ext cx="3796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Demonstration</a:t>
            </a:r>
            <a:endParaRPr b="1"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1650000" y="340075"/>
            <a:ext cx="8446800" cy="70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5"/>
          <p:cNvCxnSpPr/>
          <p:nvPr/>
        </p:nvCxnSpPr>
        <p:spPr>
          <a:xfrm>
            <a:off x="-19051" y="6587114"/>
            <a:ext cx="12211051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26" name="Google Shape;126;p15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127" name="Google Shape;127;p15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</p:grpSpPr>
          <p:sp>
            <p:nvSpPr>
              <p:cNvPr id="128" name="Google Shape;128;p15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0" name="Google Shape;130;p15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11359821" y="6424885"/>
            <a:ext cx="476250" cy="320675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1794449" y="340072"/>
            <a:ext cx="830249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Project Description</a:t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1325144" y="5254559"/>
            <a:ext cx="6756600" cy="523200"/>
          </a:xfrm>
          <a:prstGeom prst="rect">
            <a:avLst/>
          </a:prstGeom>
          <a:solidFill>
            <a:srgbClr val="282D38">
              <a:alpha val="9373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 </a:t>
            </a:r>
            <a:r>
              <a:rPr b="1" lang="en-US" sz="2800">
                <a:solidFill>
                  <a:schemeClr val="lt1"/>
                </a:solidFill>
              </a:rPr>
              <a:t>Web Interface</a:t>
            </a:r>
            <a:r>
              <a:rPr lang="en-US" sz="2800">
                <a:solidFill>
                  <a:schemeClr val="lt1"/>
                </a:solidFill>
              </a:rPr>
              <a:t> </a:t>
            </a:r>
            <a:r>
              <a:rPr lang="en-US" sz="2600">
                <a:solidFill>
                  <a:schemeClr val="lt1"/>
                </a:solidFill>
              </a:rPr>
              <a:t>- </a:t>
            </a:r>
            <a:r>
              <a:rPr lang="en-US" sz="2600">
                <a:solidFill>
                  <a:schemeClr val="lt1"/>
                </a:solidFill>
              </a:rPr>
              <a:t>display the result</a:t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15"/>
          <p:cNvCxnSpPr/>
          <p:nvPr/>
        </p:nvCxnSpPr>
        <p:spPr>
          <a:xfrm>
            <a:off x="1177859" y="5254561"/>
            <a:ext cx="0" cy="523200"/>
          </a:xfrm>
          <a:prstGeom prst="straightConnector1">
            <a:avLst/>
          </a:prstGeom>
          <a:noFill/>
          <a:ln cap="flat" cmpd="sng" w="57150">
            <a:solidFill>
              <a:srgbClr val="282D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15"/>
          <p:cNvSpPr txBox="1"/>
          <p:nvPr/>
        </p:nvSpPr>
        <p:spPr>
          <a:xfrm>
            <a:off x="1332573" y="3354955"/>
            <a:ext cx="6756636" cy="523200"/>
          </a:xfrm>
          <a:prstGeom prst="rect">
            <a:avLst/>
          </a:prstGeom>
          <a:solidFill>
            <a:srgbClr val="383F4E">
              <a:alpha val="9373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 </a:t>
            </a:r>
            <a:r>
              <a:rPr b="1" lang="en-US" sz="2800">
                <a:solidFill>
                  <a:schemeClr val="lt1"/>
                </a:solidFill>
              </a:rPr>
              <a:t>Backend</a:t>
            </a:r>
            <a:r>
              <a:rPr lang="en-US" sz="2800">
                <a:solidFill>
                  <a:schemeClr val="lt1"/>
                </a:solidFill>
              </a:rPr>
              <a:t> </a:t>
            </a:r>
            <a:r>
              <a:rPr lang="en-US" sz="2600">
                <a:solidFill>
                  <a:schemeClr val="lt1"/>
                </a:solidFill>
              </a:rPr>
              <a:t>- InstaCart DB instance on AWS</a:t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15"/>
          <p:cNvCxnSpPr/>
          <p:nvPr/>
        </p:nvCxnSpPr>
        <p:spPr>
          <a:xfrm>
            <a:off x="1185287" y="3354957"/>
            <a:ext cx="0" cy="523200"/>
          </a:xfrm>
          <a:prstGeom prst="straightConnector1">
            <a:avLst/>
          </a:prstGeom>
          <a:noFill/>
          <a:ln cap="flat" cmpd="sng" w="57150">
            <a:solidFill>
              <a:srgbClr val="383F4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15"/>
          <p:cNvSpPr txBox="1"/>
          <p:nvPr/>
        </p:nvSpPr>
        <p:spPr>
          <a:xfrm>
            <a:off x="1312700" y="1455350"/>
            <a:ext cx="6770700" cy="523200"/>
          </a:xfrm>
          <a:prstGeom prst="rect">
            <a:avLst/>
          </a:prstGeom>
          <a:solidFill>
            <a:srgbClr val="515C7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 </a:t>
            </a:r>
            <a:r>
              <a:rPr b="1" lang="en-US" sz="2800">
                <a:solidFill>
                  <a:schemeClr val="lt1"/>
                </a:solidFill>
              </a:rPr>
              <a:t>Input Device</a:t>
            </a:r>
            <a:r>
              <a:rPr lang="en-US" sz="2800">
                <a:solidFill>
                  <a:schemeClr val="lt1"/>
                </a:solidFill>
              </a:rPr>
              <a:t> </a:t>
            </a:r>
            <a:r>
              <a:rPr lang="en-US" sz="2600">
                <a:solidFill>
                  <a:schemeClr val="lt1"/>
                </a:solidFill>
              </a:rPr>
              <a:t>- receive the voice input</a:t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15"/>
          <p:cNvCxnSpPr/>
          <p:nvPr/>
        </p:nvCxnSpPr>
        <p:spPr>
          <a:xfrm>
            <a:off x="1179711" y="1455352"/>
            <a:ext cx="0" cy="523200"/>
          </a:xfrm>
          <a:prstGeom prst="straightConnector1">
            <a:avLst/>
          </a:prstGeom>
          <a:noFill/>
          <a:ln cap="flat" cmpd="sng" w="571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15"/>
          <p:cNvCxnSpPr/>
          <p:nvPr/>
        </p:nvCxnSpPr>
        <p:spPr>
          <a:xfrm>
            <a:off x="2119450" y="4097100"/>
            <a:ext cx="0" cy="97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40" name="Google Shape;140;p15"/>
          <p:cNvCxnSpPr/>
          <p:nvPr/>
        </p:nvCxnSpPr>
        <p:spPr>
          <a:xfrm>
            <a:off x="2119450" y="2176850"/>
            <a:ext cx="0" cy="97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41" name="Google Shape;141;p15"/>
          <p:cNvSpPr txBox="1"/>
          <p:nvPr/>
        </p:nvSpPr>
        <p:spPr>
          <a:xfrm>
            <a:off x="2609325" y="4157375"/>
            <a:ext cx="6000600" cy="8271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Send</a:t>
            </a: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 the query result to the web page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2608500" y="2253200"/>
            <a:ext cx="6000600" cy="8271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Transform the input to </a:t>
            </a:r>
            <a:r>
              <a:rPr i="1" lang="en-US" sz="2200">
                <a:latin typeface="Georgia"/>
                <a:ea typeface="Georgia"/>
                <a:cs typeface="Georgia"/>
                <a:sym typeface="Georgia"/>
              </a:rPr>
              <a:t>SQL queries</a:t>
            </a:r>
            <a:endParaRPr i="1"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8609101" y="663762"/>
            <a:ext cx="3074976" cy="1991952"/>
          </a:xfrm>
          <a:prstGeom prst="cloud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44" name="Google Shape;144;p15"/>
          <p:cNvSpPr/>
          <p:nvPr/>
        </p:nvSpPr>
        <p:spPr>
          <a:xfrm>
            <a:off x="8709600" y="2473850"/>
            <a:ext cx="372900" cy="320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8488200" y="2718348"/>
            <a:ext cx="221400" cy="1902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8727438" y="1124150"/>
            <a:ext cx="28383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Our major Implementation!!</a:t>
            </a:r>
            <a:endParaRPr sz="260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325" y="1612450"/>
            <a:ext cx="9522100" cy="4974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16"/>
          <p:cNvCxnSpPr/>
          <p:nvPr/>
        </p:nvCxnSpPr>
        <p:spPr>
          <a:xfrm>
            <a:off x="-19051" y="6587114"/>
            <a:ext cx="12211200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3" name="Google Shape;153;p16"/>
          <p:cNvGrpSpPr/>
          <p:nvPr/>
        </p:nvGrpSpPr>
        <p:grpSpPr>
          <a:xfrm>
            <a:off x="-19111" y="340072"/>
            <a:ext cx="1957321" cy="675900"/>
            <a:chOff x="285689" y="263872"/>
            <a:chExt cx="1957321" cy="675900"/>
          </a:xfrm>
        </p:grpSpPr>
        <p:grpSp>
          <p:nvGrpSpPr>
            <p:cNvPr id="154" name="Google Shape;154;p16"/>
            <p:cNvGrpSpPr/>
            <p:nvPr/>
          </p:nvGrpSpPr>
          <p:grpSpPr>
            <a:xfrm flipH="1">
              <a:off x="285689" y="263872"/>
              <a:ext cx="1623025" cy="675900"/>
              <a:chOff x="3533690" y="533400"/>
              <a:chExt cx="1637434" cy="675900"/>
            </a:xfrm>
          </p:grpSpPr>
          <p:sp>
            <p:nvSpPr>
              <p:cNvPr id="155" name="Google Shape;155;p16"/>
              <p:cNvSpPr/>
              <p:nvPr/>
            </p:nvSpPr>
            <p:spPr>
              <a:xfrm>
                <a:off x="3806724" y="533400"/>
                <a:ext cx="1364400" cy="675900"/>
              </a:xfrm>
              <a:prstGeom prst="rect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3533690" y="533400"/>
                <a:ext cx="623700" cy="675900"/>
              </a:xfrm>
              <a:prstGeom prst="ellipse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7" name="Google Shape;157;p16"/>
            <p:cNvSpPr txBox="1"/>
            <p:nvPr/>
          </p:nvSpPr>
          <p:spPr>
            <a:xfrm>
              <a:off x="1100010" y="309468"/>
              <a:ext cx="1143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11359821" y="6424885"/>
            <a:ext cx="476100" cy="3207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1794449" y="340072"/>
            <a:ext cx="83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Project Description</a:t>
            </a:r>
            <a:endParaRPr/>
          </a:p>
        </p:txBody>
      </p:sp>
      <p:sp>
        <p:nvSpPr>
          <p:cNvPr id="160" name="Google Shape;160;p16"/>
          <p:cNvSpPr txBox="1"/>
          <p:nvPr/>
        </p:nvSpPr>
        <p:spPr>
          <a:xfrm>
            <a:off x="1087625" y="1202300"/>
            <a:ext cx="5358900" cy="523200"/>
          </a:xfrm>
          <a:prstGeom prst="rect">
            <a:avLst/>
          </a:prstGeom>
          <a:solidFill>
            <a:srgbClr val="383F4E">
              <a:alpha val="9373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 InstaCart Database Structure</a:t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16"/>
          <p:cNvCxnSpPr/>
          <p:nvPr/>
        </p:nvCxnSpPr>
        <p:spPr>
          <a:xfrm>
            <a:off x="940337" y="1202307"/>
            <a:ext cx="0" cy="523200"/>
          </a:xfrm>
          <a:prstGeom prst="straightConnector1">
            <a:avLst/>
          </a:prstGeom>
          <a:noFill/>
          <a:ln cap="flat" cmpd="sng" w="57150">
            <a:solidFill>
              <a:srgbClr val="383F4E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17"/>
          <p:cNvCxnSpPr/>
          <p:nvPr/>
        </p:nvCxnSpPr>
        <p:spPr>
          <a:xfrm>
            <a:off x="-19051" y="6587114"/>
            <a:ext cx="12211200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67" name="Google Shape;167;p17"/>
          <p:cNvGrpSpPr/>
          <p:nvPr/>
        </p:nvGrpSpPr>
        <p:grpSpPr>
          <a:xfrm>
            <a:off x="-19111" y="340072"/>
            <a:ext cx="1957321" cy="675900"/>
            <a:chOff x="285689" y="263872"/>
            <a:chExt cx="1957321" cy="675900"/>
          </a:xfrm>
        </p:grpSpPr>
        <p:grpSp>
          <p:nvGrpSpPr>
            <p:cNvPr id="168" name="Google Shape;168;p17"/>
            <p:cNvGrpSpPr/>
            <p:nvPr/>
          </p:nvGrpSpPr>
          <p:grpSpPr>
            <a:xfrm flipH="1">
              <a:off x="285689" y="263872"/>
              <a:ext cx="1623025" cy="675900"/>
              <a:chOff x="3533690" y="533400"/>
              <a:chExt cx="1637434" cy="675900"/>
            </a:xfrm>
          </p:grpSpPr>
          <p:sp>
            <p:nvSpPr>
              <p:cNvPr id="169" name="Google Shape;169;p17"/>
              <p:cNvSpPr/>
              <p:nvPr/>
            </p:nvSpPr>
            <p:spPr>
              <a:xfrm>
                <a:off x="3806724" y="533400"/>
                <a:ext cx="1364400" cy="675900"/>
              </a:xfrm>
              <a:prstGeom prst="rect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3533690" y="533400"/>
                <a:ext cx="623700" cy="675900"/>
              </a:xfrm>
              <a:prstGeom prst="ellipse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1" name="Google Shape;171;p17"/>
            <p:cNvSpPr txBox="1"/>
            <p:nvPr/>
          </p:nvSpPr>
          <p:spPr>
            <a:xfrm>
              <a:off x="1100010" y="309468"/>
              <a:ext cx="1143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2" name="Google Shape;172;p17"/>
          <p:cNvSpPr txBox="1"/>
          <p:nvPr>
            <p:ph idx="12" type="sldNum"/>
          </p:nvPr>
        </p:nvSpPr>
        <p:spPr>
          <a:xfrm>
            <a:off x="11359821" y="6424885"/>
            <a:ext cx="476100" cy="3207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1794449" y="340072"/>
            <a:ext cx="83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Alexa Skills Introduction</a:t>
            </a:r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951111" y="1444552"/>
            <a:ext cx="0" cy="523200"/>
          </a:xfrm>
          <a:prstGeom prst="straightConnector1">
            <a:avLst/>
          </a:prstGeom>
          <a:noFill/>
          <a:ln cap="flat" cmpd="sng" w="57150">
            <a:solidFill>
              <a:srgbClr val="EE1C39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75" name="Google Shape;175;p17"/>
          <p:cNvGrpSpPr/>
          <p:nvPr/>
        </p:nvGrpSpPr>
        <p:grpSpPr>
          <a:xfrm>
            <a:off x="951056" y="1444575"/>
            <a:ext cx="7209900" cy="523205"/>
            <a:chOff x="383458" y="1443268"/>
            <a:chExt cx="6876395" cy="523205"/>
          </a:xfrm>
        </p:grpSpPr>
        <p:sp>
          <p:nvSpPr>
            <p:cNvPr id="176" name="Google Shape;176;p17"/>
            <p:cNvSpPr txBox="1"/>
            <p:nvPr/>
          </p:nvSpPr>
          <p:spPr>
            <a:xfrm>
              <a:off x="516453" y="1443268"/>
              <a:ext cx="6743400" cy="523200"/>
            </a:xfrm>
            <a:prstGeom prst="rect">
              <a:avLst/>
            </a:prstGeom>
            <a:solidFill>
              <a:srgbClr val="EE1C3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</a:rPr>
                <a:t> General Querying</a:t>
              </a:r>
              <a:r>
                <a:rPr lang="en-US" sz="2800">
                  <a:solidFill>
                    <a:schemeClr val="lt1"/>
                  </a:solidFill>
                </a:rPr>
                <a:t> </a:t>
              </a:r>
              <a:r>
                <a:rPr lang="en-US" sz="2600">
                  <a:solidFill>
                    <a:schemeClr val="lt1"/>
                  </a:solidFill>
                </a:rPr>
                <a:t>- “speak SQL” directly</a:t>
              </a:r>
              <a:endParaRPr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7" name="Google Shape;177;p17"/>
            <p:cNvCxnSpPr/>
            <p:nvPr/>
          </p:nvCxnSpPr>
          <p:spPr>
            <a:xfrm>
              <a:off x="383458" y="1443273"/>
              <a:ext cx="0" cy="523200"/>
            </a:xfrm>
            <a:prstGeom prst="straightConnector1">
              <a:avLst/>
            </a:prstGeom>
            <a:noFill/>
            <a:ln cap="flat" cmpd="sng" w="57150">
              <a:solidFill>
                <a:srgbClr val="EE1C3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8" name="Google Shape;178;p17"/>
          <p:cNvSpPr txBox="1"/>
          <p:nvPr/>
        </p:nvSpPr>
        <p:spPr>
          <a:xfrm>
            <a:off x="1445900" y="2027475"/>
            <a:ext cx="9082800" cy="1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ic Sans MS"/>
              <a:buChar char="●"/>
            </a:pPr>
            <a:r>
              <a:rPr lang="en-US" sz="2200"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lang="en-US" sz="2200">
                <a:latin typeface="Comic Sans MS"/>
                <a:ea typeface="Comic Sans MS"/>
                <a:cs typeface="Comic Sans MS"/>
                <a:sym typeface="Comic Sans MS"/>
              </a:rPr>
              <a:t>.g. select product name from products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ic Sans MS"/>
              <a:buChar char="●"/>
            </a:pPr>
            <a:r>
              <a:rPr lang="en-US" sz="2200">
                <a:latin typeface="Comic Sans MS"/>
                <a:ea typeface="Comic Sans MS"/>
                <a:cs typeface="Comic Sans MS"/>
                <a:sym typeface="Comic Sans MS"/>
              </a:rPr>
              <a:t>the skill will help format the speech into formal SQL queries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ic Sans MS"/>
              <a:buChar char="●"/>
            </a:pPr>
            <a:r>
              <a:rPr lang="en-US" sz="2200">
                <a:latin typeface="Comic Sans MS"/>
                <a:ea typeface="Comic Sans MS"/>
                <a:cs typeface="Comic Sans MS"/>
                <a:sym typeface="Comic Sans MS"/>
              </a:rPr>
              <a:t>dynamic, hard to implement, not how we talk in daily life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ic Sans MS"/>
              <a:buChar char="●"/>
            </a:pPr>
            <a:r>
              <a:rPr lang="en-US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challenging but might not be very useful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1098350" y="3935975"/>
            <a:ext cx="7062600" cy="523200"/>
          </a:xfrm>
          <a:prstGeom prst="rect">
            <a:avLst/>
          </a:prstGeom>
          <a:solidFill>
            <a:srgbClr val="383F4E">
              <a:alpha val="9373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 </a:t>
            </a:r>
            <a:r>
              <a:rPr b="1" lang="en-US" sz="2800">
                <a:solidFill>
                  <a:schemeClr val="lt1"/>
                </a:solidFill>
              </a:rPr>
              <a:t>Business Skills</a:t>
            </a:r>
            <a:r>
              <a:rPr lang="en-US" sz="2800">
                <a:solidFill>
                  <a:schemeClr val="lt1"/>
                </a:solidFill>
              </a:rPr>
              <a:t> </a:t>
            </a:r>
            <a:r>
              <a:rPr lang="en-US" sz="2600">
                <a:solidFill>
                  <a:schemeClr val="lt1"/>
                </a:solidFill>
              </a:rPr>
              <a:t>- for particular purposes</a:t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17"/>
          <p:cNvCxnSpPr/>
          <p:nvPr/>
        </p:nvCxnSpPr>
        <p:spPr>
          <a:xfrm>
            <a:off x="951062" y="3935982"/>
            <a:ext cx="0" cy="523200"/>
          </a:xfrm>
          <a:prstGeom prst="straightConnector1">
            <a:avLst/>
          </a:prstGeom>
          <a:noFill/>
          <a:ln cap="flat" cmpd="sng" w="57150">
            <a:solidFill>
              <a:srgbClr val="383F4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17"/>
          <p:cNvSpPr txBox="1"/>
          <p:nvPr/>
        </p:nvSpPr>
        <p:spPr>
          <a:xfrm>
            <a:off x="1445900" y="4597875"/>
            <a:ext cx="9082800" cy="1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ic Sans MS"/>
              <a:buChar char="●"/>
            </a:pPr>
            <a:r>
              <a:rPr lang="en-US" sz="2200">
                <a:latin typeface="Comic Sans MS"/>
                <a:ea typeface="Comic Sans MS"/>
                <a:cs typeface="Comic Sans MS"/>
                <a:sym typeface="Comic Sans MS"/>
              </a:rPr>
              <a:t>e.g. find the most popular product for me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ic Sans MS"/>
              <a:buChar char="●"/>
            </a:pPr>
            <a:r>
              <a:rPr lang="en-US" sz="2200">
                <a:latin typeface="Comic Sans MS"/>
                <a:ea typeface="Comic Sans MS"/>
                <a:cs typeface="Comic Sans MS"/>
                <a:sym typeface="Comic Sans MS"/>
              </a:rPr>
              <a:t>achieve some functions for more business-like cases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ic Sans MS"/>
              <a:buChar char="●"/>
            </a:pPr>
            <a:r>
              <a:rPr lang="en-US" sz="2200">
                <a:latin typeface="Comic Sans MS"/>
                <a:ea typeface="Comic Sans MS"/>
                <a:cs typeface="Comic Sans MS"/>
                <a:sym typeface="Comic Sans MS"/>
              </a:rPr>
              <a:t>seem helpful, but actually a lot easier to implement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/>
          <p:nvPr/>
        </p:nvSpPr>
        <p:spPr>
          <a:xfrm>
            <a:off x="1486725" y="1285875"/>
            <a:ext cx="7837800" cy="53013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18"/>
          <p:cNvCxnSpPr/>
          <p:nvPr/>
        </p:nvCxnSpPr>
        <p:spPr>
          <a:xfrm>
            <a:off x="-19051" y="6587114"/>
            <a:ext cx="12211200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8" name="Google Shape;188;p18"/>
          <p:cNvGrpSpPr/>
          <p:nvPr/>
        </p:nvGrpSpPr>
        <p:grpSpPr>
          <a:xfrm>
            <a:off x="-19111" y="340072"/>
            <a:ext cx="1957321" cy="675900"/>
            <a:chOff x="285689" y="263872"/>
            <a:chExt cx="1957321" cy="675900"/>
          </a:xfrm>
        </p:grpSpPr>
        <p:grpSp>
          <p:nvGrpSpPr>
            <p:cNvPr id="189" name="Google Shape;189;p18"/>
            <p:cNvGrpSpPr/>
            <p:nvPr/>
          </p:nvGrpSpPr>
          <p:grpSpPr>
            <a:xfrm flipH="1">
              <a:off x="285689" y="263872"/>
              <a:ext cx="1623025" cy="675900"/>
              <a:chOff x="3533690" y="533400"/>
              <a:chExt cx="1637434" cy="675900"/>
            </a:xfrm>
          </p:grpSpPr>
          <p:sp>
            <p:nvSpPr>
              <p:cNvPr id="190" name="Google Shape;190;p18"/>
              <p:cNvSpPr/>
              <p:nvPr/>
            </p:nvSpPr>
            <p:spPr>
              <a:xfrm>
                <a:off x="3806724" y="533400"/>
                <a:ext cx="1364400" cy="675900"/>
              </a:xfrm>
              <a:prstGeom prst="rect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8"/>
              <p:cNvSpPr/>
              <p:nvPr/>
            </p:nvSpPr>
            <p:spPr>
              <a:xfrm>
                <a:off x="3533690" y="533400"/>
                <a:ext cx="623700" cy="675900"/>
              </a:xfrm>
              <a:prstGeom prst="ellipse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" name="Google Shape;192;p18"/>
            <p:cNvSpPr txBox="1"/>
            <p:nvPr/>
          </p:nvSpPr>
          <p:spPr>
            <a:xfrm>
              <a:off x="1100010" y="309468"/>
              <a:ext cx="1143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3" name="Google Shape;193;p18"/>
          <p:cNvSpPr txBox="1"/>
          <p:nvPr>
            <p:ph idx="12" type="sldNum"/>
          </p:nvPr>
        </p:nvSpPr>
        <p:spPr>
          <a:xfrm>
            <a:off x="11359821" y="6424885"/>
            <a:ext cx="476100" cy="3207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1794449" y="340072"/>
            <a:ext cx="83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Alexa Skills Introduction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5" name="Google Shape;195;p18"/>
          <p:cNvCxnSpPr/>
          <p:nvPr/>
        </p:nvCxnSpPr>
        <p:spPr>
          <a:xfrm>
            <a:off x="951100" y="1530837"/>
            <a:ext cx="0" cy="436800"/>
          </a:xfrm>
          <a:prstGeom prst="straightConnector1">
            <a:avLst/>
          </a:prstGeom>
          <a:noFill/>
          <a:ln cap="flat" cmpd="sng" w="57150">
            <a:solidFill>
              <a:srgbClr val="EE1C39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96" name="Google Shape;196;p18"/>
          <p:cNvGrpSpPr/>
          <p:nvPr/>
        </p:nvGrpSpPr>
        <p:grpSpPr>
          <a:xfrm>
            <a:off x="951024" y="1530738"/>
            <a:ext cx="7209212" cy="436876"/>
            <a:chOff x="383458" y="1443268"/>
            <a:chExt cx="6876395" cy="523205"/>
          </a:xfrm>
        </p:grpSpPr>
        <p:sp>
          <p:nvSpPr>
            <p:cNvPr id="197" name="Google Shape;197;p18"/>
            <p:cNvSpPr txBox="1"/>
            <p:nvPr/>
          </p:nvSpPr>
          <p:spPr>
            <a:xfrm>
              <a:off x="516453" y="1443268"/>
              <a:ext cx="6743400" cy="523200"/>
            </a:xfrm>
            <a:prstGeom prst="rect">
              <a:avLst/>
            </a:prstGeom>
            <a:solidFill>
              <a:srgbClr val="EE1C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>
                  <a:solidFill>
                    <a:schemeClr val="lt1"/>
                  </a:solidFill>
                </a:rPr>
                <a:t> 1- </a:t>
              </a:r>
              <a:r>
                <a:rPr b="1" lang="en-US" sz="2600">
                  <a:solidFill>
                    <a:schemeClr val="lt1"/>
                  </a:solidFill>
                </a:rPr>
                <a:t>Query Intent</a:t>
              </a:r>
              <a:endParaRPr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8" name="Google Shape;198;p18"/>
            <p:cNvCxnSpPr/>
            <p:nvPr/>
          </p:nvCxnSpPr>
          <p:spPr>
            <a:xfrm>
              <a:off x="383458" y="1443273"/>
              <a:ext cx="0" cy="523200"/>
            </a:xfrm>
            <a:prstGeom prst="straightConnector1">
              <a:avLst/>
            </a:prstGeom>
            <a:noFill/>
            <a:ln cap="flat" cmpd="sng" w="57150">
              <a:solidFill>
                <a:srgbClr val="EE1C3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99" name="Google Shape;199;p18"/>
          <p:cNvSpPr txBox="1"/>
          <p:nvPr/>
        </p:nvSpPr>
        <p:spPr>
          <a:xfrm>
            <a:off x="1572450" y="2072375"/>
            <a:ext cx="55926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single/multiple column selecting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electing </a:t>
            </a:r>
            <a:r>
              <a:rPr lang="en-US" sz="200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columns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 from a table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aggregate functions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 (max, count, etc.)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1077938" y="3346101"/>
            <a:ext cx="7062600" cy="436800"/>
          </a:xfrm>
          <a:prstGeom prst="rect">
            <a:avLst/>
          </a:prstGeom>
          <a:solidFill>
            <a:srgbClr val="383F4E">
              <a:alpha val="9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</a:rPr>
              <a:t> </a:t>
            </a:r>
            <a:r>
              <a:rPr b="1" lang="en-US" sz="2600">
                <a:solidFill>
                  <a:schemeClr val="lt1"/>
                </a:solidFill>
              </a:rPr>
              <a:t>2- </a:t>
            </a:r>
            <a:r>
              <a:rPr lang="en-US" sz="2600">
                <a:solidFill>
                  <a:schemeClr val="lt1"/>
                </a:solidFill>
              </a:rPr>
              <a:t> </a:t>
            </a:r>
            <a:r>
              <a:rPr b="1" lang="en-US" sz="2600">
                <a:solidFill>
                  <a:schemeClr val="lt1"/>
                </a:solidFill>
              </a:rPr>
              <a:t>Product Info Intent</a:t>
            </a:r>
            <a:endParaRPr b="1" sz="2600">
              <a:solidFill>
                <a:schemeClr val="lt1"/>
              </a:solidFill>
            </a:endParaRPr>
          </a:p>
        </p:txBody>
      </p:sp>
      <p:cxnSp>
        <p:nvCxnSpPr>
          <p:cNvPr id="201" name="Google Shape;201;p18"/>
          <p:cNvCxnSpPr/>
          <p:nvPr/>
        </p:nvCxnSpPr>
        <p:spPr>
          <a:xfrm>
            <a:off x="930650" y="3346108"/>
            <a:ext cx="0" cy="436800"/>
          </a:xfrm>
          <a:prstGeom prst="straightConnector1">
            <a:avLst/>
          </a:prstGeom>
          <a:noFill/>
          <a:ln cap="flat" cmpd="sng" w="57150">
            <a:solidFill>
              <a:srgbClr val="383F4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18"/>
          <p:cNvSpPr txBox="1"/>
          <p:nvPr/>
        </p:nvSpPr>
        <p:spPr>
          <a:xfrm>
            <a:off x="1077938" y="4793825"/>
            <a:ext cx="7062600" cy="436800"/>
          </a:xfrm>
          <a:prstGeom prst="rect">
            <a:avLst/>
          </a:prstGeom>
          <a:solidFill>
            <a:srgbClr val="383F4E">
              <a:alpha val="9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</a:rPr>
              <a:t> </a:t>
            </a:r>
            <a:r>
              <a:rPr b="1" lang="en-US" sz="2600">
                <a:solidFill>
                  <a:schemeClr val="lt1"/>
                </a:solidFill>
              </a:rPr>
              <a:t>3- </a:t>
            </a:r>
            <a:r>
              <a:rPr lang="en-US" sz="2600">
                <a:solidFill>
                  <a:schemeClr val="lt1"/>
                </a:solidFill>
              </a:rPr>
              <a:t> </a:t>
            </a:r>
            <a:r>
              <a:rPr b="1" lang="en-US" sz="2600">
                <a:solidFill>
                  <a:schemeClr val="lt1"/>
                </a:solidFill>
              </a:rPr>
              <a:t>Find Product Intent</a:t>
            </a:r>
            <a:endParaRPr b="1" sz="2600">
              <a:solidFill>
                <a:schemeClr val="lt1"/>
              </a:solidFill>
            </a:endParaRPr>
          </a:p>
        </p:txBody>
      </p:sp>
      <p:cxnSp>
        <p:nvCxnSpPr>
          <p:cNvPr id="203" name="Google Shape;203;p18"/>
          <p:cNvCxnSpPr/>
          <p:nvPr/>
        </p:nvCxnSpPr>
        <p:spPr>
          <a:xfrm>
            <a:off x="930650" y="4793832"/>
            <a:ext cx="0" cy="436800"/>
          </a:xfrm>
          <a:prstGeom prst="straightConnector1">
            <a:avLst/>
          </a:prstGeom>
          <a:noFill/>
          <a:ln cap="flat" cmpd="sng" w="57150">
            <a:solidFill>
              <a:srgbClr val="383F4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4" name="Google Shape;204;p18"/>
          <p:cNvSpPr txBox="1"/>
          <p:nvPr/>
        </p:nvSpPr>
        <p:spPr>
          <a:xfrm>
            <a:off x="1572450" y="3682675"/>
            <a:ext cx="75684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find the </a:t>
            </a:r>
            <a:r>
              <a:rPr lang="en-US" sz="200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department/location/name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 of a product with its ID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originally the info is stored in</a:t>
            </a:r>
            <a:r>
              <a:rPr lang="en-US" sz="200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other tables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1572450" y="5282875"/>
            <a:ext cx="78378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find the most/least popular products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find the [5, 10, 100...] most popular products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results are sorted by the number of products bought in total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E222A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/>
          <p:nvPr/>
        </p:nvSpPr>
        <p:spPr>
          <a:xfrm>
            <a:off x="5187950" y="-9525"/>
            <a:ext cx="1816200" cy="26451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1642520" y="3866649"/>
            <a:ext cx="8939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Demonstration</a:t>
            </a:r>
            <a:endParaRPr sz="6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2" name="Google Shape;212;p19"/>
          <p:cNvGrpSpPr/>
          <p:nvPr/>
        </p:nvGrpSpPr>
        <p:grpSpPr>
          <a:xfrm>
            <a:off x="5203372" y="1751311"/>
            <a:ext cx="1778100" cy="1778100"/>
            <a:chOff x="5159830" y="1574801"/>
            <a:chExt cx="1778100" cy="1778100"/>
          </a:xfrm>
        </p:grpSpPr>
        <p:sp>
          <p:nvSpPr>
            <p:cNvPr id="213" name="Google Shape;213;p19"/>
            <p:cNvSpPr/>
            <p:nvPr/>
          </p:nvSpPr>
          <p:spPr>
            <a:xfrm>
              <a:off x="5159830" y="1574801"/>
              <a:ext cx="1778100" cy="1778100"/>
            </a:xfrm>
            <a:prstGeom prst="ellipse">
              <a:avLst/>
            </a:prstGeom>
            <a:solidFill>
              <a:srgbClr val="EE1C39"/>
            </a:soli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6048830" y="2459186"/>
              <a:ext cx="0" cy="9231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6048830" y="24638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19"/>
          <p:cNvSpPr txBox="1"/>
          <p:nvPr/>
        </p:nvSpPr>
        <p:spPr>
          <a:xfrm>
            <a:off x="5391810" y="2078861"/>
            <a:ext cx="1442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7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5203372" y="6438900"/>
            <a:ext cx="1818000" cy="4833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2775625" y="4882450"/>
            <a:ext cx="66336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Video at: </a:t>
            </a:r>
            <a:r>
              <a:rPr lang="en-US" sz="2600" u="sng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https://youtu.be/rlLt7qX1l7I</a:t>
            </a:r>
            <a:endParaRPr sz="26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0D0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0"/>
          <p:cNvGrpSpPr/>
          <p:nvPr/>
        </p:nvGrpSpPr>
        <p:grpSpPr>
          <a:xfrm>
            <a:off x="4552950" y="0"/>
            <a:ext cx="7639052" cy="967195"/>
            <a:chOff x="4067174" y="0"/>
            <a:chExt cx="8124827" cy="1028700"/>
          </a:xfrm>
        </p:grpSpPr>
        <p:sp>
          <p:nvSpPr>
            <p:cNvPr id="225" name="Google Shape;225;p20"/>
            <p:cNvSpPr/>
            <p:nvPr/>
          </p:nvSpPr>
          <p:spPr>
            <a:xfrm>
              <a:off x="4067174" y="0"/>
              <a:ext cx="8124825" cy="723900"/>
            </a:xfrm>
            <a:custGeom>
              <a:rect b="b" l="l" r="r" t="t"/>
              <a:pathLst>
                <a:path extrusionOk="0" h="723900" w="8137540">
                  <a:moveTo>
                    <a:pt x="416734" y="0"/>
                  </a:moveTo>
                  <a:lnTo>
                    <a:pt x="8137540" y="0"/>
                  </a:lnTo>
                  <a:lnTo>
                    <a:pt x="8137540" y="723900"/>
                  </a:lnTo>
                  <a:lnTo>
                    <a:pt x="0" y="704850"/>
                  </a:lnTo>
                  <a:cubicBezTo>
                    <a:pt x="107111" y="473075"/>
                    <a:pt x="281003" y="241300"/>
                    <a:pt x="416734" y="0"/>
                  </a:cubicBezTo>
                  <a:close/>
                </a:path>
              </a:pathLst>
            </a:custGeom>
            <a:solidFill>
              <a:srgbClr val="9814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4076700" y="434974"/>
              <a:ext cx="8115301" cy="593726"/>
            </a:xfrm>
            <a:custGeom>
              <a:rect b="b" l="l" r="r" t="t"/>
              <a:pathLst>
                <a:path extrusionOk="0" h="675970" w="8115301">
                  <a:moveTo>
                    <a:pt x="270626" y="0"/>
                  </a:moveTo>
                  <a:lnTo>
                    <a:pt x="309120" y="0"/>
                  </a:lnTo>
                  <a:lnTo>
                    <a:pt x="8115301" y="0"/>
                  </a:lnTo>
                  <a:lnTo>
                    <a:pt x="8115301" y="675969"/>
                  </a:lnTo>
                  <a:lnTo>
                    <a:pt x="309129" y="675969"/>
                  </a:lnTo>
                  <a:lnTo>
                    <a:pt x="309120" y="675970"/>
                  </a:lnTo>
                  <a:lnTo>
                    <a:pt x="309111" y="675969"/>
                  </a:lnTo>
                  <a:lnTo>
                    <a:pt x="270626" y="675969"/>
                  </a:lnTo>
                  <a:lnTo>
                    <a:pt x="270626" y="671727"/>
                  </a:lnTo>
                  <a:lnTo>
                    <a:pt x="246821" y="669103"/>
                  </a:lnTo>
                  <a:cubicBezTo>
                    <a:pt x="105961" y="637588"/>
                    <a:pt x="0" y="501316"/>
                    <a:pt x="0" y="337985"/>
                  </a:cubicBezTo>
                  <a:cubicBezTo>
                    <a:pt x="0" y="174654"/>
                    <a:pt x="105961" y="38383"/>
                    <a:pt x="246821" y="6867"/>
                  </a:cubicBezTo>
                  <a:lnTo>
                    <a:pt x="270626" y="4243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20"/>
          <p:cNvGrpSpPr/>
          <p:nvPr/>
        </p:nvGrpSpPr>
        <p:grpSpPr>
          <a:xfrm rot="10800000">
            <a:off x="-1" y="5832074"/>
            <a:ext cx="9772650" cy="1026584"/>
            <a:chOff x="4067174" y="0"/>
            <a:chExt cx="9258302" cy="1028701"/>
          </a:xfrm>
        </p:grpSpPr>
        <p:sp>
          <p:nvSpPr>
            <p:cNvPr id="228" name="Google Shape;228;p20"/>
            <p:cNvSpPr/>
            <p:nvPr/>
          </p:nvSpPr>
          <p:spPr>
            <a:xfrm>
              <a:off x="4067174" y="0"/>
              <a:ext cx="9258302" cy="723900"/>
            </a:xfrm>
            <a:custGeom>
              <a:rect b="b" l="l" r="r" t="t"/>
              <a:pathLst>
                <a:path extrusionOk="0" h="723900" w="8137540">
                  <a:moveTo>
                    <a:pt x="416734" y="0"/>
                  </a:moveTo>
                  <a:lnTo>
                    <a:pt x="8137540" y="0"/>
                  </a:lnTo>
                  <a:lnTo>
                    <a:pt x="8137540" y="723900"/>
                  </a:lnTo>
                  <a:lnTo>
                    <a:pt x="0" y="704850"/>
                  </a:lnTo>
                  <a:cubicBezTo>
                    <a:pt x="107111" y="473075"/>
                    <a:pt x="281003" y="241300"/>
                    <a:pt x="416734" y="0"/>
                  </a:cubicBezTo>
                  <a:close/>
                </a:path>
              </a:pathLst>
            </a:custGeom>
            <a:solidFill>
              <a:srgbClr val="9814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4076700" y="434975"/>
              <a:ext cx="9248776" cy="593726"/>
            </a:xfrm>
            <a:custGeom>
              <a:rect b="b" l="l" r="r" t="t"/>
              <a:pathLst>
                <a:path extrusionOk="0" h="675970" w="8115301">
                  <a:moveTo>
                    <a:pt x="270626" y="0"/>
                  </a:moveTo>
                  <a:lnTo>
                    <a:pt x="309120" y="0"/>
                  </a:lnTo>
                  <a:lnTo>
                    <a:pt x="8115301" y="0"/>
                  </a:lnTo>
                  <a:lnTo>
                    <a:pt x="8115301" y="675969"/>
                  </a:lnTo>
                  <a:lnTo>
                    <a:pt x="309129" y="675969"/>
                  </a:lnTo>
                  <a:lnTo>
                    <a:pt x="309120" y="675970"/>
                  </a:lnTo>
                  <a:lnTo>
                    <a:pt x="309111" y="675969"/>
                  </a:lnTo>
                  <a:lnTo>
                    <a:pt x="270626" y="675969"/>
                  </a:lnTo>
                  <a:lnTo>
                    <a:pt x="270626" y="671727"/>
                  </a:lnTo>
                  <a:lnTo>
                    <a:pt x="246821" y="669103"/>
                  </a:lnTo>
                  <a:cubicBezTo>
                    <a:pt x="105961" y="637588"/>
                    <a:pt x="0" y="501316"/>
                    <a:pt x="0" y="337985"/>
                  </a:cubicBezTo>
                  <a:cubicBezTo>
                    <a:pt x="0" y="174654"/>
                    <a:pt x="105961" y="38383"/>
                    <a:pt x="246821" y="6867"/>
                  </a:cubicBezTo>
                  <a:lnTo>
                    <a:pt x="270626" y="4243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20"/>
          <p:cNvSpPr txBox="1"/>
          <p:nvPr/>
        </p:nvSpPr>
        <p:spPr>
          <a:xfrm>
            <a:off x="624114" y="3951939"/>
            <a:ext cx="1097280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 !</a:t>
            </a:r>
            <a:endParaRPr sz="6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1" name="Google Shape;231;p20"/>
          <p:cNvGrpSpPr/>
          <p:nvPr/>
        </p:nvGrpSpPr>
        <p:grpSpPr>
          <a:xfrm>
            <a:off x="5243626" y="1922097"/>
            <a:ext cx="1672257" cy="1678229"/>
            <a:chOff x="2720975" y="1514475"/>
            <a:chExt cx="889000" cy="892175"/>
          </a:xfrm>
        </p:grpSpPr>
        <p:sp>
          <p:nvSpPr>
            <p:cNvPr id="232" name="Google Shape;232;p20"/>
            <p:cNvSpPr/>
            <p:nvPr/>
          </p:nvSpPr>
          <p:spPr>
            <a:xfrm>
              <a:off x="2720975" y="1514475"/>
              <a:ext cx="889000" cy="892175"/>
            </a:xfrm>
            <a:custGeom>
              <a:rect b="b" l="l" r="r" t="t"/>
              <a:pathLst>
                <a:path extrusionOk="0" h="235" w="234">
                  <a:moveTo>
                    <a:pt x="117" y="235"/>
                  </a:moveTo>
                  <a:cubicBezTo>
                    <a:pt x="52" y="235"/>
                    <a:pt x="0" y="183"/>
                    <a:pt x="0" y="118"/>
                  </a:cubicBezTo>
                  <a:cubicBezTo>
                    <a:pt x="0" y="53"/>
                    <a:pt x="52" y="0"/>
                    <a:pt x="117" y="0"/>
                  </a:cubicBezTo>
                  <a:cubicBezTo>
                    <a:pt x="182" y="0"/>
                    <a:pt x="234" y="53"/>
                    <a:pt x="234" y="118"/>
                  </a:cubicBezTo>
                  <a:cubicBezTo>
                    <a:pt x="234" y="183"/>
                    <a:pt x="182" y="235"/>
                    <a:pt x="117" y="235"/>
                  </a:cubicBezTo>
                  <a:moveTo>
                    <a:pt x="117" y="21"/>
                  </a:moveTo>
                  <a:cubicBezTo>
                    <a:pt x="63" y="21"/>
                    <a:pt x="20" y="64"/>
                    <a:pt x="20" y="118"/>
                  </a:cubicBezTo>
                  <a:cubicBezTo>
                    <a:pt x="20" y="171"/>
                    <a:pt x="63" y="215"/>
                    <a:pt x="117" y="215"/>
                  </a:cubicBezTo>
                  <a:cubicBezTo>
                    <a:pt x="170" y="215"/>
                    <a:pt x="214" y="171"/>
                    <a:pt x="214" y="118"/>
                  </a:cubicBezTo>
                  <a:cubicBezTo>
                    <a:pt x="214" y="64"/>
                    <a:pt x="170" y="21"/>
                    <a:pt x="117" y="21"/>
                  </a:cubicBezTo>
                </a:path>
              </a:pathLst>
            </a:custGeom>
            <a:solidFill>
              <a:srgbClr val="EE1C3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3086100" y="2008188"/>
              <a:ext cx="0" cy="4763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3244850" y="191770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2906713" y="1830388"/>
              <a:ext cx="517525" cy="265113"/>
            </a:xfrm>
            <a:custGeom>
              <a:rect b="b" l="l" r="r" t="t"/>
              <a:pathLst>
                <a:path extrusionOk="0" h="70" w="136">
                  <a:moveTo>
                    <a:pt x="136" y="24"/>
                  </a:moveTo>
                  <a:cubicBezTo>
                    <a:pt x="136" y="24"/>
                    <a:pt x="136" y="23"/>
                    <a:pt x="136" y="23"/>
                  </a:cubicBezTo>
                  <a:cubicBezTo>
                    <a:pt x="136" y="10"/>
                    <a:pt x="125" y="0"/>
                    <a:pt x="112" y="0"/>
                  </a:cubicBezTo>
                  <a:cubicBezTo>
                    <a:pt x="100" y="0"/>
                    <a:pt x="89" y="10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89" y="49"/>
                    <a:pt x="86" y="52"/>
                    <a:pt x="83" y="52"/>
                  </a:cubicBezTo>
                  <a:cubicBezTo>
                    <a:pt x="81" y="52"/>
                    <a:pt x="79" y="51"/>
                    <a:pt x="78" y="49"/>
                  </a:cubicBezTo>
                  <a:cubicBezTo>
                    <a:pt x="77" y="48"/>
                    <a:pt x="77" y="47"/>
                    <a:pt x="77" y="46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7" y="24"/>
                    <a:pt x="77" y="23"/>
                    <a:pt x="77" y="23"/>
                  </a:cubicBezTo>
                  <a:cubicBezTo>
                    <a:pt x="77" y="10"/>
                    <a:pt x="66" y="0"/>
                    <a:pt x="53" y="0"/>
                  </a:cubicBezTo>
                  <a:cubicBezTo>
                    <a:pt x="40" y="0"/>
                    <a:pt x="29" y="10"/>
                    <a:pt x="29" y="23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29" y="25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9"/>
                    <a:pt x="26" y="52"/>
                    <a:pt x="23" y="52"/>
                  </a:cubicBezTo>
                  <a:cubicBezTo>
                    <a:pt x="21" y="52"/>
                    <a:pt x="19" y="51"/>
                    <a:pt x="18" y="49"/>
                  </a:cubicBezTo>
                  <a:cubicBezTo>
                    <a:pt x="18" y="48"/>
                    <a:pt x="17" y="47"/>
                    <a:pt x="17" y="46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6"/>
                    <a:pt x="17" y="15"/>
                    <a:pt x="16" y="13"/>
                  </a:cubicBezTo>
                  <a:cubicBezTo>
                    <a:pt x="14" y="10"/>
                    <a:pt x="12" y="9"/>
                    <a:pt x="9" y="9"/>
                  </a:cubicBezTo>
                  <a:cubicBezTo>
                    <a:pt x="4" y="9"/>
                    <a:pt x="0" y="13"/>
                    <a:pt x="0" y="1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60"/>
                    <a:pt x="10" y="70"/>
                    <a:pt x="23" y="70"/>
                  </a:cubicBezTo>
                  <a:cubicBezTo>
                    <a:pt x="36" y="70"/>
                    <a:pt x="46" y="60"/>
                    <a:pt x="47" y="48"/>
                  </a:cubicBezTo>
                  <a:cubicBezTo>
                    <a:pt x="47" y="48"/>
                    <a:pt x="47" y="46"/>
                    <a:pt x="47" y="46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0"/>
                    <a:pt x="50" y="18"/>
                    <a:pt x="53" y="18"/>
                  </a:cubicBezTo>
                  <a:cubicBezTo>
                    <a:pt x="55" y="18"/>
                    <a:pt x="57" y="19"/>
                    <a:pt x="58" y="21"/>
                  </a:cubicBezTo>
                  <a:cubicBezTo>
                    <a:pt x="59" y="22"/>
                    <a:pt x="59" y="23"/>
                    <a:pt x="59" y="24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9" y="44"/>
                    <a:pt x="59" y="45"/>
                    <a:pt x="59" y="45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7"/>
                  </a:cubicBezTo>
                  <a:cubicBezTo>
                    <a:pt x="59" y="60"/>
                    <a:pt x="70" y="70"/>
                    <a:pt x="83" y="70"/>
                  </a:cubicBezTo>
                  <a:cubicBezTo>
                    <a:pt x="96" y="70"/>
                    <a:pt x="106" y="60"/>
                    <a:pt x="106" y="47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106" y="45"/>
                    <a:pt x="106" y="44"/>
                    <a:pt x="106" y="44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0"/>
                    <a:pt x="109" y="18"/>
                    <a:pt x="112" y="18"/>
                  </a:cubicBezTo>
                  <a:cubicBezTo>
                    <a:pt x="115" y="18"/>
                    <a:pt x="116" y="19"/>
                    <a:pt x="118" y="21"/>
                  </a:cubicBezTo>
                  <a:cubicBezTo>
                    <a:pt x="118" y="21"/>
                    <a:pt x="118" y="23"/>
                    <a:pt x="118" y="24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44"/>
                    <a:pt x="118" y="44"/>
                    <a:pt x="118" y="44"/>
                  </a:cubicBezTo>
                  <a:cubicBezTo>
                    <a:pt x="118" y="52"/>
                    <a:pt x="118" y="52"/>
                    <a:pt x="118" y="52"/>
                  </a:cubicBezTo>
                  <a:cubicBezTo>
                    <a:pt x="118" y="54"/>
                    <a:pt x="119" y="55"/>
                    <a:pt x="120" y="57"/>
                  </a:cubicBezTo>
                  <a:cubicBezTo>
                    <a:pt x="121" y="59"/>
                    <a:pt x="124" y="61"/>
                    <a:pt x="127" y="61"/>
                  </a:cubicBezTo>
                  <a:cubicBezTo>
                    <a:pt x="132" y="61"/>
                    <a:pt x="136" y="57"/>
                    <a:pt x="136" y="52"/>
                  </a:cubicBezTo>
                  <a:cubicBezTo>
                    <a:pt x="136" y="26"/>
                    <a:pt x="136" y="26"/>
                    <a:pt x="136" y="26"/>
                  </a:cubicBezTo>
                  <a:cubicBezTo>
                    <a:pt x="136" y="26"/>
                    <a:pt x="136" y="24"/>
                    <a:pt x="136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