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92" r:id="rId4"/>
    <p:sldId id="298" r:id="rId5"/>
    <p:sldId id="299" r:id="rId6"/>
    <p:sldId id="307" r:id="rId7"/>
    <p:sldId id="308" r:id="rId8"/>
    <p:sldId id="303" r:id="rId9"/>
    <p:sldId id="304" r:id="rId10"/>
    <p:sldId id="305" r:id="rId11"/>
    <p:sldId id="306" r:id="rId12"/>
    <p:sldId id="302"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26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CCC4660-BB01-42B6-8F92-4F433C66032B}" type="datetimeFigureOut">
              <a:rPr lang="en-US" smtClean="0"/>
              <a:t>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488194-5595-43DD-B39B-BCB207C9C20E}" type="slidenum">
              <a:rPr lang="en-US" smtClean="0"/>
              <a:t>‹#›</a:t>
            </a:fld>
            <a:endParaRPr lang="en-US" dirty="0"/>
          </a:p>
        </p:txBody>
      </p:sp>
    </p:spTree>
    <p:extLst>
      <p:ext uri="{BB962C8B-B14F-4D97-AF65-F5344CB8AC3E}">
        <p14:creationId xmlns:p14="http://schemas.microsoft.com/office/powerpoint/2010/main" val="2106295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CC4660-BB01-42B6-8F92-4F433C66032B}" type="datetimeFigureOut">
              <a:rPr lang="en-US" smtClean="0"/>
              <a:t>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488194-5595-43DD-B39B-BCB207C9C20E}" type="slidenum">
              <a:rPr lang="en-US" smtClean="0"/>
              <a:t>‹#›</a:t>
            </a:fld>
            <a:endParaRPr lang="en-US" dirty="0"/>
          </a:p>
        </p:txBody>
      </p:sp>
    </p:spTree>
    <p:extLst>
      <p:ext uri="{BB962C8B-B14F-4D97-AF65-F5344CB8AC3E}">
        <p14:creationId xmlns:p14="http://schemas.microsoft.com/office/powerpoint/2010/main" val="3671417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CC4660-BB01-42B6-8F92-4F433C66032B}" type="datetimeFigureOut">
              <a:rPr lang="en-US" smtClean="0"/>
              <a:t>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488194-5595-43DD-B39B-BCB207C9C20E}" type="slidenum">
              <a:rPr lang="en-US" smtClean="0"/>
              <a:t>‹#›</a:t>
            </a:fld>
            <a:endParaRPr lang="en-US" dirty="0"/>
          </a:p>
        </p:txBody>
      </p:sp>
    </p:spTree>
    <p:extLst>
      <p:ext uri="{BB962C8B-B14F-4D97-AF65-F5344CB8AC3E}">
        <p14:creationId xmlns:p14="http://schemas.microsoft.com/office/powerpoint/2010/main" val="2431537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CC4660-BB01-42B6-8F92-4F433C66032B}" type="datetimeFigureOut">
              <a:rPr lang="en-US" smtClean="0"/>
              <a:t>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488194-5595-43DD-B39B-BCB207C9C20E}" type="slidenum">
              <a:rPr lang="en-US" smtClean="0"/>
              <a:t>‹#›</a:t>
            </a:fld>
            <a:endParaRPr lang="en-US" dirty="0"/>
          </a:p>
        </p:txBody>
      </p:sp>
    </p:spTree>
    <p:extLst>
      <p:ext uri="{BB962C8B-B14F-4D97-AF65-F5344CB8AC3E}">
        <p14:creationId xmlns:p14="http://schemas.microsoft.com/office/powerpoint/2010/main" val="347524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CC4660-BB01-42B6-8F92-4F433C66032B}" type="datetimeFigureOut">
              <a:rPr lang="en-US" smtClean="0"/>
              <a:t>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488194-5595-43DD-B39B-BCB207C9C20E}" type="slidenum">
              <a:rPr lang="en-US" smtClean="0"/>
              <a:t>‹#›</a:t>
            </a:fld>
            <a:endParaRPr lang="en-US" dirty="0"/>
          </a:p>
        </p:txBody>
      </p:sp>
    </p:spTree>
    <p:extLst>
      <p:ext uri="{BB962C8B-B14F-4D97-AF65-F5344CB8AC3E}">
        <p14:creationId xmlns:p14="http://schemas.microsoft.com/office/powerpoint/2010/main" val="3894337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CCC4660-BB01-42B6-8F92-4F433C66032B}" type="datetimeFigureOut">
              <a:rPr lang="en-US" smtClean="0"/>
              <a:t>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8488194-5595-43DD-B39B-BCB207C9C20E}" type="slidenum">
              <a:rPr lang="en-US" smtClean="0"/>
              <a:t>‹#›</a:t>
            </a:fld>
            <a:endParaRPr lang="en-US" dirty="0"/>
          </a:p>
        </p:txBody>
      </p:sp>
    </p:spTree>
    <p:extLst>
      <p:ext uri="{BB962C8B-B14F-4D97-AF65-F5344CB8AC3E}">
        <p14:creationId xmlns:p14="http://schemas.microsoft.com/office/powerpoint/2010/main" val="229001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CCC4660-BB01-42B6-8F92-4F433C66032B}" type="datetimeFigureOut">
              <a:rPr lang="en-US" smtClean="0"/>
              <a:t>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8488194-5595-43DD-B39B-BCB207C9C20E}" type="slidenum">
              <a:rPr lang="en-US" smtClean="0"/>
              <a:t>‹#›</a:t>
            </a:fld>
            <a:endParaRPr lang="en-US" dirty="0"/>
          </a:p>
        </p:txBody>
      </p:sp>
    </p:spTree>
    <p:extLst>
      <p:ext uri="{BB962C8B-B14F-4D97-AF65-F5344CB8AC3E}">
        <p14:creationId xmlns:p14="http://schemas.microsoft.com/office/powerpoint/2010/main" val="167628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CCC4660-BB01-42B6-8F92-4F433C66032B}" type="datetimeFigureOut">
              <a:rPr lang="en-US" smtClean="0"/>
              <a:t>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8488194-5595-43DD-B39B-BCB207C9C20E}" type="slidenum">
              <a:rPr lang="en-US" smtClean="0"/>
              <a:t>‹#›</a:t>
            </a:fld>
            <a:endParaRPr lang="en-US" dirty="0"/>
          </a:p>
        </p:txBody>
      </p:sp>
    </p:spTree>
    <p:extLst>
      <p:ext uri="{BB962C8B-B14F-4D97-AF65-F5344CB8AC3E}">
        <p14:creationId xmlns:p14="http://schemas.microsoft.com/office/powerpoint/2010/main" val="2159225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CC4660-BB01-42B6-8F92-4F433C66032B}" type="datetimeFigureOut">
              <a:rPr lang="en-US" smtClean="0"/>
              <a:t>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8488194-5595-43DD-B39B-BCB207C9C20E}" type="slidenum">
              <a:rPr lang="en-US" smtClean="0"/>
              <a:t>‹#›</a:t>
            </a:fld>
            <a:endParaRPr lang="en-US" dirty="0"/>
          </a:p>
        </p:txBody>
      </p:sp>
    </p:spTree>
    <p:extLst>
      <p:ext uri="{BB962C8B-B14F-4D97-AF65-F5344CB8AC3E}">
        <p14:creationId xmlns:p14="http://schemas.microsoft.com/office/powerpoint/2010/main" val="131691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CC4660-BB01-42B6-8F92-4F433C66032B}" type="datetimeFigureOut">
              <a:rPr lang="en-US" smtClean="0"/>
              <a:t>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8488194-5595-43DD-B39B-BCB207C9C20E}" type="slidenum">
              <a:rPr lang="en-US" smtClean="0"/>
              <a:t>‹#›</a:t>
            </a:fld>
            <a:endParaRPr lang="en-US" dirty="0"/>
          </a:p>
        </p:txBody>
      </p:sp>
    </p:spTree>
    <p:extLst>
      <p:ext uri="{BB962C8B-B14F-4D97-AF65-F5344CB8AC3E}">
        <p14:creationId xmlns:p14="http://schemas.microsoft.com/office/powerpoint/2010/main" val="1207412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CC4660-BB01-42B6-8F92-4F433C66032B}" type="datetimeFigureOut">
              <a:rPr lang="en-US" smtClean="0"/>
              <a:t>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8488194-5595-43DD-B39B-BCB207C9C20E}" type="slidenum">
              <a:rPr lang="en-US" smtClean="0"/>
              <a:t>‹#›</a:t>
            </a:fld>
            <a:endParaRPr lang="en-US" dirty="0"/>
          </a:p>
        </p:txBody>
      </p:sp>
    </p:spTree>
    <p:extLst>
      <p:ext uri="{BB962C8B-B14F-4D97-AF65-F5344CB8AC3E}">
        <p14:creationId xmlns:p14="http://schemas.microsoft.com/office/powerpoint/2010/main" val="4030930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CC4660-BB01-42B6-8F92-4F433C66032B}" type="datetimeFigureOut">
              <a:rPr lang="en-US" smtClean="0"/>
              <a:t>2/2/2025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488194-5595-43DD-B39B-BCB207C9C20E}" type="slidenum">
              <a:rPr lang="en-US" smtClean="0"/>
              <a:t>‹#›</a:t>
            </a:fld>
            <a:endParaRPr lang="en-US" dirty="0"/>
          </a:p>
        </p:txBody>
      </p:sp>
    </p:spTree>
    <p:extLst>
      <p:ext uri="{BB962C8B-B14F-4D97-AF65-F5344CB8AC3E}">
        <p14:creationId xmlns:p14="http://schemas.microsoft.com/office/powerpoint/2010/main" val="19569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4" name="TextBox 3"/>
          <p:cNvSpPr txBox="1"/>
          <p:nvPr/>
        </p:nvSpPr>
        <p:spPr>
          <a:xfrm>
            <a:off x="395785" y="2442949"/>
            <a:ext cx="7547212" cy="1200329"/>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An Automated COVID-19 SOPs Monitoring And Management System</a:t>
            </a:r>
          </a:p>
        </p:txBody>
      </p:sp>
      <p:sp>
        <p:nvSpPr>
          <p:cNvPr id="5" name="TextBox 4"/>
          <p:cNvSpPr txBox="1"/>
          <p:nvPr/>
        </p:nvSpPr>
        <p:spPr>
          <a:xfrm>
            <a:off x="2932736" y="3820935"/>
            <a:ext cx="3358881"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GSN: FALL 21-18</a:t>
            </a:r>
          </a:p>
        </p:txBody>
      </p:sp>
      <p:sp>
        <p:nvSpPr>
          <p:cNvPr id="6" name="TextBox 5"/>
          <p:cNvSpPr txBox="1"/>
          <p:nvPr/>
        </p:nvSpPr>
        <p:spPr>
          <a:xfrm>
            <a:off x="438621" y="4460257"/>
            <a:ext cx="4323008" cy="1600438"/>
          </a:xfrm>
          <a:prstGeom prst="rect">
            <a:avLst/>
          </a:prstGeom>
          <a:noFill/>
        </p:spPr>
        <p:txBody>
          <a:bodyPr wrap="square" rtlCol="0">
            <a:spAutoFit/>
          </a:bodyPr>
          <a:lstStyle/>
          <a:p>
            <a:pPr algn="ctr"/>
            <a:r>
              <a:rPr lang="en-US" sz="2000" b="1" dirty="0">
                <a:latin typeface="Times New Roman" panose="02020603050405020304" pitchFamily="18" charset="0"/>
                <a:ea typeface="Open Sans" panose="020B0606030504020204" pitchFamily="34" charset="0"/>
                <a:cs typeface="Times New Roman" panose="02020603050405020304" pitchFamily="18" charset="0"/>
              </a:rPr>
              <a:t>Presented by: </a:t>
            </a:r>
          </a:p>
          <a:p>
            <a:pPr algn="ctr"/>
            <a:r>
              <a:rPr lang="en-US" sz="2000" b="1" dirty="0">
                <a:latin typeface="Times New Roman" panose="02020603050405020304" pitchFamily="18" charset="0"/>
                <a:ea typeface="Open Sans" panose="020B0606030504020204" pitchFamily="34" charset="0"/>
                <a:cs typeface="Times New Roman" panose="02020603050405020304" pitchFamily="18" charset="0"/>
              </a:rPr>
              <a:t>Maaheen Yasin (L18-1267)</a:t>
            </a:r>
          </a:p>
          <a:p>
            <a:pPr algn="ctr"/>
            <a:r>
              <a:rPr lang="en-US" sz="2000" b="1" dirty="0">
                <a:latin typeface="Times New Roman" panose="02020603050405020304" pitchFamily="18" charset="0"/>
                <a:ea typeface="Open Sans" panose="020B0606030504020204" pitchFamily="34" charset="0"/>
                <a:cs typeface="Times New Roman" panose="02020603050405020304" pitchFamily="18" charset="0"/>
              </a:rPr>
              <a:t>Inbisat Mudassar Dar (L18-1283)</a:t>
            </a:r>
          </a:p>
          <a:p>
            <a:pPr algn="ctr"/>
            <a:r>
              <a:rPr lang="en-US" sz="2000" b="1" dirty="0">
                <a:latin typeface="Times New Roman" panose="02020603050405020304" pitchFamily="18" charset="0"/>
                <a:ea typeface="Open Sans" panose="020B0606030504020204" pitchFamily="34" charset="0"/>
                <a:cs typeface="Times New Roman" panose="02020603050405020304" pitchFamily="18" charset="0"/>
              </a:rPr>
              <a:t>Ahmad Tameem Kamal (L18-1358) </a:t>
            </a:r>
          </a:p>
          <a:p>
            <a:pPr algn="ctr"/>
            <a:endParaRPr lang="en-US" dirty="0">
              <a:latin typeface="Arial" panose="020B0604020202020204" pitchFamily="34" charset="0"/>
              <a:cs typeface="Arial" panose="020B0604020202020204" pitchFamily="34" charset="0"/>
            </a:endParaRPr>
          </a:p>
        </p:txBody>
      </p:sp>
      <p:sp>
        <p:nvSpPr>
          <p:cNvPr id="7" name="TextBox 6"/>
          <p:cNvSpPr txBox="1"/>
          <p:nvPr/>
        </p:nvSpPr>
        <p:spPr>
          <a:xfrm>
            <a:off x="4761629" y="4460257"/>
            <a:ext cx="5284630" cy="707886"/>
          </a:xfrm>
          <a:prstGeom prst="rect">
            <a:avLst/>
          </a:prstGeom>
          <a:noFill/>
        </p:spPr>
        <p:txBody>
          <a:bodyPr wrap="square" rtlCol="0">
            <a:spAutoFit/>
          </a:bodyPr>
          <a:lstStyle/>
          <a:p>
            <a:pPr algn="ctr"/>
            <a:r>
              <a:rPr lang="en-US" sz="2000" b="1" dirty="0">
                <a:latin typeface="Times New Roman" panose="02020603050405020304" pitchFamily="18" charset="0"/>
                <a:ea typeface="Open Sans" panose="020B0606030504020204" pitchFamily="34" charset="0"/>
                <a:cs typeface="Times New Roman" panose="02020603050405020304" pitchFamily="18" charset="0"/>
              </a:rPr>
              <a:t>Advisor: Mr. Hamza Yousuf</a:t>
            </a:r>
          </a:p>
          <a:p>
            <a:pPr algn="ctr"/>
            <a:r>
              <a:rPr lang="en-US" sz="2000" b="1" dirty="0">
                <a:latin typeface="Times New Roman" panose="02020603050405020304" pitchFamily="18" charset="0"/>
                <a:ea typeface="Open Sans" panose="020B0606030504020204" pitchFamily="34" charset="0"/>
                <a:cs typeface="Times New Roman" panose="02020603050405020304" pitchFamily="18" charset="0"/>
              </a:rPr>
              <a:t>Client: Saleem Steel Industries</a:t>
            </a:r>
          </a:p>
        </p:txBody>
      </p:sp>
      <p:sp>
        <p:nvSpPr>
          <p:cNvPr id="8" name="TextBox 7"/>
          <p:cNvSpPr txBox="1"/>
          <p:nvPr/>
        </p:nvSpPr>
        <p:spPr>
          <a:xfrm>
            <a:off x="5487266" y="5365283"/>
            <a:ext cx="4082603" cy="1292662"/>
          </a:xfrm>
          <a:prstGeom prst="rect">
            <a:avLst/>
          </a:prstGeom>
          <a:noFill/>
        </p:spPr>
        <p:txBody>
          <a:bodyPr wrap="square" rtlCol="0">
            <a:spAutoFit/>
          </a:bodyPr>
          <a:lstStyle/>
          <a:p>
            <a:pPr algn="ctr"/>
            <a:r>
              <a:rPr lang="en-US" sz="2000" b="1" dirty="0">
                <a:latin typeface="Times New Roman" panose="02020603050405020304" pitchFamily="18" charset="0"/>
                <a:ea typeface="Open Sans" panose="020B0606030504020204" pitchFamily="34" charset="0"/>
                <a:cs typeface="Times New Roman" panose="02020603050405020304" pitchFamily="18" charset="0"/>
              </a:rPr>
              <a:t>Evaluation Committee: </a:t>
            </a:r>
          </a:p>
          <a:p>
            <a:pPr algn="ctr"/>
            <a:r>
              <a:rPr lang="en-US" sz="2000" b="1" dirty="0">
                <a:latin typeface="Times New Roman" panose="02020603050405020304" pitchFamily="18" charset="0"/>
                <a:ea typeface="Open Sans" panose="020B0606030504020204" pitchFamily="34" charset="0"/>
                <a:cs typeface="Times New Roman" panose="02020603050405020304" pitchFamily="18" charset="0"/>
              </a:rPr>
              <a:t>Ms. Shazia Haque</a:t>
            </a:r>
          </a:p>
          <a:p>
            <a:pPr algn="ctr"/>
            <a:r>
              <a:rPr lang="en-US" sz="2000" b="1" dirty="0">
                <a:latin typeface="Times New Roman" panose="02020603050405020304" pitchFamily="18" charset="0"/>
                <a:ea typeface="Open Sans" panose="020B0606030504020204" pitchFamily="34" charset="0"/>
                <a:cs typeface="Times New Roman" panose="02020603050405020304" pitchFamily="18" charset="0"/>
              </a:rPr>
              <a:t>Mr. </a:t>
            </a:r>
            <a:r>
              <a:rPr lang="en-US" sz="2000" b="1" dirty="0" err="1">
                <a:latin typeface="Times New Roman" panose="02020603050405020304" pitchFamily="18" charset="0"/>
                <a:ea typeface="Open Sans" panose="020B0606030504020204" pitchFamily="34" charset="0"/>
                <a:cs typeface="Times New Roman" panose="02020603050405020304" pitchFamily="18" charset="0"/>
              </a:rPr>
              <a:t>Zeeshan</a:t>
            </a:r>
            <a:r>
              <a:rPr lang="en-US" sz="2000" b="1" dirty="0">
                <a:latin typeface="Times New Roman" panose="02020603050405020304" pitchFamily="18" charset="0"/>
                <a:ea typeface="Open Sans" panose="020B0606030504020204" pitchFamily="34" charset="0"/>
                <a:cs typeface="Times New Roman" panose="02020603050405020304" pitchFamily="18" charset="0"/>
              </a:rPr>
              <a:t> Asif </a:t>
            </a:r>
          </a:p>
          <a:p>
            <a:endParaRPr lang="en-US" dirty="0"/>
          </a:p>
        </p:txBody>
      </p:sp>
    </p:spTree>
    <p:extLst>
      <p:ext uri="{BB962C8B-B14F-4D97-AF65-F5344CB8AC3E}">
        <p14:creationId xmlns:p14="http://schemas.microsoft.com/office/powerpoint/2010/main" val="380987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47"/>
            <a:ext cx="12192000" cy="6854653"/>
          </a:xfrm>
          <a:prstGeom prst="rect">
            <a:avLst/>
          </a:prstGeom>
        </p:spPr>
      </p:pic>
      <p:sp>
        <p:nvSpPr>
          <p:cNvPr id="6" name="Subtitle 2"/>
          <p:cNvSpPr txBox="1">
            <a:spLocks/>
          </p:cNvSpPr>
          <p:nvPr/>
        </p:nvSpPr>
        <p:spPr>
          <a:xfrm>
            <a:off x="1351504" y="1062617"/>
            <a:ext cx="11517086" cy="568234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4006238" y="241472"/>
            <a:ext cx="9144000" cy="55403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u="sng" dirty="0">
                <a:latin typeface="Times New Roman" panose="02020603050405020304" pitchFamily="18" charset="0"/>
                <a:cs typeface="Times New Roman" panose="02020603050405020304" pitchFamily="18" charset="0"/>
              </a:rPr>
              <a:t>Hardware Progress</a:t>
            </a:r>
          </a:p>
        </p:txBody>
      </p:sp>
      <p:sp>
        <p:nvSpPr>
          <p:cNvPr id="5" name="Content Placeholder 2"/>
          <p:cNvSpPr txBox="1">
            <a:spLocks/>
          </p:cNvSpPr>
          <p:nvPr/>
        </p:nvSpPr>
        <p:spPr>
          <a:xfrm>
            <a:off x="1359039" y="1197428"/>
            <a:ext cx="11408228" cy="524691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7250806" y="2417114"/>
            <a:ext cx="4395145" cy="461665"/>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1749832" y="1418078"/>
            <a:ext cx="10226842" cy="4805613"/>
          </a:xfrm>
          <a:prstGeom prst="rect">
            <a:avLst/>
          </a:prstGeom>
        </p:spPr>
      </p:pic>
    </p:spTree>
    <p:extLst>
      <p:ext uri="{BB962C8B-B14F-4D97-AF65-F5344CB8AC3E}">
        <p14:creationId xmlns:p14="http://schemas.microsoft.com/office/powerpoint/2010/main" val="599490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47"/>
            <a:ext cx="12192000" cy="6854653"/>
          </a:xfrm>
          <a:prstGeom prst="rect">
            <a:avLst/>
          </a:prstGeom>
        </p:spPr>
      </p:pic>
      <p:sp>
        <p:nvSpPr>
          <p:cNvPr id="6" name="Subtitle 2"/>
          <p:cNvSpPr txBox="1">
            <a:spLocks/>
          </p:cNvSpPr>
          <p:nvPr/>
        </p:nvSpPr>
        <p:spPr>
          <a:xfrm>
            <a:off x="1351504" y="1062617"/>
            <a:ext cx="11517086" cy="568234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4585788" y="368072"/>
            <a:ext cx="9144000" cy="55403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u="sng" dirty="0">
                <a:latin typeface="Times New Roman" panose="02020603050405020304" pitchFamily="18" charset="0"/>
                <a:cs typeface="Times New Roman" panose="02020603050405020304" pitchFamily="18" charset="0"/>
              </a:rPr>
              <a:t>Hardware Progress</a:t>
            </a:r>
          </a:p>
        </p:txBody>
      </p:sp>
      <p:sp>
        <p:nvSpPr>
          <p:cNvPr id="5" name="Content Placeholder 2"/>
          <p:cNvSpPr txBox="1">
            <a:spLocks/>
          </p:cNvSpPr>
          <p:nvPr/>
        </p:nvSpPr>
        <p:spPr>
          <a:xfrm>
            <a:off x="1359039" y="1197428"/>
            <a:ext cx="11408228" cy="524691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7250806" y="2417114"/>
            <a:ext cx="4395145" cy="461665"/>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1732281" y="1602883"/>
            <a:ext cx="10661744" cy="3970318"/>
          </a:xfrm>
          <a:prstGeom prst="rect">
            <a:avLst/>
          </a:prstGeom>
          <a:noFill/>
        </p:spPr>
        <p:txBody>
          <a:bodyPr wrap="square" rtlCol="0">
            <a:spAutoFit/>
          </a:bodyPr>
          <a:lstStyle/>
          <a:p>
            <a:pPr marL="457200" indent="-457200" algn="just">
              <a:lnSpc>
                <a:spcPct val="20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MLX90614 connections were made with Arduino </a:t>
            </a:r>
          </a:p>
          <a:p>
            <a:pPr marL="457200" indent="-457200" algn="just">
              <a:lnSpc>
                <a:spcPct val="20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Upgrading code for accuracy in temperature sensing</a:t>
            </a:r>
          </a:p>
          <a:p>
            <a:pPr marL="457200" indent="-457200" algn="just">
              <a:lnSpc>
                <a:spcPct val="20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SpO2 sensor interfacing</a:t>
            </a:r>
          </a:p>
          <a:p>
            <a:pPr marL="457200" indent="-457200" algn="just">
              <a:lnSpc>
                <a:spcPct val="20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Display of accurate results on OLED</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6589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6" name="Subtitle 2"/>
          <p:cNvSpPr txBox="1">
            <a:spLocks/>
          </p:cNvSpPr>
          <p:nvPr/>
        </p:nvSpPr>
        <p:spPr>
          <a:xfrm>
            <a:off x="1351504" y="1062617"/>
            <a:ext cx="11517086" cy="568234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3048000" y="298967"/>
            <a:ext cx="9144000" cy="55403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u="sng" dirty="0">
                <a:latin typeface="Times New Roman" panose="02020603050405020304" pitchFamily="18" charset="0"/>
                <a:cs typeface="Times New Roman" panose="02020603050405020304" pitchFamily="18" charset="0"/>
              </a:rPr>
              <a:t>Remaining Tasks of the FYP </a:t>
            </a:r>
          </a:p>
        </p:txBody>
      </p:sp>
      <p:sp>
        <p:nvSpPr>
          <p:cNvPr id="8" name="Content Placeholder 2"/>
          <p:cNvSpPr txBox="1">
            <a:spLocks/>
          </p:cNvSpPr>
          <p:nvPr/>
        </p:nvSpPr>
        <p:spPr>
          <a:xfrm>
            <a:off x="1359039" y="1197428"/>
            <a:ext cx="11408228" cy="524691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
            </a:pPr>
            <a:r>
              <a:rPr lang="en-US" b="1" u="sng" dirty="0">
                <a:latin typeface="Times New Roman" panose="02020603050405020304" pitchFamily="18" charset="0"/>
                <a:cs typeface="Times New Roman" panose="02020603050405020304" pitchFamily="18" charset="0"/>
              </a:rPr>
              <a:t>Phase-I</a:t>
            </a:r>
            <a:r>
              <a:rPr lang="en-US" dirty="0">
                <a:latin typeface="Times New Roman" panose="02020603050405020304" pitchFamily="18" charset="0"/>
                <a:cs typeface="Times New Roman" panose="02020603050405020304" pitchFamily="18" charset="0"/>
              </a:rPr>
              <a:t>: Custom Dataset for Social Distancing Detection </a:t>
            </a:r>
          </a:p>
          <a:p>
            <a:pPr>
              <a:lnSpc>
                <a:spcPct val="150000"/>
              </a:lnSpc>
              <a:buFont typeface="Wingdings" panose="05000000000000000000" pitchFamily="2" charset="2"/>
              <a:buChar char="§"/>
            </a:pPr>
            <a:r>
              <a:rPr lang="en-US" b="1" u="sng" dirty="0">
                <a:latin typeface="Times New Roman" panose="02020603050405020304" pitchFamily="18" charset="0"/>
                <a:cs typeface="Times New Roman" panose="02020603050405020304" pitchFamily="18" charset="0"/>
              </a:rPr>
              <a:t>Phase-II</a:t>
            </a:r>
            <a:r>
              <a:rPr lang="en-US" dirty="0">
                <a:latin typeface="Times New Roman" panose="02020603050405020304" pitchFamily="18" charset="0"/>
                <a:cs typeface="Times New Roman" panose="02020603050405020304" pitchFamily="18" charset="0"/>
              </a:rPr>
              <a:t>: Testing of Deep Learning Models on Hardware </a:t>
            </a:r>
          </a:p>
          <a:p>
            <a:pPr>
              <a:lnSpc>
                <a:spcPct val="150000"/>
              </a:lnSpc>
              <a:buFont typeface="Wingdings" panose="05000000000000000000" pitchFamily="2" charset="2"/>
              <a:buChar char="§"/>
            </a:pPr>
            <a:r>
              <a:rPr lang="en-US" b="1" u="sng" dirty="0">
                <a:latin typeface="Times New Roman" panose="02020603050405020304" pitchFamily="18" charset="0"/>
                <a:cs typeface="Times New Roman" panose="02020603050405020304" pitchFamily="18" charset="0"/>
              </a:rPr>
              <a:t>Phase-III</a:t>
            </a:r>
            <a:r>
              <a:rPr lang="en-US" dirty="0">
                <a:latin typeface="Times New Roman" panose="02020603050405020304" pitchFamily="18" charset="0"/>
                <a:cs typeface="Times New Roman" panose="02020603050405020304" pitchFamily="18" charset="0"/>
              </a:rPr>
              <a:t>: Sensor Testing </a:t>
            </a:r>
          </a:p>
          <a:p>
            <a:pPr>
              <a:lnSpc>
                <a:spcPct val="150000"/>
              </a:lnSpc>
              <a:buFont typeface="Wingdings" panose="05000000000000000000" pitchFamily="2" charset="2"/>
              <a:buChar char="§"/>
            </a:pPr>
            <a:r>
              <a:rPr lang="en-US" b="1" u="sng" dirty="0">
                <a:latin typeface="Times New Roman" panose="02020603050405020304" pitchFamily="18" charset="0"/>
                <a:cs typeface="Times New Roman" panose="02020603050405020304" pitchFamily="18" charset="0"/>
              </a:rPr>
              <a:t>Phase-IV</a:t>
            </a:r>
            <a:r>
              <a:rPr lang="en-US" dirty="0">
                <a:latin typeface="Times New Roman" panose="02020603050405020304" pitchFamily="18" charset="0"/>
                <a:cs typeface="Times New Roman" panose="02020603050405020304" pitchFamily="18" charset="0"/>
              </a:rPr>
              <a:t>: Prototype Assembling </a:t>
            </a:r>
          </a:p>
          <a:p>
            <a:pPr>
              <a:lnSpc>
                <a:spcPct val="150000"/>
              </a:lnSpc>
              <a:buFont typeface="Wingdings" panose="05000000000000000000" pitchFamily="2" charset="2"/>
              <a:buChar char="§"/>
            </a:pPr>
            <a:r>
              <a:rPr lang="en-US" b="1" u="sng" dirty="0">
                <a:latin typeface="Times New Roman" panose="02020603050405020304" pitchFamily="18" charset="0"/>
                <a:cs typeface="Times New Roman" panose="02020603050405020304" pitchFamily="18" charset="0"/>
              </a:rPr>
              <a:t>Phase-V</a:t>
            </a:r>
            <a:r>
              <a:rPr lang="en-US" dirty="0">
                <a:latin typeface="Times New Roman" panose="02020603050405020304" pitchFamily="18" charset="0"/>
                <a:cs typeface="Times New Roman" panose="02020603050405020304" pitchFamily="18" charset="0"/>
              </a:rPr>
              <a:t>: Final Testing of Prototype and Debugging   </a:t>
            </a: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272923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1703051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431"/>
            <a:ext cx="12192000" cy="6854653"/>
          </a:xfrm>
          <a:prstGeom prst="rect">
            <a:avLst/>
          </a:prstGeom>
        </p:spPr>
      </p:pic>
      <p:sp>
        <p:nvSpPr>
          <p:cNvPr id="3" name="TextBox 2"/>
          <p:cNvSpPr txBox="1"/>
          <p:nvPr/>
        </p:nvSpPr>
        <p:spPr>
          <a:xfrm>
            <a:off x="2398940" y="1378422"/>
            <a:ext cx="3193576"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CONTENTS</a:t>
            </a:r>
          </a:p>
        </p:txBody>
      </p:sp>
      <p:sp>
        <p:nvSpPr>
          <p:cNvPr id="4" name="TextBox 3"/>
          <p:cNvSpPr txBox="1"/>
          <p:nvPr/>
        </p:nvSpPr>
        <p:spPr>
          <a:xfrm>
            <a:off x="6096000" y="658496"/>
            <a:ext cx="6599484" cy="8494633"/>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Brief Recap of the Project </a:t>
            </a:r>
          </a:p>
          <a:p>
            <a:pPr>
              <a:lnSpc>
                <a:spcPct val="200000"/>
              </a:lnSpc>
            </a:pPr>
            <a:endParaRPr lang="en-US" sz="105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Software Progress: Social Distancing Detection </a:t>
            </a:r>
          </a:p>
          <a:p>
            <a:pPr marL="342900" indent="-342900">
              <a:lnSpc>
                <a:spcPct val="2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Software Progress: Face Mask Detection </a:t>
            </a:r>
          </a:p>
          <a:p>
            <a:pPr marL="342900" indent="-342900">
              <a:lnSpc>
                <a:spcPct val="2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Hardware Progress </a:t>
            </a:r>
          </a:p>
          <a:p>
            <a:pPr marL="342900" indent="-342900">
              <a:lnSpc>
                <a:spcPct val="2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Remaining Tasks  </a:t>
            </a:r>
          </a:p>
          <a:p>
            <a:pPr marL="342900" indent="-342900">
              <a:buFont typeface="Arial" panose="020B0604020202020204" pitchFamily="34" charset="0"/>
              <a:buChar char="•"/>
            </a:pPr>
            <a:endParaRPr lang="en-US" sz="2400" b="1" u="sng"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b="1" u="sng"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b="1" u="sng"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b="1" u="sng"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b="1" u="sng"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b="1" u="sng"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marL="342900" indent="-342900">
              <a:lnSpc>
                <a:spcPct val="200000"/>
              </a:lnSpc>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49820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47"/>
            <a:ext cx="12192000" cy="6854653"/>
          </a:xfrm>
          <a:prstGeom prst="rect">
            <a:avLst/>
          </a:prstGeom>
        </p:spPr>
      </p:pic>
      <p:sp>
        <p:nvSpPr>
          <p:cNvPr id="6" name="Subtitle 2"/>
          <p:cNvSpPr txBox="1">
            <a:spLocks/>
          </p:cNvSpPr>
          <p:nvPr/>
        </p:nvSpPr>
        <p:spPr>
          <a:xfrm>
            <a:off x="1351504" y="1062617"/>
            <a:ext cx="11517086" cy="568234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4006238" y="241472"/>
            <a:ext cx="9144000" cy="55403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u="sng" dirty="0">
                <a:latin typeface="Times New Roman" panose="02020603050405020304" pitchFamily="18" charset="0"/>
                <a:cs typeface="Times New Roman" panose="02020603050405020304" pitchFamily="18" charset="0"/>
              </a:rPr>
              <a:t>Brief Recap of the Project</a:t>
            </a:r>
          </a:p>
        </p:txBody>
      </p:sp>
      <p:sp>
        <p:nvSpPr>
          <p:cNvPr id="5" name="Content Placeholder 2"/>
          <p:cNvSpPr txBox="1">
            <a:spLocks/>
          </p:cNvSpPr>
          <p:nvPr/>
        </p:nvSpPr>
        <p:spPr>
          <a:xfrm>
            <a:off x="1359039" y="1197428"/>
            <a:ext cx="11408228" cy="524691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Six Main Deliverables:</a:t>
            </a:r>
          </a:p>
          <a:p>
            <a:pPr lvl="1">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Face Mask Detection </a:t>
            </a:r>
          </a:p>
          <a:p>
            <a:pPr lvl="1">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Social Distancing Detection </a:t>
            </a:r>
          </a:p>
          <a:p>
            <a:pPr lvl="1">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Temperature Sensing </a:t>
            </a:r>
          </a:p>
          <a:p>
            <a:pPr lvl="1">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SpO2 Sensing </a:t>
            </a:r>
          </a:p>
          <a:p>
            <a:pPr lvl="1">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Warning </a:t>
            </a:r>
            <a:r>
              <a:rPr lang="en-US" dirty="0" err="1">
                <a:latin typeface="Times New Roman" panose="02020603050405020304" pitchFamily="18" charset="0"/>
                <a:cs typeface="Times New Roman" panose="02020603050405020304" pitchFamily="18" charset="0"/>
              </a:rPr>
              <a:t>Gerenation</a:t>
            </a:r>
            <a:endParaRPr lang="en-US"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Automated Door Lock Mechanism  </a:t>
            </a:r>
          </a:p>
        </p:txBody>
      </p:sp>
      <p:sp>
        <p:nvSpPr>
          <p:cNvPr id="4" name="TextBox 3"/>
          <p:cNvSpPr txBox="1"/>
          <p:nvPr/>
        </p:nvSpPr>
        <p:spPr>
          <a:xfrm>
            <a:off x="7701567" y="1816141"/>
            <a:ext cx="4060295" cy="461665"/>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solidFill>
                  <a:schemeClr val="tx1"/>
                </a:solidFill>
                <a:latin typeface="Times New Roman" panose="02020603050405020304" pitchFamily="18" charset="0"/>
                <a:cs typeface="Times New Roman" panose="02020603050405020304" pitchFamily="18" charset="0"/>
              </a:rPr>
              <a:t>CNN</a:t>
            </a:r>
            <a:r>
              <a:rPr lang="en-US" dirty="0"/>
              <a:t> </a:t>
            </a:r>
            <a:r>
              <a:rPr lang="en-US" sz="2400" dirty="0">
                <a:solidFill>
                  <a:schemeClr val="tx1"/>
                </a:solidFill>
                <a:latin typeface="Times New Roman" panose="02020603050405020304" pitchFamily="18" charset="0"/>
                <a:cs typeface="Times New Roman" panose="02020603050405020304" pitchFamily="18" charset="0"/>
              </a:rPr>
              <a:t>with Linear Regression </a:t>
            </a:r>
          </a:p>
        </p:txBody>
      </p:sp>
      <p:sp>
        <p:nvSpPr>
          <p:cNvPr id="8" name="TextBox 7"/>
          <p:cNvSpPr txBox="1"/>
          <p:nvPr/>
        </p:nvSpPr>
        <p:spPr>
          <a:xfrm>
            <a:off x="7250806" y="2417114"/>
            <a:ext cx="4395145" cy="461665"/>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solidFill>
                  <a:schemeClr val="tx1"/>
                </a:solidFill>
                <a:latin typeface="Times New Roman" panose="02020603050405020304" pitchFamily="18" charset="0"/>
                <a:cs typeface="Times New Roman" panose="02020603050405020304" pitchFamily="18" charset="0"/>
              </a:rPr>
              <a:t>YOLO v3 (You Only Look Once) </a:t>
            </a:r>
          </a:p>
        </p:txBody>
      </p:sp>
      <p:cxnSp>
        <p:nvCxnSpPr>
          <p:cNvPr id="10" name="Straight Arrow Connector 9"/>
          <p:cNvCxnSpPr/>
          <p:nvPr/>
        </p:nvCxnSpPr>
        <p:spPr>
          <a:xfrm flipH="1" flipV="1">
            <a:off x="4816700" y="2046974"/>
            <a:ext cx="2768957" cy="51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1"/>
          </p:cNvCxnSpPr>
          <p:nvPr/>
        </p:nvCxnSpPr>
        <p:spPr>
          <a:xfrm flipH="1">
            <a:off x="5666704" y="2647947"/>
            <a:ext cx="1584102" cy="51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8994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6" name="Subtitle 2"/>
          <p:cNvSpPr txBox="1">
            <a:spLocks/>
          </p:cNvSpPr>
          <p:nvPr/>
        </p:nvSpPr>
        <p:spPr>
          <a:xfrm>
            <a:off x="1351504" y="1062617"/>
            <a:ext cx="11517086" cy="568234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3048000" y="298967"/>
            <a:ext cx="9144000" cy="55403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u="sng" dirty="0">
                <a:latin typeface="Times New Roman" panose="02020603050405020304" pitchFamily="18" charset="0"/>
                <a:cs typeface="Times New Roman" panose="02020603050405020304" pitchFamily="18" charset="0"/>
              </a:rPr>
              <a:t>Software Progress: Social Distancing </a:t>
            </a:r>
          </a:p>
        </p:txBody>
      </p:sp>
      <p:sp>
        <p:nvSpPr>
          <p:cNvPr id="8" name="Content Placeholder 2"/>
          <p:cNvSpPr txBox="1">
            <a:spLocks/>
          </p:cNvSpPr>
          <p:nvPr/>
        </p:nvSpPr>
        <p:spPr>
          <a:xfrm>
            <a:off x="3478784" y="2558987"/>
            <a:ext cx="11408228" cy="524691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u="sng" dirty="0">
                <a:latin typeface="Times New Roman" panose="02020603050405020304" pitchFamily="18" charset="0"/>
                <a:cs typeface="Times New Roman" panose="02020603050405020304" pitchFamily="18" charset="0"/>
              </a:rPr>
              <a:t>Implementation in Real-Time   </a:t>
            </a: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424144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6" name="Subtitle 2"/>
          <p:cNvSpPr txBox="1">
            <a:spLocks/>
          </p:cNvSpPr>
          <p:nvPr/>
        </p:nvSpPr>
        <p:spPr>
          <a:xfrm>
            <a:off x="1351504" y="1062617"/>
            <a:ext cx="11517086" cy="568234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2872897" y="255127"/>
            <a:ext cx="9144000" cy="55403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u="sng" dirty="0">
                <a:latin typeface="Times New Roman" panose="02020603050405020304" pitchFamily="18" charset="0"/>
                <a:cs typeface="Times New Roman" panose="02020603050405020304" pitchFamily="18" charset="0"/>
              </a:rPr>
              <a:t>Software Progress: Social Distancing </a:t>
            </a:r>
          </a:p>
        </p:txBody>
      </p:sp>
      <p:sp>
        <p:nvSpPr>
          <p:cNvPr id="8" name="Content Placeholder 2"/>
          <p:cNvSpPr txBox="1">
            <a:spLocks/>
          </p:cNvSpPr>
          <p:nvPr/>
        </p:nvSpPr>
        <p:spPr>
          <a:xfrm>
            <a:off x="1359039" y="1197428"/>
            <a:ext cx="10657858" cy="524691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dirty="0">
                <a:latin typeface="Times New Roman" panose="02020603050405020304" pitchFamily="18" charset="0"/>
                <a:cs typeface="Times New Roman" panose="02020603050405020304" pitchFamily="18" charset="0"/>
              </a:rPr>
              <a:t>The YOLO algorithm was using a pre-trained weighted dataset named COCO that has 80 classes trained. </a:t>
            </a:r>
          </a:p>
          <a:p>
            <a:pPr marL="0" indent="0">
              <a:lnSpc>
                <a:spcPct val="100000"/>
              </a:lnSpc>
              <a:buNone/>
            </a:pPr>
            <a:endParaRPr lang="en-US" sz="100" b="1" u="sng" dirty="0">
              <a:latin typeface="Times New Roman" panose="02020603050405020304" pitchFamily="18" charset="0"/>
              <a:cs typeface="Times New Roman" panose="02020603050405020304" pitchFamily="18" charset="0"/>
            </a:endParaRPr>
          </a:p>
          <a:p>
            <a:pPr marL="0" indent="0">
              <a:lnSpc>
                <a:spcPct val="150000"/>
              </a:lnSpc>
              <a:buNone/>
            </a:pPr>
            <a:r>
              <a:rPr lang="en-US" b="1" u="sng" dirty="0">
                <a:latin typeface="Times New Roman" panose="02020603050405020304" pitchFamily="18" charset="0"/>
                <a:cs typeface="Times New Roman" panose="02020603050405020304" pitchFamily="18" charset="0"/>
              </a:rPr>
              <a:t>Why use a Custom Dataset? </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Only need one class i.e. People </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improve FPS. Current FPS on Laptop is ranging from 0.7 to 1.  </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Make it suitable to real-time application</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Reduce the workload on the micro-processor     </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346466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a:latin typeface="Times New Roman" panose="02020603050405020304" pitchFamily="18" charset="0"/>
                <a:cs typeface="Times New Roman" panose="02020603050405020304" pitchFamily="18" charset="0"/>
              </a:rPr>
              <a:t>Recap</a:t>
            </a:r>
          </a:p>
        </p:txBody>
      </p:sp>
      <p:pic>
        <p:nvPicPr>
          <p:cNvPr id="4" name="Content Placeholder 3" descr="Architecture diagram. Data and model design lead into training which can be done on different types of hardware. Analysis is done on training. Serialization links up with the saved model, with the model saved to the model repository. Various services like browsers, microcontrollers, and the cloud can serve up the experience"/>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399142"/>
            <a:ext cx="10233752" cy="4759287"/>
          </a:xfrm>
          <a:prstGeom prst="rect">
            <a:avLst/>
          </a:prstGeom>
          <a:noFill/>
          <a:ln>
            <a:noFill/>
          </a:ln>
        </p:spPr>
      </p:pic>
      <p:pic>
        <p:nvPicPr>
          <p:cNvPr id="5" name="Picture 4"/>
          <p:cNvPicPr>
            <a:picLocks noChangeAspect="1"/>
          </p:cNvPicPr>
          <p:nvPr/>
        </p:nvPicPr>
        <p:blipFill>
          <a:blip r:embed="rId3"/>
          <a:stretch>
            <a:fillRect/>
          </a:stretch>
        </p:blipFill>
        <p:spPr>
          <a:xfrm>
            <a:off x="838199" y="1399142"/>
            <a:ext cx="10437813" cy="4759287"/>
          </a:xfrm>
          <a:prstGeom prst="rect">
            <a:avLst/>
          </a:prstGeom>
        </p:spPr>
      </p:pic>
    </p:spTree>
    <p:extLst>
      <p:ext uri="{BB962C8B-B14F-4D97-AF65-F5344CB8AC3E}">
        <p14:creationId xmlns:p14="http://schemas.microsoft.com/office/powerpoint/2010/main" val="256721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a:latin typeface="Times New Roman" panose="02020603050405020304" pitchFamily="18" charset="0"/>
                <a:cs typeface="Times New Roman" panose="02020603050405020304" pitchFamily="18" charset="0"/>
              </a:rPr>
              <a:t>Overview</a:t>
            </a:r>
          </a:p>
        </p:txBody>
      </p:sp>
      <p:pic>
        <p:nvPicPr>
          <p:cNvPr id="9" name="Content Placeholder 8"/>
          <p:cNvPicPr>
            <a:picLocks noGrp="1" noChangeAspect="1"/>
          </p:cNvPicPr>
          <p:nvPr>
            <p:ph idx="1"/>
          </p:nvPr>
        </p:nvPicPr>
        <p:blipFill>
          <a:blip r:embed="rId2"/>
          <a:stretch>
            <a:fillRect/>
          </a:stretch>
        </p:blipFill>
        <p:spPr>
          <a:xfrm>
            <a:off x="838200" y="1536452"/>
            <a:ext cx="10854443" cy="1966912"/>
          </a:xfrm>
          <a:prstGeom prst="rect">
            <a:avLst/>
          </a:prstGeom>
        </p:spPr>
      </p:pic>
      <p:pic>
        <p:nvPicPr>
          <p:cNvPr id="14" name="Picture 13"/>
          <p:cNvPicPr>
            <a:picLocks noChangeAspect="1"/>
          </p:cNvPicPr>
          <p:nvPr/>
        </p:nvPicPr>
        <p:blipFill>
          <a:blip r:embed="rId3"/>
          <a:stretch>
            <a:fillRect/>
          </a:stretch>
        </p:blipFill>
        <p:spPr>
          <a:xfrm>
            <a:off x="838200" y="4122087"/>
            <a:ext cx="6486525" cy="1323975"/>
          </a:xfrm>
          <a:prstGeom prst="rect">
            <a:avLst/>
          </a:prstGeom>
        </p:spPr>
      </p:pic>
      <p:pic>
        <p:nvPicPr>
          <p:cNvPr id="15" name="Picture 14"/>
          <p:cNvPicPr>
            <a:picLocks noChangeAspect="1"/>
          </p:cNvPicPr>
          <p:nvPr/>
        </p:nvPicPr>
        <p:blipFill>
          <a:blip r:embed="rId4"/>
          <a:stretch>
            <a:fillRect/>
          </a:stretch>
        </p:blipFill>
        <p:spPr>
          <a:xfrm>
            <a:off x="838200" y="3831574"/>
            <a:ext cx="8715375" cy="1905000"/>
          </a:xfrm>
          <a:prstGeom prst="rect">
            <a:avLst/>
          </a:prstGeom>
        </p:spPr>
      </p:pic>
      <p:pic>
        <p:nvPicPr>
          <p:cNvPr id="16" name="Picture 15"/>
          <p:cNvPicPr>
            <a:picLocks noChangeAspect="1"/>
          </p:cNvPicPr>
          <p:nvPr/>
        </p:nvPicPr>
        <p:blipFill>
          <a:blip r:embed="rId5"/>
          <a:stretch>
            <a:fillRect/>
          </a:stretch>
        </p:blipFill>
        <p:spPr>
          <a:xfrm>
            <a:off x="838200" y="4122087"/>
            <a:ext cx="6648450" cy="1971675"/>
          </a:xfrm>
          <a:prstGeom prst="rect">
            <a:avLst/>
          </a:prstGeom>
        </p:spPr>
      </p:pic>
      <p:pic>
        <p:nvPicPr>
          <p:cNvPr id="17" name="Picture 16"/>
          <p:cNvPicPr>
            <a:picLocks noChangeAspect="1"/>
          </p:cNvPicPr>
          <p:nvPr/>
        </p:nvPicPr>
        <p:blipFill>
          <a:blip r:embed="rId6"/>
          <a:stretch>
            <a:fillRect/>
          </a:stretch>
        </p:blipFill>
        <p:spPr>
          <a:xfrm>
            <a:off x="838200" y="3698224"/>
            <a:ext cx="7048500" cy="2819400"/>
          </a:xfrm>
          <a:prstGeom prst="rect">
            <a:avLst/>
          </a:prstGeom>
        </p:spPr>
      </p:pic>
      <p:pic>
        <p:nvPicPr>
          <p:cNvPr id="19" name="Picture 18"/>
          <p:cNvPicPr>
            <a:picLocks noChangeAspect="1"/>
          </p:cNvPicPr>
          <p:nvPr/>
        </p:nvPicPr>
        <p:blipFill>
          <a:blip r:embed="rId7"/>
          <a:stretch>
            <a:fillRect/>
          </a:stretch>
        </p:blipFill>
        <p:spPr>
          <a:xfrm>
            <a:off x="838200" y="3698224"/>
            <a:ext cx="9182100" cy="2990850"/>
          </a:xfrm>
          <a:prstGeom prst="rect">
            <a:avLst/>
          </a:prstGeom>
        </p:spPr>
      </p:pic>
      <p:pic>
        <p:nvPicPr>
          <p:cNvPr id="20" name="Picture 19"/>
          <p:cNvPicPr>
            <a:picLocks noChangeAspect="1"/>
          </p:cNvPicPr>
          <p:nvPr/>
        </p:nvPicPr>
        <p:blipFill>
          <a:blip r:embed="rId8"/>
          <a:stretch>
            <a:fillRect/>
          </a:stretch>
        </p:blipFill>
        <p:spPr>
          <a:xfrm>
            <a:off x="1000124" y="3731562"/>
            <a:ext cx="6162675" cy="2362200"/>
          </a:xfrm>
          <a:prstGeom prst="rect">
            <a:avLst/>
          </a:prstGeom>
        </p:spPr>
      </p:pic>
      <p:pic>
        <p:nvPicPr>
          <p:cNvPr id="21" name="Picture 20"/>
          <p:cNvPicPr>
            <a:picLocks noChangeAspect="1"/>
          </p:cNvPicPr>
          <p:nvPr/>
        </p:nvPicPr>
        <p:blipFill>
          <a:blip r:embed="rId9"/>
          <a:stretch>
            <a:fillRect/>
          </a:stretch>
        </p:blipFill>
        <p:spPr>
          <a:xfrm>
            <a:off x="1000124" y="3560112"/>
            <a:ext cx="5181600" cy="2705100"/>
          </a:xfrm>
          <a:prstGeom prst="rect">
            <a:avLst/>
          </a:prstGeom>
        </p:spPr>
      </p:pic>
      <p:pic>
        <p:nvPicPr>
          <p:cNvPr id="23" name="Picture 22"/>
          <p:cNvPicPr>
            <a:picLocks noChangeAspect="1"/>
          </p:cNvPicPr>
          <p:nvPr/>
        </p:nvPicPr>
        <p:blipFill>
          <a:blip r:embed="rId10"/>
          <a:stretch>
            <a:fillRect/>
          </a:stretch>
        </p:blipFill>
        <p:spPr>
          <a:xfrm>
            <a:off x="1062036" y="3573079"/>
            <a:ext cx="5953125" cy="2552700"/>
          </a:xfrm>
          <a:prstGeom prst="rect">
            <a:avLst/>
          </a:prstGeom>
        </p:spPr>
      </p:pic>
    </p:spTree>
    <p:extLst>
      <p:ext uri="{BB962C8B-B14F-4D97-AF65-F5344CB8AC3E}">
        <p14:creationId xmlns:p14="http://schemas.microsoft.com/office/powerpoint/2010/main" val="109520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9"/>
                                        </p:tgtEl>
                                        <p:attrNameLst>
                                          <p:attrName>style.opacity</p:attrName>
                                        </p:attrNameLst>
                                      </p:cBhvr>
                                      <p:to>
                                        <p:strVal val="0.5"/>
                                      </p:to>
                                    </p:set>
                                    <p:animEffect filter="image" prLst="opacity: 0.5">
                                      <p:cBhvr rctx="IE">
                                        <p:cTn id="7" dur="indefinite"/>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1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1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16"/>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17"/>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nodeType="clickEffect">
                                  <p:stCondLst>
                                    <p:cond delay="0"/>
                                  </p:stCondLst>
                                  <p:childTnLst>
                                    <p:set>
                                      <p:cBhvr>
                                        <p:cTn id="47" dur="1" fill="hold">
                                          <p:stCondLst>
                                            <p:cond delay="0"/>
                                          </p:stCondLst>
                                        </p:cTn>
                                        <p:tgtEl>
                                          <p:spTgt spid="19"/>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2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nodeType="clickEffect">
                                  <p:stCondLst>
                                    <p:cond delay="0"/>
                                  </p:stCondLst>
                                  <p:childTnLst>
                                    <p:set>
                                      <p:cBhvr>
                                        <p:cTn id="55" dur="1" fill="hold">
                                          <p:stCondLst>
                                            <p:cond delay="0"/>
                                          </p:stCondLst>
                                        </p:cTn>
                                        <p:tgtEl>
                                          <p:spTgt spid="20"/>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21"/>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21"/>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23"/>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nodeType="clickEffect">
                                  <p:stCondLst>
                                    <p:cond delay="0"/>
                                  </p:stCondLst>
                                  <p:childTnLst>
                                    <p:set>
                                      <p:cBhvr>
                                        <p:cTn id="71"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47"/>
            <a:ext cx="12192000" cy="6854653"/>
          </a:xfrm>
          <a:prstGeom prst="rect">
            <a:avLst/>
          </a:prstGeom>
        </p:spPr>
      </p:pic>
      <p:sp>
        <p:nvSpPr>
          <p:cNvPr id="6" name="Subtitle 2"/>
          <p:cNvSpPr txBox="1">
            <a:spLocks/>
          </p:cNvSpPr>
          <p:nvPr/>
        </p:nvSpPr>
        <p:spPr>
          <a:xfrm>
            <a:off x="1351504" y="1062617"/>
            <a:ext cx="11517086" cy="568234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4006238" y="241472"/>
            <a:ext cx="9144000" cy="55403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u="sng" dirty="0">
                <a:latin typeface="Times New Roman" panose="02020603050405020304" pitchFamily="18" charset="0"/>
                <a:cs typeface="Times New Roman" panose="02020603050405020304" pitchFamily="18" charset="0"/>
              </a:rPr>
              <a:t>Hardware Progress</a:t>
            </a:r>
          </a:p>
        </p:txBody>
      </p:sp>
      <p:sp>
        <p:nvSpPr>
          <p:cNvPr id="5" name="Content Placeholder 2"/>
          <p:cNvSpPr txBox="1">
            <a:spLocks/>
          </p:cNvSpPr>
          <p:nvPr/>
        </p:nvSpPr>
        <p:spPr>
          <a:xfrm>
            <a:off x="1359039" y="1197428"/>
            <a:ext cx="11408228" cy="524691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7250806" y="2417114"/>
            <a:ext cx="4395145" cy="461665"/>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3"/>
          <a:stretch>
            <a:fillRect/>
          </a:stretch>
        </p:blipFill>
        <p:spPr>
          <a:xfrm>
            <a:off x="6096000" y="1808724"/>
            <a:ext cx="5896230" cy="4094779"/>
          </a:xfrm>
          <a:prstGeom prst="rect">
            <a:avLst/>
          </a:prstGeom>
        </p:spPr>
      </p:pic>
      <p:sp>
        <p:nvSpPr>
          <p:cNvPr id="12" name="TextBox 11"/>
          <p:cNvSpPr txBox="1"/>
          <p:nvPr/>
        </p:nvSpPr>
        <p:spPr>
          <a:xfrm>
            <a:off x="1264093" y="1808945"/>
            <a:ext cx="4620126" cy="3970318"/>
          </a:xfrm>
          <a:prstGeom prst="rect">
            <a:avLst/>
          </a:prstGeom>
          <a:noFill/>
        </p:spPr>
        <p:txBody>
          <a:bodyPr wrap="square" rtlCol="0">
            <a:spAutoFit/>
          </a:bodyPr>
          <a:lstStyle/>
          <a:p>
            <a:pPr marL="514350" indent="-51435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MLX90614 connections were made with Arduino </a:t>
            </a:r>
          </a:p>
          <a:p>
            <a:pPr marL="514350" indent="-514350" algn="just">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514350" indent="-51435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128x32 OLED display was connected</a:t>
            </a:r>
          </a:p>
          <a:p>
            <a:pPr marL="514350" indent="-514350" algn="just">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514350" indent="-51435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Code was burnt and output was observed</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2687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47"/>
            <a:ext cx="12192000" cy="6854653"/>
          </a:xfrm>
          <a:prstGeom prst="rect">
            <a:avLst/>
          </a:prstGeom>
        </p:spPr>
      </p:pic>
      <p:sp>
        <p:nvSpPr>
          <p:cNvPr id="6" name="Subtitle 2"/>
          <p:cNvSpPr txBox="1">
            <a:spLocks/>
          </p:cNvSpPr>
          <p:nvPr/>
        </p:nvSpPr>
        <p:spPr>
          <a:xfrm>
            <a:off x="1351504" y="1062617"/>
            <a:ext cx="11517086" cy="568234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4006238" y="241472"/>
            <a:ext cx="9144000" cy="55403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u="sng" dirty="0">
                <a:latin typeface="Times New Roman" panose="02020603050405020304" pitchFamily="18" charset="0"/>
                <a:cs typeface="Times New Roman" panose="02020603050405020304" pitchFamily="18" charset="0"/>
              </a:rPr>
              <a:t>Hardware Progress</a:t>
            </a:r>
          </a:p>
        </p:txBody>
      </p:sp>
      <p:sp>
        <p:nvSpPr>
          <p:cNvPr id="5" name="Content Placeholder 2"/>
          <p:cNvSpPr txBox="1">
            <a:spLocks/>
          </p:cNvSpPr>
          <p:nvPr/>
        </p:nvSpPr>
        <p:spPr>
          <a:xfrm>
            <a:off x="1359039" y="1197428"/>
            <a:ext cx="11408228" cy="524691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7250806" y="2417114"/>
            <a:ext cx="4395145" cy="461665"/>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2485157" y="1132153"/>
            <a:ext cx="7614822" cy="5543267"/>
          </a:xfrm>
          <a:prstGeom prst="rect">
            <a:avLst/>
          </a:prstGeom>
        </p:spPr>
      </p:pic>
    </p:spTree>
    <p:extLst>
      <p:ext uri="{BB962C8B-B14F-4D97-AF65-F5344CB8AC3E}">
        <p14:creationId xmlns:p14="http://schemas.microsoft.com/office/powerpoint/2010/main" val="530627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2731</TotalTime>
  <Words>273</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Recap</vt:lpstr>
      <vt:lpstr>Overview</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mya144</cp:lastModifiedBy>
  <cp:revision>66</cp:revision>
  <dcterms:created xsi:type="dcterms:W3CDTF">2021-11-10T20:14:19Z</dcterms:created>
  <dcterms:modified xsi:type="dcterms:W3CDTF">2025-02-03T05:25:21Z</dcterms:modified>
</cp:coreProperties>
</file>