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5" r:id="rId7"/>
    <p:sldId id="267" r:id="rId8"/>
    <p:sldId id="269" r:id="rId9"/>
    <p:sldId id="272" r:id="rId10"/>
    <p:sldId id="273" r:id="rId11"/>
    <p:sldId id="275" r:id="rId12"/>
    <p:sldId id="274" r:id="rId13"/>
    <p:sldId id="271" r:id="rId14"/>
    <p:sldId id="277" r:id="rId15"/>
    <p:sldId id="280" r:id="rId16"/>
    <p:sldId id="281" r:id="rId17"/>
    <p:sldId id="283"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98F6A-EF7D-41C1-88B0-8D7265F69F31}" type="datetimeFigureOut">
              <a:rPr lang="en-US" smtClean="0"/>
              <a:t>29-Oct-21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73105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98F6A-EF7D-41C1-88B0-8D7265F69F31}" type="datetimeFigureOut">
              <a:rPr lang="en-US" smtClean="0"/>
              <a:t>29-Oct-21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31598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98F6A-EF7D-41C1-88B0-8D7265F69F31}" type="datetimeFigureOut">
              <a:rPr lang="en-US" smtClean="0"/>
              <a:t>29-Oct-21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221822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98F6A-EF7D-41C1-88B0-8D7265F69F31}" type="datetimeFigureOut">
              <a:rPr lang="en-US" smtClean="0"/>
              <a:t>29-Oct-21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300405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98F6A-EF7D-41C1-88B0-8D7265F69F31}" type="datetimeFigureOut">
              <a:rPr lang="en-US" smtClean="0"/>
              <a:t>29-Oct-21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8530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98F6A-EF7D-41C1-88B0-8D7265F69F31}" type="datetimeFigureOut">
              <a:rPr lang="en-US" smtClean="0"/>
              <a:t>29-Oct-21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130209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98F6A-EF7D-41C1-88B0-8D7265F69F31}" type="datetimeFigureOut">
              <a:rPr lang="en-US" smtClean="0"/>
              <a:t>29-Oct-21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258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98F6A-EF7D-41C1-88B0-8D7265F69F31}" type="datetimeFigureOut">
              <a:rPr lang="en-US" smtClean="0"/>
              <a:t>29-Oct-21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217355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98F6A-EF7D-41C1-88B0-8D7265F69F31}" type="datetimeFigureOut">
              <a:rPr lang="en-US" smtClean="0"/>
              <a:t>29-Oct-21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13918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98F6A-EF7D-41C1-88B0-8D7265F69F31}" type="datetimeFigureOut">
              <a:rPr lang="en-US" smtClean="0"/>
              <a:t>29-Oct-21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414117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98F6A-EF7D-41C1-88B0-8D7265F69F31}" type="datetimeFigureOut">
              <a:rPr lang="en-US" smtClean="0"/>
              <a:t>29-Oct-21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6357C-763D-461D-A245-64438DFC95F6}" type="slidenum">
              <a:rPr lang="en-US" smtClean="0"/>
              <a:t>‹#›</a:t>
            </a:fld>
            <a:endParaRPr lang="en-US"/>
          </a:p>
        </p:txBody>
      </p:sp>
    </p:spTree>
    <p:extLst>
      <p:ext uri="{BB962C8B-B14F-4D97-AF65-F5344CB8AC3E}">
        <p14:creationId xmlns:p14="http://schemas.microsoft.com/office/powerpoint/2010/main" val="256809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98F6A-EF7D-41C1-88B0-8D7265F69F31}" type="datetimeFigureOut">
              <a:rPr lang="en-US" smtClean="0"/>
              <a:t>29-Oct-21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6357C-763D-461D-A245-64438DFC95F6}" type="slidenum">
              <a:rPr lang="en-US" smtClean="0"/>
              <a:t>‹#›</a:t>
            </a:fld>
            <a:endParaRPr lang="en-US"/>
          </a:p>
        </p:txBody>
      </p:sp>
    </p:spTree>
    <p:extLst>
      <p:ext uri="{BB962C8B-B14F-4D97-AF65-F5344CB8AC3E}">
        <p14:creationId xmlns:p14="http://schemas.microsoft.com/office/powerpoint/2010/main" val="41187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4977" cy="6858000"/>
          </a:xfrm>
          <a:prstGeom prst="rect">
            <a:avLst/>
          </a:prstGeom>
        </p:spPr>
      </p:pic>
      <p:sp>
        <p:nvSpPr>
          <p:cNvPr id="4" name="TextBox 3"/>
          <p:cNvSpPr txBox="1"/>
          <p:nvPr/>
        </p:nvSpPr>
        <p:spPr>
          <a:xfrm>
            <a:off x="395785" y="2442949"/>
            <a:ext cx="7547212" cy="1200329"/>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An Automated COVID-19 SOPs Monitoring And Management System</a:t>
            </a: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32736" y="3820935"/>
            <a:ext cx="3358881"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GSN: FALL 21-18</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8621" y="4460257"/>
            <a:ext cx="4323008" cy="1600438"/>
          </a:xfrm>
          <a:prstGeom prst="rect">
            <a:avLst/>
          </a:prstGeom>
          <a:noFill/>
        </p:spPr>
        <p:txBody>
          <a:bodyPr wrap="square" rtlCol="0">
            <a:spAutoFit/>
          </a:bodyPr>
          <a:lstStyle/>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Presented by: </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Maaheen Yasin (L18-1267)</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Inbisat Mudassar Dar (L18-1283)</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Ahmad Tameem Kamal (L18-1358) </a:t>
            </a:r>
          </a:p>
          <a:p>
            <a:pPr algn="ct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4761629" y="4460257"/>
            <a:ext cx="5284630" cy="707886"/>
          </a:xfrm>
          <a:prstGeom prst="rect">
            <a:avLst/>
          </a:prstGeom>
          <a:noFill/>
        </p:spPr>
        <p:txBody>
          <a:bodyPr wrap="square" rtlCol="0">
            <a:spAutoFit/>
          </a:bodyPr>
          <a:lstStyle/>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Advisor: Mr. Hamza </a:t>
            </a:r>
            <a:r>
              <a:rPr lang="en-US" sz="2000" b="1" dirty="0" err="1">
                <a:latin typeface="Times New Roman" panose="02020603050405020304" pitchFamily="18" charset="0"/>
                <a:ea typeface="Open Sans" panose="020B0606030504020204" pitchFamily="34" charset="0"/>
                <a:cs typeface="Times New Roman" panose="02020603050405020304" pitchFamily="18" charset="0"/>
              </a:rPr>
              <a:t>Yousuf</a:t>
            </a:r>
            <a:endParaRPr lang="en-US" sz="2000" b="1" dirty="0">
              <a:latin typeface="Times New Roman" panose="02020603050405020304" pitchFamily="18" charset="0"/>
              <a:ea typeface="Open Sans" panose="020B0606030504020204" pitchFamily="34" charset="0"/>
              <a:cs typeface="Times New Roman" panose="02020603050405020304" pitchFamily="18" charset="0"/>
            </a:endParaRP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Client: Dr. Omer Saleem </a:t>
            </a:r>
          </a:p>
        </p:txBody>
      </p:sp>
      <p:sp>
        <p:nvSpPr>
          <p:cNvPr id="8" name="TextBox 7"/>
          <p:cNvSpPr txBox="1"/>
          <p:nvPr/>
        </p:nvSpPr>
        <p:spPr>
          <a:xfrm>
            <a:off x="5487266" y="5365283"/>
            <a:ext cx="4082603" cy="1292662"/>
          </a:xfrm>
          <a:prstGeom prst="rect">
            <a:avLst/>
          </a:prstGeom>
          <a:noFill/>
        </p:spPr>
        <p:txBody>
          <a:bodyPr wrap="square" rtlCol="0">
            <a:spAutoFit/>
          </a:bodyPr>
          <a:lstStyle/>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Evaluation Committee: </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Ms. Shazia Haque</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Dr. Omer Saleem </a:t>
            </a:r>
          </a:p>
          <a:p>
            <a:endParaRPr lang="en-US" dirty="0"/>
          </a:p>
        </p:txBody>
      </p:sp>
    </p:spTree>
    <p:extLst>
      <p:ext uri="{BB962C8B-B14F-4D97-AF65-F5344CB8AC3E}">
        <p14:creationId xmlns:p14="http://schemas.microsoft.com/office/powerpoint/2010/main" val="887411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312563" y="1865969"/>
            <a:ext cx="11594170" cy="3619199"/>
          </a:xfrm>
          <a:prstGeom prst="rect">
            <a:avLst/>
          </a:prstGeom>
        </p:spPr>
      </p:pic>
      <p:sp>
        <p:nvSpPr>
          <p:cNvPr id="3" name="Title 1"/>
          <p:cNvSpPr txBox="1">
            <a:spLocks/>
          </p:cNvSpPr>
          <p:nvPr/>
        </p:nvSpPr>
        <p:spPr>
          <a:xfrm>
            <a:off x="851848" y="37877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Single Shot Detection (SSD)</a:t>
            </a:r>
          </a:p>
        </p:txBody>
      </p:sp>
    </p:spTree>
    <p:extLst>
      <p:ext uri="{BB962C8B-B14F-4D97-AF65-F5344CB8AC3E}">
        <p14:creationId xmlns:p14="http://schemas.microsoft.com/office/powerpoint/2010/main" val="335112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854654"/>
          </a:xfrm>
          <a:prstGeom prst="rect">
            <a:avLst/>
          </a:prstGeom>
        </p:spPr>
      </p:pic>
      <p:sp>
        <p:nvSpPr>
          <p:cNvPr id="3" name="Title 1"/>
          <p:cNvSpPr txBox="1">
            <a:spLocks/>
          </p:cNvSpPr>
          <p:nvPr/>
        </p:nvSpPr>
        <p:spPr>
          <a:xfrm>
            <a:off x="1984612" y="13311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Retina-Net</a:t>
            </a:r>
            <a:endParaRPr lang="en-US"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56096" y="982638"/>
            <a:ext cx="8420668" cy="60051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latin typeface="Times New Roman" panose="02020603050405020304" pitchFamily="18" charset="0"/>
                <a:cs typeface="Times New Roman" panose="02020603050405020304" pitchFamily="18" charset="0"/>
              </a:rPr>
              <a:t>One Stage Object Detection Model</a:t>
            </a:r>
          </a:p>
          <a:p>
            <a:pPr marL="0" indent="0" algn="just">
              <a:buNone/>
            </a:pPr>
            <a:endParaRPr lang="en-US" sz="12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Uses CNN architecture</a:t>
            </a:r>
          </a:p>
          <a:p>
            <a:pPr algn="just"/>
            <a:endParaRPr lang="en-US" sz="12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Real Time, dense and small scale objects detection</a:t>
            </a:r>
          </a:p>
          <a:p>
            <a:pPr algn="just"/>
            <a:endParaRPr lang="en-US" sz="12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Widely used in satellite and aerial imagery</a:t>
            </a:r>
          </a:p>
          <a:p>
            <a:pPr algn="just"/>
            <a:endParaRPr lang="en-US" sz="12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Speed and performance is better as compare to the SSD, DSSD, R-FCN, and FPN but accuracy is less than R-CNN.</a:t>
            </a:r>
          </a:p>
          <a:p>
            <a:pPr algn="just"/>
            <a:endParaRPr lang="en-US" sz="12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Compatible for mobile and embedded systems</a:t>
            </a:r>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44119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developers.arcgis.com/assets/img/python-graphics/retina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4" y="1763464"/>
            <a:ext cx="11538471" cy="346477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92791" y="3287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Retina-Net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68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1796954" y="133115"/>
            <a:ext cx="10730553" cy="694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Times New Roman" panose="02020603050405020304" pitchFamily="18" charset="0"/>
                <a:cs typeface="Times New Roman" panose="02020603050405020304" pitchFamily="18" charset="0"/>
              </a:rPr>
              <a:t>You </a:t>
            </a:r>
            <a:r>
              <a:rPr lang="en-US" sz="4000" dirty="0">
                <a:latin typeface="Times New Roman" panose="02020603050405020304" pitchFamily="18" charset="0"/>
                <a:cs typeface="Times New Roman" panose="02020603050405020304" pitchFamily="18" charset="0"/>
              </a:rPr>
              <a:t>Only See Once (YOLO) Algorithm</a:t>
            </a:r>
          </a:p>
        </p:txBody>
      </p:sp>
      <p:sp>
        <p:nvSpPr>
          <p:cNvPr id="5" name="Content Placeholder 2"/>
          <p:cNvSpPr txBox="1">
            <a:spLocks/>
          </p:cNvSpPr>
          <p:nvPr/>
        </p:nvSpPr>
        <p:spPr>
          <a:xfrm>
            <a:off x="1912960" y="841927"/>
            <a:ext cx="8366078" cy="616040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Apply CNN on complete image for detection instead of specific regions</a:t>
            </a:r>
          </a:p>
          <a:p>
            <a:endParaRPr lang="en-US" sz="13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Uses CNN architecture and also unifies object detection and classification. YOLOv3 uses DarkNet-53 CNN which has two stack of 53 convolution layers</a:t>
            </a:r>
          </a:p>
          <a:p>
            <a:endParaRPr lang="en-US" sz="13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predict the 10647 bounding boxes for each image and finalize the highest score boxes for each object class</a:t>
            </a:r>
          </a:p>
          <a:p>
            <a:endParaRPr lang="en-US" sz="13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One of the most accurate and fastest detection algorithm. YOLOv4 has 65 FPS average detection speed</a:t>
            </a:r>
          </a:p>
          <a:p>
            <a:endParaRPr lang="en-US" sz="12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Required GPU for proper real time detection</a:t>
            </a:r>
          </a:p>
          <a:p>
            <a:endParaRPr lang="en-US" sz="12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Struggles with small object detection. Also algorithm is not designed for embedded systems and require GPU for proper real time detection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614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1933431" y="296888"/>
            <a:ext cx="10730553" cy="694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smtClean="0">
                <a:latin typeface="Times New Roman" panose="02020603050405020304" pitchFamily="18" charset="0"/>
                <a:cs typeface="Times New Roman" panose="02020603050405020304" pitchFamily="18" charset="0"/>
              </a:rPr>
              <a:t>TinyYOLO</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56093" y="1138743"/>
            <a:ext cx="8479812" cy="5569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Modified YOLO specifically designed for low performance or mobile systems with no dedicated </a:t>
            </a:r>
            <a:r>
              <a:rPr lang="en-US" dirty="0" smtClean="0">
                <a:latin typeface="Times New Roman" panose="02020603050405020304" pitchFamily="18" charset="0"/>
                <a:cs typeface="Times New Roman" panose="02020603050405020304" pitchFamily="18" charset="0"/>
              </a:rPr>
              <a:t>GPUs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Average FPS is 244 on high end systems, but in 32-bit computer such as raspberry pi it reduced to 4 FPS</a:t>
            </a:r>
          </a:p>
          <a:p>
            <a:pPr algn="just"/>
            <a:endParaRPr lang="en-US" sz="20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Average </a:t>
            </a:r>
            <a:r>
              <a:rPr lang="en-US" dirty="0">
                <a:latin typeface="Times New Roman" panose="02020603050405020304" pitchFamily="18" charset="0"/>
                <a:cs typeface="Times New Roman" panose="02020603050405020304" pitchFamily="18" charset="0"/>
              </a:rPr>
              <a:t>Precision is 23.7% </a:t>
            </a:r>
            <a:r>
              <a:rPr lang="en-US" dirty="0" err="1">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which is 50% less as compare to standard YOLO algorithm </a:t>
            </a:r>
          </a:p>
          <a:p>
            <a:pPr algn="just"/>
            <a:endParaRPr lang="en-US" sz="20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required high specs embedded system such as raspberry pi model 4 with 4GB ram and TPU USB accelerator (mini GPU) for real time detection </a:t>
            </a:r>
          </a:p>
        </p:txBody>
      </p:sp>
    </p:spTree>
    <p:extLst>
      <p:ext uri="{BB962C8B-B14F-4D97-AF65-F5344CB8AC3E}">
        <p14:creationId xmlns:p14="http://schemas.microsoft.com/office/powerpoint/2010/main" val="3991300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1933431" y="296888"/>
            <a:ext cx="10730553" cy="694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Times New Roman" panose="02020603050405020304" pitchFamily="18" charset="0"/>
                <a:cs typeface="Times New Roman" panose="02020603050405020304" pitchFamily="18" charset="0"/>
              </a:rPr>
              <a:t>YOLOR </a:t>
            </a:r>
            <a:endParaRPr lang="en-US" sz="40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933431" y="991136"/>
            <a:ext cx="8548051" cy="4613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YOLOR stands for You Only Learn One Representation</a:t>
            </a:r>
          </a:p>
          <a:p>
            <a:r>
              <a:rPr lang="en-US" dirty="0">
                <a:latin typeface="Times New Roman" panose="02020603050405020304" pitchFamily="18" charset="0"/>
                <a:cs typeface="Times New Roman" panose="02020603050405020304" pitchFamily="18" charset="0"/>
              </a:rPr>
              <a:t>Uses CNN approach with multi-task learning </a:t>
            </a:r>
          </a:p>
          <a:p>
            <a:r>
              <a:rPr lang="en-US" dirty="0">
                <a:latin typeface="Times New Roman" panose="02020603050405020304" pitchFamily="18" charset="0"/>
                <a:cs typeface="Times New Roman" panose="02020603050405020304" pitchFamily="18" charset="0"/>
              </a:rPr>
              <a:t>It is different from YOLO and uses different architecture and model</a:t>
            </a:r>
          </a:p>
          <a:p>
            <a:r>
              <a:rPr lang="en-US" dirty="0">
                <a:latin typeface="Times New Roman" panose="02020603050405020304" pitchFamily="18" charset="0"/>
                <a:cs typeface="Times New Roman" panose="02020603050405020304" pitchFamily="18" charset="0"/>
              </a:rPr>
              <a:t>The algorithm is designed recently and published in 2021</a:t>
            </a:r>
          </a:p>
          <a:p>
            <a:r>
              <a:rPr lang="en-US" dirty="0">
                <a:latin typeface="Times New Roman" panose="02020603050405020304" pitchFamily="18" charset="0"/>
                <a:cs typeface="Times New Roman" panose="02020603050405020304" pitchFamily="18" charset="0"/>
              </a:rPr>
              <a:t>This algorithm introduces the efficient method for object detection by integrating explicit knowledge from data and inputs with implicit knowledge</a:t>
            </a:r>
          </a:p>
          <a:p>
            <a:r>
              <a:rPr lang="en-US" dirty="0">
                <a:latin typeface="Times New Roman" panose="02020603050405020304" pitchFamily="18" charset="0"/>
                <a:cs typeface="Times New Roman" panose="02020603050405020304" pitchFamily="18" charset="0"/>
              </a:rPr>
              <a:t>Against YOLOv4 it is 88% faster and +3.8% average precision</a:t>
            </a:r>
          </a:p>
          <a:p>
            <a:r>
              <a:rPr lang="en-US" dirty="0">
                <a:latin typeface="Times New Roman" panose="02020603050405020304" pitchFamily="18" charset="0"/>
                <a:cs typeface="Times New Roman" panose="02020603050405020304" pitchFamily="18" charset="0"/>
              </a:rPr>
              <a:t>Still in introductory level and not widely implemented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5185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1" cy="6854654"/>
          </a:xfrm>
          <a:prstGeom prst="rect">
            <a:avLst/>
          </a:prstGeom>
        </p:spPr>
      </p:pic>
      <p:sp>
        <p:nvSpPr>
          <p:cNvPr id="3" name="Title 1"/>
          <p:cNvSpPr txBox="1">
            <a:spLocks/>
          </p:cNvSpPr>
          <p:nvPr/>
        </p:nvSpPr>
        <p:spPr>
          <a:xfrm>
            <a:off x="1933431" y="296888"/>
            <a:ext cx="10730553" cy="694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Times New Roman" panose="02020603050405020304" pitchFamily="18" charset="0"/>
                <a:cs typeface="Times New Roman" panose="02020603050405020304" pitchFamily="18" charset="0"/>
              </a:rPr>
              <a:t>How Social Distancing is Monitored?</a:t>
            </a:r>
            <a:endParaRPr lang="en-US" sz="4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906135" y="1137899"/>
            <a:ext cx="8343333" cy="5085480"/>
          </a:xfrm>
          <a:prstGeom prst="rect">
            <a:avLst/>
          </a:prstGeom>
        </p:spPr>
      </p:pic>
    </p:spTree>
    <p:extLst>
      <p:ext uri="{BB962C8B-B14F-4D97-AF65-F5344CB8AC3E}">
        <p14:creationId xmlns:p14="http://schemas.microsoft.com/office/powerpoint/2010/main" val="1817906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1" cy="6854654"/>
          </a:xfrm>
          <a:prstGeom prst="rect">
            <a:avLst/>
          </a:prstGeom>
        </p:spPr>
      </p:pic>
      <p:sp>
        <p:nvSpPr>
          <p:cNvPr id="3" name="Title 1"/>
          <p:cNvSpPr txBox="1">
            <a:spLocks/>
          </p:cNvSpPr>
          <p:nvPr/>
        </p:nvSpPr>
        <p:spPr>
          <a:xfrm>
            <a:off x="1933431" y="296888"/>
            <a:ext cx="10730553" cy="694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Times New Roman" panose="02020603050405020304" pitchFamily="18" charset="0"/>
                <a:cs typeface="Times New Roman" panose="02020603050405020304" pitchFamily="18" charset="0"/>
              </a:rPr>
              <a:t>Social Distancing </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933431" y="1436913"/>
            <a:ext cx="8228810" cy="4626447"/>
          </a:xfrm>
          <a:prstGeom prst="rect">
            <a:avLst/>
          </a:prstGeom>
        </p:spPr>
      </p:pic>
    </p:spTree>
    <p:extLst>
      <p:ext uri="{BB962C8B-B14F-4D97-AF65-F5344CB8AC3E}">
        <p14:creationId xmlns:p14="http://schemas.microsoft.com/office/powerpoint/2010/main" val="755342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73"/>
            <a:ext cx="12194978" cy="6856328"/>
          </a:xfrm>
          <a:prstGeom prst="rect">
            <a:avLst/>
          </a:prstGeom>
        </p:spPr>
      </p:pic>
    </p:spTree>
    <p:extLst>
      <p:ext uri="{BB962C8B-B14F-4D97-AF65-F5344CB8AC3E}">
        <p14:creationId xmlns:p14="http://schemas.microsoft.com/office/powerpoint/2010/main" val="323879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73"/>
            <a:ext cx="12194977" cy="6856327"/>
          </a:xfrm>
          <a:prstGeom prst="rect">
            <a:avLst/>
          </a:prstGeom>
        </p:spPr>
      </p:pic>
      <p:sp>
        <p:nvSpPr>
          <p:cNvPr id="3" name="TextBox 2"/>
          <p:cNvSpPr txBox="1"/>
          <p:nvPr/>
        </p:nvSpPr>
        <p:spPr>
          <a:xfrm>
            <a:off x="2398940" y="1378422"/>
            <a:ext cx="3193576"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CONTENTS</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52856" y="2056686"/>
            <a:ext cx="5950425" cy="480131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Computer Vision</a:t>
            </a:r>
          </a:p>
          <a:p>
            <a:pPr marL="342900" indent="-342900">
              <a:lnSpc>
                <a:spcPct val="2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Machine Learning vs Deep Learning</a:t>
            </a:r>
          </a:p>
          <a:p>
            <a:pPr marL="342900" indent="-342900">
              <a:lnSpc>
                <a:spcPct val="2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Different Deep Learning Algorithms </a:t>
            </a:r>
          </a:p>
          <a:p>
            <a:pPr marL="342900" indent="-342900">
              <a:lnSpc>
                <a:spcPct val="2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How is Social Distancing monitored?</a:t>
            </a:r>
          </a:p>
          <a:p>
            <a:pPr>
              <a:lnSpc>
                <a:spcPct val="200000"/>
              </a:lnSpc>
            </a:pPr>
            <a:r>
              <a:rPr lang="en-US" sz="2400" b="1" dirty="0" smtClean="0">
                <a:latin typeface="Times New Roman" panose="02020603050405020304" pitchFamily="18" charset="0"/>
                <a:cs typeface="Times New Roman" panose="02020603050405020304" pitchFamily="18" charset="0"/>
              </a:rPr>
              <a:t> </a:t>
            </a:r>
          </a:p>
          <a:p>
            <a:pPr marL="342900" indent="-342900">
              <a:lnSpc>
                <a:spcPct val="200000"/>
              </a:lnSpc>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6020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2039203" y="32418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Computer Vision</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795817" y="1267607"/>
            <a:ext cx="8494595" cy="54334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smtClean="0">
                <a:latin typeface="Times New Roman" panose="02020603050405020304" pitchFamily="18" charset="0"/>
                <a:cs typeface="Times New Roman" panose="02020603050405020304" pitchFamily="18" charset="0"/>
              </a:rPr>
              <a:t>Computer Vision is the Artificial Intelligence field, which enables the computer to see, observe and understand through input images or video</a:t>
            </a:r>
          </a:p>
          <a:p>
            <a:pPr marL="0" indent="0" algn="just">
              <a:lnSpc>
                <a:spcPct val="100000"/>
              </a:lnSpc>
              <a:buNone/>
            </a:pPr>
            <a:endParaRPr lang="en-US" sz="1200" dirty="0" smtClean="0">
              <a:latin typeface="Times New Roman" panose="02020603050405020304" pitchFamily="18" charset="0"/>
              <a:cs typeface="Times New Roman" panose="02020603050405020304" pitchFamily="18" charset="0"/>
            </a:endParaRPr>
          </a:p>
          <a:p>
            <a:pPr algn="just">
              <a:lnSpc>
                <a:spcPct val="100000"/>
              </a:lnSpc>
            </a:pPr>
            <a:r>
              <a:rPr lang="en-US" dirty="0" smtClean="0">
                <a:latin typeface="Times New Roman" panose="02020603050405020304" pitchFamily="18" charset="0"/>
                <a:cs typeface="Times New Roman" panose="02020603050405020304" pitchFamily="18" charset="0"/>
              </a:rPr>
              <a:t>Object Detection, Image Classification, Image Captioning, Image Reconstruction, Object Recognition</a:t>
            </a:r>
          </a:p>
          <a:p>
            <a:pPr algn="just">
              <a:lnSpc>
                <a:spcPct val="100000"/>
              </a:lnSpc>
            </a:pPr>
            <a:endParaRPr lang="en-US" sz="1200" dirty="0" smtClean="0">
              <a:latin typeface="Times New Roman" panose="02020603050405020304" pitchFamily="18" charset="0"/>
              <a:cs typeface="Times New Roman" panose="02020603050405020304" pitchFamily="18" charset="0"/>
            </a:endParaRPr>
          </a:p>
          <a:p>
            <a:pPr algn="just">
              <a:lnSpc>
                <a:spcPct val="100000"/>
              </a:lnSpc>
            </a:pPr>
            <a:r>
              <a:rPr lang="en-US" dirty="0" smtClean="0">
                <a:latin typeface="Times New Roman" panose="02020603050405020304" pitchFamily="18" charset="0"/>
                <a:cs typeface="Times New Roman" panose="02020603050405020304" pitchFamily="18" charset="0"/>
              </a:rPr>
              <a:t>Deep learning and convolutional neural network (CNN)</a:t>
            </a:r>
          </a:p>
          <a:p>
            <a:pPr algn="just">
              <a:lnSpc>
                <a:spcPct val="100000"/>
              </a:lnSpc>
            </a:pPr>
            <a:endParaRPr lang="en-US" sz="1200" dirty="0" smtClean="0">
              <a:latin typeface="Times New Roman" panose="02020603050405020304" pitchFamily="18" charset="0"/>
              <a:cs typeface="Times New Roman" panose="02020603050405020304" pitchFamily="18" charset="0"/>
            </a:endParaRPr>
          </a:p>
          <a:p>
            <a:pPr algn="just">
              <a:lnSpc>
                <a:spcPct val="100000"/>
              </a:lnSpc>
            </a:pPr>
            <a:r>
              <a:rPr lang="en-US" dirty="0" smtClean="0">
                <a:latin typeface="Times New Roman" panose="02020603050405020304" pitchFamily="18" charset="0"/>
                <a:cs typeface="Times New Roman" panose="02020603050405020304" pitchFamily="18" charset="0"/>
              </a:rPr>
              <a:t>Computer Vision also uses image processing</a:t>
            </a:r>
          </a:p>
          <a:p>
            <a:pPr marL="342900" indent="-342900"/>
            <a:endParaRPr lang="en-US" dirty="0"/>
          </a:p>
        </p:txBody>
      </p:sp>
    </p:spTree>
    <p:extLst>
      <p:ext uri="{BB962C8B-B14F-4D97-AF65-F5344CB8AC3E}">
        <p14:creationId xmlns:p14="http://schemas.microsoft.com/office/powerpoint/2010/main" val="2538437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2039203" y="32418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Machine </a:t>
            </a:r>
            <a:r>
              <a:rPr lang="en-US" dirty="0">
                <a:latin typeface="Times New Roman" panose="02020603050405020304" pitchFamily="18" charset="0"/>
                <a:cs typeface="Times New Roman" panose="02020603050405020304" pitchFamily="18" charset="0"/>
              </a:rPr>
              <a:t>Learning vs Deep Learning</a:t>
            </a:r>
          </a:p>
        </p:txBody>
      </p:sp>
      <p:sp>
        <p:nvSpPr>
          <p:cNvPr id="5" name="Content Placeholder 2"/>
          <p:cNvSpPr txBox="1">
            <a:spLocks/>
          </p:cNvSpPr>
          <p:nvPr/>
        </p:nvSpPr>
        <p:spPr>
          <a:xfrm>
            <a:off x="1705970" y="1307280"/>
            <a:ext cx="8598090" cy="549445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smtClean="0">
                <a:latin typeface="Times New Roman" panose="02020603050405020304" pitchFamily="18" charset="0"/>
                <a:cs typeface="Times New Roman" panose="02020603050405020304" pitchFamily="18" charset="0"/>
              </a:rPr>
              <a:t>Machine Learning: </a:t>
            </a:r>
            <a:r>
              <a:rPr lang="en-US" dirty="0" smtClean="0">
                <a:latin typeface="Times New Roman" panose="02020603050405020304" pitchFamily="18" charset="0"/>
                <a:cs typeface="Times New Roman" panose="02020603050405020304" pitchFamily="18" charset="0"/>
              </a:rPr>
              <a:t>Computer itself thinks and less human intervention required. The algorithms used in machine learning are regression algorithms or decision trees, for example</a:t>
            </a:r>
          </a:p>
          <a:p>
            <a:pPr lvl="1" algn="just"/>
            <a:r>
              <a:rPr lang="en-US" dirty="0" smtClean="0">
                <a:latin typeface="Times New Roman" panose="02020603050405020304" pitchFamily="18" charset="0"/>
                <a:cs typeface="Times New Roman" panose="02020603050405020304" pitchFamily="18" charset="0"/>
              </a:rPr>
              <a:t>SIFT</a:t>
            </a:r>
          </a:p>
          <a:p>
            <a:pPr lvl="1" algn="just"/>
            <a:r>
              <a:rPr lang="en-US" dirty="0" smtClean="0">
                <a:latin typeface="Times New Roman" panose="02020603050405020304" pitchFamily="18" charset="0"/>
                <a:cs typeface="Times New Roman" panose="02020603050405020304" pitchFamily="18" charset="0"/>
              </a:rPr>
              <a:t>Support Vector Machine </a:t>
            </a:r>
          </a:p>
          <a:p>
            <a:pPr lvl="1" algn="just"/>
            <a:r>
              <a:rPr lang="en-US" dirty="0" smtClean="0">
                <a:latin typeface="Times New Roman" panose="02020603050405020304" pitchFamily="18" charset="0"/>
                <a:cs typeface="Times New Roman" panose="02020603050405020304" pitchFamily="18" charset="0"/>
              </a:rPr>
              <a:t>Viola Jones Algorithm</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Deep Learning: </a:t>
            </a:r>
            <a:r>
              <a:rPr lang="en-US" dirty="0" smtClean="0">
                <a:latin typeface="Times New Roman" panose="02020603050405020304" pitchFamily="18" charset="0"/>
                <a:cs typeface="Times New Roman" panose="02020603050405020304" pitchFamily="18" charset="0"/>
              </a:rPr>
              <a:t>It is the subset of Machine Learning. Computer learning on the basis of structure modeled on human brain such as neural networks. </a:t>
            </a:r>
          </a:p>
          <a:p>
            <a:pPr lvl="1" algn="just"/>
            <a:r>
              <a:rPr lang="en-US" dirty="0" smtClean="0">
                <a:latin typeface="Times New Roman" panose="02020603050405020304" pitchFamily="18" charset="0"/>
                <a:cs typeface="Times New Roman" panose="02020603050405020304" pitchFamily="18" charset="0"/>
              </a:rPr>
              <a:t>Artificial Neural Networks (ANN)</a:t>
            </a:r>
          </a:p>
          <a:p>
            <a:pPr lvl="1" algn="just"/>
            <a:r>
              <a:rPr lang="en-US" dirty="0" smtClean="0">
                <a:latin typeface="Times New Roman" panose="02020603050405020304" pitchFamily="18" charset="0"/>
                <a:cs typeface="Times New Roman" panose="02020603050405020304" pitchFamily="18" charset="0"/>
              </a:rPr>
              <a:t>Faster R-CNN</a:t>
            </a:r>
          </a:p>
          <a:p>
            <a:pPr lvl="1" algn="just"/>
            <a:r>
              <a:rPr lang="en-US" dirty="0" smtClean="0">
                <a:latin typeface="Times New Roman" panose="02020603050405020304" pitchFamily="18" charset="0"/>
                <a:cs typeface="Times New Roman" panose="02020603050405020304" pitchFamily="18" charset="0"/>
              </a:rPr>
              <a:t>YOLO Algorithm</a:t>
            </a:r>
          </a:p>
          <a:p>
            <a:endParaRPr lang="en-US" dirty="0"/>
          </a:p>
        </p:txBody>
      </p:sp>
    </p:spTree>
    <p:extLst>
      <p:ext uri="{BB962C8B-B14F-4D97-AF65-F5344CB8AC3E}">
        <p14:creationId xmlns:p14="http://schemas.microsoft.com/office/powerpoint/2010/main" val="657709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2039203" y="32418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Machine </a:t>
            </a:r>
            <a:r>
              <a:rPr lang="en-US" dirty="0">
                <a:latin typeface="Times New Roman" panose="02020603050405020304" pitchFamily="18" charset="0"/>
                <a:cs typeface="Times New Roman" panose="02020603050405020304" pitchFamily="18" charset="0"/>
              </a:rPr>
              <a:t>Learning vs Deep Learning</a:t>
            </a:r>
          </a:p>
        </p:txBody>
      </p:sp>
      <p:pic>
        <p:nvPicPr>
          <p:cNvPr id="6" name="Picture 2" descr="02-MachinelearningVSDeeplearning_Mesa de trabajo 1 copia 2_Mesa de trabajo 1 copia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203" y="986963"/>
            <a:ext cx="8067705" cy="570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952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1984612" y="32418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latin typeface="Times New Roman" panose="02020603050405020304" pitchFamily="18" charset="0"/>
                <a:cs typeface="Times New Roman" panose="02020603050405020304" pitchFamily="18" charset="0"/>
              </a:rPr>
              <a:t>Haar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Cascade Algorithm</a:t>
            </a:r>
          </a:p>
        </p:txBody>
      </p:sp>
      <p:sp>
        <p:nvSpPr>
          <p:cNvPr id="5" name="Content Placeholder 2"/>
          <p:cNvSpPr txBox="1">
            <a:spLocks/>
          </p:cNvSpPr>
          <p:nvPr/>
        </p:nvSpPr>
        <p:spPr>
          <a:xfrm>
            <a:off x="1774209" y="1214652"/>
            <a:ext cx="8543498" cy="573721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latin typeface="Times New Roman" panose="02020603050405020304" pitchFamily="18" charset="0"/>
                <a:cs typeface="Times New Roman" panose="02020603050405020304" pitchFamily="18" charset="0"/>
              </a:rPr>
              <a:t>Also know as Viola-Jones Algorithm, </a:t>
            </a:r>
            <a:r>
              <a:rPr lang="en-US" dirty="0" err="1" smtClean="0">
                <a:latin typeface="Times New Roman" panose="02020603050405020304" pitchFamily="18" charset="0"/>
                <a:cs typeface="Times New Roman" panose="02020603050405020304" pitchFamily="18" charset="0"/>
              </a:rPr>
              <a:t>Haar</a:t>
            </a:r>
            <a:r>
              <a:rPr lang="en-US" dirty="0" smtClean="0">
                <a:latin typeface="Times New Roman" panose="02020603050405020304" pitchFamily="18" charset="0"/>
                <a:cs typeface="Times New Roman" panose="02020603050405020304" pitchFamily="18" charset="0"/>
              </a:rPr>
              <a:t> Cascade is the first ever real time object detection framework publish in 2001</a:t>
            </a:r>
          </a:p>
          <a:p>
            <a:pPr marL="0" indent="0" algn="just">
              <a:buNone/>
            </a:pPr>
            <a:endParaRPr lang="en-US" sz="14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Based on machine learning approach and uses the sliding window</a:t>
            </a:r>
          </a:p>
          <a:p>
            <a:pPr algn="just"/>
            <a:endParaRPr lang="en-US" sz="14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Training is done with positive and negative images</a:t>
            </a:r>
          </a:p>
          <a:p>
            <a:pPr algn="just"/>
            <a:endParaRPr lang="en-US" sz="13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Detection using </a:t>
            </a:r>
            <a:r>
              <a:rPr lang="en-US" dirty="0" err="1" smtClean="0">
                <a:latin typeface="Times New Roman" panose="02020603050405020304" pitchFamily="18" charset="0"/>
                <a:cs typeface="Times New Roman" panose="02020603050405020304" pitchFamily="18" charset="0"/>
              </a:rPr>
              <a:t>haar</a:t>
            </a:r>
            <a:r>
              <a:rPr lang="en-US" dirty="0" smtClean="0">
                <a:latin typeface="Times New Roman" panose="02020603050405020304" pitchFamily="18" charset="0"/>
                <a:cs typeface="Times New Roman" panose="02020603050405020304" pitchFamily="18" charset="0"/>
              </a:rPr>
              <a:t>-like features</a:t>
            </a:r>
          </a:p>
          <a:p>
            <a:pPr algn="just"/>
            <a:endParaRPr lang="en-US" sz="13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is still very fast as compare to recent algorithms. Real time detection is possible and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version is compatible with embedded systems such as raspberry pi</a:t>
            </a:r>
          </a:p>
          <a:p>
            <a:pPr algn="just"/>
            <a:endParaRPr lang="en-US" sz="13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algorithm is not accurate and false detections are common.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83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1984612" y="32418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R-CNN </a:t>
            </a:r>
            <a:r>
              <a:rPr lang="en-US" dirty="0">
                <a:latin typeface="Times New Roman" panose="02020603050405020304" pitchFamily="18" charset="0"/>
                <a:cs typeface="Times New Roman" panose="02020603050405020304" pitchFamily="18" charset="0"/>
              </a:rPr>
              <a:t>Algorithms</a:t>
            </a:r>
          </a:p>
        </p:txBody>
      </p:sp>
      <p:sp>
        <p:nvSpPr>
          <p:cNvPr id="6" name="Content Placeholder 2"/>
          <p:cNvSpPr txBox="1">
            <a:spLocks/>
          </p:cNvSpPr>
          <p:nvPr/>
        </p:nvSpPr>
        <p:spPr>
          <a:xfrm>
            <a:off x="1769659" y="1175380"/>
            <a:ext cx="8575344" cy="56826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latin typeface="Times New Roman" panose="02020603050405020304" pitchFamily="18" charset="0"/>
                <a:cs typeface="Times New Roman" panose="02020603050405020304" pitchFamily="18" charset="0"/>
              </a:rPr>
              <a:t>RCNN, Fast RCNN, Faster RCNN, Mask RCNN</a:t>
            </a:r>
          </a:p>
          <a:p>
            <a:pPr algn="just"/>
            <a:endParaRPr lang="en-US" sz="12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Region Convolutional Neural Network and Two stage Model</a:t>
            </a:r>
          </a:p>
          <a:p>
            <a:pPr algn="just"/>
            <a:endParaRPr lang="en-US" sz="12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Uses the regional proposal structure</a:t>
            </a:r>
          </a:p>
          <a:p>
            <a:pPr algn="just"/>
            <a:endParaRPr lang="en-US" sz="12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standard RCNN uses selective search to extract almost 2000 region of interests and applying CNN on these regions. Faster RCNN used the prediction to extract reasons instead of selective search</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Very accurate and efficient but not recommended for mobile or embedded devices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457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CNN, Fast R-CNN, Faster R-CNN, YOLO — Object Detection Algorithms | by  Rohith Gandhi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03" y="1364775"/>
            <a:ext cx="11711677" cy="433853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79141" y="37877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R-CNN </a:t>
            </a:r>
            <a:r>
              <a:rPr lang="en-US" dirty="0">
                <a:latin typeface="Times New Roman" panose="02020603050405020304" pitchFamily="18" charset="0"/>
                <a:cs typeface="Times New Roman" panose="02020603050405020304" pitchFamily="18" charset="0"/>
              </a:rPr>
              <a:t>Algorithms</a:t>
            </a:r>
          </a:p>
        </p:txBody>
      </p:sp>
    </p:spTree>
    <p:extLst>
      <p:ext uri="{BB962C8B-B14F-4D97-AF65-F5344CB8AC3E}">
        <p14:creationId xmlns:p14="http://schemas.microsoft.com/office/powerpoint/2010/main" val="4148084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73"/>
            <a:ext cx="12192001" cy="6854654"/>
          </a:xfrm>
          <a:prstGeom prst="rect">
            <a:avLst/>
          </a:prstGeom>
        </p:spPr>
      </p:pic>
      <p:sp>
        <p:nvSpPr>
          <p:cNvPr id="3" name="Title 1"/>
          <p:cNvSpPr txBox="1">
            <a:spLocks/>
          </p:cNvSpPr>
          <p:nvPr/>
        </p:nvSpPr>
        <p:spPr>
          <a:xfrm>
            <a:off x="1984612" y="13311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Single Shot Detection (SSD)</a:t>
            </a:r>
          </a:p>
        </p:txBody>
      </p:sp>
      <p:sp>
        <p:nvSpPr>
          <p:cNvPr id="5" name="Content Placeholder 2"/>
          <p:cNvSpPr txBox="1">
            <a:spLocks/>
          </p:cNvSpPr>
          <p:nvPr/>
        </p:nvSpPr>
        <p:spPr>
          <a:xfrm>
            <a:off x="1842448" y="846161"/>
            <a:ext cx="8652680" cy="601016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Introduce by Liu at al in 2015 paper, SSD: Single Shot </a:t>
            </a:r>
            <a:r>
              <a:rPr lang="en-US" sz="2400" dirty="0" smtClean="0">
                <a:latin typeface="Times New Roman" panose="02020603050405020304" pitchFamily="18" charset="0"/>
                <a:cs typeface="Times New Roman" panose="02020603050405020304" pitchFamily="18" charset="0"/>
              </a:rPr>
              <a:t>Multi-Box Detector</a:t>
            </a:r>
          </a:p>
          <a:p>
            <a:endParaRPr lang="en-US" sz="13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Originally VGG16 CNN model is used but currently commonly used CNN models are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MobileNet</a:t>
            </a:r>
            <a:endParaRPr lang="en-US" sz="2400" dirty="0" smtClean="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Both localization and detection are perform in single shot, and similar to YOLO it look image only </a:t>
            </a:r>
            <a:r>
              <a:rPr lang="en-US" sz="2400" dirty="0" smtClean="0">
                <a:latin typeface="Times New Roman" panose="02020603050405020304" pitchFamily="18" charset="0"/>
                <a:cs typeface="Times New Roman" panose="02020603050405020304" pitchFamily="18" charset="0"/>
              </a:rPr>
              <a:t>once</a:t>
            </a:r>
          </a:p>
          <a:p>
            <a:endParaRPr lang="en-US" sz="13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Super Real Time Performance with average 60 FPS, that is why it is widely used in self driving </a:t>
            </a:r>
            <a:r>
              <a:rPr lang="en-US" sz="2400" dirty="0" smtClean="0">
                <a:latin typeface="Times New Roman" panose="02020603050405020304" pitchFamily="18" charset="0"/>
                <a:cs typeface="Times New Roman" panose="02020603050405020304" pitchFamily="18" charset="0"/>
              </a:rPr>
              <a:t>vehicles</a:t>
            </a:r>
          </a:p>
          <a:p>
            <a:endParaRPr lang="en-US" sz="1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SSD with </a:t>
            </a:r>
            <a:r>
              <a:rPr lang="en-US" sz="2400" dirty="0" err="1">
                <a:latin typeface="Times New Roman" panose="02020603050405020304" pitchFamily="18" charset="0"/>
                <a:cs typeface="Times New Roman" panose="02020603050405020304" pitchFamily="18" charset="0"/>
              </a:rPr>
              <a:t>MobileNet</a:t>
            </a:r>
            <a:r>
              <a:rPr lang="en-US" sz="2400" dirty="0">
                <a:latin typeface="Times New Roman" panose="02020603050405020304" pitchFamily="18" charset="0"/>
                <a:cs typeface="Times New Roman" panose="02020603050405020304" pitchFamily="18" charset="0"/>
              </a:rPr>
              <a:t> is lightweight algorithm as compare to other detection algorithms so it can be used in embedded systems and mobile computers such as Raspberry </a:t>
            </a:r>
            <a:r>
              <a:rPr lang="en-US" sz="2400" dirty="0" smtClean="0">
                <a:latin typeface="Times New Roman" panose="02020603050405020304" pitchFamily="18" charset="0"/>
                <a:cs typeface="Times New Roman" panose="02020603050405020304" pitchFamily="18" charset="0"/>
              </a:rPr>
              <a:t>Pi</a:t>
            </a:r>
          </a:p>
          <a:p>
            <a:endParaRPr lang="en-US" sz="1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 good for detecting small objects</a:t>
            </a:r>
          </a:p>
        </p:txBody>
      </p:sp>
    </p:spTree>
    <p:extLst>
      <p:ext uri="{BB962C8B-B14F-4D97-AF65-F5344CB8AC3E}">
        <p14:creationId xmlns:p14="http://schemas.microsoft.com/office/powerpoint/2010/main" val="1873486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807</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2021-10-29T01:42:02Z</dcterms:created>
  <dcterms:modified xsi:type="dcterms:W3CDTF">2021-10-29T06:29:22Z</dcterms:modified>
</cp:coreProperties>
</file>