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6" r:id="rId9"/>
    <p:sldId id="270" r:id="rId10"/>
    <p:sldId id="268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5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1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E36D-E8C7-486F-B55F-900B18BAF5E6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B184-84FC-48DA-940A-39A8EA11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M_Cortex-A7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M_Cortex-A7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696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3904" y="1919434"/>
            <a:ext cx="100197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An Automated COVID-19 SOPs Monitoring And Management System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6576" y="4373919"/>
            <a:ext cx="4323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Presented by: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Maaheen Yasin (L18-1267)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Inbisat Mudassar Dar (L18-1283)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Ahmad Tameem Kamal (L18-1358)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3944" y="3511700"/>
            <a:ext cx="328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GSN: FALL 21-18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0050" y="4384362"/>
            <a:ext cx="5284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Advisor: Mr. Hamza </a:t>
            </a:r>
            <a:r>
              <a:rPr lang="en-US" sz="2000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Yousuf</a:t>
            </a:r>
            <a:endParaRPr lang="en-US" sz="2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Client: Dr. Omer Saleem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064" y="5274459"/>
            <a:ext cx="40826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Evaluation Committee: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Ms. Shazia Haque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Dr. Omer Saleem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72"/>
          <a:stretch/>
        </p:blipFill>
        <p:spPr>
          <a:xfrm>
            <a:off x="4472848" y="2074638"/>
            <a:ext cx="6675081" cy="325096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37272" y="2622014"/>
            <a:ext cx="2335576" cy="17296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Convolutions Layers (Extracting features)</a:t>
            </a:r>
            <a:endParaRPr lang="en-US" b="1" i="1" dirty="0"/>
          </a:p>
        </p:txBody>
      </p:sp>
      <p:sp>
        <p:nvSpPr>
          <p:cNvPr id="9" name="Rectangle 8"/>
          <p:cNvSpPr/>
          <p:nvPr/>
        </p:nvSpPr>
        <p:spPr>
          <a:xfrm>
            <a:off x="385590" y="3128790"/>
            <a:ext cx="1355075" cy="727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Image</a:t>
            </a:r>
            <a:endParaRPr lang="en-US" b="1" i="1" dirty="0"/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1740665" y="3486838"/>
            <a:ext cx="396607" cy="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5" y="0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0996" y="790290"/>
            <a:ext cx="882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Training Custom Model</a:t>
            </a:r>
            <a:endParaRPr lang="en-US" sz="5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96" y="1924915"/>
            <a:ext cx="10321128" cy="45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0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4179" y="3103602"/>
            <a:ext cx="90636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Thank You</a:t>
            </a:r>
            <a:endParaRPr lang="en-US" sz="6600" b="1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0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690" y="519979"/>
            <a:ext cx="587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Table Of Content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0670" y="2135612"/>
            <a:ext cx="83197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Microcontrollers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Camera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Sensors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implementation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Training Custom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325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171"/>
          <p:cNvSpPr txBox="1"/>
          <p:nvPr/>
        </p:nvSpPr>
        <p:spPr>
          <a:xfrm>
            <a:off x="561474" y="354564"/>
            <a:ext cx="11630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Project Scope: Exclusions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776" y="-285750"/>
            <a:ext cx="13011150" cy="7315200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-115302" y="162350"/>
            <a:ext cx="11630526" cy="769441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Microcontrollers: Arduino</a:t>
            </a:r>
            <a:endParaRPr lang="en-US" sz="4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hlinkClick r:id="rId3" tooltip="ARM Cortex-A72"/>
          </p:cNvPr>
          <p:cNvSpPr>
            <a:spLocks noChangeArrowheads="1"/>
          </p:cNvSpPr>
          <p:nvPr/>
        </p:nvSpPr>
        <p:spPr bwMode="auto">
          <a:xfrm>
            <a:off x="3289542" y="2499085"/>
            <a:ext cx="16695479" cy="63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3038"/>
              </p:ext>
            </p:extLst>
          </p:nvPr>
        </p:nvGraphicFramePr>
        <p:xfrm>
          <a:off x="2350103" y="1671554"/>
          <a:ext cx="6957392" cy="4533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975">
                  <a:extLst>
                    <a:ext uri="{9D8B030D-6E8A-4147-A177-3AD203B41FA5}">
                      <a16:colId xmlns:a16="http://schemas.microsoft.com/office/drawing/2014/main" xmlns="" val="3961222955"/>
                    </a:ext>
                  </a:extLst>
                </a:gridCol>
                <a:gridCol w="1738975">
                  <a:extLst>
                    <a:ext uri="{9D8B030D-6E8A-4147-A177-3AD203B41FA5}">
                      <a16:colId xmlns:a16="http://schemas.microsoft.com/office/drawing/2014/main" xmlns="" val="4195241780"/>
                    </a:ext>
                  </a:extLst>
                </a:gridCol>
                <a:gridCol w="1739721">
                  <a:extLst>
                    <a:ext uri="{9D8B030D-6E8A-4147-A177-3AD203B41FA5}">
                      <a16:colId xmlns:a16="http://schemas.microsoft.com/office/drawing/2014/main" xmlns="" val="1241263860"/>
                    </a:ext>
                  </a:extLst>
                </a:gridCol>
                <a:gridCol w="1739721">
                  <a:extLst>
                    <a:ext uri="{9D8B030D-6E8A-4147-A177-3AD203B41FA5}">
                      <a16:colId xmlns:a16="http://schemas.microsoft.com/office/drawing/2014/main" xmlns="" val="1893856562"/>
                    </a:ext>
                  </a:extLst>
                </a:gridCol>
              </a:tblGrid>
              <a:tr h="86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effectLst/>
                        </a:rPr>
                        <a:t>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effectLst/>
                        </a:rPr>
                        <a:t>ARDUINO UNO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effectLst/>
                        </a:rPr>
                        <a:t>ARDUINO MEGA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 err="1">
                          <a:effectLst/>
                        </a:rPr>
                        <a:t>arduino</a:t>
                      </a:r>
                      <a:r>
                        <a:rPr lang="en-US" sz="1600" cap="all" dirty="0">
                          <a:effectLst/>
                        </a:rPr>
                        <a:t> </a:t>
                      </a:r>
                      <a:r>
                        <a:rPr lang="en-US" sz="1600" cap="all" dirty="0" err="1">
                          <a:effectLst/>
                        </a:rPr>
                        <a:t>nano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12485691"/>
                  </a:ext>
                </a:extLst>
              </a:tr>
              <a:tr h="902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>
                          <a:effectLst/>
                        </a:rPr>
                        <a:t>MEMORY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>
                          <a:effectLst/>
                        </a:rPr>
                        <a:t>2KB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256KB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effectLst/>
                        </a:rPr>
                        <a:t>32KB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8920265"/>
                  </a:ext>
                </a:extLst>
              </a:tr>
              <a:tr h="9846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>
                          <a:effectLst/>
                        </a:rPr>
                        <a:t>PROCESSOR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ATmega328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ATmega2560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ATmega328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65581092"/>
                  </a:ext>
                </a:extLst>
              </a:tr>
              <a:tr h="882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effectLst/>
                        </a:rPr>
                        <a:t>operating voltage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3.3-5V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>
                          <a:effectLst/>
                        </a:rPr>
                        <a:t>5v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effectLst/>
                        </a:rPr>
                        <a:t>3.3-5V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08605896"/>
                  </a:ext>
                </a:extLst>
              </a:tr>
              <a:tr h="902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>
                          <a:effectLst/>
                        </a:rPr>
                        <a:t>cpu speed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16MHz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16MHz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16MHz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49528019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676776" y="20190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3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171"/>
          <p:cNvSpPr txBox="1"/>
          <p:nvPr/>
        </p:nvSpPr>
        <p:spPr>
          <a:xfrm>
            <a:off x="561474" y="354564"/>
            <a:ext cx="11630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Project Scope: Exclusions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776" y="-285750"/>
            <a:ext cx="13011150" cy="7315200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13536" y="315588"/>
            <a:ext cx="11630526" cy="70788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Microcontrollers: Raspberry Pi</a:t>
            </a:r>
            <a:endParaRPr lang="en-US" sz="4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03088"/>
              </p:ext>
            </p:extLst>
          </p:nvPr>
        </p:nvGraphicFramePr>
        <p:xfrm>
          <a:off x="1871250" y="1283029"/>
          <a:ext cx="7805706" cy="5373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3173">
                  <a:extLst>
                    <a:ext uri="{9D8B030D-6E8A-4147-A177-3AD203B41FA5}">
                      <a16:colId xmlns:a16="http://schemas.microsoft.com/office/drawing/2014/main" xmlns="" val="3380088399"/>
                    </a:ext>
                  </a:extLst>
                </a:gridCol>
                <a:gridCol w="2097511">
                  <a:extLst>
                    <a:ext uri="{9D8B030D-6E8A-4147-A177-3AD203B41FA5}">
                      <a16:colId xmlns:a16="http://schemas.microsoft.com/office/drawing/2014/main" xmlns="" val="1723296190"/>
                    </a:ext>
                  </a:extLst>
                </a:gridCol>
                <a:gridCol w="2097511">
                  <a:extLst>
                    <a:ext uri="{9D8B030D-6E8A-4147-A177-3AD203B41FA5}">
                      <a16:colId xmlns:a16="http://schemas.microsoft.com/office/drawing/2014/main" xmlns="" val="3214205331"/>
                    </a:ext>
                  </a:extLst>
                </a:gridCol>
                <a:gridCol w="2097511">
                  <a:extLst>
                    <a:ext uri="{9D8B030D-6E8A-4147-A177-3AD203B41FA5}">
                      <a16:colId xmlns:a16="http://schemas.microsoft.com/office/drawing/2014/main" xmlns="" val="931617170"/>
                    </a:ext>
                  </a:extLst>
                </a:gridCol>
              </a:tblGrid>
              <a:tr h="667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TYPE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RASPBERRY Pi 4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RASPBERRY Pi 3b+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RASPBERRY Pi 3b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234241"/>
                  </a:ext>
                </a:extLst>
              </a:tr>
              <a:tr h="667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PROCESSOR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 Cortex-A72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 Cortex-A53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 Cortex-A53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43404794"/>
                  </a:ext>
                </a:extLst>
              </a:tr>
              <a:tr h="667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NO. OF CORES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85732922"/>
                  </a:ext>
                </a:extLst>
              </a:tr>
              <a:tr h="667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CPU SPEED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1.5GHz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1.4GHz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1.2GHZ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18843828"/>
                  </a:ext>
                </a:extLst>
              </a:tr>
              <a:tr h="667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MEMORY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1GB/2GB/4GB/8GB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1GB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1GB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20808686"/>
                  </a:ext>
                </a:extLst>
              </a:tr>
              <a:tr h="1366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GPU (GRAPHICS)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Dual Core VideoCoreIV®1080p60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Dual Core VideoCoreIV®1080p60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Dual Core VideoCoreIV®1080p60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77561192"/>
                  </a:ext>
                </a:extLst>
              </a:tr>
              <a:tr h="667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POWER INPUT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 1V/ 3A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5.1V / 2.5A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5.1V / 2.5A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8220881"/>
                  </a:ext>
                </a:extLst>
              </a:tr>
            </a:tbl>
          </a:graphicData>
        </a:graphic>
      </p:graphicFrame>
      <p:sp>
        <p:nvSpPr>
          <p:cNvPr id="5" name="Rectangle 1">
            <a:hlinkClick r:id="rId3" tooltip="ARM Cortex-A72"/>
          </p:cNvPr>
          <p:cNvSpPr>
            <a:spLocks noChangeArrowheads="1"/>
          </p:cNvSpPr>
          <p:nvPr/>
        </p:nvSpPr>
        <p:spPr bwMode="auto">
          <a:xfrm>
            <a:off x="3289542" y="2499085"/>
            <a:ext cx="16695479" cy="63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676776" y="20190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321" y="0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690" y="0"/>
            <a:ext cx="587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Camera </a:t>
            </a:r>
            <a:endParaRPr lang="en-US" sz="5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6123" y="1639190"/>
            <a:ext cx="8319754" cy="92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53838"/>
              </p:ext>
            </p:extLst>
          </p:nvPr>
        </p:nvGraphicFramePr>
        <p:xfrm>
          <a:off x="1309254" y="1114131"/>
          <a:ext cx="9906000" cy="5576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555">
                  <a:extLst>
                    <a:ext uri="{9D8B030D-6E8A-4147-A177-3AD203B41FA5}">
                      <a16:colId xmlns:a16="http://schemas.microsoft.com/office/drawing/2014/main" xmlns="" val="3414241101"/>
                    </a:ext>
                  </a:extLst>
                </a:gridCol>
                <a:gridCol w="7241445">
                  <a:extLst>
                    <a:ext uri="{9D8B030D-6E8A-4147-A177-3AD203B41FA5}">
                      <a16:colId xmlns:a16="http://schemas.microsoft.com/office/drawing/2014/main" xmlns="" val="834630248"/>
                    </a:ext>
                  </a:extLst>
                </a:gridCol>
              </a:tblGrid>
              <a:tr h="246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SPECIFICATIONS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540380"/>
                  </a:ext>
                </a:extLst>
              </a:tr>
              <a:tr h="1021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86175" algn="l"/>
                        </a:tabLst>
                      </a:pPr>
                      <a:r>
                        <a:rPr lang="en-US" sz="1800" dirty="0" err="1">
                          <a:effectLst/>
                        </a:rPr>
                        <a:t>RPi</a:t>
                      </a:r>
                      <a:r>
                        <a:rPr lang="en-US" sz="1800" dirty="0">
                          <a:effectLst/>
                        </a:rPr>
                        <a:t> Camera Module v2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Low noise, cost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8 MP SONY IMX219 image sensor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Higher sensitivity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Plug and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0784285"/>
                  </a:ext>
                </a:extLst>
              </a:tr>
              <a:tr h="1538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86175" algn="l"/>
                        </a:tabLst>
                      </a:pPr>
                      <a:r>
                        <a:rPr lang="en-US" sz="1800" dirty="0" err="1">
                          <a:effectLst/>
                        </a:rPr>
                        <a:t>MakerFocus</a:t>
                      </a:r>
                      <a:r>
                        <a:rPr lang="en-US" sz="1800" dirty="0">
                          <a:effectLst/>
                        </a:rPr>
                        <a:t> Pi 4B Camera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5 MP sensor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Video at 1080p video recording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1080p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Automatic switching filter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2 LED spotlight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Works with any </a:t>
                      </a:r>
                      <a:r>
                        <a:rPr lang="en-US" sz="1800" dirty="0" err="1">
                          <a:effectLst/>
                        </a:rPr>
                        <a:t>RPi</a:t>
                      </a:r>
                      <a:r>
                        <a:rPr lang="en-US" sz="1800" dirty="0">
                          <a:effectLst/>
                        </a:rPr>
                        <a:t> model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99177006"/>
                  </a:ext>
                </a:extLst>
              </a:tr>
              <a:tr h="772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86175" algn="l"/>
                        </a:tabLst>
                      </a:pPr>
                      <a:r>
                        <a:rPr lang="en-US" sz="1800" dirty="0" err="1">
                          <a:effectLst/>
                        </a:rPr>
                        <a:t>RPi</a:t>
                      </a:r>
                      <a:r>
                        <a:rPr lang="en-US" sz="1800" dirty="0">
                          <a:effectLst/>
                        </a:rPr>
                        <a:t> Camera Module v1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1080p HD video recording at 30fps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5 MP sensor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75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Still Picture Resolution: 2592 x 1944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11855415"/>
                  </a:ext>
                </a:extLst>
              </a:tr>
              <a:tr h="12797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USB </a:t>
                      </a:r>
                      <a:r>
                        <a:rPr lang="en-US" sz="1800" dirty="0" err="1">
                          <a:effectLst/>
                        </a:rPr>
                        <a:t>WebCam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Aluratek</a:t>
                      </a:r>
                      <a:r>
                        <a:rPr lang="en-US" sz="1800" dirty="0">
                          <a:effectLst/>
                        </a:rPr>
                        <a:t> AWC02F)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1080p video recording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Plug and play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Fast autofocus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Easily adjustable (angle wise)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800" dirty="0">
                          <a:effectLst/>
                        </a:rPr>
                        <a:t>Never blurry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9209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429" y="-82619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2688" y="226474"/>
            <a:ext cx="587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Sensors</a:t>
            </a:r>
            <a:endParaRPr lang="en-US" sz="5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87432"/>
              </p:ext>
            </p:extLst>
          </p:nvPr>
        </p:nvGraphicFramePr>
        <p:xfrm>
          <a:off x="502713" y="1449849"/>
          <a:ext cx="6792480" cy="2456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6240">
                  <a:extLst>
                    <a:ext uri="{9D8B030D-6E8A-4147-A177-3AD203B41FA5}">
                      <a16:colId xmlns:a16="http://schemas.microsoft.com/office/drawing/2014/main" xmlns="" val="2076082489"/>
                    </a:ext>
                  </a:extLst>
                </a:gridCol>
                <a:gridCol w="3396240">
                  <a:extLst>
                    <a:ext uri="{9D8B030D-6E8A-4147-A177-3AD203B41FA5}">
                      <a16:colId xmlns:a16="http://schemas.microsoft.com/office/drawing/2014/main" xmlns="" val="3791075173"/>
                    </a:ext>
                  </a:extLst>
                </a:gridCol>
              </a:tblGrid>
              <a:tr h="308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86175" algn="l"/>
                        </a:tabLst>
                      </a:pPr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86175" algn="l"/>
                        </a:tabLst>
                      </a:pPr>
                      <a:r>
                        <a:rPr lang="en-US" sz="1600" dirty="0">
                          <a:effectLst/>
                        </a:rPr>
                        <a:t>SPECIFICATION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60981556"/>
                  </a:ext>
                </a:extLst>
              </a:tr>
              <a:tr h="2147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86175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MAX30102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861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SpO2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Sensor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600" dirty="0">
                          <a:effectLst/>
                        </a:rPr>
                        <a:t>LED Peak Wavelength: 660nm/880nm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600" dirty="0">
                          <a:effectLst/>
                        </a:rPr>
                        <a:t>LED Supply Voltage: 3.3~5V 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600" dirty="0">
                          <a:effectLst/>
                        </a:rPr>
                        <a:t>Interface: I2C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600" dirty="0">
                          <a:effectLst/>
                        </a:rPr>
                        <a:t>Operating Temperature Range: -40°C to +85°C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600" dirty="0">
                          <a:effectLst/>
                        </a:rPr>
                        <a:t>Dimension: 20.3 x 15.2mm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3686175" algn="l"/>
                        </a:tabLst>
                      </a:pPr>
                      <a:r>
                        <a:rPr lang="en-US" sz="1600" dirty="0">
                          <a:effectLst/>
                        </a:rPr>
                        <a:t>Weight: 1.1g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81655109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42646" y="4244997"/>
            <a:ext cx="4839500" cy="2319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301" y="3147417"/>
            <a:ext cx="2008645" cy="720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109" y="1265195"/>
            <a:ext cx="2021837" cy="1882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8221" y="4589473"/>
            <a:ext cx="2130252" cy="16309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8473" y="4589473"/>
            <a:ext cx="1791348" cy="16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0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922" y="894051"/>
            <a:ext cx="882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Tensorflow Implementation</a:t>
            </a:r>
            <a:endParaRPr lang="en-US" sz="5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5850" y="2439538"/>
            <a:ext cx="9170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Tensorflow is the Artificial Intelligence library for machine learning used to create neural networks and building custom deep learning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used the google </a:t>
            </a:r>
            <a:r>
              <a:rPr lang="en-US" sz="3200" dirty="0" err="1"/>
              <a:t>colab</a:t>
            </a:r>
            <a:r>
              <a:rPr lang="en-US" sz="3200" dirty="0"/>
              <a:t> to train the neural network model, google </a:t>
            </a:r>
            <a:r>
              <a:rPr lang="en-US" sz="3200" dirty="0" err="1"/>
              <a:t>colab</a:t>
            </a:r>
            <a:r>
              <a:rPr lang="en-US" sz="3200" dirty="0"/>
              <a:t> provide online interface and </a:t>
            </a:r>
            <a:r>
              <a:rPr lang="en-US" sz="3200" dirty="0" smtClean="0"/>
              <a:t>GPU </a:t>
            </a:r>
            <a:r>
              <a:rPr lang="en-US" sz="3200" dirty="0"/>
              <a:t>to train the model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5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5" y="0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1196" y="564844"/>
            <a:ext cx="882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Kaggle</a:t>
            </a:r>
            <a:r>
              <a:rPr lang="en-US" sz="5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DataSet</a:t>
            </a:r>
            <a:endParaRPr lang="en-US" sz="5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636" y="2042344"/>
            <a:ext cx="5241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We used </a:t>
            </a:r>
            <a:r>
              <a:rPr lang="en-US" sz="3200" dirty="0" err="1"/>
              <a:t>kaggle</a:t>
            </a:r>
            <a:r>
              <a:rPr lang="en-US" sz="3200" dirty="0"/>
              <a:t> dataset comprising of 7500 images divided into two </a:t>
            </a:r>
            <a:r>
              <a:rPr lang="en-US" sz="3200" dirty="0" smtClean="0"/>
              <a:t>categories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 dataset is directly uploaded on google </a:t>
            </a:r>
            <a:r>
              <a:rPr lang="en-US" sz="3200" dirty="0" err="1"/>
              <a:t>colab</a:t>
            </a:r>
            <a:r>
              <a:rPr lang="en-US" sz="3200" dirty="0"/>
              <a:t>, for training deep neural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80" y="1488174"/>
            <a:ext cx="6630204" cy="56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5" y="0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0996" y="496186"/>
            <a:ext cx="882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Neural Network Model</a:t>
            </a:r>
            <a:endParaRPr lang="en-US" sz="5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96" y="1550524"/>
            <a:ext cx="8597630" cy="53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368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Networks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FAIZAN ELAHI DAR</dc:creator>
  <cp:lastModifiedBy>Microsoft account</cp:lastModifiedBy>
  <cp:revision>10</cp:revision>
  <dcterms:created xsi:type="dcterms:W3CDTF">2021-11-25T15:04:59Z</dcterms:created>
  <dcterms:modified xsi:type="dcterms:W3CDTF">2021-11-26T05:41:37Z</dcterms:modified>
</cp:coreProperties>
</file>