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59" r:id="rId4"/>
    <p:sldId id="268" r:id="rId5"/>
    <p:sldId id="269" r:id="rId6"/>
    <p:sldId id="270" r:id="rId7"/>
    <p:sldId id="279" r:id="rId8"/>
    <p:sldId id="277" r:id="rId9"/>
    <p:sldId id="275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7044-7B41-4C5C-AD27-C20FE3D1FC6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709C-EF3A-418F-828C-BA118BDD3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709C-EF3A-418F-828C-BA118BDD32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709C-EF3A-418F-828C-BA118BDD32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130" y="1084243"/>
            <a:ext cx="6830652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Learning Objectives</a:t>
            </a:r>
            <a:r>
              <a:rPr lang="en-US" sz="6000" b="1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br>
              <a:rPr lang="en-US" sz="60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42" y="22213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this episode, students should be able to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Define Isomers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 types of isomers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 polymerization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types of polymerization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7EDDE-399D-41B3-60E1-8B2DA09620EB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9F616-F690-789E-E02E-6DC51CF16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C0A1E-9E45-E316-B818-BBC4CBD385A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E4487-2531-87CE-C76C-9414E56D0D69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DA267-CEFA-C983-8B67-E317FCB70A8B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Alc</a:t>
            </a:r>
            <a:r>
              <a:rPr lang="en-US" b="1" dirty="0" err="1">
                <a:solidFill>
                  <a:schemeClr val="bg1"/>
                </a:solidFill>
              </a:rPr>
              <a:t>Reaction</a:t>
            </a:r>
            <a:r>
              <a:rPr lang="en-US" b="1" dirty="0">
                <a:solidFill>
                  <a:schemeClr val="bg1"/>
                </a:solidFill>
              </a:rPr>
              <a:t>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4577"/>
            <a:ext cx="10515600" cy="2068195"/>
          </a:xfrm>
        </p:spPr>
        <p:txBody>
          <a:bodyPr/>
          <a:lstStyle/>
          <a:p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Types of Plastics </a:t>
            </a:r>
            <a:endParaRPr lang="en-US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320"/>
            <a:ext cx="10515600" cy="399796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0000"/>
                </a:solidFill>
                <a:sym typeface="+mn-ea"/>
              </a:rPr>
              <a:t>Thermoplastic: </a:t>
            </a:r>
            <a:r>
              <a:rPr lang="en-US" b="1" dirty="0">
                <a:sym typeface="+mn-ea"/>
              </a:rPr>
              <a:t>plastics that soften when heated</a:t>
            </a:r>
            <a:endParaRPr lang="en-US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+mn-ea"/>
              </a:rPr>
              <a:t>Thermosetting: plastics that cannot melt easily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5FE7A-133F-1EF4-D156-D8998037D0C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BF0C7-BFCC-F58F-7ED1-4D10F1872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F3302-C3AD-61F5-FC5A-091143DC7771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A6B11-1836-12DA-08DD-8EC92F86242A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87763-0254-F9A7-6B28-2368F927AF06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24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75" y="1043531"/>
            <a:ext cx="6830652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Learning Objectives</a:t>
            </a:r>
            <a:r>
              <a:rPr lang="en-US" sz="6000" b="1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br>
              <a:rPr lang="en-US" sz="60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94" y="20765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this episode, students should be able to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State types of reaction mechanism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Differentiate two types of bond fission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Define electrophile and nucleophile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Explain substitution reaction mechanism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Describe halogenoalkanes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List uses of halogenoalkanes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A1AF2-C15C-4C2D-FBBA-115C49FA072E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DB66F-1712-629A-3611-51CD56666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171AE-0A9B-81CF-3886-AEB087FD35F1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E4E48-A7B0-5535-3D93-E9FD5A879FDF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9A581-1865-4210-7AEA-AC1C5B4E059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69" y="1475105"/>
            <a:ext cx="11340465" cy="5382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Gill Sans MT" panose="020B0502020104020203" pitchFamily="34" charset="0"/>
              </a:rPr>
              <a:t>Reaction mechanisms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Three types of organic reactions are </a:t>
            </a:r>
          </a:p>
          <a:p>
            <a:pPr marL="514350" indent="-514350">
              <a:buAutoNum type="arabicParenR"/>
            </a:pPr>
            <a:r>
              <a:rPr lang="en-US" b="1" dirty="0">
                <a:latin typeface="Gill Sans MT" panose="020B0502020104020203" pitchFamily="34" charset="0"/>
              </a:rPr>
              <a:t>Addition reactions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Alkenes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2) Substitution reactions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Alkanes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3) Alcohol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Elimination reactions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3900C-EEF3-D2FE-74E4-274CC6D3642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46F9B-A2BB-7F60-57DE-0DB43B7AE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BABFC-9529-A81D-C409-5796A2C5C3C4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7488-090A-7225-6370-749FD438602E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94271-7C09-ACD7-A497-BC69A13C9D05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516" y="8722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686" y="1461135"/>
            <a:ext cx="10930890" cy="5396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Reaction Mechanism </a:t>
            </a:r>
          </a:p>
          <a:p>
            <a:pPr marL="0" indent="0" algn="ctr">
              <a:buNone/>
            </a:pPr>
            <a:r>
              <a:rPr lang="en-US" b="1" dirty="0">
                <a:sym typeface="+mn-ea"/>
              </a:rPr>
              <a:t>Reaction mechanism: explains the detailed steps of chemical reaction occurs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Types of bond fission</a:t>
            </a:r>
          </a:p>
          <a:p>
            <a:pPr marL="0" indent="0">
              <a:buNone/>
            </a:pPr>
            <a:r>
              <a:rPr lang="en-US" dirty="0"/>
              <a:t>The breaking of a covalent bond is called bond fission.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Two types of bond fission are:</a:t>
            </a:r>
          </a:p>
          <a:p>
            <a:pPr marL="0" indent="457200">
              <a:buNone/>
            </a:pPr>
            <a:r>
              <a:rPr lang="en-US" dirty="0"/>
              <a:t>1. Homolytic fission </a:t>
            </a:r>
          </a:p>
          <a:p>
            <a:pPr marL="0" indent="457200">
              <a:buNone/>
            </a:pPr>
            <a:r>
              <a:rPr lang="en-US" dirty="0"/>
              <a:t>2.  Heterolytic fission</a:t>
            </a:r>
          </a:p>
          <a:p>
            <a:pPr marL="0" indent="0">
              <a:buNone/>
            </a:pPr>
            <a:endParaRPr lang="en-US" sz="2000" b="1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76887-8EEE-19EC-9593-4086F8741B3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1167-D698-F5B0-CD54-162DF3752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2576A-39B5-DE61-B1D8-2D2CC56A948D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05EA5-2178-8A63-C260-9637C4A2A0B7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FEC49-7FB3-916B-026E-D0B4A74F884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ACBAB-F0AE-2A57-47F9-98288E9DDE68}"/>
              </a:ext>
            </a:extLst>
          </p:cNvPr>
          <p:cNvSpPr txBox="1"/>
          <p:nvPr/>
        </p:nvSpPr>
        <p:spPr>
          <a:xfrm>
            <a:off x="1348741" y="1603606"/>
            <a:ext cx="8631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Homolytic fission: in homolytic fission, bond breaking produces two species of the same (homo-)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16B0-9E43-DA53-EF5D-A9DCA30EBCF4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1C6F-4696-AE1E-D77C-38BAE0665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BE249-4013-76DF-1C1A-10C1447A84F9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143B2-E236-DFF5-F159-83CB640DDA0B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7DA89-27D0-AC0A-AEBA-3B99FC8563EE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4AFCE-5560-FCD0-5CBD-2AE6A1FC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01" y="2765549"/>
            <a:ext cx="5096595" cy="9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2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559" y="1715285"/>
            <a:ext cx="11181736" cy="4870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Heterolytic fission</a:t>
            </a:r>
          </a:p>
          <a:p>
            <a:pPr marL="0" indent="0">
              <a:buNone/>
            </a:pPr>
            <a:r>
              <a:rPr lang="en-US" dirty="0"/>
              <a:t>ln heterolytic fission, bond-breaking produces two species of different (hetero -) type</a:t>
            </a:r>
          </a:p>
          <a:p>
            <a:pPr marL="0" indent="0">
              <a:buNone/>
            </a:pPr>
            <a:r>
              <a:rPr lang="en-US" dirty="0"/>
              <a:t>Heterolytic fission forms oppositely charged ions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53" y="3800007"/>
            <a:ext cx="3344741" cy="700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676596-3B24-49DC-E816-4EE4F77F71ED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F4C90-3333-A361-0CA1-1AF283C68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6DF87-503F-8A2A-0C6E-47F00874F8B8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33316-E72C-AE23-2DBA-12A5DBEFE548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67C71-3163-BE06-1513-0663B4CEFE7E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6702" y="15188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Positive ions</a:t>
            </a:r>
            <a:r>
              <a:rPr lang="en-US" dirty="0">
                <a:latin typeface="Gill Sans MT" panose="020B0502020104020203" pitchFamily="34" charset="0"/>
              </a:rPr>
              <a:t> are known as </a:t>
            </a:r>
            <a:r>
              <a:rPr lang="en-US" b="1" dirty="0">
                <a:latin typeface="Gill Sans MT" panose="020B0502020104020203" pitchFamily="34" charset="0"/>
              </a:rPr>
              <a:t>electrophiles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b="1" dirty="0">
                <a:latin typeface="Gill Sans MT" panose="020B0502020104020203" pitchFamily="34" charset="0"/>
              </a:rPr>
              <a:t>Negative ions</a:t>
            </a:r>
            <a:r>
              <a:rPr lang="en-US" dirty="0">
                <a:latin typeface="Gill Sans MT" panose="020B0502020104020203" pitchFamily="34" charset="0"/>
              </a:rPr>
              <a:t> are known as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nucleophiles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Free radical: is a species that contain un paired electrons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0B7B6-00EE-F18B-93DE-2618957CB50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4-FC25-C8E1-A0B4-7DC1594D3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24AD2-401B-1D77-E1A1-0CAEA8F6D38F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55D2-996F-66D0-AAC6-7A9CFCF811A9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A0ACD-E942-71A5-543C-0FA12A48ECE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070" y="1368425"/>
            <a:ext cx="965290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Substitution mechanism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Free radical substitution reactions proceed in three stages: initiation, propagation and then termination.</a:t>
            </a:r>
          </a:p>
          <a:p>
            <a:pPr marL="571500" indent="-571500">
              <a:buAutoNum type="romanLcParenR"/>
            </a:pPr>
            <a:r>
              <a:rPr lang="en-US" b="1" dirty="0"/>
              <a:t>Initiation</a:t>
            </a:r>
          </a:p>
          <a:p>
            <a:pPr marL="0" indent="0">
              <a:buNone/>
            </a:pPr>
            <a:endParaRPr lang="en-US" b="1" dirty="0"/>
          </a:p>
          <a:p>
            <a:pPr marL="571500" indent="-571500">
              <a:buAutoNum type="romanLcParenR"/>
            </a:pPr>
            <a:r>
              <a:rPr lang="en-US" dirty="0"/>
              <a:t>Propagation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iii) Termination reaction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08" y="2785592"/>
            <a:ext cx="2731986" cy="470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59" y="3601863"/>
            <a:ext cx="5454890" cy="1133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14" y="4879562"/>
            <a:ext cx="5488765" cy="1246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F20BC1-17C6-7E4C-08FA-BA6A454BA66F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1D36F-0EAC-63FC-75BD-80A3E5B86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1C94D-852E-4B3E-12BC-AAD3494293A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10771-5465-B466-9A86-3262B90E9E31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4590-49A1-9E34-7F95-C2C389DE3E9F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19" y="1548032"/>
            <a:ext cx="11225981" cy="50471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Mechanism of electrophilic addition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142D0-E14B-EE25-F7F5-E4F5E3CA5C10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D24D4-5B43-620F-1D45-92A53E4D5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7975C-59FD-D7FE-E4C4-C9DE3164457E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8813F-2B96-967E-CFAA-F4F99C03AEDA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FFAC6-BC6B-984D-01E8-416A56FD272C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BDF48-D653-72FD-D474-8E76C3BF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2115391"/>
            <a:ext cx="9349329" cy="3485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18" y="1135626"/>
            <a:ext cx="11872182" cy="5383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Isomers</a:t>
            </a:r>
          </a:p>
          <a:p>
            <a:pPr marL="0" indent="0">
              <a:buNone/>
            </a:pPr>
            <a:r>
              <a:rPr lang="en-US" dirty="0"/>
              <a:t>Isomers  Are organic compound with the same molecular formula but different structure</a:t>
            </a:r>
          </a:p>
          <a:p>
            <a:pPr marL="0" indent="0">
              <a:buNone/>
            </a:pPr>
            <a:r>
              <a:rPr lang="en-US" b="1" dirty="0"/>
              <a:t>There are two types of isomers:</a:t>
            </a:r>
          </a:p>
          <a:p>
            <a:pPr marL="0" indent="0">
              <a:buNone/>
            </a:pPr>
            <a:r>
              <a:rPr lang="en-US" b="1" dirty="0"/>
              <a:t>Structural isomerism</a:t>
            </a:r>
          </a:p>
          <a:p>
            <a:pPr marL="0" indent="0">
              <a:buNone/>
            </a:pPr>
            <a:r>
              <a:rPr lang="en-US" b="1" dirty="0"/>
              <a:t>Stereoisomerism</a:t>
            </a:r>
          </a:p>
          <a:p>
            <a:pPr marL="0" indent="0">
              <a:buNone/>
            </a:pPr>
            <a:r>
              <a:rPr lang="en-US" b="1" dirty="0"/>
              <a:t>Structural isomerism : </a:t>
            </a:r>
            <a:r>
              <a:rPr lang="en-US" dirty="0"/>
              <a:t>organic compound that have same molecular formula but the atoms are arranged in a different way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  Butane C4H10 has two isomers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FE4E0B-95FE-0517-0BF3-0C3CB2876B06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14BFB-FCB7-D672-F25E-D81265527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F5B9B-D95E-892E-2EDF-83E563E8B683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15CF6-EF1C-18E0-A80E-F31708DB2071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35E7C-5F42-1B59-5F7B-61718BECF3DA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8645" y="1378657"/>
            <a:ext cx="10515600" cy="480123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Halogenoalkanes</a:t>
            </a:r>
          </a:p>
          <a:p>
            <a:pPr marL="0" indent="0">
              <a:buNone/>
            </a:pPr>
            <a:r>
              <a:rPr lang="en-US" dirty="0"/>
              <a:t>General formula</a:t>
            </a:r>
          </a:p>
          <a:p>
            <a:pPr marL="0" indent="0">
              <a:buNone/>
            </a:pPr>
            <a:r>
              <a:rPr lang="en-US" dirty="0"/>
              <a:t>CnH</a:t>
            </a:r>
            <a:r>
              <a:rPr lang="en-US" baseline="-25000" dirty="0"/>
              <a:t>2n</a:t>
            </a:r>
            <a:r>
              <a:rPr lang="en-US" dirty="0"/>
              <a:t>+1X</a:t>
            </a:r>
          </a:p>
          <a:p>
            <a:pPr marL="0" indent="0">
              <a:buNone/>
            </a:pPr>
            <a:r>
              <a:rPr lang="en-US" dirty="0"/>
              <a:t>Types of </a:t>
            </a:r>
            <a:r>
              <a:rPr lang="en-US" dirty="0" err="1"/>
              <a:t>halogeno</a:t>
            </a:r>
            <a:r>
              <a:rPr lang="en-US" dirty="0"/>
              <a:t> alkanes</a:t>
            </a:r>
          </a:p>
          <a:p>
            <a:pPr marL="514350" indent="-514350">
              <a:buAutoNum type="arabicParenR"/>
            </a:pPr>
            <a:r>
              <a:rPr lang="en-US" dirty="0"/>
              <a:t>Primary </a:t>
            </a:r>
            <a:r>
              <a:rPr lang="en-US" dirty="0" err="1"/>
              <a:t>halogeno</a:t>
            </a:r>
            <a:r>
              <a:rPr lang="en-US" dirty="0"/>
              <a:t> alkanes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92" y="4096658"/>
            <a:ext cx="5730240" cy="16529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77F808-A0BD-B8B8-892D-8A333DA8F8A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B3A8B-7D3C-4E27-8E46-EEBD88503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10975-1853-2162-A9CE-993A9C0836D3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4E383-ED37-3680-47B1-D667043147E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2C8DB-5EB9-BF03-B8CD-B77E812E79ED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58" y="13786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2. Secondary halogen alkanes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3. Tertiary halogenoalkanes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05" y="2087999"/>
            <a:ext cx="48006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42" y="4012776"/>
            <a:ext cx="5715307" cy="21299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31E6EA-872D-4EB8-4466-CEA3C9BB7FFB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76E5B-8510-253B-4BB2-5610243FF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A7A9C-2833-8C62-E971-AE90473A1CA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9B27-95CA-681A-E8C3-853BE9758A6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D9BE-CC85-E626-67BA-B2311404532C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35" y="1214906"/>
            <a:ext cx="10515600" cy="10864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  <a:sym typeface="+mn-ea"/>
              </a:rPr>
              <a:t>Uses of Halogenoalkanes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35" y="2221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Synthesis of medicine such as Ibuprofen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Direct application of plastics like chloroethene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Production aerosols and foams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Waterproof clothing like poly(</a:t>
            </a:r>
            <a:r>
              <a:rPr lang="en-US" sz="2400" dirty="0" err="1">
                <a:latin typeface="Gill Sans MT" panose="020B0502020104020203" pitchFamily="34" charset="0"/>
              </a:rPr>
              <a:t>tetraflouroethene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4495D-A495-BC2C-CAD3-BDE22F66E37D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39FC-452A-CB02-C3D6-6452F02DC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5DED9-A16B-4F2D-1CA1-CBF90D8EA16B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58A3-7046-EC2B-6271-B738CD34A02E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1D8C0-7D56-A99C-67AE-F2EF87BAA1B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34" y="586880"/>
            <a:ext cx="10515600" cy="1325563"/>
          </a:xfrm>
        </p:spPr>
        <p:txBody>
          <a:bodyPr>
            <a:normAutofit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Destruction of ozone layer by CFCs</a:t>
            </a:r>
            <a:endParaRPr lang="en-US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704" y="185570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</a:rPr>
              <a:t>Usually chlorofluorocarbons are very unreactive. However in the upper atmosphere the C-Cl bonds can undergo homolytic fission if exposed to ultra-violet light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However if CFCs find their way into the upper atmosphere and the ultra-violet light breaks them down into Cl radicals, these Cl' radicals act as catalysts in the </a:t>
            </a:r>
            <a:r>
              <a:rPr lang="en-US" sz="2400" b="1" dirty="0">
                <a:latin typeface="Gill Sans MT" panose="020B0502020104020203" pitchFamily="34" charset="0"/>
              </a:rPr>
              <a:t>destruction of the ozone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93" y="4031375"/>
            <a:ext cx="4123227" cy="1063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17226-C6DA-C920-5445-A5E971227266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2F5E2-21D9-EA9E-2C21-3A5FB1851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15C01-C532-195C-052E-514F4E5C4D9B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17C50-801A-951A-9055-FC266BA4A50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9988C-37A0-B88C-1F7D-354D7776099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34" y="4380545"/>
            <a:ext cx="2031350" cy="1605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12" y="1586145"/>
            <a:ext cx="7188279" cy="1842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516" y="8722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364700"/>
            <a:ext cx="11665973" cy="5396842"/>
          </a:xfrm>
        </p:spPr>
        <p:txBody>
          <a:bodyPr>
            <a:noAutofit/>
          </a:bodyPr>
          <a:lstStyle/>
          <a:p>
            <a:pPr marL="457200" indent="-457200">
              <a:buAutoNum type="alphaUcPeriod"/>
            </a:pPr>
            <a:r>
              <a:rPr lang="en-US" sz="2400" b="1" dirty="0">
                <a:latin typeface="Gill Sans MT" panose="020B0502020104020203" pitchFamily="34" charset="0"/>
              </a:rPr>
              <a:t>Positional isomerism: </a:t>
            </a:r>
            <a:r>
              <a:rPr lang="en-US" sz="2400" dirty="0">
                <a:latin typeface="Gill Sans MT" panose="020B0502020104020203" pitchFamily="34" charset="0"/>
              </a:rPr>
              <a:t>The functional group are different position</a:t>
            </a:r>
          </a:p>
          <a:p>
            <a:pPr marL="457200" indent="-457200">
              <a:buAutoNum type="alphaUcPeriod"/>
            </a:pPr>
            <a:endParaRPr lang="en-US" sz="2400" dirty="0">
              <a:latin typeface="Gill Sans MT" panose="020B0502020104020203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Gill Sans MT" panose="020B0502020104020203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Gill Sans MT" panose="020B0502020104020203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Gill Sans MT" panose="020B0502020104020203" pitchFamily="34" charset="0"/>
            </a:endParaRPr>
          </a:p>
          <a:p>
            <a:pPr marL="457200" indent="-457200">
              <a:buAutoNum type="alphaUcPeriod"/>
            </a:pPr>
            <a:endParaRPr lang="en-US" sz="2400" dirty="0">
              <a:latin typeface="Gill Sans MT" panose="020B0502020104020203" pitchFamily="34" charset="0"/>
            </a:endParaRPr>
          </a:p>
          <a:p>
            <a:pPr marL="457200" indent="-457200">
              <a:buAutoNum type="alphaUcPeriod"/>
            </a:pPr>
            <a:r>
              <a:rPr lang="en-US" sz="2400" b="1" dirty="0">
                <a:latin typeface="Gill Sans MT" panose="020B0502020104020203" pitchFamily="34" charset="0"/>
              </a:rPr>
              <a:t>Chain isomerism: </a:t>
            </a:r>
            <a:r>
              <a:rPr lang="en-US" sz="2400" dirty="0">
                <a:latin typeface="Gill Sans MT" panose="020B0502020104020203" pitchFamily="34" charset="0"/>
              </a:rPr>
              <a:t>The hydrocarbon chain are different</a:t>
            </a:r>
          </a:p>
          <a:p>
            <a:pPr marL="0" indent="0">
              <a:buNone/>
            </a:pPr>
            <a:endParaRPr lang="en-US" sz="2000" b="1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277" y="4481341"/>
            <a:ext cx="2413200" cy="16052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3FB170-4ACD-821C-C308-917735C5A583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B3D39D-FC84-925A-5067-7B3420C92C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A17AB1-B42E-A5C7-2F31-AEC145FC180A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F978-2307-B82B-15E8-658CFA05A7FA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33EA7-51FA-C5F9-BC91-36D3F6F9ADFD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748" y="1324179"/>
            <a:ext cx="11181736" cy="4870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Functional group isomerism: </a:t>
            </a:r>
            <a:r>
              <a:rPr lang="en-US" dirty="0"/>
              <a:t>The functional group are different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Stereoisomerism: organic compound that have same molecular formula but different spatial arrangement</a:t>
            </a:r>
          </a:p>
          <a:p>
            <a:pPr marL="0" indent="0">
              <a:buNone/>
            </a:pPr>
            <a:r>
              <a:rPr lang="en-US" b="1" dirty="0"/>
              <a:t>There are two types of stereoisomerism: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FF0000"/>
                </a:solidFill>
              </a:rPr>
              <a:t>Optical isomerism</a:t>
            </a:r>
          </a:p>
          <a:p>
            <a:pPr marL="514350" indent="-514350">
              <a:buAutoNum type="arabicParenR"/>
            </a:pPr>
            <a:r>
              <a:rPr lang="en-US" b="1" dirty="0"/>
              <a:t>Geometrical isomerism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52" y="1999789"/>
            <a:ext cx="4232479" cy="15840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5B4020-453E-8FE3-8716-E3B58888E27C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A8CA8-21AA-B594-93A0-1DFD9EEF9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8D374-6303-2480-A926-35C126C6054B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B07E6-C521-930E-9010-DC20137AB2F1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DE6FD-A0E9-4BA0-BA60-0A9595967E37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79" y="1430337"/>
            <a:ext cx="9828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Cis-trans (or geometric) isomerism: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Geometric isomerism occurs in alkenes when both carbon atoms forming the double bond are attached to two different groups.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There must be: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C=C double bond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two different groups attached to each carbon end to the double bond</a:t>
            </a:r>
          </a:p>
          <a:p>
            <a:pPr marL="514350" indent="-514350">
              <a:buAutoNum type="alphaUcParenR"/>
            </a:pPr>
            <a:r>
              <a:rPr lang="en-US" b="1" dirty="0"/>
              <a:t>Cis( same side)</a:t>
            </a:r>
          </a:p>
          <a:p>
            <a:pPr marL="514350" indent="-514350">
              <a:buAutoNum type="alphaUcParenR"/>
            </a:pPr>
            <a:r>
              <a:rPr lang="en-US" b="1" dirty="0"/>
              <a:t>Trans(opposite side)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39" y="4466074"/>
            <a:ext cx="4947047" cy="1174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39" y="4224852"/>
            <a:ext cx="1828800" cy="1714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53D7E-2576-555D-6A07-9EA1AB801F7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9935C-E7D7-EA0C-9CB0-6F836C4D2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849385-932A-ECB6-34B0-D2217423A081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C09E-4F3F-1989-D05A-0A30575027E2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22FAE-C396-F637-F95E-F9E80DD1B0F7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092" y="1378657"/>
            <a:ext cx="11219815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                              Polymerization: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Gill Sans MT" panose="020B0502020104020203" pitchFamily="34" charset="0"/>
              </a:rPr>
              <a:t>Polymerization is the the process that small molecules are joined to form long chain.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Types of polymerization: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Gill Sans MT" panose="020B0502020104020203" pitchFamily="34" charset="0"/>
              </a:rPr>
              <a:t>1. Addition polymerization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Gill Sans MT" panose="020B0502020104020203" pitchFamily="34" charset="0"/>
              </a:rPr>
              <a:t>2. condensation polymerization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38DDA2-B748-41BD-0929-A412DCF191D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0F72E-1F8E-4B77-3F39-9D694793D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EC739-1EE8-E3CE-260F-510D4F5885C1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C485-A6AD-CF75-6272-13A250F4CB3A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DDE0-14D0-4C0C-E98E-9B1B663EC4A2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BAA-7B45-0444-A242-12564A30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5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AFAC3-713A-57A7-619D-393D7AADE025}"/>
              </a:ext>
            </a:extLst>
          </p:cNvPr>
          <p:cNvSpPr txBox="1"/>
          <p:nvPr/>
        </p:nvSpPr>
        <p:spPr>
          <a:xfrm>
            <a:off x="838200" y="2173471"/>
            <a:ext cx="10316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buFont typeface="Wingdings" panose="05000000000000000000" pitchFamily="2" charset="2"/>
              <a:buNone/>
            </a:pPr>
            <a:r>
              <a:rPr lang="en-US" sz="2400" dirty="0">
                <a:latin typeface="Gill Sans MT" panose="020B0502020104020203" pitchFamily="34" charset="0"/>
              </a:rPr>
              <a:t>Monomer: Small repeating unit</a:t>
            </a:r>
          </a:p>
          <a:p>
            <a:pPr marL="0" indent="457200">
              <a:buFont typeface="Wingdings" panose="05000000000000000000" pitchFamily="2" charset="2"/>
              <a:buNone/>
            </a:pPr>
            <a:r>
              <a:rPr lang="en-US" sz="2400" dirty="0">
                <a:latin typeface="Gill Sans MT" panose="020B0502020104020203" pitchFamily="34" charset="0"/>
              </a:rPr>
              <a:t>Polymer: Long chain organic molecule that are formed by joining monomers. There are two types of polymers: </a:t>
            </a:r>
          </a:p>
          <a:p>
            <a:pPr marL="1428750" lvl="2" indent="-514350">
              <a:buAutoNum type="alphaLcParenR"/>
            </a:pPr>
            <a:r>
              <a:rPr lang="en-US" sz="2400" dirty="0">
                <a:latin typeface="Gill Sans MT" panose="020B0502020104020203" pitchFamily="34" charset="0"/>
              </a:rPr>
              <a:t>Natural polymer ( protein, </a:t>
            </a:r>
            <a:r>
              <a:rPr lang="en-US" sz="2400" dirty="0" err="1">
                <a:latin typeface="Gill Sans MT" panose="020B0502020104020203" pitchFamily="34" charset="0"/>
              </a:rPr>
              <a:t>carbonhydrate,cellulose</a:t>
            </a:r>
            <a:r>
              <a:rPr lang="en-US" sz="2400" dirty="0">
                <a:latin typeface="Gill Sans MT" panose="020B0502020104020203" pitchFamily="34" charset="0"/>
              </a:rPr>
              <a:t>, natural rubber)</a:t>
            </a:r>
          </a:p>
          <a:p>
            <a:pPr marL="1428750" lvl="2" indent="-514350">
              <a:buAutoNum type="alphaLcParenR"/>
            </a:pPr>
            <a:r>
              <a:rPr lang="en-US" sz="2400" dirty="0">
                <a:latin typeface="Gill Sans MT" panose="020B0502020104020203" pitchFamily="34" charset="0"/>
              </a:rPr>
              <a:t>Artificial polymer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 Plastics, Nylon, polyethene, poly vinyl chloride, polypropene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9B93D-EC10-9203-1253-F372B898E85C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557E6-BE47-D41E-AA46-FC7B87AFC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6F8EA-0DDA-E1E9-3149-32F8E752E8A2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6DDE-F004-7B71-B922-57D5DC181128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59794-CAC1-7769-DA73-C036C045DEA1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47" y="163895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Copolymer</a:t>
            </a:r>
            <a:r>
              <a:rPr lang="en-US" dirty="0"/>
              <a:t>: contain two different monomer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Homopolymer</a:t>
            </a:r>
            <a:r>
              <a:rPr lang="en-US" dirty="0"/>
              <a:t>: Contain same monomer</a:t>
            </a:r>
          </a:p>
          <a:p>
            <a:pPr marL="0" indent="0">
              <a:buNone/>
            </a:pPr>
            <a:r>
              <a:rPr lang="en-US" b="1" dirty="0"/>
              <a:t>Addition polymerization: </a:t>
            </a:r>
            <a:r>
              <a:rPr lang="en-US" dirty="0"/>
              <a:t>small molecules are joined together to form one large saturated molecule </a:t>
            </a:r>
          </a:p>
          <a:p>
            <a:pPr marL="0" indent="0">
              <a:buNone/>
            </a:pPr>
            <a:r>
              <a:rPr lang="en-US" b="1" dirty="0"/>
              <a:t>General formula of addition formula: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EE7A52-0143-9ECA-091A-DAF15444C1D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877D-707F-24C3-B498-4C5257DCD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D50E-4FAE-E921-C9CD-C8CC6458D85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168F6-69F5-F555-08B2-18B2016CC2AB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BFB07-6AB3-DFB8-0012-ABAFA2ADC126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206" y="1518856"/>
            <a:ext cx="10515600" cy="471995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Condensation polymerization</a:t>
            </a:r>
            <a:r>
              <a:rPr lang="en-US" dirty="0"/>
              <a:t>: is a type of polymerization that small molecules are released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58" y="2467584"/>
            <a:ext cx="5567890" cy="31953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29BA98-0820-D0E4-06D5-EE2B577B3693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6AD44-8231-73FE-070E-4B2DFCE6C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0AB09-36C5-B9BD-BF7F-0AE6D8C0EA2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6FDD2-B9FB-898A-11BD-214795EBCDF1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FF1A6-C70A-0BA9-1000-4097D4433FC9}"/>
              </a:ext>
            </a:extLst>
          </p:cNvPr>
          <p:cNvSpPr txBox="1"/>
          <p:nvPr/>
        </p:nvSpPr>
        <p:spPr>
          <a:xfrm>
            <a:off x="8776148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Isomers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969</Words>
  <Application>Microsoft Office PowerPoint</Application>
  <PresentationFormat>Widescreen</PresentationFormat>
  <Paragraphs>314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 Learning Objectives:  </vt:lpstr>
      <vt:lpstr>PowerPoint Presentation</vt:lpstr>
      <vt:lpstr>   </vt:lpstr>
      <vt:lpstr>PowerPoint Presentation</vt:lpstr>
      <vt:lpstr>PowerPoint Presentation</vt:lpstr>
      <vt:lpstr>PowerPoint Presentation</vt:lpstr>
      <vt:lpstr>CONT…..</vt:lpstr>
      <vt:lpstr>PowerPoint Presentation</vt:lpstr>
      <vt:lpstr>PowerPoint Presentation</vt:lpstr>
      <vt:lpstr> Types of Plastics </vt:lpstr>
      <vt:lpstr>PowerPoint Presentation</vt:lpstr>
      <vt:lpstr> Learning Objectives:  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Halogenoalkanes </vt:lpstr>
      <vt:lpstr> Destruction of ozone layer by CFCs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Moles of gases:</dc:title>
  <dc:creator>User</dc:creator>
  <cp:lastModifiedBy>Abdiasis  Ahmed Muhumed</cp:lastModifiedBy>
  <cp:revision>272</cp:revision>
  <dcterms:created xsi:type="dcterms:W3CDTF">2025-03-04T19:08:00Z</dcterms:created>
  <dcterms:modified xsi:type="dcterms:W3CDTF">2025-05-22T13:48:07Z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545B5FB47CA34F8CB0198C23C86785BE_12</vt:lpwstr>
  </property>
  <property fmtid="{D5CDD505-2E9C-101B-9397-08002B2CF9AE}" pid="3" name="KSOProductBuildVer">
    <vt:lpwstr>1033-12.2.0.21179</vt:lpwstr>
  </property>
</Properties>
</file>