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4" r:id="rId3"/>
    <p:sldId id="259" r:id="rId4"/>
    <p:sldId id="282" r:id="rId5"/>
    <p:sldId id="268" r:id="rId6"/>
    <p:sldId id="269" r:id="rId7"/>
    <p:sldId id="270" r:id="rId8"/>
    <p:sldId id="277" r:id="rId9"/>
    <p:sldId id="275" r:id="rId10"/>
    <p:sldId id="278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7044-7B41-4C5C-AD27-C20FE3D1FC6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709C-EF3A-418F-828C-BA118BDD32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6F709C-EF3A-418F-828C-BA118BDD32B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CA9E-5FC5-421B-B096-77A501CD438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49182-8C54-47CE-9592-16AC5BDB0C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475" y="1043531"/>
            <a:ext cx="6830652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Learning Objectives</a:t>
            </a:r>
            <a:r>
              <a:rPr lang="en-US" sz="6000" b="1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br>
              <a:rPr lang="en-US" sz="6000" b="1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94" y="207658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of this episode, students should be able to</a:t>
            </a:r>
            <a:r>
              <a:rPr lang="en-US" sz="2400" dirty="0">
                <a:solidFill>
                  <a:srgbClr val="0070C0"/>
                </a:solidFill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State types of reaction mechanism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Differentiate two types of bond fission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Define electrophile and nucleophile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Explain substitution reaction mechanism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Describe halogenoalkanes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List uses of halogenoalkanes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A1AF2-C15C-4C2D-FBBA-115C49FA072E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DB66F-1712-629A-3611-51CD56666F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171AE-0A9B-81CF-3886-AEB087FD35F1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E4E48-A7B0-5535-3D93-E9FD5A879FDF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9A581-1865-4210-7AEA-AC1C5B4E059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7958" y="13786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2. Secondary halogen alkanes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3. Tertiary halogenoalkanes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05" y="2087999"/>
            <a:ext cx="480060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542" y="4012776"/>
            <a:ext cx="5715307" cy="21299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31E6EA-872D-4EB8-4466-CEA3C9BB7FFB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76E5B-8510-253B-4BB2-5610243FFE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A7A9C-2833-8C62-E971-AE90473A1CA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C9B27-95CA-681A-E8C3-853BE9758A6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BD9BE-CC85-E626-67BA-B2311404532C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35" y="1214906"/>
            <a:ext cx="10515600" cy="108648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  <a:sym typeface="+mn-ea"/>
              </a:rPr>
              <a:t>Uses of Halogenoalkanes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835" y="22213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Synthesis of medicine such as Ibuprofen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Direct application of plastics like chloroethene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Production aerosols and foams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Waterproof clothing like poly(</a:t>
            </a:r>
            <a:r>
              <a:rPr lang="en-US" sz="2400" dirty="0" err="1">
                <a:latin typeface="Gill Sans MT" panose="020B0502020104020203" pitchFamily="34" charset="0"/>
              </a:rPr>
              <a:t>tetraflouroethene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4495D-A495-BC2C-CAD3-BDE22F66E37D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39FC-452A-CB02-C3D6-6452F02DC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5DED9-A16B-4F2D-1CA1-CBF90D8EA16B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758A3-7046-EC2B-6271-B738CD34A02E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1D8C0-7D56-A99C-67AE-F2EF87BAA1B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34" y="586880"/>
            <a:ext cx="10515600" cy="1325563"/>
          </a:xfrm>
        </p:spPr>
        <p:txBody>
          <a:bodyPr>
            <a:normAutofit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Destruction of ozone layer by CFCs</a:t>
            </a:r>
            <a:endParaRPr lang="en-US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704" y="1855706"/>
            <a:ext cx="10515600" cy="4351338"/>
          </a:xfrm>
        </p:spPr>
        <p:txBody>
          <a:bodyPr/>
          <a:lstStyle/>
          <a:p>
            <a:r>
              <a:rPr lang="en-US" sz="2400" dirty="0">
                <a:latin typeface="Gill Sans MT" panose="020B0502020104020203" pitchFamily="34" charset="0"/>
              </a:rPr>
              <a:t>Usually chlorofluorocarbons are very unreactive. However in the upper atmosphere the C-Cl bonds can undergo homolytic fission if exposed to ultra-violet light</a:t>
            </a:r>
          </a:p>
          <a:p>
            <a:r>
              <a:rPr lang="en-US" sz="2400" dirty="0">
                <a:latin typeface="Gill Sans MT" panose="020B0502020104020203" pitchFamily="34" charset="0"/>
              </a:rPr>
              <a:t>However if CFCs find their way into the upper atmosphere and the ultra-violet light breaks them down into Cl radicals, these Cl' radicals act as catalysts in the </a:t>
            </a:r>
            <a:r>
              <a:rPr lang="en-US" sz="2400" b="1" dirty="0">
                <a:latin typeface="Gill Sans MT" panose="020B0502020104020203" pitchFamily="34" charset="0"/>
              </a:rPr>
              <a:t>destruction of the ozone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93" y="4031375"/>
            <a:ext cx="4123227" cy="1063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17226-C6DA-C920-5445-A5E971227266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2F5E2-21D9-EA9E-2C21-3A5FB1851F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D15C01-C532-195C-052E-514F4E5C4D9B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17C50-801A-951A-9055-FC266BA4A50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9988C-37A0-B88C-1F7D-354D7776099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969" y="1475105"/>
            <a:ext cx="11340465" cy="53828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Gill Sans MT" panose="020B0502020104020203" pitchFamily="34" charset="0"/>
              </a:rPr>
              <a:t>Reaction mechanisms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Three types of organic reactions are </a:t>
            </a:r>
          </a:p>
          <a:p>
            <a:pPr marL="514350" indent="-514350">
              <a:buAutoNum type="arabicParenR"/>
            </a:pPr>
            <a:r>
              <a:rPr lang="en-US" b="1" dirty="0">
                <a:latin typeface="Gill Sans MT" panose="020B0502020104020203" pitchFamily="34" charset="0"/>
              </a:rPr>
              <a:t>Addition reactions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Alkenes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2) Substitution reactions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Alkanes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3) Alcohol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Elimination reactions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03900C-EEF3-D2FE-74E4-274CC6D3642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46F9B-A2BB-7F60-57DE-0DB43B7AE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BABFC-9529-A81D-C409-5796A2C5C3C4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67488-090A-7225-6370-749FD438602E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294271-7C09-ACD7-A497-BC69A13C9D05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516" y="8722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686" y="1461135"/>
            <a:ext cx="10930890" cy="53968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Reaction Mechanism </a:t>
            </a:r>
          </a:p>
          <a:p>
            <a:pPr marL="0" indent="0" algn="ctr">
              <a:buNone/>
            </a:pPr>
            <a:r>
              <a:rPr lang="en-US" b="1" dirty="0">
                <a:sym typeface="+mn-ea"/>
              </a:rPr>
              <a:t>Reaction mechanism: explains the detailed steps of chemical reaction occurs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Types of bond fission</a:t>
            </a:r>
          </a:p>
          <a:p>
            <a:pPr marL="0" indent="0">
              <a:buNone/>
            </a:pPr>
            <a:r>
              <a:rPr lang="en-US" dirty="0"/>
              <a:t>The breaking of a covalent bond is called bond fission.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Two types of bond fission are:</a:t>
            </a:r>
          </a:p>
          <a:p>
            <a:pPr marL="0" indent="457200">
              <a:buNone/>
            </a:pPr>
            <a:r>
              <a:rPr lang="en-US" dirty="0"/>
              <a:t>1. Homolytic fission </a:t>
            </a:r>
          </a:p>
          <a:p>
            <a:pPr marL="0" indent="457200">
              <a:buNone/>
            </a:pPr>
            <a:r>
              <a:rPr lang="en-US" dirty="0"/>
              <a:t>2.  Heterolytic fission</a:t>
            </a:r>
          </a:p>
          <a:p>
            <a:pPr marL="0" indent="0">
              <a:buNone/>
            </a:pPr>
            <a:endParaRPr lang="en-US" sz="2000" b="1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457200" indent="-457200">
              <a:buAutoNum type="alphaU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76887-8EEE-19EC-9593-4086F8741B3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1167-D698-F5B0-CD54-162DF37525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2576A-39B5-DE61-B1D8-2D2CC56A948D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05EA5-2178-8A63-C260-9637C4A2A0B7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FEC49-7FB3-916B-026E-D0B4A74F884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DACBAB-F0AE-2A57-47F9-98288E9DDE68}"/>
              </a:ext>
            </a:extLst>
          </p:cNvPr>
          <p:cNvSpPr txBox="1"/>
          <p:nvPr/>
        </p:nvSpPr>
        <p:spPr>
          <a:xfrm>
            <a:off x="1348741" y="1603606"/>
            <a:ext cx="8631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Homolytic fission: in homolytic fission, bond breaking produces two species of the same (homo-) 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916B0-9E43-DA53-EF5D-A9DCA30EBCF4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1C6F-4696-AE1E-D77C-38BAE0665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BE249-4013-76DF-1C1A-10C1447A84F9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143B2-E236-DFF5-F159-83CB640DDA0B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7DA89-27D0-AC0A-AEBA-3B99FC8563EE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44AFCE-5560-FCD0-5CBD-2AE6A1FC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601" y="2765549"/>
            <a:ext cx="5096595" cy="98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2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6559" y="1715285"/>
            <a:ext cx="11181736" cy="4870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Heterolytic fission</a:t>
            </a:r>
          </a:p>
          <a:p>
            <a:pPr marL="0" indent="0">
              <a:buNone/>
            </a:pPr>
            <a:r>
              <a:rPr lang="en-US" dirty="0"/>
              <a:t>ln heterolytic fission, bond-breaking produces two species of different (hetero -) type</a:t>
            </a:r>
          </a:p>
          <a:p>
            <a:pPr marL="0" indent="0">
              <a:buNone/>
            </a:pPr>
            <a:r>
              <a:rPr lang="en-US" dirty="0"/>
              <a:t>Heterolytic fission forms oppositely charged ions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53" y="3800007"/>
            <a:ext cx="3344741" cy="700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676596-3B24-49DC-E816-4EE4F77F71ED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F4C90-3333-A361-0CA1-1AF283C684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6DF87-503F-8A2A-0C6E-47F00874F8B8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33316-E72C-AE23-2DBA-12A5DBEFE548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67C71-3163-BE06-1513-0663B4CEFE7E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6702" y="15188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Positive ions</a:t>
            </a:r>
            <a:r>
              <a:rPr lang="en-US" dirty="0">
                <a:latin typeface="Gill Sans MT" panose="020B0502020104020203" pitchFamily="34" charset="0"/>
              </a:rPr>
              <a:t> are known as </a:t>
            </a:r>
            <a:r>
              <a:rPr lang="en-US" b="1" dirty="0">
                <a:latin typeface="Gill Sans MT" panose="020B0502020104020203" pitchFamily="34" charset="0"/>
              </a:rPr>
              <a:t>electrophiles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b="1" dirty="0">
                <a:latin typeface="Gill Sans MT" panose="020B0502020104020203" pitchFamily="34" charset="0"/>
              </a:rPr>
              <a:t>Negative ions</a:t>
            </a:r>
            <a:r>
              <a:rPr lang="en-US" dirty="0">
                <a:latin typeface="Gill Sans MT" panose="020B0502020104020203" pitchFamily="34" charset="0"/>
              </a:rPr>
              <a:t> are known as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0"/>
              </a:rPr>
              <a:t>nucleophiles</a:t>
            </a: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Free radical: is a species that contain un paired electrons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0B7B6-00EE-F18B-93DE-2618957CB50A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4-FC25-C8E1-A0B4-7DC1594D3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24AD2-401B-1D77-E1A1-0CAEA8F6D38F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C55D2-996F-66D0-AAC6-7A9CFCF811A9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A0ACD-E942-71A5-543C-0FA12A48ECE7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1070" y="1368425"/>
            <a:ext cx="965290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Substitution mechanism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Free radical substitution reactions proceed in three stages: initiation, propagation and then termination.</a:t>
            </a:r>
          </a:p>
          <a:p>
            <a:pPr marL="571500" indent="-571500">
              <a:buAutoNum type="romanLcParenR"/>
            </a:pPr>
            <a:r>
              <a:rPr lang="en-US" b="1" dirty="0"/>
              <a:t>Initiation</a:t>
            </a:r>
          </a:p>
          <a:p>
            <a:pPr marL="0" indent="0">
              <a:buNone/>
            </a:pPr>
            <a:endParaRPr lang="en-US" b="1" dirty="0"/>
          </a:p>
          <a:p>
            <a:pPr marL="571500" indent="-571500">
              <a:buAutoNum type="romanLcParenR"/>
            </a:pPr>
            <a:r>
              <a:rPr lang="en-US" dirty="0"/>
              <a:t>Propagation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iii) Termination reaction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408" y="2785592"/>
            <a:ext cx="2731986" cy="470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059" y="3601863"/>
            <a:ext cx="5454890" cy="11335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514" y="4879562"/>
            <a:ext cx="5488765" cy="1246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F20BC1-17C6-7E4C-08FA-BA6A454BA66F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1D36F-0EAC-63FC-75BD-80A3E5B869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1C94D-852E-4B3E-12BC-AAD3494293A5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10771-5465-B466-9A86-3262B90E9E31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4590-49A1-9E34-7F95-C2C389DE3E9F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19" y="1548032"/>
            <a:ext cx="11225981" cy="50471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Mechanism of electrophilic addition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142D0-E14B-EE25-F7F5-E4F5E3CA5C10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D24D4-5B43-620F-1D45-92A53E4D5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7975C-59FD-D7FE-E4C4-C9DE3164457E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8813F-2B96-967E-CFAA-F4F99C03AEDA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FFAC6-BC6B-984D-01E8-416A56FD272C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BDF48-D653-72FD-D474-8E76C3BF4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2115391"/>
            <a:ext cx="9349329" cy="3485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38645" y="1378657"/>
            <a:ext cx="10515600" cy="480123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Halogenoalkanes</a:t>
            </a:r>
          </a:p>
          <a:p>
            <a:pPr marL="0" indent="0">
              <a:buNone/>
            </a:pPr>
            <a:r>
              <a:rPr lang="en-US" dirty="0"/>
              <a:t>General formula</a:t>
            </a:r>
          </a:p>
          <a:p>
            <a:pPr marL="0" indent="0">
              <a:buNone/>
            </a:pPr>
            <a:r>
              <a:rPr lang="en-US" dirty="0"/>
              <a:t>CnH</a:t>
            </a:r>
            <a:r>
              <a:rPr lang="en-US" baseline="-25000" dirty="0"/>
              <a:t>2n</a:t>
            </a:r>
            <a:r>
              <a:rPr lang="en-US" dirty="0"/>
              <a:t>+1X</a:t>
            </a:r>
          </a:p>
          <a:p>
            <a:pPr marL="0" indent="0">
              <a:buNone/>
            </a:pPr>
            <a:r>
              <a:rPr lang="en-US" dirty="0"/>
              <a:t>Types of </a:t>
            </a:r>
            <a:r>
              <a:rPr lang="en-US" dirty="0" err="1"/>
              <a:t>halogeno</a:t>
            </a:r>
            <a:r>
              <a:rPr lang="en-US" dirty="0"/>
              <a:t> alkanes</a:t>
            </a:r>
          </a:p>
          <a:p>
            <a:pPr marL="514350" indent="-514350">
              <a:buAutoNum type="arabicParenR"/>
            </a:pPr>
            <a:r>
              <a:rPr lang="en-US" dirty="0"/>
              <a:t>Primary </a:t>
            </a:r>
            <a:r>
              <a:rPr lang="en-US" dirty="0" err="1"/>
              <a:t>halogeno</a:t>
            </a:r>
            <a:r>
              <a:rPr lang="en-US" dirty="0"/>
              <a:t> alkanes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692" y="4096658"/>
            <a:ext cx="5730240" cy="16529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77F808-A0BD-B8B8-892D-8A333DA8F8A1}"/>
              </a:ext>
            </a:extLst>
          </p:cNvPr>
          <p:cNvSpPr/>
          <p:nvPr/>
        </p:nvSpPr>
        <p:spPr>
          <a:xfrm>
            <a:off x="0" y="-62539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B3A8B-7D3C-4E27-8E46-EEBD885031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20507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F10975-1853-2162-A9CE-993A9C0836D3}"/>
              </a:ext>
            </a:extLst>
          </p:cNvPr>
          <p:cNvSpPr txBox="1"/>
          <p:nvPr/>
        </p:nvSpPr>
        <p:spPr>
          <a:xfrm>
            <a:off x="2367692" y="886189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Chemistry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4E383-ED37-3680-47B1-D667043147E4}"/>
              </a:ext>
            </a:extLst>
          </p:cNvPr>
          <p:cNvSpPr txBox="1"/>
          <p:nvPr/>
        </p:nvSpPr>
        <p:spPr>
          <a:xfrm>
            <a:off x="4766007" y="780192"/>
            <a:ext cx="5472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Chapter 5: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Organic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</a:rPr>
              <a:t>Chemistry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endParaRPr lang="en-GB" sz="1200" b="1" dirty="0">
              <a:solidFill>
                <a:schemeClr val="bg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2C8DB-5EB9-BF03-B8CD-B77E812E79ED}"/>
              </a:ext>
            </a:extLst>
          </p:cNvPr>
          <p:cNvSpPr txBox="1"/>
          <p:nvPr/>
        </p:nvSpPr>
        <p:spPr>
          <a:xfrm>
            <a:off x="8371196" y="850184"/>
            <a:ext cx="68616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Episode:</a:t>
            </a:r>
            <a:r>
              <a:rPr lang="en-US" sz="1600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Reaction mechanisms</a:t>
            </a:r>
          </a:p>
          <a:p>
            <a:endParaRPr lang="en-US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sz="1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Gill Sans MT" panose="020B0502020104020203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496</Words>
  <Application>Microsoft Office PowerPoint</Application>
  <PresentationFormat>Widescreen</PresentationFormat>
  <Paragraphs>163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 Learning Objectives:  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Halogenoalkanes </vt:lpstr>
      <vt:lpstr> Destruction of ozone layer by CFCs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Moles of gases:</dc:title>
  <dc:creator>User</dc:creator>
  <cp:lastModifiedBy>User</cp:lastModifiedBy>
  <cp:revision>310</cp:revision>
  <dcterms:created xsi:type="dcterms:W3CDTF">2025-03-04T19:08:00Z</dcterms:created>
  <dcterms:modified xsi:type="dcterms:W3CDTF">2025-05-22T10:42:32Z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3A003F7183BD4B0FBD0BA7A6F59BC89A_12</vt:lpwstr>
  </property>
  <property fmtid="{D5CDD505-2E9C-101B-9397-08002B2CF9AE}" pid="3" name="KSOProductBuildVer">
    <vt:lpwstr>1033-12.2.0.21179</vt:lpwstr>
  </property>
</Properties>
</file>