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7" r:id="rId4"/>
    <p:sldId id="264" r:id="rId5"/>
    <p:sldId id="265" r:id="rId6"/>
    <p:sldId id="266" r:id="rId7"/>
    <p:sldId id="278" r:id="rId8"/>
    <p:sldId id="268" r:id="rId9"/>
    <p:sldId id="269" r:id="rId10"/>
    <p:sldId id="271" r:id="rId11"/>
    <p:sldId id="273" r:id="rId12"/>
    <p:sldId id="279" r:id="rId13"/>
    <p:sldId id="275" r:id="rId14"/>
    <p:sldId id="276" r:id="rId15"/>
    <p:sldId id="274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888" userDrawn="1">
          <p15:clr>
            <a:srgbClr val="A4A3A4"/>
          </p15:clr>
        </p15:guide>
        <p15:guide id="2" pos="456" userDrawn="1">
          <p15:clr>
            <a:srgbClr val="A4A3A4"/>
          </p15:clr>
        </p15:guide>
        <p15:guide id="3" pos="7056" userDrawn="1">
          <p15:clr>
            <a:srgbClr val="A4A3A4"/>
          </p15:clr>
        </p15:guide>
        <p15:guide id="4" orient="horz" pos="60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4AA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773" autoAdjust="0"/>
  </p:normalViewPr>
  <p:slideViewPr>
    <p:cSldViewPr snapToGrid="0">
      <p:cViewPr varScale="1">
        <p:scale>
          <a:sx n="56" d="100"/>
          <a:sy n="56" d="100"/>
        </p:scale>
        <p:origin x="800" y="44"/>
      </p:cViewPr>
      <p:guideLst>
        <p:guide orient="horz" pos="3888"/>
        <p:guide pos="456"/>
        <p:guide pos="7056"/>
        <p:guide orient="horz" pos="60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19FF7-BC14-FC9A-641C-62856E86EA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F9ACD9-FFB5-FB11-F721-1807F4AF0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9C6B9-1CD1-A058-6E68-445D71B76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99115-7E18-7536-5143-1440E897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8ABE6-D667-15D4-E7C2-D490CA673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885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A9182-4CA2-FA57-513E-6ACDCBF23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A0A8F0-B8D3-9E39-99E7-11990516AC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0837C6-0A54-62A6-28BB-2DB7BAFB6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EA12E-C1FE-3D05-0FBD-4E9D5ADEDF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F5465D-9D95-80D0-9EA8-8ADBF560E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95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040FBE-1E4A-F8F6-0484-ABC6116E30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9CD152-EBE3-E263-54C1-FA1895E515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1FAB75-BF19-A867-A0B1-31674874D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431C5E-A9AB-E14A-B09C-5E85D3F8B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48D1C6-DD62-A9C1-213E-70775E43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19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1A8EC-EB9E-C119-C9F1-D19377435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EBB5E-06F1-7F7B-1351-9FBA607F1A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B3E8C7-ECF4-5125-F51C-8CCD939A4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5CD31-A688-37EF-286B-F01A21082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F1026-94F6-8B05-A679-FEF4BF2BA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735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C7AB6-520F-9A00-E212-D997C0552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30F12-D6E7-5CE6-B5D8-1539A0E82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9D96-6D9A-271E-F363-58E91D464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E2C74E-910D-15E9-1AB6-7CCAAD40B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AAAD7-94D5-18C9-8960-2442FCF59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608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94E5C-B193-35A8-4739-2CB84470D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118B7-4A67-E65D-F83C-5DF3DB802A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F4AA6-544A-025B-5AC6-337FC1C949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4864FD-E5F6-CF1A-B677-E65113813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A6D983-A7E1-A691-A216-03F7DBAF9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6160CA-1FCC-DE17-4CC9-61169F00B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22765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8D76B-372E-2985-37F7-A896EAB32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C90D4-B593-431B-0921-74B2A7C801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0AC99-86AD-B221-5D21-0E04F7B92F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4F13BF-FC4F-A5B6-ACC0-9414A30D5B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F3ABA-3BE0-B928-595D-D0B60E6261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83061B-FDFA-9EEB-6C4E-B71C1E11D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30B738-78DF-8493-4B7D-2B0C6F103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4D8086-0F2D-CFE8-9BAF-F539C949E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44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F4EACA-0236-72FE-DDC6-83D9789F3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FE5A89-3FDF-B12C-251E-11079DA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F4CE9B-C964-7C0C-80C3-492523654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33DF55-3391-19D9-5938-E998D1B2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875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EDBAA7-159E-59D8-19EA-8DB4C9ED5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0FBD8C-C1AB-288C-2F18-1E8F9748A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2D1166-C76E-7F85-75DC-6E86A42E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458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8E0E1A-CEEB-107B-124A-94D70B7290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AFD102-0792-5FB0-9268-6B608EFF37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6FCDA-D8CF-DF62-9EE7-12CDA527CB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63004C-5792-846B-2C60-3568E0C2C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D680-9EAF-E8FB-80BC-EC56C16DA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AB286-8D53-8E7A-0709-73B2C73B9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F8FA4-8168-A12A-4B3C-901F6F6964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9520D36-9E2B-7233-81AE-7094CE60DB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743082-C55B-6CF8-22F3-16150AE63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98252C-FD15-CFB5-0ED8-CE5AD4D245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F10998-C983-3442-24ED-FC38BA078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0F71A0-2ED9-1C84-C515-9F5448A8B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3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3044F6-F2C0-E80C-C6EC-737AA47AF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77E32-1968-577F-BEFC-4D018D0EA4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E6ADA-ADD9-38AC-DA51-41B8906995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FC4B-95A7-432E-B6C6-C2D7C2DD519D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D0471C-E566-4A74-ECCE-2C163721B5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4C7EE-E478-90E3-971D-8B70880C9F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5D41F-E3DC-43EF-AC88-54BC177F2B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809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BFCF2DA-19EB-0DBE-8692-96CF502E7284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522E4E-DEB0-6C6D-69BC-76DD521EA7EE}"/>
              </a:ext>
            </a:extLst>
          </p:cNvPr>
          <p:cNvSpPr txBox="1"/>
          <p:nvPr/>
        </p:nvSpPr>
        <p:spPr>
          <a:xfrm>
            <a:off x="2947595" y="476290"/>
            <a:ext cx="588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552C35-D69C-8B16-3778-84F7EB2A82AF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D869C5-BD5C-5F99-D5ED-2299D44DEF89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311309D-2D6E-F3F0-238A-F1A8B2FA0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0E454C6-4383-3C3A-9045-DF0290ACC214}"/>
              </a:ext>
            </a:extLst>
          </p:cNvPr>
          <p:cNvSpPr txBox="1"/>
          <p:nvPr/>
        </p:nvSpPr>
        <p:spPr>
          <a:xfrm>
            <a:off x="1165082" y="1374499"/>
            <a:ext cx="110642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Lesson  Objectives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075AE4B-D2F7-6AA2-0FB5-4B25FD7DE14A}"/>
              </a:ext>
            </a:extLst>
          </p:cNvPr>
          <p:cNvSpPr txBox="1"/>
          <p:nvPr/>
        </p:nvSpPr>
        <p:spPr>
          <a:xfrm>
            <a:off x="1184323" y="1874868"/>
            <a:ext cx="9816612" cy="4344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200" dirty="0">
                <a:effectLst/>
                <a:latin typeface="Gill Sans MT" panose="020B0502020104020203" pitchFamily="34" charset="0"/>
              </a:rPr>
              <a:t>Describe </a:t>
            </a:r>
            <a:r>
              <a:rPr lang="en-US" sz="2200" b="1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Fruit crops selectively Mangoes, Banana and Citrus Fruits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200" dirty="0">
                <a:effectLst/>
                <a:latin typeface="Gill Sans MT" panose="020B0502020104020203" pitchFamily="34" charset="0"/>
              </a:rPr>
              <a:t>Discuss each by focusing on : Origin, Types, Growing conditions, Cultivation, Harvesting ,and Producing regions. 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200" dirty="0">
                <a:effectLst/>
                <a:latin typeface="Gill Sans MT" panose="020B0502020104020203" pitchFamily="34" charset="0"/>
              </a:rPr>
              <a:t>Describe </a:t>
            </a:r>
            <a:r>
              <a:rPr lang="en-US" sz="220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Crop and animal fibers including Cotton, Sisal, Wool and Silk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200" dirty="0">
                <a:effectLst/>
                <a:latin typeface="Gill Sans MT" panose="020B0502020104020203" pitchFamily="34" charset="0"/>
              </a:rPr>
              <a:t>Explain Types, Growing conditions, Cultivation, Harvesting ,  Origin and producers  of Cotton and Sisal crops.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200" dirty="0">
                <a:effectLst/>
                <a:latin typeface="Gill Sans MT" panose="020B0502020104020203" pitchFamily="34" charset="0"/>
              </a:rPr>
              <a:t>Discuss animal fiber Wool and Silk by focusing on Processing, Types and producers.</a:t>
            </a:r>
          </a:p>
          <a:p>
            <a:pPr marL="342900" marR="0" lvl="0" indent="-342900" algn="l" defTabSz="121917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ü"/>
              <a:tabLst/>
              <a:defRPr/>
            </a:pPr>
            <a:r>
              <a:rPr lang="en-US" sz="2200" dirty="0">
                <a:effectLst/>
                <a:latin typeface="Gill Sans MT" panose="020B0502020104020203" pitchFamily="34" charset="0"/>
              </a:rPr>
              <a:t>Describe </a:t>
            </a:r>
            <a:r>
              <a:rPr lang="en-US" sz="2200" b="1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Oil  crops particularly Palm oil  Coconut and Groundnut </a:t>
            </a:r>
            <a:r>
              <a:rPr lang="en-US" sz="220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by focusing on </a:t>
            </a:r>
            <a:r>
              <a:rPr lang="en-US" sz="2200" dirty="0"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their </a:t>
            </a:r>
            <a:r>
              <a:rPr lang="en-US" sz="2200" dirty="0">
                <a:effectLst/>
                <a:latin typeface="Gill Sans MT" panose="020B0502020104020203" pitchFamily="34" charset="0"/>
              </a:rPr>
              <a:t>,Origins, Types, Growing conditions, Cultivation, Harvesting , and Producing regions.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B18FFE-61CC-86E4-CB69-BEB6DF18467B}"/>
              </a:ext>
            </a:extLst>
          </p:cNvPr>
          <p:cNvSpPr/>
          <p:nvPr/>
        </p:nvSpPr>
        <p:spPr>
          <a:xfrm>
            <a:off x="0" y="-19550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4FE5EB-FF37-AAFE-3876-734256010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63496"/>
            <a:ext cx="553939" cy="659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20D4066-C2F8-4CDF-FCC1-FF64122A69AF}"/>
              </a:ext>
            </a:extLst>
          </p:cNvPr>
          <p:cNvSpPr txBox="1"/>
          <p:nvPr/>
        </p:nvSpPr>
        <p:spPr>
          <a:xfrm>
            <a:off x="2429236" y="916115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2FC613-9B8B-27FE-EE1D-3231077DF2CC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F222B8D-1D65-5CC2-F460-497513C48A79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37665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AC97C-0237-20C9-49C5-B639DB9B22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B864848-0770-FFAD-3053-88E8F9D16236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8B96E9-C368-2AA9-CA49-C43B2C420C2C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22D8E-17B4-255E-2E27-5CBEA5B76FB2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666221-8E82-3DE6-1DA9-1A95C53E1278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924341-953A-3B3B-D5EB-81050AD552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856FED7-619F-417F-0C2D-0F052D0A4253}"/>
              </a:ext>
            </a:extLst>
          </p:cNvPr>
          <p:cNvSpPr txBox="1"/>
          <p:nvPr/>
        </p:nvSpPr>
        <p:spPr>
          <a:xfrm>
            <a:off x="8439494" y="5955579"/>
            <a:ext cx="5367236" cy="361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6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</a:t>
            </a:r>
            <a:r>
              <a:rPr lang="en-US" sz="1600" b="1" i="1" dirty="0">
                <a:latin typeface="Book Antiqua" panose="02040602050305030304" pitchFamily="18" charset="0"/>
                <a:ea typeface="Arial Unicode MS"/>
                <a:cs typeface="Arial Unicode MS"/>
              </a:rPr>
              <a:t>silk </a:t>
            </a:r>
            <a:endParaRPr lang="en-US" sz="14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AD885-70C7-6A38-492D-1DE896904CBB}"/>
              </a:ext>
            </a:extLst>
          </p:cNvPr>
          <p:cNvSpPr txBox="1"/>
          <p:nvPr/>
        </p:nvSpPr>
        <p:spPr>
          <a:xfrm>
            <a:off x="997675" y="1301955"/>
            <a:ext cx="6521523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Silk (Animal Fiber)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Source</a:t>
            </a:r>
            <a:r>
              <a:rPr lang="en-US" sz="2400" dirty="0">
                <a:latin typeface="Gill Sans MT" panose="020B0502020104020203" pitchFamily="34" charset="0"/>
              </a:rPr>
              <a:t>: Cocoon of the silkworm (fed on mulberry leaves)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Regions Found</a:t>
            </a:r>
            <a:r>
              <a:rPr lang="en-US" sz="2400" dirty="0">
                <a:latin typeface="Gill Sans MT" panose="020B0502020104020203" pitchFamily="34" charset="0"/>
              </a:rPr>
              <a:t>: Mild climates; access to mulberry trees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latin typeface="Gill Sans MT" panose="020B0502020104020203" pitchFamily="34" charset="0"/>
              </a:rPr>
              <a:t>: Sericulture (silkworm farming)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Sericulture and life cycle of silk worm:  Egg, Grub, Chrysalis, Moth.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Preparation</a:t>
            </a:r>
            <a:r>
              <a:rPr lang="en-US" sz="2400" dirty="0">
                <a:latin typeface="Gill Sans MT" panose="020B0502020104020203" pitchFamily="34" charset="0"/>
              </a:rPr>
              <a:t>: Cocoons boiled → threads unwound → twisted into silk yarn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Top Producers &amp; Exporters</a:t>
            </a:r>
            <a:r>
              <a:rPr lang="en-US" sz="2400" dirty="0">
                <a:latin typeface="Gill Sans MT" panose="020B0502020104020203" pitchFamily="34" charset="0"/>
              </a:rPr>
              <a:t>: China, India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D68857B-B621-F497-DEA8-9E4567C0EE8F}"/>
              </a:ext>
            </a:extLst>
          </p:cNvPr>
          <p:cNvGrpSpPr/>
          <p:nvPr/>
        </p:nvGrpSpPr>
        <p:grpSpPr>
          <a:xfrm>
            <a:off x="8149064" y="1354843"/>
            <a:ext cx="2138969" cy="3202223"/>
            <a:chOff x="8592426" y="1723098"/>
            <a:chExt cx="2776335" cy="437076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0076E5-C05D-6BB2-D1A5-1D239AE2F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592427" y="3661707"/>
              <a:ext cx="2776334" cy="2432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45F8301-2FF3-6336-5E78-53EC640CD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592426" y="1723098"/>
              <a:ext cx="2776333" cy="193860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3" name="Picture 12" descr="To Benefit Sericulture Farmers | Amrita Vishwa Vidyapeetham">
            <a:extLst>
              <a:ext uri="{FF2B5EF4-FFF2-40B4-BE49-F238E27FC236}">
                <a16:creationId xmlns:a16="http://schemas.microsoft.com/office/drawing/2014/main" id="{2E56CC9E-DD4C-CC40-1A98-4DD1D434EF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3281" y="4561929"/>
            <a:ext cx="2138968" cy="1482934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50F82B-EB45-0582-92F9-677E5D337D6E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287A76-9303-372E-ACFF-57179C081F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C29D798-FE8C-4D74-B582-334DDF0BD8E8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0DA457-9015-DF5D-E25D-321676DB130B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B74EFC3-BCD7-5F67-61A4-ACEE9FC73ED0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6104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C1220-890E-773D-50A9-C634221B9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25A3F05-EE1A-0794-A214-D3CB91DE2A28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A0D337-CCF1-EBAC-6CC3-B783200239D0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1EA5F8-A94C-AD7E-E3C0-5F7E5249EA63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4220E7-8CD0-D4AB-4E22-9E2FA5B13A78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B0B82C-D35C-F46C-A025-16894222B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7CC175A7-964E-2489-44C5-4C6A0FBA17B2}"/>
              </a:ext>
            </a:extLst>
          </p:cNvPr>
          <p:cNvSpPr txBox="1"/>
          <p:nvPr/>
        </p:nvSpPr>
        <p:spPr>
          <a:xfrm>
            <a:off x="6148548" y="5807042"/>
            <a:ext cx="1474383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</a:t>
            </a:r>
            <a:r>
              <a:rPr lang="en-US" sz="1400" b="1" i="1" dirty="0">
                <a:latin typeface="Book Antiqua" panose="02040602050305030304" pitchFamily="18" charset="0"/>
                <a:ea typeface="Arial Unicode MS"/>
                <a:cs typeface="Arial Unicode MS"/>
              </a:rPr>
              <a:t>silk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2F7450-175A-8E13-BE2E-3F893D1254E6}"/>
              </a:ext>
            </a:extLst>
          </p:cNvPr>
          <p:cNvSpPr txBox="1"/>
          <p:nvPr/>
        </p:nvSpPr>
        <p:spPr>
          <a:xfrm>
            <a:off x="1072056" y="1320378"/>
            <a:ext cx="98919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Definition: Vegetable Oils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Vegetable oils</a:t>
            </a:r>
            <a:r>
              <a:rPr lang="en-US" sz="2400" dirty="0">
                <a:latin typeface="Gill Sans MT" panose="020B0502020104020203" pitchFamily="34" charset="0"/>
              </a:rPr>
              <a:t> are fats extracted from seeds, fruits, or other plant parts, used for cooking, industry, and cosmetics.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0E9833-3DBA-2319-3F9D-AABA4F1F3769}"/>
              </a:ext>
            </a:extLst>
          </p:cNvPr>
          <p:cNvSpPr txBox="1"/>
          <p:nvPr/>
        </p:nvSpPr>
        <p:spPr>
          <a:xfrm>
            <a:off x="1072056" y="2529103"/>
            <a:ext cx="797025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b="1" dirty="0">
                <a:solidFill>
                  <a:srgbClr val="FF0000"/>
                </a:solidFill>
                <a:latin typeface="Gill Sans MT" panose="020B0502020104020203" pitchFamily="34" charset="0"/>
              </a:rPr>
              <a:t>Oil Palm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Origin</a:t>
            </a:r>
            <a:r>
              <a:rPr lang="en-US" sz="2400" dirty="0">
                <a:latin typeface="Gill Sans MT" panose="020B0502020104020203" pitchFamily="34" charset="0"/>
              </a:rPr>
              <a:t>: West Africa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Growing Conditions</a:t>
            </a:r>
            <a:r>
              <a:rPr lang="en-US" sz="2400" dirty="0">
                <a:latin typeface="Gill Sans MT" panose="020B0502020104020203" pitchFamily="34" charset="0"/>
              </a:rPr>
              <a:t>: Hot, humid tropical climates; high rainfall; well-drained soil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866B6A2-26E5-073C-C8C3-E0F002FF8F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1830" y="3787171"/>
            <a:ext cx="2525744" cy="2046185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E6203BE-1A62-A5A8-1362-FDFD87BB78CC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C4B735-4610-1138-E860-E7BD2F006A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E8206FB-7D72-DF0A-CA30-399A349444D4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1AB980-136A-476C-A5CA-4472A2D471F2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D47CB49-21EE-39D0-3409-470534752050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89146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DC51D72-0E12-DE14-3F86-22E1542A7D95}"/>
              </a:ext>
            </a:extLst>
          </p:cNvPr>
          <p:cNvSpPr txBox="1"/>
          <p:nvPr/>
        </p:nvSpPr>
        <p:spPr>
          <a:xfrm>
            <a:off x="1125907" y="1330158"/>
            <a:ext cx="970401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latin typeface="Gill Sans MT" panose="020B0502020104020203" pitchFamily="34" charset="0"/>
              </a:rPr>
              <a:t>: Grown from seeds → nursery → transplanted → reaches maturity in 10 years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latin typeface="Gill Sans MT" panose="020B0502020104020203" pitchFamily="34" charset="0"/>
              </a:rPr>
              <a:t>: Fruit bunches cut → pericarp pulped for palm oil → kernel pressed for palm kernel oil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Mature: </a:t>
            </a:r>
            <a:r>
              <a:rPr lang="en-US" sz="2400" dirty="0">
                <a:latin typeface="Gill Sans MT" panose="020B0502020104020203" pitchFamily="34" charset="0"/>
              </a:rPr>
              <a:t>10 years after planting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latin typeface="Gill Sans MT" panose="020B0502020104020203" pitchFamily="34" charset="0"/>
              </a:rPr>
              <a:t>: Indonesia, Malaysia, Nigeria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b="1" dirty="0"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latin typeface="Gill Sans MT" panose="020B0502020104020203" pitchFamily="34" charset="0"/>
              </a:rPr>
              <a:t>: Malaysia, Indonesia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15D58B-966D-CDA4-D74C-2B7BB91AF4E9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93941A-F006-EF1F-7A20-50F9293F80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BC4318-3F35-EFE1-90D2-2BB7CEC8BE7F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959CAA-0068-0513-F363-B515BD5539C9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8094A-12F6-3298-3FE3-5C34EA85267A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3890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B834B7-97FB-67B9-B930-5EB9835BB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19941-EAAA-D47E-E3F3-30201752EA72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9CCEF6-AEDD-9093-F52F-FB4F12C101E9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5204E3-5B76-1F1E-3E60-5CD011F018B0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0BDF4D-47D2-7815-7B7B-753D982724FD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EA2DFA-2711-5704-CC9D-056FEEC9BF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3ECD856-14A7-4FF9-66DC-724B4E101791}"/>
              </a:ext>
            </a:extLst>
          </p:cNvPr>
          <p:cNvSpPr txBox="1"/>
          <p:nvPr/>
        </p:nvSpPr>
        <p:spPr>
          <a:xfrm>
            <a:off x="8630200" y="5474495"/>
            <a:ext cx="2773760" cy="703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 </a:t>
            </a:r>
            <a:r>
              <a:rPr lang="en-US" sz="1400" b="1" dirty="0"/>
              <a:t>Coconut Oil</a:t>
            </a:r>
          </a:p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latin typeface="Book Antiqua" panose="02040602050305030304" pitchFamily="18" charset="0"/>
                <a:ea typeface="Arial Unicode MS"/>
                <a:cs typeface="Arial Unicode MS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3D619E-3651-2A69-D52D-278AFB762D23}"/>
              </a:ext>
            </a:extLst>
          </p:cNvPr>
          <p:cNvSpPr txBox="1"/>
          <p:nvPr/>
        </p:nvSpPr>
        <p:spPr>
          <a:xfrm>
            <a:off x="1081454" y="1504103"/>
            <a:ext cx="710052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latin typeface="Gill Sans MT" panose="020B0502020104020203" pitchFamily="34" charset="0"/>
              </a:rPr>
              <a:t>Coconut Oil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Origin</a:t>
            </a:r>
            <a:r>
              <a:rPr lang="en-US" sz="2400" dirty="0">
                <a:latin typeface="Gill Sans MT" panose="020B0502020104020203" pitchFamily="34" charset="0"/>
              </a:rPr>
              <a:t>: Tropical coastal regions (Southeast Asia, Pacific Islands)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Growing Conditions</a:t>
            </a:r>
            <a:r>
              <a:rPr lang="en-US" sz="2400" dirty="0">
                <a:latin typeface="Gill Sans MT" panose="020B0502020104020203" pitchFamily="34" charset="0"/>
              </a:rPr>
              <a:t>: Lowland tropics; sandy, well-drained soil; 25–32°C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From seed (nuts) → matures in 6–10 years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latin typeface="Gill Sans MT" panose="020B0502020104020203" pitchFamily="34" charset="0"/>
              </a:rPr>
              <a:t>: Coconuts split → copra dried → oil extracted by pressing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latin typeface="Gill Sans MT" panose="020B0502020104020203" pitchFamily="34" charset="0"/>
              </a:rPr>
              <a:t>: Philippines, Indonesia, India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Philippines, Indonesia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6B685AA-48BD-84C8-B582-6EA1B771D8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75038" y="1530571"/>
            <a:ext cx="2435861" cy="18984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33C373D-A97F-7A79-3F16-99B6DC9EB4A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8406087" y="3344609"/>
            <a:ext cx="2773761" cy="207273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400F4B2-7EAB-642E-5764-17D863D521BD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D64778-B306-CA36-FA86-8479EDDFF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26E5ECF-ECE0-11CC-6EBF-A26D63C67D00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CC91BC6-2AFC-6D98-D540-6CC34730F558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DDD6C-06B1-FA23-6905-C26E0003AD75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780356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E11D6D-FACB-8AA5-D77B-18D075C9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5496FCF-4950-BE19-1921-1DC4F000D48C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038E6-49D8-68C6-BAC4-615048EB344F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9F657D-4562-B805-89AC-680E1C2756AA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5EC7AE-412E-5778-C525-3AFA0633C1CA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9AB034-D024-B928-1AC7-A4A1A8503C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EE7271B-AB2B-5C9D-567B-01A602277673}"/>
              </a:ext>
            </a:extLst>
          </p:cNvPr>
          <p:cNvSpPr txBox="1"/>
          <p:nvPr/>
        </p:nvSpPr>
        <p:spPr>
          <a:xfrm>
            <a:off x="8696179" y="4810500"/>
            <a:ext cx="2773760" cy="3277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1000"/>
              </a:spcAft>
            </a:pPr>
            <a:r>
              <a:rPr lang="en-US" sz="14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</a:t>
            </a:r>
            <a:r>
              <a:rPr lang="en-US" sz="1400" b="1" dirty="0">
                <a:solidFill>
                  <a:srgbClr val="FF0000"/>
                </a:solidFill>
              </a:rPr>
              <a:t>Groundnut</a:t>
            </a:r>
            <a:r>
              <a:rPr lang="en-US" sz="1400" b="1" i="1" dirty="0">
                <a:latin typeface="Book Antiqua" panose="02040602050305030304" pitchFamily="18" charset="0"/>
                <a:ea typeface="Arial Unicode MS"/>
                <a:cs typeface="Arial Unicode MS"/>
              </a:rPr>
              <a:t> </a:t>
            </a:r>
            <a:endParaRPr lang="en-US" sz="12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78CEAB-3B28-720C-1852-BE73E3206FE0}"/>
              </a:ext>
            </a:extLst>
          </p:cNvPr>
          <p:cNvSpPr txBox="1"/>
          <p:nvPr/>
        </p:nvSpPr>
        <p:spPr>
          <a:xfrm>
            <a:off x="940776" y="1728059"/>
            <a:ext cx="73459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</a:rPr>
              <a:t>Groundnut (Peanut) Oil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Origin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South America; widely grown in Africa &amp; Asia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Growing Conditions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Warm climates; sandy, well-drained soil; moderate rainfall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Grown from seeds; legumes fix nitrogen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Pods dug up → shelled → nuts pressed for oil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China, India, Nigeria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Argentina, Senegal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8CF406-BB19-3949-96E1-6393837AFF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96250" y="2382569"/>
            <a:ext cx="3475990" cy="236728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3A68932-BB0F-D7AE-ECEE-D596900BB7CA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40A579B-047C-7C8C-25DD-B11F01D47D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BD1669E-47D9-94DA-DA64-9BCC1B91B585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7F0B28-F4F6-A806-72F0-D3F6E5C3599F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F3A95D3-89AE-032E-7100-E36092C33EEE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296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F0C189F-8C2B-A656-A9C0-FAC30240FD48}"/>
              </a:ext>
            </a:extLst>
          </p:cNvPr>
          <p:cNvSpPr txBox="1"/>
          <p:nvPr/>
        </p:nvSpPr>
        <p:spPr>
          <a:xfrm>
            <a:off x="1116622" y="1517974"/>
            <a:ext cx="11190351" cy="30955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  <a:buNone/>
            </a:pPr>
            <a:r>
              <a:rPr lang="en-US" sz="2400" b="1" dirty="0">
                <a:solidFill>
                  <a:srgbClr val="FF0000"/>
                </a:solidFill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Work to Do</a:t>
            </a:r>
            <a:endParaRPr lang="en-US" sz="2400" dirty="0">
              <a:solidFill>
                <a:srgbClr val="FF0000"/>
              </a:solidFill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457200" marR="0" lvl="0" indent="-457200">
              <a:lnSpc>
                <a:spcPct val="115000"/>
              </a:lnSpc>
              <a:buFont typeface="+mj-lt"/>
              <a:buAutoNum type="arabicPeriod"/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Explain how to cultivate either one of the following crops: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 Sugar cane, coffee, tea and cocoa.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2. List at least four growing conditions for the first two crops in</a:t>
            </a:r>
          </a:p>
          <a:p>
            <a:pPr marR="0" lvl="0">
              <a:lnSpc>
                <a:spcPct val="115000"/>
              </a:lnSpc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3. What are the main types of plant and animal fibers?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4. State any three growing conditions of cotton plant and sisal.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</a:pPr>
            <a:endParaRPr lang="en-US" sz="20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1603C4-F036-046E-30ED-0CCDB7175FBD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724A26B-F6DD-7875-0D43-1F68FA0D35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032A4C3-03EE-542F-794F-6E1DE3CA0A53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9C11FA-0A48-F2A7-AFB2-2CACF3F7942E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7B942D-FC4D-3C3B-4AF2-8A348ACD0B2D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3905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D90D29F-444C-6A80-6EDC-871816EB0A1A}"/>
              </a:ext>
            </a:extLst>
          </p:cNvPr>
          <p:cNvSpPr txBox="1"/>
          <p:nvPr/>
        </p:nvSpPr>
        <p:spPr>
          <a:xfrm>
            <a:off x="1125415" y="1512049"/>
            <a:ext cx="9180813" cy="34174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>
              <a:lnSpc>
                <a:spcPct val="115000"/>
              </a:lnSpc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5. Discuss how silk fiber is </a:t>
            </a:r>
            <a:r>
              <a:rPr lang="en-US" sz="2400" dirty="0">
                <a:latin typeface="Gill Sans MT" panose="020B0502020104020203" pitchFamily="34" charset="0"/>
                <a:ea typeface="Arial Unicode MS"/>
                <a:cs typeface="Arial Unicode MS"/>
              </a:rPr>
              <a:t>formed.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6. What are the main types of cotton plants?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7. Describe the different types of sheep wool.</a:t>
            </a:r>
          </a:p>
          <a:p>
            <a:pPr marR="0"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8. List any four vegetable oil  crops.</a:t>
            </a:r>
            <a:endParaRPr lang="en-US" sz="2400" dirty="0">
              <a:latin typeface="Gill Sans MT" panose="020B0502020104020203" pitchFamily="34" charset="0"/>
              <a:ea typeface="Arial Unicode MS"/>
              <a:cs typeface="Arial" panose="020B0604020202020204" pitchFamily="34" charset="0"/>
            </a:endParaRPr>
          </a:p>
          <a:p>
            <a:pPr marR="0" lvl="0">
              <a:lnSpc>
                <a:spcPct val="115000"/>
              </a:lnSpc>
              <a:spcAft>
                <a:spcPts val="1000"/>
              </a:spcAft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9. State the growing conditions of: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Palm oil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143000" marR="0" lvl="2" indent="-228600">
              <a:lnSpc>
                <a:spcPct val="115000"/>
              </a:lnSpc>
              <a:buFont typeface="+mj-lt"/>
              <a:buAutoNum type="alphaLcParenR"/>
            </a:pPr>
            <a:r>
              <a:rPr lang="en-US" sz="2400" dirty="0">
                <a:effectLst/>
                <a:latin typeface="Gill Sans MT" panose="020B0502020104020203" pitchFamily="34" charset="0"/>
                <a:ea typeface="Arial Unicode MS"/>
                <a:cs typeface="Arial Unicode MS"/>
              </a:rPr>
              <a:t>Coconut</a:t>
            </a:r>
            <a:endParaRPr lang="en-US" sz="2400" dirty="0">
              <a:effectLst/>
              <a:latin typeface="Gill Sans MT" panose="020B0502020104020203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F90773A-9E9F-071F-9BD2-771B5A0CC2C3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70826-7993-A598-4D19-B032E3328B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0C2ED-3769-617C-B810-9F8E8DECCCEB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CD7A7B4-77C1-0134-8C5A-2B6E586044C7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425782-2368-00C7-B1B7-0470477813C6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69569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954472-1ADF-25C6-DCFD-74D55F3DE527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ED7D0D3-B94E-47CC-B27C-B18CFAA87C9D}"/>
              </a:ext>
            </a:extLst>
          </p:cNvPr>
          <p:cNvSpPr txBox="1"/>
          <p:nvPr/>
        </p:nvSpPr>
        <p:spPr>
          <a:xfrm>
            <a:off x="2773680" y="476290"/>
            <a:ext cx="6058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D673E8-640D-8278-6C81-3A04DE8D6407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C68F6-FA6D-3FC6-2E5D-6161E62B0196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D595559-C978-6F87-A2CB-675720232F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C026325-FB72-49BD-2170-7EF9A9CE9A5D}"/>
              </a:ext>
            </a:extLst>
          </p:cNvPr>
          <p:cNvSpPr txBox="1"/>
          <p:nvPr/>
        </p:nvSpPr>
        <p:spPr>
          <a:xfrm>
            <a:off x="1141834" y="1517372"/>
            <a:ext cx="7024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latin typeface="Gill Sans MT" panose="020B0502020104020203" pitchFamily="34" charset="0"/>
              </a:rPr>
              <a:t>Fruit crops</a:t>
            </a:r>
            <a:r>
              <a:rPr lang="en-US" sz="2400" dirty="0">
                <a:latin typeface="Gill Sans MT" panose="020B0502020104020203" pitchFamily="34" charset="0"/>
              </a:rPr>
              <a:t> are plants cultivated primarily for their edible, fleshy fruits, which are consumed fresh or processed for juice, jams, or other products.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6BE77A-9DA9-D4EC-2B69-DF3C021E3A7B}"/>
              </a:ext>
            </a:extLst>
          </p:cNvPr>
          <p:cNvSpPr txBox="1"/>
          <p:nvPr/>
        </p:nvSpPr>
        <p:spPr>
          <a:xfrm>
            <a:off x="1140670" y="2742807"/>
            <a:ext cx="702466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/>
              <a:t>Mango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Origin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India &amp; Southeast Asia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Growing Conditions</a:t>
            </a:r>
            <a:r>
              <a:rPr lang="en-US" sz="2400" dirty="0"/>
              <a:t>: Hot, wet summers; cool, dry winters; deep, well-drained soil.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Types of mangoes: </a:t>
            </a:r>
            <a:r>
              <a:rPr lang="en-US" sz="2400" dirty="0"/>
              <a:t>Indian mangoes and Indo China Mangoes.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Cultivation</a:t>
            </a:r>
            <a:r>
              <a:rPr lang="en-US" sz="2400" dirty="0">
                <a:solidFill>
                  <a:srgbClr val="C00000"/>
                </a:solidFill>
              </a:rPr>
              <a:t>: </a:t>
            </a:r>
            <a:r>
              <a:rPr lang="en-US" sz="2400" dirty="0"/>
              <a:t>Grown from grafted seedlings; pruned regularly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A0AB27-2E54-E42A-AE1D-100A1DB07ED5}"/>
              </a:ext>
            </a:extLst>
          </p:cNvPr>
          <p:cNvGrpSpPr/>
          <p:nvPr/>
        </p:nvGrpSpPr>
        <p:grpSpPr>
          <a:xfrm>
            <a:off x="8166497" y="1875302"/>
            <a:ext cx="3078864" cy="3914493"/>
            <a:chOff x="8403890" y="1875302"/>
            <a:chExt cx="2833995" cy="3582493"/>
          </a:xfrm>
        </p:grpSpPr>
        <p:pic>
          <p:nvPicPr>
            <p:cNvPr id="13" name="Picture 12" descr="Image result for mango tree">
              <a:extLst>
                <a:ext uri="{FF2B5EF4-FFF2-40B4-BE49-F238E27FC236}">
                  <a16:creationId xmlns:a16="http://schemas.microsoft.com/office/drawing/2014/main" id="{8AB337C3-39AE-4E45-E847-66480926D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406033" y="1875302"/>
              <a:ext cx="2831852" cy="20300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4" name="Picture 13" descr="Related image">
              <a:extLst>
                <a:ext uri="{FF2B5EF4-FFF2-40B4-BE49-F238E27FC236}">
                  <a16:creationId xmlns:a16="http://schemas.microsoft.com/office/drawing/2014/main" id="{92C5806F-4C88-300E-5163-494FD108FA6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8403890" y="3932528"/>
              <a:ext cx="2831853" cy="152526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641CBC25-05F5-9C53-A02E-70554ACD4C93}"/>
              </a:ext>
            </a:extLst>
          </p:cNvPr>
          <p:cNvSpPr/>
          <p:nvPr/>
        </p:nvSpPr>
        <p:spPr>
          <a:xfrm>
            <a:off x="0" y="-19550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E66284-95CE-6198-1552-E06D69C3DE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63496"/>
            <a:ext cx="553939" cy="6591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7BA1104-E52C-178A-633B-4C930582E0D5}"/>
              </a:ext>
            </a:extLst>
          </p:cNvPr>
          <p:cNvSpPr txBox="1"/>
          <p:nvPr/>
        </p:nvSpPr>
        <p:spPr>
          <a:xfrm>
            <a:off x="2429236" y="916115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E9344B-7B13-A6C5-3A73-24762A0D4ED5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E61E45-B1C1-73E1-B5AD-70C2431CBA4B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8074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81D6AD-0FF5-B335-F5C2-E5CBB2AF8C3E}"/>
              </a:ext>
            </a:extLst>
          </p:cNvPr>
          <p:cNvSpPr txBox="1"/>
          <p:nvPr/>
        </p:nvSpPr>
        <p:spPr>
          <a:xfrm>
            <a:off x="1165342" y="1620962"/>
            <a:ext cx="95050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Picked when turning yellow/red or while green; ripens at room temperature 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Mango pests and Disease: </a:t>
            </a:r>
            <a:r>
              <a:rPr lang="en-US" sz="2400" b="1" dirty="0">
                <a:latin typeface="Gill Sans MT" panose="020B0502020104020203" pitchFamily="34" charset="0"/>
              </a:rPr>
              <a:t>the most common mango disease is Anthracnose while bugs and borers are the main mango pests. </a:t>
            </a:r>
            <a:endParaRPr lang="en-US" sz="2400" b="1" dirty="0">
              <a:solidFill>
                <a:srgbClr val="C00000"/>
              </a:solidFill>
              <a:latin typeface="Gill Sans MT" panose="020B0502020104020203" pitchFamily="34" charset="0"/>
            </a:endParaRP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India, China, Thailand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India, Mexico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D0F39F6-CAAC-F98F-D9A4-F79A8A7CB776}"/>
              </a:ext>
            </a:extLst>
          </p:cNvPr>
          <p:cNvSpPr/>
          <p:nvPr/>
        </p:nvSpPr>
        <p:spPr>
          <a:xfrm>
            <a:off x="0" y="-19550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EB3827-FA5B-61CA-D96B-AFE75DCF1EA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63496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2259FB1-A038-4D8F-F2DC-F62D469C9DF1}"/>
              </a:ext>
            </a:extLst>
          </p:cNvPr>
          <p:cNvSpPr txBox="1"/>
          <p:nvPr/>
        </p:nvSpPr>
        <p:spPr>
          <a:xfrm>
            <a:off x="2429236" y="916115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7F7477-D9BC-44B1-4013-84452BA5CB44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B59963-0E8D-F52B-EFC4-ABFCAF02FCE7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5685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58E4B8A-74E8-82CF-C291-6714092673C3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F630906-6958-91C6-3475-9BD85029100C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E679A-2F36-7157-C9AA-DDAC4F915198}"/>
              </a:ext>
            </a:extLst>
          </p:cNvPr>
          <p:cNvSpPr txBox="1"/>
          <p:nvPr/>
        </p:nvSpPr>
        <p:spPr>
          <a:xfrm>
            <a:off x="6235430" y="476290"/>
            <a:ext cx="3048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8A093-C910-F1DC-BFF4-D89F7839BF33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27BA3F-15B4-1934-A29B-8DDB40575A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04FCE093-7F28-C088-9F93-26F916F650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0543" y="1983340"/>
            <a:ext cx="65116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Origin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Southeast Asia; now global in tropics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Growing Conditions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Warm, humid; rich, moist, well-drained soil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Cultivation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Grown from suckers/rhizomes; perennial herb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Harvesting &amp; Processing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Cut the whole bunch when fruits are mature green; ripened in controlled conditions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Top Producers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India, China, Indonesia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Top Exporters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Gill Sans MT" panose="020B0502020104020203" pitchFamily="34" charset="0"/>
              </a:rPr>
              <a:t>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Ecuador, Philippines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E2819C-2E7B-8E69-DB3E-98BAB815F309}"/>
              </a:ext>
            </a:extLst>
          </p:cNvPr>
          <p:cNvSpPr txBox="1"/>
          <p:nvPr/>
        </p:nvSpPr>
        <p:spPr>
          <a:xfrm>
            <a:off x="-1729840" y="1434211"/>
            <a:ext cx="737843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Banana</a:t>
            </a:r>
          </a:p>
        </p:txBody>
      </p:sp>
      <p:pic>
        <p:nvPicPr>
          <p:cNvPr id="11" name="Picture 10" descr="Harvesting bananas involves... - Banana Farm Eco Hostel | Facebook">
            <a:extLst>
              <a:ext uri="{FF2B5EF4-FFF2-40B4-BE49-F238E27FC236}">
                <a16:creationId xmlns:a16="http://schemas.microsoft.com/office/drawing/2014/main" id="{6F5AFA3A-2256-EBE0-DBD9-BD20684B7E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5630" y="2318568"/>
            <a:ext cx="3573293" cy="2572409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169FA48-AFE7-FF4B-672F-8AF5BC79B504}"/>
              </a:ext>
            </a:extLst>
          </p:cNvPr>
          <p:cNvSpPr/>
          <p:nvPr/>
        </p:nvSpPr>
        <p:spPr>
          <a:xfrm>
            <a:off x="0" y="-19550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4BB215-01C5-1261-51A6-B424B2FCE62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63496"/>
            <a:ext cx="553939" cy="65916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14EE09-46B5-68B9-4BB8-CE3DA870FE59}"/>
              </a:ext>
            </a:extLst>
          </p:cNvPr>
          <p:cNvSpPr txBox="1"/>
          <p:nvPr/>
        </p:nvSpPr>
        <p:spPr>
          <a:xfrm>
            <a:off x="2429236" y="916115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366776-4A2D-4F1C-0B0D-A6DD7AB66EA7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F479B2-3EEF-352E-389B-EF7CB29EF3A9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0784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B60073A-75DF-2E17-7FB3-462DF116EBF2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7F293F-88CD-E477-A854-8A4882C64968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Form Four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653890-4E62-B02F-34C5-6AC8A78884BC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BC66813-405A-119C-4963-FFB99F0AEAF4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8459BA-AD2B-E146-E58B-7A4D33EC1E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760E5F-831A-D461-39D9-46A9B4BB1035}"/>
              </a:ext>
            </a:extLst>
          </p:cNvPr>
          <p:cNvSpPr txBox="1"/>
          <p:nvPr/>
        </p:nvSpPr>
        <p:spPr>
          <a:xfrm>
            <a:off x="1064026" y="1630616"/>
            <a:ext cx="730933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Citrus Fruits (Oranges, Lemons, Limes, Grapefruit)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Origin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Asia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Growing Conditions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Warm, frost-free; 10–13°C minimum temp; well-drained soil</a:t>
            </a:r>
          </a:p>
        </p:txBody>
      </p:sp>
      <p:pic>
        <p:nvPicPr>
          <p:cNvPr id="9" name="Picture 8" descr="Orange Trees For Zone 9 - Orange Varieties That Grow In Zone 9 Climates">
            <a:extLst>
              <a:ext uri="{FF2B5EF4-FFF2-40B4-BE49-F238E27FC236}">
                <a16:creationId xmlns:a16="http://schemas.microsoft.com/office/drawing/2014/main" id="{E1684B4A-2223-FEE7-D7E8-D9FB946907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0851" y="1527487"/>
            <a:ext cx="3587263" cy="1957823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AE63AE0-34D4-C6E0-B962-BC796D5B523C}"/>
              </a:ext>
            </a:extLst>
          </p:cNvPr>
          <p:cNvSpPr/>
          <p:nvPr/>
        </p:nvSpPr>
        <p:spPr>
          <a:xfrm>
            <a:off x="0" y="-19550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DF46E75-BBDE-E93E-AA20-83AC8E305E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63496"/>
            <a:ext cx="553939" cy="65916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D46EF98-D416-3181-17DF-271B57767982}"/>
              </a:ext>
            </a:extLst>
          </p:cNvPr>
          <p:cNvSpPr txBox="1"/>
          <p:nvPr/>
        </p:nvSpPr>
        <p:spPr>
          <a:xfrm>
            <a:off x="2429236" y="916115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292F79-534C-243B-5CE7-29AD5C5EF0D2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07298B-913B-861E-D2CD-F69B0AF527CD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60D7061-650D-71DD-30C4-762AB853DA8B}"/>
              </a:ext>
            </a:extLst>
          </p:cNvPr>
          <p:cNvSpPr/>
          <p:nvPr/>
        </p:nvSpPr>
        <p:spPr>
          <a:xfrm>
            <a:off x="1064026" y="3597952"/>
            <a:ext cx="10642144" cy="156966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Grown from seeds or grafted plants; often in pots in temperate zones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Hand-picked when fully colored; packed fresh or juiced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China, Brazil, India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Spain, South Africa, Egypt</a:t>
            </a:r>
          </a:p>
        </p:txBody>
      </p:sp>
    </p:spTree>
    <p:extLst>
      <p:ext uri="{BB962C8B-B14F-4D97-AF65-F5344CB8AC3E}">
        <p14:creationId xmlns:p14="http://schemas.microsoft.com/office/powerpoint/2010/main" val="567225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D65E37B-CED1-B28C-03B2-9CB2C1AF5804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EC13A6-61EB-0F3C-8F0A-6B2EBE9F1FAC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DBC661-8F71-4D98-90BC-D4F66627203F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306138-9C12-0201-8561-6986A07236C1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D54041-59CC-CFEA-C62F-E7D49169B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8EF9EB9-FD52-E25D-31FC-12281D36F804}"/>
              </a:ext>
            </a:extLst>
          </p:cNvPr>
          <p:cNvSpPr txBox="1"/>
          <p:nvPr/>
        </p:nvSpPr>
        <p:spPr>
          <a:xfrm>
            <a:off x="1127654" y="1261060"/>
            <a:ext cx="709355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Definition: Plant and Animal Fibers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Plant and animal fibers</a:t>
            </a:r>
            <a:r>
              <a:rPr lang="en-US" sz="2400" dirty="0">
                <a:latin typeface="Gill Sans MT" panose="020B0502020104020203" pitchFamily="34" charset="0"/>
              </a:rPr>
              <a:t> are natural materials obtained from plants or animals, used for making textiles, ropes, and clothing through spinning and weaving.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917DF4-E541-AB4B-477C-85A8AF1892C5}"/>
              </a:ext>
            </a:extLst>
          </p:cNvPr>
          <p:cNvSpPr txBox="1"/>
          <p:nvPr/>
        </p:nvSpPr>
        <p:spPr>
          <a:xfrm>
            <a:off x="1127654" y="2741608"/>
            <a:ext cx="5472332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latin typeface="Gill Sans MT" panose="020B0502020104020203" pitchFamily="34" charset="0"/>
              </a:rPr>
              <a:t>Cotton (Plant Fiber)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Source</a:t>
            </a:r>
            <a:r>
              <a:rPr lang="en-US" sz="2400" dirty="0">
                <a:latin typeface="Gill Sans MT" panose="020B0502020104020203" pitchFamily="34" charset="0"/>
              </a:rPr>
              <a:t>: Cotton plant (fruit fibers)</a:t>
            </a:r>
          </a:p>
          <a:p>
            <a:r>
              <a:rPr lang="en-US" sz="2400" b="1" dirty="0">
                <a:solidFill>
                  <a:srgbClr val="C00000"/>
                </a:solidFill>
                <a:latin typeface="Gill Sans MT" panose="020B0502020104020203" pitchFamily="34" charset="0"/>
              </a:rPr>
              <a:t>Types of Cotton: </a:t>
            </a:r>
            <a:r>
              <a:rPr lang="en-US" sz="2400" dirty="0">
                <a:latin typeface="Gill Sans MT" panose="020B0502020104020203" pitchFamily="34" charset="0"/>
              </a:rPr>
              <a:t>Short stable when the fiber is less than 3cm and long stable cotton when the fiber is longer than 3cm.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A57A644-DF54-C68D-F250-DACB0F435177}"/>
              </a:ext>
            </a:extLst>
          </p:cNvPr>
          <p:cNvGrpSpPr/>
          <p:nvPr/>
        </p:nvGrpSpPr>
        <p:grpSpPr>
          <a:xfrm>
            <a:off x="7297552" y="3738341"/>
            <a:ext cx="4296509" cy="1691397"/>
            <a:chOff x="6095999" y="4297255"/>
            <a:chExt cx="5820384" cy="2230005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70E5A73A-A3FB-02B1-DCFE-4B3D9627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167505" y="4297255"/>
              <a:ext cx="2748878" cy="20844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8CBE283-D2A2-3CEC-F71C-82AC10372B8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095999" y="4297255"/>
              <a:ext cx="3071506" cy="223000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63B006C9-7457-B289-40AE-797661025299}"/>
              </a:ext>
            </a:extLst>
          </p:cNvPr>
          <p:cNvSpPr txBox="1"/>
          <p:nvPr/>
        </p:nvSpPr>
        <p:spPr>
          <a:xfrm>
            <a:off x="8361241" y="5480337"/>
            <a:ext cx="5367236" cy="434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cotton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910C3D7-353D-20E3-449D-0476C63F5C8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071368" y="1567952"/>
            <a:ext cx="2748878" cy="1942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0583C7D7-D543-EBD7-5B18-E8CBB9171D38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E78D5E4-393A-9DFE-ADDC-45DE3CCA54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C432955-BE7F-D9F0-C9A3-FA3C03BAC2F7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77ADD5-FAAA-2212-4C68-E77CA2908CE6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AD57E88-0B10-EBFD-3B1E-1C9CE124DA91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1571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19B49A-B5D7-709D-5404-FE3BF70184C1}"/>
              </a:ext>
            </a:extLst>
          </p:cNvPr>
          <p:cNvSpPr txBox="1"/>
          <p:nvPr/>
        </p:nvSpPr>
        <p:spPr>
          <a:xfrm>
            <a:off x="1212460" y="1663244"/>
            <a:ext cx="92231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Growing Conditions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Warm climate; 500–1000 mm rain; deep, rich soil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Grown from seeds; needs weeding, pest control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Hand/machine picked → ginned → spun into yarn → woven into cloth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solidFill>
                  <a:srgbClr val="FF0000"/>
                </a:solidFill>
                <a:latin typeface="Gill Sans MT" panose="020B0502020104020203" pitchFamily="34" charset="0"/>
              </a:rPr>
              <a:t>: </a:t>
            </a:r>
            <a:r>
              <a:rPr lang="en-US" sz="2400" dirty="0">
                <a:latin typeface="Gill Sans MT" panose="020B0502020104020203" pitchFamily="34" charset="0"/>
              </a:rPr>
              <a:t>China, India, USA</a:t>
            </a:r>
          </a:p>
          <a:p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latin typeface="Gill Sans MT" panose="020B0502020104020203" pitchFamily="34" charset="0"/>
              </a:rPr>
              <a:t>: USA, Brazil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8342CC-66CC-7DBF-3040-900E9D2A36BC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E0B12-AEE4-F097-18AB-4254A90807A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75775B8-0AEC-36A7-6DBB-9CA081E97A44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F8F379-5CB4-CF6D-1129-5D077B304AFE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B9093-03F8-2ED9-F299-F19521A75AE2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23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8AD10-43F4-D419-D349-79104B92C0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7EC74F-F1F8-AE6D-5039-202F6085ACB4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E6C7F-0D8A-D120-858D-A53612BE0CDC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934222-F743-FCC7-76E5-D292E560C127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404D0-641A-B651-1AF5-4F84FCF3EC72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AF764-204D-94B2-7D1B-E77CD7B5FA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E7950FC-D1BB-8A47-DC68-ABD944A0649E}"/>
              </a:ext>
            </a:extLst>
          </p:cNvPr>
          <p:cNvSpPr txBox="1"/>
          <p:nvPr/>
        </p:nvSpPr>
        <p:spPr>
          <a:xfrm>
            <a:off x="8580170" y="5359325"/>
            <a:ext cx="5367236" cy="39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</a:t>
            </a:r>
            <a:r>
              <a:rPr lang="en-US" b="1" i="1" dirty="0">
                <a:latin typeface="Book Antiqua" panose="02040602050305030304" pitchFamily="18" charset="0"/>
                <a:ea typeface="Arial Unicode MS"/>
                <a:cs typeface="Arial Unicode MS"/>
              </a:rPr>
              <a:t>sisal </a:t>
            </a:r>
            <a:r>
              <a:rPr lang="en-US" sz="18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0ED2B1-6EC7-099B-01CC-408BAC94B8F1}"/>
              </a:ext>
            </a:extLst>
          </p:cNvPr>
          <p:cNvSpPr txBox="1"/>
          <p:nvPr/>
        </p:nvSpPr>
        <p:spPr>
          <a:xfrm>
            <a:off x="1018117" y="1301955"/>
            <a:ext cx="6967199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3200" b="1" dirty="0">
                <a:solidFill>
                  <a:srgbClr val="FF0000"/>
                </a:solidFill>
                <a:latin typeface="Gill Sans MT" panose="020B0502020104020203" pitchFamily="34" charset="0"/>
              </a:rPr>
              <a:t>Sisal Hemp (Plant Fiber)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Source</a:t>
            </a:r>
            <a:r>
              <a:rPr lang="en-US" sz="2400" dirty="0">
                <a:latin typeface="Gill Sans MT" panose="020B0502020104020203" pitchFamily="34" charset="0"/>
              </a:rPr>
              <a:t>: Leaves of the sisal plant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Growing Conditions</a:t>
            </a:r>
            <a:r>
              <a:rPr lang="en-US" sz="2400" dirty="0">
                <a:latin typeface="Gill Sans MT" panose="020B0502020104020203" pitchFamily="34" charset="0"/>
              </a:rPr>
              <a:t>: Hot, dry regions; 890 mm rain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Cultivation</a:t>
            </a:r>
            <a:r>
              <a:rPr lang="en-US" sz="2400" dirty="0">
                <a:latin typeface="Gill Sans MT" panose="020B0502020104020203" pitchFamily="34" charset="0"/>
              </a:rPr>
              <a:t>: Grown from suckers; leaves cut 2–3 times/year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Harvesting &amp; Processing</a:t>
            </a:r>
            <a:r>
              <a:rPr lang="en-US" sz="2400" dirty="0">
                <a:latin typeface="Gill Sans MT" panose="020B0502020104020203" pitchFamily="34" charset="0"/>
              </a:rPr>
              <a:t>: Leaves decorticated (fiber separated) → dried → baled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Origin</a:t>
            </a:r>
            <a:r>
              <a:rPr lang="en-US" sz="2400" dirty="0">
                <a:latin typeface="Gill Sans MT" panose="020B0502020104020203" pitchFamily="34" charset="0"/>
              </a:rPr>
              <a:t>: Yucatan in Mexico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latin typeface="Gill Sans MT" panose="020B0502020104020203" pitchFamily="34" charset="0"/>
              </a:rPr>
              <a:t>: Tanzania, Kenya, Brazil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latin typeface="Gill Sans MT" panose="020B0502020104020203" pitchFamily="34" charset="0"/>
              </a:rPr>
              <a:t>: Tanzania, Brazil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5002055-09EA-9782-8CC9-B03BE57AB71E}"/>
              </a:ext>
            </a:extLst>
          </p:cNvPr>
          <p:cNvGrpSpPr/>
          <p:nvPr/>
        </p:nvGrpSpPr>
        <p:grpSpPr>
          <a:xfrm>
            <a:off x="7159841" y="3609954"/>
            <a:ext cx="4272504" cy="1690950"/>
            <a:chOff x="6906083" y="3700141"/>
            <a:chExt cx="4145847" cy="160076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CE3ADDAF-D22A-2C4A-FF75-6F6B7F1EE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046912" y="3700141"/>
              <a:ext cx="2005018" cy="15979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EE31A58-37B7-6AAD-8F8F-07E7C4C0B95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6906083" y="3761286"/>
              <a:ext cx="2140829" cy="15396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pic>
        <p:nvPicPr>
          <p:cNvPr id="18" name="Picture 2">
            <a:extLst>
              <a:ext uri="{FF2B5EF4-FFF2-40B4-BE49-F238E27FC236}">
                <a16:creationId xmlns:a16="http://schemas.microsoft.com/office/drawing/2014/main" id="{DF626BB4-6C77-3539-BBFE-2A42EC05A2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49991" y="1557096"/>
            <a:ext cx="2801939" cy="1478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DE7CA1-18E9-D328-8AD0-7AB42A2E2CD8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2AD06F-5990-EF56-6B3E-C659945769A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3E9755A-1725-9C4E-1CC8-4E3AA81C4CA9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FDBCAA-9116-3416-0D72-F1EB6E9B300A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E00961A-3ACA-32F6-9FBC-49C09BE9D6D4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7943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EDA210-51C7-01E7-4547-7BBB58A8A4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84D195-1089-41FB-C88A-9C9682804840}"/>
              </a:ext>
            </a:extLst>
          </p:cNvPr>
          <p:cNvSpPr/>
          <p:nvPr/>
        </p:nvSpPr>
        <p:spPr>
          <a:xfrm>
            <a:off x="0" y="0"/>
            <a:ext cx="12192000" cy="962588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1C8674-3401-70C1-296D-EFAC08E97779}"/>
              </a:ext>
            </a:extLst>
          </p:cNvPr>
          <p:cNvSpPr txBox="1"/>
          <p:nvPr/>
        </p:nvSpPr>
        <p:spPr>
          <a:xfrm>
            <a:off x="3359834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Geography  class: Form four              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4B473A-3814-99CA-3344-ADEF8C1E5254}"/>
              </a:ext>
            </a:extLst>
          </p:cNvPr>
          <p:cNvSpPr txBox="1"/>
          <p:nvPr/>
        </p:nvSpPr>
        <p:spPr>
          <a:xfrm>
            <a:off x="5960013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Agriculture                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3F58FF-EC6A-B32F-B122-3555F9ED0BA0}"/>
              </a:ext>
            </a:extLst>
          </p:cNvPr>
          <p:cNvSpPr txBox="1"/>
          <p:nvPr/>
        </p:nvSpPr>
        <p:spPr>
          <a:xfrm>
            <a:off x="9284091" y="476290"/>
            <a:ext cx="54723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B90B3EE-1C8B-4BF0-6997-602D5DD4AE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8126" y="-19550"/>
            <a:ext cx="753744" cy="8969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14EB059-D195-0D47-BD5E-91728E353811}"/>
              </a:ext>
            </a:extLst>
          </p:cNvPr>
          <p:cNvSpPr txBox="1"/>
          <p:nvPr/>
        </p:nvSpPr>
        <p:spPr>
          <a:xfrm>
            <a:off x="8748727" y="5210397"/>
            <a:ext cx="5367236" cy="3950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15000"/>
              </a:lnSpc>
              <a:spcAft>
                <a:spcPts val="1000"/>
              </a:spcAft>
            </a:pPr>
            <a:r>
              <a:rPr lang="en-US" sz="18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Fig, shows wool</a:t>
            </a:r>
            <a:r>
              <a:rPr lang="en-US" b="1" i="1" dirty="0">
                <a:latin typeface="Book Antiqua" panose="02040602050305030304" pitchFamily="18" charset="0"/>
                <a:ea typeface="Arial Unicode MS"/>
                <a:cs typeface="Arial Unicode MS"/>
              </a:rPr>
              <a:t> </a:t>
            </a:r>
            <a:r>
              <a:rPr lang="en-US" sz="1800" b="1" i="1" dirty="0">
                <a:effectLst/>
                <a:latin typeface="Book Antiqua" panose="02040602050305030304" pitchFamily="18" charset="0"/>
                <a:ea typeface="Arial Unicode MS"/>
                <a:cs typeface="Arial Unicode MS"/>
              </a:rPr>
              <a:t> </a:t>
            </a:r>
            <a:endParaRPr lang="en-US" sz="16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7C9BE9-AB6B-896B-8441-79D8CD1BA3F7}"/>
              </a:ext>
            </a:extLst>
          </p:cNvPr>
          <p:cNvSpPr txBox="1"/>
          <p:nvPr/>
        </p:nvSpPr>
        <p:spPr>
          <a:xfrm>
            <a:off x="1201031" y="1533328"/>
            <a:ext cx="704000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400" b="1" dirty="0">
                <a:solidFill>
                  <a:srgbClr val="FF0000"/>
                </a:solidFill>
                <a:latin typeface="Gill Sans MT" panose="020B0502020104020203" pitchFamily="34" charset="0"/>
              </a:rPr>
              <a:t>Wool (Animal Fiber)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Source</a:t>
            </a:r>
            <a:r>
              <a:rPr lang="en-US" sz="2400" dirty="0">
                <a:latin typeface="Gill Sans MT" panose="020B0502020104020203" pitchFamily="34" charset="0"/>
              </a:rPr>
              <a:t>: Fleece of sheep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Types</a:t>
            </a:r>
            <a:r>
              <a:rPr lang="en-US" sz="2400" dirty="0">
                <a:latin typeface="Gill Sans MT" panose="020B0502020104020203" pitchFamily="34" charset="0"/>
              </a:rPr>
              <a:t>: Merino (fine), Crossbred (medium), Carpet wool (coarse)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Uses: </a:t>
            </a:r>
            <a:r>
              <a:rPr lang="en-US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Clothing, Blankets and bedding Home insulation</a:t>
            </a:r>
            <a:endParaRPr lang="en-US" sz="3200" dirty="0">
              <a:latin typeface="Gill Sans MT" panose="020B0502020104020203" pitchFamily="34" charset="0"/>
            </a:endParaRPr>
          </a:p>
          <a:p>
            <a:r>
              <a:rPr lang="en-US" sz="2400" b="1" dirty="0">
                <a:latin typeface="Gill Sans MT" panose="020B0502020104020203" pitchFamily="34" charset="0"/>
              </a:rPr>
              <a:t>Processing</a:t>
            </a:r>
            <a:r>
              <a:rPr lang="en-US" sz="2400" dirty="0">
                <a:latin typeface="Gill Sans MT" panose="020B0502020104020203" pitchFamily="34" charset="0"/>
              </a:rPr>
              <a:t>: Sheared → cleaned → spun into yarn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Top Producers</a:t>
            </a:r>
            <a:r>
              <a:rPr lang="en-US" sz="2400" dirty="0">
                <a:latin typeface="Gill Sans MT" panose="020B0502020104020203" pitchFamily="34" charset="0"/>
              </a:rPr>
              <a:t>: Australia, China, New Zealand</a:t>
            </a:r>
          </a:p>
          <a:p>
            <a:r>
              <a:rPr lang="en-US" sz="2400" b="1" dirty="0">
                <a:latin typeface="Gill Sans MT" panose="020B0502020104020203" pitchFamily="34" charset="0"/>
              </a:rPr>
              <a:t>Top Exporters</a:t>
            </a:r>
            <a:r>
              <a:rPr lang="en-US" sz="2400" dirty="0">
                <a:latin typeface="Gill Sans MT" panose="020B0502020104020203" pitchFamily="34" charset="0"/>
              </a:rPr>
              <a:t>: Australia, New Zealand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E68714E-ED6E-A155-E5E0-77392C44600E}"/>
              </a:ext>
            </a:extLst>
          </p:cNvPr>
          <p:cNvGrpSpPr/>
          <p:nvPr/>
        </p:nvGrpSpPr>
        <p:grpSpPr>
          <a:xfrm>
            <a:off x="8128266" y="1661843"/>
            <a:ext cx="3280387" cy="3511860"/>
            <a:chOff x="8545267" y="1658017"/>
            <a:chExt cx="2823188" cy="3062113"/>
          </a:xfrm>
        </p:grpSpPr>
        <p:pic>
          <p:nvPicPr>
            <p:cNvPr id="10" name="Picture 9" descr="Different breeds of sheep that we use | Blog | Celtic &amp;amp; Co.">
              <a:extLst>
                <a:ext uri="{FF2B5EF4-FFF2-40B4-BE49-F238E27FC236}">
                  <a16:creationId xmlns:a16="http://schemas.microsoft.com/office/drawing/2014/main" id="{070E5D11-5C6F-12B0-7197-4CAFA6E157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67" y="1658017"/>
              <a:ext cx="2823188" cy="154705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C03CB6CB-73CD-8E98-B2B0-12C1A3F86DD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5267" y="3205071"/>
              <a:ext cx="2823188" cy="15150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A61B2279-69F4-F03D-8C76-659C0C268D44}"/>
              </a:ext>
            </a:extLst>
          </p:cNvPr>
          <p:cNvSpPr/>
          <p:nvPr/>
        </p:nvSpPr>
        <p:spPr>
          <a:xfrm>
            <a:off x="0" y="-48598"/>
            <a:ext cx="12229322" cy="1335199"/>
          </a:xfrm>
          <a:prstGeom prst="rect">
            <a:avLst/>
          </a:prstGeom>
          <a:solidFill>
            <a:srgbClr val="14AA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D8CF21D-6418-BA46-17B5-6BA344B240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4025" y="534448"/>
            <a:ext cx="553939" cy="65916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BE4F62C-0926-A4C1-D9D0-4565F07AEA22}"/>
              </a:ext>
            </a:extLst>
          </p:cNvPr>
          <p:cNvSpPr txBox="1"/>
          <p:nvPr/>
        </p:nvSpPr>
        <p:spPr>
          <a:xfrm>
            <a:off x="2429236" y="887067"/>
            <a:ext cx="54723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Geography  class: F4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16F2238-7B5F-1110-D603-873E9F665471}"/>
              </a:ext>
            </a:extLst>
          </p:cNvPr>
          <p:cNvSpPr txBox="1"/>
          <p:nvPr/>
        </p:nvSpPr>
        <p:spPr>
          <a:xfrm>
            <a:off x="5198071" y="902421"/>
            <a:ext cx="5472332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Chapter 1: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Agriculture 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5C1B03C-265F-F20C-63F5-A55770E2ECD2}"/>
              </a:ext>
            </a:extLst>
          </p:cNvPr>
          <p:cNvSpPr txBox="1"/>
          <p:nvPr/>
        </p:nvSpPr>
        <p:spPr>
          <a:xfrm>
            <a:off x="8666613" y="869348"/>
            <a:ext cx="6861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chemeClr val="bg1"/>
                </a:solidFill>
              </a:rPr>
              <a:t>Episode:</a:t>
            </a:r>
            <a:r>
              <a:rPr lang="en-US" b="1" dirty="0">
                <a:solidFill>
                  <a:schemeClr val="bg1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lang="en-US" sz="1800" b="1" dirty="0">
                <a:solidFill>
                  <a:schemeClr val="bg1"/>
                </a:solidFill>
                <a:latin typeface="Gill Sans MT" panose="020B0502020104020203" pitchFamily="34" charset="0"/>
              </a:rPr>
              <a:t>Fruit crops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GB" sz="1600" b="1" dirty="0">
                <a:solidFill>
                  <a:schemeClr val="bg1"/>
                </a:solidFill>
                <a:latin typeface="Arial" panose="020B0604020202020204" pitchFamily="34" charset="0"/>
              </a:rPr>
              <a:t> </a:t>
            </a:r>
            <a:endParaRPr lang="en-US" sz="1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7856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790</TotalTime>
  <Words>1360</Words>
  <Application>Microsoft Office PowerPoint</Application>
  <PresentationFormat>Widescreen</PresentationFormat>
  <Paragraphs>189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Book Antiqua</vt:lpstr>
      <vt:lpstr>Calibri</vt:lpstr>
      <vt:lpstr>Calibri Light</vt:lpstr>
      <vt:lpstr>Gill Sans MT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Abdiasis  Ahmed Muhumed</dc:creator>
  <cp:lastModifiedBy>User</cp:lastModifiedBy>
  <cp:revision>28</cp:revision>
  <dcterms:created xsi:type="dcterms:W3CDTF">2025-02-25T18:51:57Z</dcterms:created>
  <dcterms:modified xsi:type="dcterms:W3CDTF">2025-05-14T08:10:47Z</dcterms:modified>
</cp:coreProperties>
</file>