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202" y="227932"/>
            <a:ext cx="10008811" cy="17293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3571" y="2538730"/>
            <a:ext cx="13735685" cy="493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Relationship Id="rId4" Type="http://schemas.openxmlformats.org/officeDocument/2006/relationships/image" Target="../media/image60.jpg"/><Relationship Id="rId5" Type="http://schemas.openxmlformats.org/officeDocument/2006/relationships/image" Target="../media/image61.jp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jpg"/><Relationship Id="rId10" Type="http://schemas.openxmlformats.org/officeDocument/2006/relationships/image" Target="../media/image66.jpg"/><Relationship Id="rId11" Type="http://schemas.openxmlformats.org/officeDocument/2006/relationships/image" Target="../media/image67.jpg"/><Relationship Id="rId12" Type="http://schemas.openxmlformats.org/officeDocument/2006/relationships/image" Target="../media/image68.jpg"/><Relationship Id="rId13" Type="http://schemas.openxmlformats.org/officeDocument/2006/relationships/image" Target="../media/image69.jpg"/><Relationship Id="rId14" Type="http://schemas.openxmlformats.org/officeDocument/2006/relationships/image" Target="../media/image70.jpg"/><Relationship Id="rId15" Type="http://schemas.openxmlformats.org/officeDocument/2006/relationships/image" Target="../media/image71.png"/><Relationship Id="rId16" Type="http://schemas.openxmlformats.org/officeDocument/2006/relationships/image" Target="../media/image72.jpg"/><Relationship Id="rId17" Type="http://schemas.openxmlformats.org/officeDocument/2006/relationships/image" Target="../media/image73.png"/><Relationship Id="rId18" Type="http://schemas.openxmlformats.org/officeDocument/2006/relationships/image" Target="../media/image74.jpg"/><Relationship Id="rId19" Type="http://schemas.openxmlformats.org/officeDocument/2006/relationships/image" Target="../media/image75.jpg"/><Relationship Id="rId20" Type="http://schemas.openxmlformats.org/officeDocument/2006/relationships/image" Target="../media/image76.jpg"/><Relationship Id="rId21" Type="http://schemas.openxmlformats.org/officeDocument/2006/relationships/image" Target="../media/image77.jpg"/><Relationship Id="rId22" Type="http://schemas.openxmlformats.org/officeDocument/2006/relationships/image" Target="../media/image78.jpg"/><Relationship Id="rId23" Type="http://schemas.openxmlformats.org/officeDocument/2006/relationships/image" Target="../media/image79.jpg"/><Relationship Id="rId24" Type="http://schemas.openxmlformats.org/officeDocument/2006/relationships/image" Target="../media/image80.jpg"/><Relationship Id="rId25" Type="http://schemas.openxmlformats.org/officeDocument/2006/relationships/image" Target="../media/image81.jpg"/><Relationship Id="rId26" Type="http://schemas.openxmlformats.org/officeDocument/2006/relationships/image" Target="../media/image82.jpg"/><Relationship Id="rId27" Type="http://schemas.openxmlformats.org/officeDocument/2006/relationships/image" Target="../media/image83.jpg"/><Relationship Id="rId28" Type="http://schemas.openxmlformats.org/officeDocument/2006/relationships/image" Target="../media/image84.png"/><Relationship Id="rId29" Type="http://schemas.openxmlformats.org/officeDocument/2006/relationships/image" Target="../media/image85.png"/><Relationship Id="rId30" Type="http://schemas.openxmlformats.org/officeDocument/2006/relationships/image" Target="../media/image86.png"/><Relationship Id="rId31" Type="http://schemas.openxmlformats.org/officeDocument/2006/relationships/image" Target="../media/image87.png"/><Relationship Id="rId32" Type="http://schemas.openxmlformats.org/officeDocument/2006/relationships/image" Target="../media/image88.png"/><Relationship Id="rId33" Type="http://schemas.openxmlformats.org/officeDocument/2006/relationships/image" Target="../media/image89.png"/><Relationship Id="rId34" Type="http://schemas.openxmlformats.org/officeDocument/2006/relationships/image" Target="../media/image90.png"/><Relationship Id="rId35" Type="http://schemas.openxmlformats.org/officeDocument/2006/relationships/image" Target="../media/image91.png"/><Relationship Id="rId36" Type="http://schemas.openxmlformats.org/officeDocument/2006/relationships/image" Target="../media/image92.png"/><Relationship Id="rId37" Type="http://schemas.openxmlformats.org/officeDocument/2006/relationships/image" Target="../media/image9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jp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jp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27" Type="http://schemas.openxmlformats.org/officeDocument/2006/relationships/image" Target="../media/image119.png"/><Relationship Id="rId28" Type="http://schemas.openxmlformats.org/officeDocument/2006/relationships/image" Target="../media/image120.png"/><Relationship Id="rId29" Type="http://schemas.openxmlformats.org/officeDocument/2006/relationships/image" Target="../media/image12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jp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jpg"/><Relationship Id="rId6" Type="http://schemas.openxmlformats.org/officeDocument/2006/relationships/image" Target="../media/image12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386" y="1634479"/>
            <a:ext cx="1056125" cy="91782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60" y="0"/>
            <a:ext cx="8687888" cy="11303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462405">
              <a:lnSpc>
                <a:spcPct val="100000"/>
              </a:lnSpc>
              <a:spcBef>
                <a:spcPts val="125"/>
              </a:spcBef>
            </a:pPr>
            <a:r>
              <a:rPr dirty="0" sz="5650" spc="-175">
                <a:latin typeface="Times New Roman"/>
                <a:cs typeface="Times New Roman"/>
              </a:rPr>
              <a:t>Employee</a:t>
            </a:r>
            <a:r>
              <a:rPr dirty="0" sz="5650" spc="45">
                <a:latin typeface="Times New Roman"/>
                <a:cs typeface="Times New Roman"/>
              </a:rPr>
              <a:t> </a:t>
            </a:r>
            <a:r>
              <a:rPr dirty="0" sz="5650">
                <a:latin typeface="Times New Roman"/>
                <a:cs typeface="Times New Roman"/>
              </a:rPr>
              <a:t>Data</a:t>
            </a:r>
            <a:r>
              <a:rPr dirty="0" sz="5650" spc="35">
                <a:latin typeface="Times New Roman"/>
                <a:cs typeface="Times New Roman"/>
              </a:rPr>
              <a:t> </a:t>
            </a:r>
            <a:r>
              <a:rPr dirty="0" sz="5650" spc="-150">
                <a:latin typeface="Times New Roman"/>
                <a:cs typeface="Times New Roman"/>
              </a:rPr>
              <a:t>Analysis</a:t>
            </a:r>
            <a:r>
              <a:rPr dirty="0" sz="5650" spc="-15">
                <a:latin typeface="Times New Roman"/>
                <a:cs typeface="Times New Roman"/>
              </a:rPr>
              <a:t> </a:t>
            </a:r>
            <a:r>
              <a:rPr dirty="0" sz="5650" spc="-295">
                <a:latin typeface="Times New Roman"/>
                <a:cs typeface="Times New Roman"/>
              </a:rPr>
              <a:t>usi</a:t>
            </a:r>
            <a:endParaRPr sz="56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12151" y="4646440"/>
            <a:ext cx="72072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185">
                <a:latin typeface="Times New Roman"/>
                <a:cs typeface="Times New Roman"/>
              </a:rPr>
              <a:t>Stude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98670" y="5722647"/>
            <a:ext cx="1405255" cy="4348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110"/>
              </a:spcBef>
            </a:pPr>
            <a:r>
              <a:rPr dirty="0" sz="2300" spc="-130">
                <a:latin typeface="Consolas"/>
                <a:cs typeface="Consolas"/>
              </a:rPr>
              <a:t>Register</a:t>
            </a:r>
            <a:endParaRPr sz="2300">
              <a:latin typeface="Consolas"/>
              <a:cs typeface="Consolas"/>
            </a:endParaRPr>
          </a:p>
          <a:p>
            <a:pPr marL="133985">
              <a:lnSpc>
                <a:spcPct val="100000"/>
              </a:lnSpc>
              <a:spcBef>
                <a:spcPts val="2435"/>
              </a:spcBef>
            </a:pPr>
            <a:r>
              <a:rPr dirty="0" sz="2250" spc="135">
                <a:latin typeface="Times New Roman"/>
                <a:cs typeface="Times New Roman"/>
              </a:rPr>
              <a:t>username</a:t>
            </a:r>
            <a:endParaRPr sz="225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  <a:spcBef>
                <a:spcPts val="2350"/>
              </a:spcBef>
            </a:pPr>
            <a:r>
              <a:rPr dirty="0" sz="2400" spc="-10">
                <a:latin typeface="Calibri"/>
                <a:cs typeface="Calibri"/>
              </a:rPr>
              <a:t>asunm13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275">
                <a:latin typeface="Calibri"/>
                <a:cs typeface="Calibri"/>
              </a:rPr>
              <a:t>DEPARTM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200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dirty="0" sz="2250" spc="-10">
                <a:latin typeface="Consolas"/>
                <a:cs typeface="Consolas"/>
              </a:rPr>
              <a:t>CoŒege:</a:t>
            </a:r>
            <a:endParaRPr sz="2250">
              <a:latin typeface="Consolas"/>
              <a:cs typeface="Consolas"/>
            </a:endParaRPr>
          </a:p>
          <a:p>
            <a:pPr marL="121920">
              <a:lnSpc>
                <a:spcPct val="100000"/>
              </a:lnSpc>
              <a:spcBef>
                <a:spcPts val="2550"/>
              </a:spcBef>
            </a:pPr>
            <a:r>
              <a:rPr dirty="0" sz="2200" spc="130">
                <a:latin typeface="Calibri"/>
                <a:cs typeface="Calibri"/>
              </a:rPr>
              <a:t>college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105">
                <a:latin typeface="Calibri"/>
                <a:cs typeface="Calibri"/>
              </a:rPr>
              <a:t>fo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385" y="2250552"/>
            <a:ext cx="326895" cy="51548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1083" y="7166564"/>
            <a:ext cx="301750" cy="51548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5698" y="7304866"/>
            <a:ext cx="276604" cy="38976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7740" y="7304866"/>
            <a:ext cx="264031" cy="38976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2355" y="7216856"/>
            <a:ext cx="238885" cy="47777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19250" y="7317439"/>
            <a:ext cx="264031" cy="3771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21584" y="7304866"/>
            <a:ext cx="201166" cy="37718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98188" y="7304866"/>
            <a:ext cx="264031" cy="38976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50230" y="7304866"/>
            <a:ext cx="264031" cy="38976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40574" y="7304866"/>
            <a:ext cx="276604" cy="38976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92616" y="7304866"/>
            <a:ext cx="289177" cy="38976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6991" y="7304866"/>
            <a:ext cx="276604" cy="38976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11606" y="7304866"/>
            <a:ext cx="276604" cy="38976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51074" y="7216856"/>
            <a:ext cx="238885" cy="47777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28846" y="7304866"/>
            <a:ext cx="289177" cy="38976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43752" y="7304866"/>
            <a:ext cx="264031" cy="37718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01949" y="4563970"/>
            <a:ext cx="364614" cy="37718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69864" y="2388854"/>
            <a:ext cx="251458" cy="38976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1906" y="2300844"/>
            <a:ext cx="238885" cy="47777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911083" y="2388854"/>
            <a:ext cx="264031" cy="38976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39146" y="2388854"/>
            <a:ext cx="264031" cy="38976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791188" y="2388854"/>
            <a:ext cx="289177" cy="38976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32990" y="2388854"/>
            <a:ext cx="276604" cy="38976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910178" y="2388854"/>
            <a:ext cx="276604" cy="38976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237074" y="2300844"/>
            <a:ext cx="238885" cy="47777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727418" y="2388854"/>
            <a:ext cx="289177" cy="38976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29751" y="2388854"/>
            <a:ext cx="264031" cy="37718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244719" y="980687"/>
            <a:ext cx="1433312" cy="766948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766042" y="993260"/>
            <a:ext cx="553208" cy="74180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407261" y="1005833"/>
            <a:ext cx="490343" cy="72922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985615" y="1005833"/>
            <a:ext cx="465198" cy="72922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538824" y="1005833"/>
            <a:ext cx="477770" cy="72922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092032" y="1005833"/>
            <a:ext cx="163447" cy="72922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368637" y="1005833"/>
            <a:ext cx="553208" cy="741802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009856" y="980687"/>
            <a:ext cx="616073" cy="766948"/>
          </a:xfrm>
          <a:prstGeom prst="rect">
            <a:avLst/>
          </a:prstGeom>
        </p:spPr>
      </p:pic>
      <p:grpSp>
        <p:nvGrpSpPr>
          <p:cNvPr id="37" name="object 37" descr=""/>
          <p:cNvGrpSpPr/>
          <p:nvPr/>
        </p:nvGrpSpPr>
        <p:grpSpPr>
          <a:xfrm>
            <a:off x="13893077" y="0"/>
            <a:ext cx="6211570" cy="11303635"/>
            <a:chOff x="13893077" y="0"/>
            <a:chExt cx="6211570" cy="11303635"/>
          </a:xfrm>
        </p:grpSpPr>
        <p:pic>
          <p:nvPicPr>
            <p:cNvPr id="38" name="object 38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893077" y="0"/>
              <a:ext cx="6211022" cy="11303055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3893077" y="0"/>
              <a:ext cx="6198870" cy="11290935"/>
            </a:xfrm>
            <a:custGeom>
              <a:avLst/>
              <a:gdLst/>
              <a:ahLst/>
              <a:cxnLst/>
              <a:rect l="l" t="t" r="r" b="b"/>
              <a:pathLst>
                <a:path w="6198869" h="11290935">
                  <a:moveTo>
                    <a:pt x="6198448" y="11290479"/>
                  </a:moveTo>
                  <a:lnTo>
                    <a:pt x="0" y="11290479"/>
                  </a:lnTo>
                  <a:lnTo>
                    <a:pt x="0" y="0"/>
                  </a:lnTo>
                  <a:lnTo>
                    <a:pt x="6198448" y="0"/>
                  </a:lnTo>
                  <a:lnTo>
                    <a:pt x="6198448" y="11290479"/>
                  </a:lnTo>
                  <a:close/>
                </a:path>
              </a:pathLst>
            </a:custGeom>
            <a:solidFill>
              <a:srgbClr val="1AAC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099276" y="2020097"/>
            <a:ext cx="1555750" cy="9131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02715" algn="l"/>
              </a:tabLst>
            </a:pPr>
            <a:r>
              <a:rPr dirty="0" sz="5800" spc="-25">
                <a:solidFill>
                  <a:srgbClr val="5B89C4"/>
                </a:solidFill>
                <a:latin typeface="Arial MT"/>
                <a:cs typeface="Arial MT"/>
              </a:rPr>
              <a:t>II</a:t>
            </a:r>
            <a:r>
              <a:rPr dirty="0" sz="5800">
                <a:solidFill>
                  <a:srgbClr val="5B89C4"/>
                </a:solidFill>
                <a:latin typeface="Arial MT"/>
                <a:cs typeface="Arial MT"/>
              </a:rPr>
              <a:t>	</a:t>
            </a:r>
            <a:r>
              <a:rPr dirty="0" sz="5800" spc="-140">
                <a:solidFill>
                  <a:srgbClr val="628ECF"/>
                </a:solidFill>
                <a:latin typeface="Arial MT"/>
                <a:cs typeface="Arial MT"/>
              </a:rPr>
              <a:t>i</a:t>
            </a:r>
            <a:endParaRPr sz="58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69714" y="3406959"/>
            <a:ext cx="12872085" cy="2057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24230" indent="-811530">
              <a:lnSpc>
                <a:spcPts val="3995"/>
              </a:lnSpc>
              <a:spcBef>
                <a:spcPts val="114"/>
              </a:spcBef>
              <a:buClr>
                <a:srgbClr val="5B90D8"/>
              </a:buClr>
              <a:buChar char="•"/>
              <a:tabLst>
                <a:tab pos="824230" algn="l"/>
                <a:tab pos="1843405" algn="l"/>
              </a:tabLst>
            </a:pPr>
            <a:r>
              <a:rPr dirty="0" sz="3400" spc="-434">
                <a:solidFill>
                  <a:srgbClr val="6793C1"/>
                </a:solidFill>
                <a:latin typeface="Arial MT"/>
                <a:cs typeface="Arial MT"/>
              </a:rPr>
              <a:t>e</a:t>
            </a:r>
            <a:r>
              <a:rPr dirty="0" sz="3400" spc="-229">
                <a:solidFill>
                  <a:srgbClr val="6793C1"/>
                </a:solidFill>
                <a:latin typeface="Arial MT"/>
                <a:cs typeface="Arial MT"/>
              </a:rPr>
              <a:t> </a:t>
            </a:r>
            <a:r>
              <a:rPr dirty="0" sz="3400" spc="-430">
                <a:solidFill>
                  <a:srgbClr val="75A0CF"/>
                </a:solidFill>
                <a:latin typeface="Arial MT"/>
                <a:cs typeface="Arial MT"/>
              </a:rPr>
              <a:t>em</a:t>
            </a:r>
            <a:r>
              <a:rPr dirty="0" sz="3400">
                <a:solidFill>
                  <a:srgbClr val="75A0CF"/>
                </a:solidFill>
                <a:latin typeface="Arial MT"/>
                <a:cs typeface="Arial MT"/>
              </a:rPr>
              <a:t>	</a:t>
            </a:r>
            <a:r>
              <a:rPr dirty="0" sz="3400" spc="-240">
                <a:solidFill>
                  <a:srgbClr val="7093B3"/>
                </a:solidFill>
                <a:latin typeface="Arial MT"/>
                <a:cs typeface="Arial MT"/>
              </a:rPr>
              <a:t>loyee</a:t>
            </a:r>
            <a:r>
              <a:rPr dirty="0" sz="3400" spc="-155">
                <a:solidFill>
                  <a:srgbClr val="7093B3"/>
                </a:solidFill>
                <a:latin typeface="Arial MT"/>
                <a:cs typeface="Arial MT"/>
              </a:rPr>
              <a:t> </a:t>
            </a:r>
            <a:r>
              <a:rPr dirty="0" sz="3400" spc="-165">
                <a:solidFill>
                  <a:srgbClr val="6B95C8"/>
                </a:solidFill>
                <a:latin typeface="Arial MT"/>
                <a:cs typeface="Arial MT"/>
              </a:rPr>
              <a:t>performance</a:t>
            </a:r>
            <a:r>
              <a:rPr dirty="0" sz="3400" spc="5">
                <a:solidFill>
                  <a:srgbClr val="6B95C8"/>
                </a:solidFill>
                <a:latin typeface="Arial MT"/>
                <a:cs typeface="Arial MT"/>
              </a:rPr>
              <a:t> </a:t>
            </a:r>
            <a:r>
              <a:rPr dirty="0" sz="3400" spc="-215">
                <a:solidFill>
                  <a:srgbClr val="5479A5"/>
                </a:solidFill>
                <a:latin typeface="Arial MT"/>
                <a:cs typeface="Arial MT"/>
              </a:rPr>
              <a:t>analysis</a:t>
            </a:r>
            <a:r>
              <a:rPr dirty="0" sz="3400" spc="-25">
                <a:solidFill>
                  <a:srgbClr val="5479A5"/>
                </a:solidFill>
                <a:latin typeface="Arial MT"/>
                <a:cs typeface="Arial MT"/>
              </a:rPr>
              <a:t> </a:t>
            </a:r>
            <a:r>
              <a:rPr dirty="0" sz="3400" spc="-145">
                <a:solidFill>
                  <a:srgbClr val="5480BC"/>
                </a:solidFill>
                <a:latin typeface="Arial MT"/>
                <a:cs typeface="Arial MT"/>
              </a:rPr>
              <a:t>table</a:t>
            </a:r>
            <a:r>
              <a:rPr dirty="0" sz="3400" spc="-130">
                <a:solidFill>
                  <a:srgbClr val="5480BC"/>
                </a:solidFill>
                <a:latin typeface="Arial MT"/>
                <a:cs typeface="Arial MT"/>
              </a:rPr>
              <a:t> </a:t>
            </a:r>
            <a:r>
              <a:rPr dirty="0" sz="3400" spc="-225">
                <a:solidFill>
                  <a:srgbClr val="6B8EBA"/>
                </a:solidFill>
                <a:latin typeface="Arial MT"/>
                <a:cs typeface="Arial MT"/>
              </a:rPr>
              <a:t>are</a:t>
            </a:r>
            <a:r>
              <a:rPr dirty="0" sz="3400" spc="-130">
                <a:solidFill>
                  <a:srgbClr val="6B8EBA"/>
                </a:solidFill>
                <a:latin typeface="Arial MT"/>
                <a:cs typeface="Arial MT"/>
              </a:rPr>
              <a:t> </a:t>
            </a:r>
            <a:r>
              <a:rPr dirty="0" sz="3400" spc="-160">
                <a:solidFill>
                  <a:srgbClr val="5E8CC3"/>
                </a:solidFill>
                <a:latin typeface="Arial MT"/>
                <a:cs typeface="Arial MT"/>
              </a:rPr>
              <a:t>taken</a:t>
            </a:r>
            <a:r>
              <a:rPr dirty="0" sz="3400" spc="-45">
                <a:solidFill>
                  <a:srgbClr val="5E8CC3"/>
                </a:solidFill>
                <a:latin typeface="Arial MT"/>
                <a:cs typeface="Arial MT"/>
              </a:rPr>
              <a:t> </a:t>
            </a:r>
            <a:r>
              <a:rPr dirty="0" sz="3400" spc="-125">
                <a:solidFill>
                  <a:srgbClr val="5D8EC6"/>
                </a:solidFill>
                <a:latin typeface="Arial MT"/>
                <a:cs typeface="Arial MT"/>
              </a:rPr>
              <a:t>from</a:t>
            </a:r>
            <a:r>
              <a:rPr dirty="0" sz="3400" spc="-300">
                <a:solidFill>
                  <a:srgbClr val="5D8EC6"/>
                </a:solidFill>
                <a:latin typeface="Arial MT"/>
                <a:cs typeface="Arial MT"/>
              </a:rPr>
              <a:t> </a:t>
            </a:r>
            <a:r>
              <a:rPr dirty="0" sz="3400" spc="-40">
                <a:solidFill>
                  <a:srgbClr val="608AC6"/>
                </a:solidFill>
                <a:latin typeface="Arial MT"/>
                <a:cs typeface="Arial MT"/>
              </a:rPr>
              <a:t>the</a:t>
            </a:r>
            <a:r>
              <a:rPr dirty="0" sz="3400" spc="-130">
                <a:solidFill>
                  <a:srgbClr val="608AC6"/>
                </a:solidFill>
                <a:latin typeface="Arial MT"/>
                <a:cs typeface="Arial MT"/>
              </a:rPr>
              <a:t> </a:t>
            </a:r>
            <a:r>
              <a:rPr dirty="0" sz="3400" spc="-180">
                <a:solidFill>
                  <a:srgbClr val="A8CDFD"/>
                </a:solidFill>
                <a:latin typeface="Arial MT"/>
                <a:cs typeface="Arial MT"/>
              </a:rPr>
              <a:t>website</a:t>
            </a:r>
            <a:r>
              <a:rPr dirty="0" sz="3400" spc="-15">
                <a:solidFill>
                  <a:srgbClr val="A8CDFD"/>
                </a:solidFill>
                <a:latin typeface="Arial MT"/>
                <a:cs typeface="Arial MT"/>
              </a:rPr>
              <a:t> </a:t>
            </a:r>
            <a:r>
              <a:rPr dirty="0" sz="3400" spc="-375">
                <a:solidFill>
                  <a:srgbClr val="678CB1"/>
                </a:solidFill>
                <a:latin typeface="Arial MT"/>
                <a:cs typeface="Arial MT"/>
              </a:rPr>
              <a:t>ca</a:t>
            </a:r>
            <a:endParaRPr sz="3400">
              <a:latin typeface="Arial MT"/>
              <a:cs typeface="Arial MT"/>
            </a:endParaRPr>
          </a:p>
          <a:p>
            <a:pPr marL="377190">
              <a:lnSpc>
                <a:spcPts val="3965"/>
              </a:lnSpc>
              <a:tabLst>
                <a:tab pos="2258060" algn="l"/>
                <a:tab pos="4184015" algn="l"/>
                <a:tab pos="6607175" algn="l"/>
                <a:tab pos="7061200" algn="l"/>
              </a:tabLst>
            </a:pPr>
            <a:r>
              <a:rPr dirty="0" sz="3450" spc="-265">
                <a:solidFill>
                  <a:srgbClr val="7289AC"/>
                </a:solidFill>
                <a:latin typeface="Arial MT"/>
                <a:cs typeface="Arial MT"/>
              </a:rPr>
              <a:t>From</a:t>
            </a:r>
            <a:r>
              <a:rPr dirty="0" sz="3450" spc="-140">
                <a:solidFill>
                  <a:srgbClr val="7289AC"/>
                </a:solidFill>
                <a:latin typeface="Arial MT"/>
                <a:cs typeface="Arial MT"/>
              </a:rPr>
              <a:t> </a:t>
            </a:r>
            <a:r>
              <a:rPr dirty="0" sz="3450" spc="-25">
                <a:solidFill>
                  <a:srgbClr val="6B89AE"/>
                </a:solidFill>
                <a:latin typeface="Arial MT"/>
                <a:cs typeface="Arial MT"/>
              </a:rPr>
              <a:t>the</a:t>
            </a:r>
            <a:r>
              <a:rPr dirty="0" sz="3450">
                <a:solidFill>
                  <a:srgbClr val="6B89AE"/>
                </a:solidFill>
                <a:latin typeface="Arial MT"/>
                <a:cs typeface="Arial MT"/>
              </a:rPr>
              <a:t>	</a:t>
            </a:r>
            <a:r>
              <a:rPr dirty="0" sz="3450" spc="-220">
                <a:solidFill>
                  <a:srgbClr val="7499C4"/>
                </a:solidFill>
                <a:latin typeface="Arial MT"/>
                <a:cs typeface="Arial MT"/>
              </a:rPr>
              <a:t>ata</a:t>
            </a:r>
            <a:r>
              <a:rPr dirty="0" sz="3450" spc="-80">
                <a:solidFill>
                  <a:srgbClr val="7499C4"/>
                </a:solidFill>
                <a:latin typeface="Arial MT"/>
                <a:cs typeface="Arial MT"/>
              </a:rPr>
              <a:t> </a:t>
            </a:r>
            <a:r>
              <a:rPr dirty="0" sz="3450" spc="-355">
                <a:solidFill>
                  <a:srgbClr val="89AFDF"/>
                </a:solidFill>
                <a:latin typeface="Arial MT"/>
                <a:cs typeface="Arial MT"/>
              </a:rPr>
              <a:t>we</a:t>
            </a:r>
            <a:r>
              <a:rPr dirty="0" sz="3450" spc="-229">
                <a:solidFill>
                  <a:srgbClr val="89AFDF"/>
                </a:solidFill>
                <a:latin typeface="Arial MT"/>
                <a:cs typeface="Arial MT"/>
              </a:rPr>
              <a:t> </a:t>
            </a:r>
            <a:r>
              <a:rPr dirty="0" sz="3450" spc="-395">
                <a:solidFill>
                  <a:srgbClr val="5782B8"/>
                </a:solidFill>
                <a:latin typeface="Arial MT"/>
                <a:cs typeface="Arial MT"/>
              </a:rPr>
              <a:t>ha</a:t>
            </a:r>
            <a:r>
              <a:rPr dirty="0" sz="3450">
                <a:solidFill>
                  <a:srgbClr val="5782B8"/>
                </a:solidFill>
                <a:latin typeface="Arial MT"/>
                <a:cs typeface="Arial MT"/>
              </a:rPr>
              <a:t>	</a:t>
            </a:r>
            <a:r>
              <a:rPr dirty="0" sz="3450" spc="-365">
                <a:solidFill>
                  <a:srgbClr val="7090B3"/>
                </a:solidFill>
                <a:latin typeface="Arial MT"/>
                <a:cs typeface="Arial MT"/>
              </a:rPr>
              <a:t>some</a:t>
            </a:r>
            <a:r>
              <a:rPr dirty="0" sz="3450" spc="-85">
                <a:solidFill>
                  <a:srgbClr val="7090B3"/>
                </a:solidFill>
                <a:latin typeface="Arial MT"/>
                <a:cs typeface="Arial MT"/>
              </a:rPr>
              <a:t> </a:t>
            </a:r>
            <a:r>
              <a:rPr dirty="0" sz="3450" spc="-10">
                <a:solidFill>
                  <a:srgbClr val="6983A7"/>
                </a:solidFill>
                <a:latin typeface="Arial MT"/>
                <a:cs typeface="Arial MT"/>
              </a:rPr>
              <a:t>missin</a:t>
            </a:r>
            <a:r>
              <a:rPr dirty="0" sz="3450">
                <a:solidFill>
                  <a:srgbClr val="6983A7"/>
                </a:solidFill>
                <a:latin typeface="Arial MT"/>
                <a:cs typeface="Arial MT"/>
              </a:rPr>
              <a:t>	</a:t>
            </a:r>
            <a:r>
              <a:rPr dirty="0" sz="3450" spc="-25">
                <a:solidFill>
                  <a:srgbClr val="698CB3"/>
                </a:solidFill>
                <a:latin typeface="Arial MT"/>
                <a:cs typeface="Arial MT"/>
              </a:rPr>
              <a:t>fi</a:t>
            </a:r>
            <a:r>
              <a:rPr dirty="0" sz="3450">
                <a:solidFill>
                  <a:srgbClr val="698CB3"/>
                </a:solidFill>
                <a:latin typeface="Arial MT"/>
                <a:cs typeface="Arial MT"/>
              </a:rPr>
              <a:t>	</a:t>
            </a:r>
            <a:r>
              <a:rPr dirty="0" sz="3450" spc="-190">
                <a:solidFill>
                  <a:srgbClr val="648CBD"/>
                </a:solidFill>
                <a:latin typeface="Arial MT"/>
                <a:cs typeface="Arial MT"/>
              </a:rPr>
              <a:t>ures</a:t>
            </a:r>
            <a:r>
              <a:rPr dirty="0" sz="3450" spc="-165">
                <a:solidFill>
                  <a:srgbClr val="648CBD"/>
                </a:solidFill>
                <a:latin typeface="Arial MT"/>
                <a:cs typeface="Arial MT"/>
              </a:rPr>
              <a:t> </a:t>
            </a:r>
            <a:r>
              <a:rPr dirty="0" sz="3450" spc="-55">
                <a:solidFill>
                  <a:srgbClr val="708EB1"/>
                </a:solidFill>
                <a:latin typeface="Arial MT"/>
                <a:cs typeface="Arial MT"/>
              </a:rPr>
              <a:t>to</a:t>
            </a:r>
            <a:r>
              <a:rPr dirty="0" sz="3450" spc="-265">
                <a:solidFill>
                  <a:srgbClr val="708EB1"/>
                </a:solidFill>
                <a:latin typeface="Arial MT"/>
                <a:cs typeface="Arial MT"/>
              </a:rPr>
              <a:t> </a:t>
            </a:r>
            <a:r>
              <a:rPr dirty="0" sz="3450" spc="-85">
                <a:solidFill>
                  <a:srgbClr val="5B779A"/>
                </a:solidFill>
                <a:latin typeface="Arial MT"/>
                <a:cs typeface="Arial MT"/>
              </a:rPr>
              <a:t>identify</a:t>
            </a:r>
            <a:r>
              <a:rPr dirty="0" sz="3450">
                <a:solidFill>
                  <a:srgbClr val="5B779A"/>
                </a:solidFill>
                <a:latin typeface="Arial MT"/>
                <a:cs typeface="Arial MT"/>
              </a:rPr>
              <a:t> </a:t>
            </a:r>
            <a:r>
              <a:rPr dirty="0" sz="3450" spc="-125">
                <a:solidFill>
                  <a:srgbClr val="4675AF"/>
                </a:solidFill>
                <a:latin typeface="Arial MT"/>
                <a:cs typeface="Arial MT"/>
              </a:rPr>
              <a:t>the</a:t>
            </a:r>
            <a:r>
              <a:rPr dirty="0" sz="3450" spc="-254">
                <a:solidFill>
                  <a:srgbClr val="4675AF"/>
                </a:solidFill>
                <a:latin typeface="Arial MT"/>
                <a:cs typeface="Arial MT"/>
              </a:rPr>
              <a:t> </a:t>
            </a:r>
            <a:r>
              <a:rPr dirty="0" sz="3450" spc="-229">
                <a:solidFill>
                  <a:srgbClr val="6E8AAC"/>
                </a:solidFill>
                <a:latin typeface="Arial MT"/>
                <a:cs typeface="Arial MT"/>
              </a:rPr>
              <a:t>missing</a:t>
            </a:r>
            <a:r>
              <a:rPr dirty="0" sz="3450" spc="-105">
                <a:solidFill>
                  <a:srgbClr val="6E8AAC"/>
                </a:solidFill>
                <a:latin typeface="Arial MT"/>
                <a:cs typeface="Arial MT"/>
              </a:rPr>
              <a:t> </a:t>
            </a:r>
            <a:r>
              <a:rPr dirty="0" sz="3450" spc="-80">
                <a:solidFill>
                  <a:srgbClr val="5482B8"/>
                </a:solidFill>
                <a:latin typeface="Arial MT"/>
                <a:cs typeface="Arial MT"/>
              </a:rPr>
              <a:t>terms</a:t>
            </a:r>
            <a:endParaRPr sz="3450">
              <a:latin typeface="Arial MT"/>
              <a:cs typeface="Arial MT"/>
            </a:endParaRPr>
          </a:p>
          <a:p>
            <a:pPr marL="382905" indent="-370205">
              <a:lnSpc>
                <a:spcPts val="3935"/>
              </a:lnSpc>
              <a:buClr>
                <a:srgbClr val="5990D6"/>
              </a:buClr>
              <a:buChar char="•"/>
              <a:tabLst>
                <a:tab pos="382905" algn="l"/>
                <a:tab pos="1238885" algn="l"/>
                <a:tab pos="6289040" algn="l"/>
              </a:tabLst>
            </a:pPr>
            <a:r>
              <a:rPr dirty="0" sz="3450" spc="-25">
                <a:solidFill>
                  <a:srgbClr val="6787AC"/>
                </a:solidFill>
                <a:latin typeface="Arial MT"/>
                <a:cs typeface="Arial MT"/>
              </a:rPr>
              <a:t>con</a:t>
            </a:r>
            <a:r>
              <a:rPr dirty="0" sz="3450">
                <a:solidFill>
                  <a:srgbClr val="6787AC"/>
                </a:solidFill>
                <a:latin typeface="Arial MT"/>
                <a:cs typeface="Arial MT"/>
              </a:rPr>
              <a:t>	</a:t>
            </a:r>
            <a:r>
              <a:rPr dirty="0" sz="3450" spc="-90">
                <a:solidFill>
                  <a:srgbClr val="607C97"/>
                </a:solidFill>
                <a:latin typeface="Arial MT"/>
                <a:cs typeface="Arial MT"/>
              </a:rPr>
              <a:t>itional</a:t>
            </a:r>
            <a:r>
              <a:rPr dirty="0" sz="3450" spc="-114">
                <a:solidFill>
                  <a:srgbClr val="607C97"/>
                </a:solidFill>
                <a:latin typeface="Arial MT"/>
                <a:cs typeface="Arial MT"/>
              </a:rPr>
              <a:t> </a:t>
            </a:r>
            <a:r>
              <a:rPr dirty="0" sz="3450" spc="-185">
                <a:solidFill>
                  <a:srgbClr val="678CB6"/>
                </a:solidFill>
                <a:latin typeface="Arial MT"/>
                <a:cs typeface="Arial MT"/>
              </a:rPr>
              <a:t>techniques</a:t>
            </a:r>
            <a:r>
              <a:rPr dirty="0" sz="3450" spc="-50">
                <a:solidFill>
                  <a:srgbClr val="678CB6"/>
                </a:solidFill>
                <a:latin typeface="Arial MT"/>
                <a:cs typeface="Arial MT"/>
              </a:rPr>
              <a:t> </a:t>
            </a:r>
            <a:r>
              <a:rPr dirty="0" sz="3450" spc="-30">
                <a:solidFill>
                  <a:srgbClr val="7095BF"/>
                </a:solidFill>
                <a:latin typeface="Arial MT"/>
                <a:cs typeface="Arial MT"/>
              </a:rPr>
              <a:t>to</a:t>
            </a:r>
            <a:r>
              <a:rPr dirty="0" sz="3450" spc="-185">
                <a:solidFill>
                  <a:srgbClr val="7095BF"/>
                </a:solidFill>
                <a:latin typeface="Arial MT"/>
                <a:cs typeface="Arial MT"/>
              </a:rPr>
              <a:t> </a:t>
            </a:r>
            <a:r>
              <a:rPr dirty="0" sz="3450" spc="-10">
                <a:solidFill>
                  <a:srgbClr val="5D7C97"/>
                </a:solidFill>
                <a:latin typeface="Arial MT"/>
                <a:cs typeface="Arial MT"/>
              </a:rPr>
              <a:t>ident</a:t>
            </a:r>
            <a:r>
              <a:rPr dirty="0" sz="3450">
                <a:solidFill>
                  <a:srgbClr val="5D7C97"/>
                </a:solidFill>
                <a:latin typeface="Arial MT"/>
                <a:cs typeface="Arial MT"/>
              </a:rPr>
              <a:t>	</a:t>
            </a:r>
            <a:r>
              <a:rPr dirty="0" sz="3450" spc="-125">
                <a:solidFill>
                  <a:srgbClr val="5782B8"/>
                </a:solidFill>
                <a:latin typeface="Arial MT"/>
                <a:cs typeface="Arial MT"/>
              </a:rPr>
              <a:t>the</a:t>
            </a:r>
            <a:r>
              <a:rPr dirty="0" sz="3450" spc="-135">
                <a:solidFill>
                  <a:srgbClr val="5782B8"/>
                </a:solidFill>
                <a:latin typeface="Arial MT"/>
                <a:cs typeface="Arial MT"/>
              </a:rPr>
              <a:t> </a:t>
            </a:r>
            <a:r>
              <a:rPr dirty="0" sz="3450" spc="-229">
                <a:solidFill>
                  <a:srgbClr val="6B90BD"/>
                </a:solidFill>
                <a:latin typeface="Arial MT"/>
                <a:cs typeface="Arial MT"/>
              </a:rPr>
              <a:t>missing</a:t>
            </a:r>
            <a:r>
              <a:rPr dirty="0" sz="3450" spc="-85">
                <a:solidFill>
                  <a:srgbClr val="6B90BD"/>
                </a:solidFill>
                <a:latin typeface="Arial MT"/>
                <a:cs typeface="Arial MT"/>
              </a:rPr>
              <a:t> </a:t>
            </a:r>
            <a:r>
              <a:rPr dirty="0" sz="3450" spc="-145">
                <a:solidFill>
                  <a:srgbClr val="4D80BF"/>
                </a:solidFill>
                <a:latin typeface="Arial MT"/>
                <a:cs typeface="Arial MT"/>
              </a:rPr>
              <a:t>terms</a:t>
            </a:r>
            <a:r>
              <a:rPr dirty="0" sz="3450" spc="-155">
                <a:solidFill>
                  <a:srgbClr val="4D80BF"/>
                </a:solidFill>
                <a:latin typeface="Arial MT"/>
                <a:cs typeface="Arial MT"/>
              </a:rPr>
              <a:t> </a:t>
            </a:r>
            <a:r>
              <a:rPr dirty="0" sz="3450" spc="-165">
                <a:solidFill>
                  <a:srgbClr val="6E83A1"/>
                </a:solidFill>
                <a:latin typeface="Arial MT"/>
                <a:cs typeface="Arial MT"/>
              </a:rPr>
              <a:t>like </a:t>
            </a:r>
            <a:r>
              <a:rPr dirty="0" sz="3450" spc="-125">
                <a:solidFill>
                  <a:srgbClr val="648ABA"/>
                </a:solidFill>
                <a:latin typeface="Arial MT"/>
                <a:cs typeface="Arial MT"/>
              </a:rPr>
              <a:t>exit</a:t>
            </a:r>
            <a:r>
              <a:rPr dirty="0" sz="3450" spc="-185">
                <a:solidFill>
                  <a:srgbClr val="648ABA"/>
                </a:solidFill>
                <a:latin typeface="Arial MT"/>
                <a:cs typeface="Arial MT"/>
              </a:rPr>
              <a:t> </a:t>
            </a:r>
            <a:r>
              <a:rPr dirty="0" sz="3450" spc="-210">
                <a:solidFill>
                  <a:srgbClr val="6483B3"/>
                </a:solidFill>
                <a:latin typeface="Arial MT"/>
                <a:cs typeface="Arial MT"/>
              </a:rPr>
              <a:t>data</a:t>
            </a:r>
            <a:r>
              <a:rPr dirty="0" sz="3450" spc="-35">
                <a:solidFill>
                  <a:srgbClr val="6483B3"/>
                </a:solidFill>
                <a:latin typeface="Arial MT"/>
                <a:cs typeface="Arial MT"/>
              </a:rPr>
              <a:t> </a:t>
            </a:r>
            <a:r>
              <a:rPr dirty="0" sz="3450" spc="-10">
                <a:solidFill>
                  <a:srgbClr val="799CCA"/>
                </a:solidFill>
                <a:latin typeface="Arial MT"/>
                <a:cs typeface="Arial MT"/>
              </a:rPr>
              <a:t>etc..</a:t>
            </a:r>
            <a:endParaRPr sz="3450">
              <a:latin typeface="Arial MT"/>
              <a:cs typeface="Arial MT"/>
            </a:endParaRPr>
          </a:p>
          <a:p>
            <a:pPr marL="377190">
              <a:lnSpc>
                <a:spcPts val="4085"/>
              </a:lnSpc>
              <a:tabLst>
                <a:tab pos="824230" algn="l"/>
                <a:tab pos="2810510" algn="l"/>
                <a:tab pos="4294505" algn="l"/>
                <a:tab pos="5013325" algn="l"/>
                <a:tab pos="6364605" algn="l"/>
                <a:tab pos="7332980" algn="l"/>
                <a:tab pos="9410700" algn="l"/>
                <a:tab pos="9864090" algn="l"/>
              </a:tabLst>
            </a:pPr>
            <a:r>
              <a:rPr dirty="0" sz="3500" spc="-545">
                <a:solidFill>
                  <a:srgbClr val="7E9CC3"/>
                </a:solidFill>
                <a:latin typeface="Arial MT"/>
                <a:cs typeface="Arial MT"/>
              </a:rPr>
              <a:t>T</a:t>
            </a:r>
            <a:r>
              <a:rPr dirty="0" sz="3500">
                <a:solidFill>
                  <a:srgbClr val="7E9CC3"/>
                </a:solidFill>
                <a:latin typeface="Arial MT"/>
                <a:cs typeface="Arial MT"/>
              </a:rPr>
              <a:t>	</a:t>
            </a:r>
            <a:r>
              <a:rPr dirty="0" sz="3500" spc="-355">
                <a:solidFill>
                  <a:srgbClr val="6790C3"/>
                </a:solidFill>
                <a:latin typeface="Arial MT"/>
                <a:cs typeface="Arial MT"/>
              </a:rPr>
              <a:t>en</a:t>
            </a:r>
            <a:r>
              <a:rPr dirty="0" sz="3500" spc="-200">
                <a:solidFill>
                  <a:srgbClr val="6790C3"/>
                </a:solidFill>
                <a:latin typeface="Arial MT"/>
                <a:cs typeface="Arial MT"/>
              </a:rPr>
              <a:t> </a:t>
            </a:r>
            <a:r>
              <a:rPr dirty="0" sz="3500" spc="-385">
                <a:solidFill>
                  <a:srgbClr val="77A3D1"/>
                </a:solidFill>
                <a:latin typeface="Arial MT"/>
                <a:cs typeface="Arial MT"/>
              </a:rPr>
              <a:t>we</a:t>
            </a:r>
            <a:r>
              <a:rPr dirty="0" sz="3500" spc="-260">
                <a:solidFill>
                  <a:srgbClr val="77A3D1"/>
                </a:solidFill>
                <a:latin typeface="Arial MT"/>
                <a:cs typeface="Arial MT"/>
              </a:rPr>
              <a:t> </a:t>
            </a:r>
            <a:r>
              <a:rPr dirty="0" sz="3500" spc="-330">
                <a:solidFill>
                  <a:srgbClr val="6785A5"/>
                </a:solidFill>
                <a:latin typeface="Arial MT"/>
                <a:cs typeface="Arial MT"/>
              </a:rPr>
              <a:t>use</a:t>
            </a:r>
            <a:r>
              <a:rPr dirty="0" sz="3500">
                <a:solidFill>
                  <a:srgbClr val="6785A5"/>
                </a:solidFill>
                <a:latin typeface="Arial MT"/>
                <a:cs typeface="Arial MT"/>
              </a:rPr>
              <a:t>	</a:t>
            </a:r>
            <a:r>
              <a:rPr dirty="0" sz="3500" spc="-10">
                <a:solidFill>
                  <a:srgbClr val="7290AF"/>
                </a:solidFill>
                <a:latin typeface="Arial MT"/>
                <a:cs typeface="Arial MT"/>
              </a:rPr>
              <a:t>filterin</a:t>
            </a:r>
            <a:r>
              <a:rPr dirty="0" sz="3500">
                <a:solidFill>
                  <a:srgbClr val="7290AF"/>
                </a:solidFill>
                <a:latin typeface="Arial MT"/>
                <a:cs typeface="Arial MT"/>
              </a:rPr>
              <a:t>	</a:t>
            </a:r>
            <a:r>
              <a:rPr dirty="0" sz="3500" spc="-320">
                <a:solidFill>
                  <a:srgbClr val="6987A8"/>
                </a:solidFill>
                <a:latin typeface="Arial MT"/>
                <a:cs typeface="Arial MT"/>
              </a:rPr>
              <a:t>an</a:t>
            </a:r>
            <a:r>
              <a:rPr dirty="0" sz="3500">
                <a:solidFill>
                  <a:srgbClr val="6987A8"/>
                </a:solidFill>
                <a:latin typeface="Arial MT"/>
                <a:cs typeface="Arial MT"/>
              </a:rPr>
              <a:t>	</a:t>
            </a:r>
            <a:r>
              <a:rPr dirty="0" sz="3500" spc="-10">
                <a:solidFill>
                  <a:srgbClr val="708EB1"/>
                </a:solidFill>
                <a:latin typeface="Arial MT"/>
                <a:cs typeface="Arial MT"/>
              </a:rPr>
              <a:t>sortin</a:t>
            </a:r>
            <a:r>
              <a:rPr dirty="0" sz="3500">
                <a:solidFill>
                  <a:srgbClr val="708EB1"/>
                </a:solidFill>
                <a:latin typeface="Arial MT"/>
                <a:cs typeface="Arial MT"/>
              </a:rPr>
              <a:t>	</a:t>
            </a:r>
            <a:r>
              <a:rPr dirty="0" sz="3500" spc="-70">
                <a:solidFill>
                  <a:srgbClr val="748CB1"/>
                </a:solidFill>
                <a:latin typeface="Arial MT"/>
                <a:cs typeface="Arial MT"/>
              </a:rPr>
              <a:t>to</a:t>
            </a:r>
            <a:r>
              <a:rPr dirty="0" sz="3500" spc="-180">
                <a:solidFill>
                  <a:srgbClr val="748CB1"/>
                </a:solidFill>
                <a:latin typeface="Arial MT"/>
                <a:cs typeface="Arial MT"/>
              </a:rPr>
              <a:t> </a:t>
            </a:r>
            <a:r>
              <a:rPr dirty="0" sz="3500" spc="-25">
                <a:solidFill>
                  <a:srgbClr val="627795"/>
                </a:solidFill>
                <a:latin typeface="Arial MT"/>
                <a:cs typeface="Arial MT"/>
              </a:rPr>
              <a:t>fi</a:t>
            </a:r>
            <a:r>
              <a:rPr dirty="0" sz="3500">
                <a:solidFill>
                  <a:srgbClr val="627795"/>
                </a:solidFill>
                <a:latin typeface="Arial MT"/>
                <a:cs typeface="Arial MT"/>
              </a:rPr>
              <a:t>	</a:t>
            </a:r>
            <a:r>
              <a:rPr dirty="0" sz="3500" spc="-155">
                <a:solidFill>
                  <a:srgbClr val="628CC6"/>
                </a:solidFill>
                <a:latin typeface="Arial MT"/>
                <a:cs typeface="Arial MT"/>
              </a:rPr>
              <a:t>the</a:t>
            </a:r>
            <a:r>
              <a:rPr dirty="0" sz="3500" spc="-225">
                <a:solidFill>
                  <a:srgbClr val="628CC6"/>
                </a:solidFill>
                <a:latin typeface="Arial MT"/>
                <a:cs typeface="Arial MT"/>
              </a:rPr>
              <a:t> </a:t>
            </a:r>
            <a:r>
              <a:rPr dirty="0" sz="3500" spc="-10">
                <a:solidFill>
                  <a:srgbClr val="5D80B5"/>
                </a:solidFill>
                <a:latin typeface="Arial MT"/>
                <a:cs typeface="Arial MT"/>
              </a:rPr>
              <a:t>missin</a:t>
            </a:r>
            <a:r>
              <a:rPr dirty="0" sz="3500">
                <a:solidFill>
                  <a:srgbClr val="5D80B5"/>
                </a:solidFill>
                <a:latin typeface="Arial MT"/>
                <a:cs typeface="Arial MT"/>
              </a:rPr>
              <a:t>	</a:t>
            </a:r>
            <a:r>
              <a:rPr dirty="0" sz="3500" spc="-25">
                <a:solidFill>
                  <a:srgbClr val="6687AA"/>
                </a:solidFill>
                <a:latin typeface="Arial MT"/>
                <a:cs typeface="Arial MT"/>
              </a:rPr>
              <a:t>fi</a:t>
            </a:r>
            <a:r>
              <a:rPr dirty="0" sz="3500">
                <a:solidFill>
                  <a:srgbClr val="6687AA"/>
                </a:solidFill>
                <a:latin typeface="Arial MT"/>
                <a:cs typeface="Arial MT"/>
              </a:rPr>
              <a:t>	</a:t>
            </a:r>
            <a:r>
              <a:rPr dirty="0" sz="3500" spc="-330">
                <a:solidFill>
                  <a:srgbClr val="6E8CAE"/>
                </a:solidFill>
                <a:latin typeface="Arial MT"/>
                <a:cs typeface="Arial MT"/>
              </a:rPr>
              <a:t>ues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50513" y="8310748"/>
            <a:ext cx="4120515" cy="2570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97510" indent="-366395">
              <a:lnSpc>
                <a:spcPct val="100000"/>
              </a:lnSpc>
              <a:spcBef>
                <a:spcPts val="110"/>
              </a:spcBef>
              <a:buClr>
                <a:srgbClr val="5690DB"/>
              </a:buClr>
              <a:buChar char="•"/>
              <a:tabLst>
                <a:tab pos="397510" algn="l"/>
              </a:tabLst>
            </a:pPr>
            <a:r>
              <a:rPr dirty="0" sz="3500" spc="-200">
                <a:solidFill>
                  <a:srgbClr val="6E87A7"/>
                </a:solidFill>
                <a:latin typeface="Arial MT"/>
                <a:cs typeface="Arial MT"/>
              </a:rPr>
              <a:t>Pivot</a:t>
            </a:r>
            <a:r>
              <a:rPr dirty="0" sz="3500" spc="-160">
                <a:solidFill>
                  <a:srgbClr val="6E87A7"/>
                </a:solidFill>
                <a:latin typeface="Arial MT"/>
                <a:cs typeface="Arial MT"/>
              </a:rPr>
              <a:t> </a:t>
            </a:r>
            <a:r>
              <a:rPr dirty="0" sz="3500" spc="-10">
                <a:solidFill>
                  <a:srgbClr val="608AB8"/>
                </a:solidFill>
                <a:latin typeface="Arial MT"/>
                <a:cs typeface="Arial MT"/>
              </a:rPr>
              <a:t>table</a:t>
            </a:r>
            <a:endParaRPr sz="3500">
              <a:latin typeface="Arial MT"/>
              <a:cs typeface="Arial MT"/>
            </a:endParaRPr>
          </a:p>
          <a:p>
            <a:pPr marL="637540" indent="-624840">
              <a:lnSpc>
                <a:spcPct val="100000"/>
              </a:lnSpc>
              <a:spcBef>
                <a:spcPts val="3670"/>
              </a:spcBef>
              <a:buClr>
                <a:srgbClr val="5691DA"/>
              </a:buClr>
              <a:buChar char="•"/>
              <a:tabLst>
                <a:tab pos="637540" algn="l"/>
              </a:tabLst>
            </a:pPr>
            <a:r>
              <a:rPr dirty="0" sz="3550" spc="-10">
                <a:solidFill>
                  <a:srgbClr val="77A1D4"/>
                </a:solidFill>
                <a:latin typeface="Calibri"/>
                <a:cs typeface="Calibri"/>
              </a:rPr>
              <a:t>harts</a:t>
            </a:r>
            <a:endParaRPr sz="3550">
              <a:latin typeface="Calibri"/>
              <a:cs typeface="Calibri"/>
            </a:endParaRPr>
          </a:p>
          <a:p>
            <a:pPr marL="639445" indent="-625475">
              <a:lnSpc>
                <a:spcPct val="100000"/>
              </a:lnSpc>
              <a:spcBef>
                <a:spcPts val="3810"/>
              </a:spcBef>
              <a:buClr>
                <a:srgbClr val="5691D8"/>
              </a:buClr>
              <a:buChar char="•"/>
              <a:tabLst>
                <a:tab pos="639445" algn="l"/>
                <a:tab pos="1296670" algn="l"/>
              </a:tabLst>
            </a:pPr>
            <a:r>
              <a:rPr dirty="0" sz="3400" spc="-25">
                <a:solidFill>
                  <a:srgbClr val="6987AA"/>
                </a:solidFill>
                <a:latin typeface="Calibri"/>
                <a:cs typeface="Calibri"/>
              </a:rPr>
              <a:t>on</a:t>
            </a:r>
            <a:r>
              <a:rPr dirty="0" sz="3400">
                <a:solidFill>
                  <a:srgbClr val="6987AA"/>
                </a:solidFill>
                <a:latin typeface="Calibri"/>
                <a:cs typeface="Calibri"/>
              </a:rPr>
              <a:t>	</a:t>
            </a:r>
            <a:r>
              <a:rPr dirty="0" sz="3400" spc="-40">
                <a:solidFill>
                  <a:srgbClr val="778EAE"/>
                </a:solidFill>
                <a:latin typeface="Calibri"/>
                <a:cs typeface="Calibri"/>
              </a:rPr>
              <a:t>itiorial</a:t>
            </a:r>
            <a:r>
              <a:rPr dirty="0" sz="3400" spc="-120">
                <a:solidFill>
                  <a:srgbClr val="778EAE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6D93BF"/>
                </a:solidFill>
                <a:latin typeface="Calibri"/>
                <a:cs typeface="Calibri"/>
              </a:rPr>
              <a:t>formattin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02" y="941270"/>
            <a:ext cx="3328670" cy="1016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5935" algn="l"/>
              </a:tabLst>
            </a:pPr>
            <a:r>
              <a:rPr dirty="0" sz="6500" spc="-305">
                <a:solidFill>
                  <a:srgbClr val="568CCF"/>
                </a:solidFill>
                <a:latin typeface="Calibri"/>
                <a:cs typeface="Calibri"/>
              </a:rPr>
              <a:t>Pivo</a:t>
            </a:r>
            <a:r>
              <a:rPr dirty="0" sz="6500">
                <a:solidFill>
                  <a:srgbClr val="568CCF"/>
                </a:solidFill>
                <a:latin typeface="Calibri"/>
                <a:cs typeface="Calibri"/>
              </a:rPr>
              <a:t>	</a:t>
            </a:r>
            <a:r>
              <a:rPr dirty="0" sz="6500" spc="-240">
                <a:solidFill>
                  <a:srgbClr val="5D8AC1"/>
                </a:solidFill>
                <a:latin typeface="Calibri"/>
                <a:cs typeface="Calibri"/>
              </a:rPr>
              <a:t>table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9324" y="1892097"/>
            <a:ext cx="14259560" cy="697865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72110" indent="-366395">
              <a:lnSpc>
                <a:spcPts val="4050"/>
              </a:lnSpc>
              <a:spcBef>
                <a:spcPts val="115"/>
              </a:spcBef>
              <a:buSzPct val="94202"/>
              <a:buAutoNum type="arabicPeriod"/>
              <a:tabLst>
                <a:tab pos="372110" algn="l"/>
              </a:tabLst>
            </a:pPr>
            <a:r>
              <a:rPr dirty="0" sz="3450" spc="-254">
                <a:solidFill>
                  <a:srgbClr val="7CA8DA"/>
                </a:solidFill>
                <a:latin typeface="Arial MT"/>
                <a:cs typeface="Arial MT"/>
              </a:rPr>
              <a:t>Click</a:t>
            </a:r>
            <a:r>
              <a:rPr dirty="0" sz="3450" spc="65">
                <a:solidFill>
                  <a:srgbClr val="7CA8DA"/>
                </a:solidFill>
                <a:latin typeface="Arial MT"/>
                <a:cs typeface="Arial MT"/>
              </a:rPr>
              <a:t> </a:t>
            </a:r>
            <a:r>
              <a:rPr dirty="0" sz="3450" spc="-10">
                <a:solidFill>
                  <a:srgbClr val="7089AA"/>
                </a:solidFill>
                <a:latin typeface="Arial MT"/>
                <a:cs typeface="Arial MT"/>
              </a:rPr>
              <a:t>insert</a:t>
            </a:r>
            <a:endParaRPr sz="3450">
              <a:latin typeface="Arial MT"/>
              <a:cs typeface="Arial MT"/>
            </a:endParaRPr>
          </a:p>
          <a:p>
            <a:pPr marL="364490" indent="-361950">
              <a:lnSpc>
                <a:spcPts val="3960"/>
              </a:lnSpc>
              <a:buSzPct val="92753"/>
              <a:buAutoNum type="arabicPeriod"/>
              <a:tabLst>
                <a:tab pos="364490" algn="l"/>
              </a:tabLst>
            </a:pPr>
            <a:r>
              <a:rPr dirty="0" sz="3450" spc="-305">
                <a:solidFill>
                  <a:srgbClr val="6E93C6"/>
                </a:solidFill>
                <a:latin typeface="Arial MT"/>
                <a:cs typeface="Arial MT"/>
              </a:rPr>
              <a:t>From</a:t>
            </a:r>
            <a:r>
              <a:rPr dirty="0" sz="3450" spc="-45">
                <a:solidFill>
                  <a:srgbClr val="6E93C6"/>
                </a:solidFill>
                <a:latin typeface="Arial MT"/>
                <a:cs typeface="Arial MT"/>
              </a:rPr>
              <a:t> </a:t>
            </a:r>
            <a:r>
              <a:rPr dirty="0" sz="3450" spc="-125">
                <a:solidFill>
                  <a:srgbClr val="608ABD"/>
                </a:solidFill>
                <a:latin typeface="Arial MT"/>
                <a:cs typeface="Arial MT"/>
              </a:rPr>
              <a:t>the</a:t>
            </a:r>
            <a:r>
              <a:rPr dirty="0" sz="3450" spc="-265">
                <a:solidFill>
                  <a:srgbClr val="608ABD"/>
                </a:solidFill>
                <a:latin typeface="Arial MT"/>
                <a:cs typeface="Arial MT"/>
              </a:rPr>
              <a:t> </a:t>
            </a:r>
            <a:r>
              <a:rPr dirty="0" sz="3450" spc="-65">
                <a:solidFill>
                  <a:srgbClr val="6B85A1"/>
                </a:solidFill>
                <a:latin typeface="Arial MT"/>
                <a:cs typeface="Arial MT"/>
              </a:rPr>
              <a:t>insert</a:t>
            </a:r>
            <a:r>
              <a:rPr dirty="0" sz="3450" spc="10">
                <a:solidFill>
                  <a:srgbClr val="6B85A1"/>
                </a:solidFill>
                <a:latin typeface="Arial MT"/>
                <a:cs typeface="Arial MT"/>
              </a:rPr>
              <a:t> </a:t>
            </a:r>
            <a:r>
              <a:rPr dirty="0" sz="3450" spc="-204">
                <a:solidFill>
                  <a:srgbClr val="648EBD"/>
                </a:solidFill>
                <a:latin typeface="Arial MT"/>
                <a:cs typeface="Arial MT"/>
              </a:rPr>
              <a:t>bar</a:t>
            </a:r>
            <a:r>
              <a:rPr dirty="0" sz="3450" spc="-125">
                <a:solidFill>
                  <a:srgbClr val="648EBD"/>
                </a:solidFill>
                <a:latin typeface="Arial MT"/>
                <a:cs typeface="Arial MT"/>
              </a:rPr>
              <a:t> </a:t>
            </a:r>
            <a:r>
              <a:rPr dirty="0" sz="3450" spc="-140">
                <a:solidFill>
                  <a:srgbClr val="6B89AC"/>
                </a:solidFill>
                <a:latin typeface="Arial MT"/>
                <a:cs typeface="Arial MT"/>
              </a:rPr>
              <a:t>click</a:t>
            </a:r>
            <a:r>
              <a:rPr dirty="0" sz="3450" spc="-185">
                <a:solidFill>
                  <a:srgbClr val="6B89AC"/>
                </a:solidFill>
                <a:latin typeface="Arial MT"/>
                <a:cs typeface="Arial MT"/>
              </a:rPr>
              <a:t> </a:t>
            </a:r>
            <a:r>
              <a:rPr dirty="0" sz="3450" spc="-130">
                <a:solidFill>
                  <a:srgbClr val="5479A8"/>
                </a:solidFill>
                <a:latin typeface="Arial MT"/>
                <a:cs typeface="Arial MT"/>
              </a:rPr>
              <a:t>pivot</a:t>
            </a:r>
            <a:r>
              <a:rPr dirty="0" sz="3450" spc="-185">
                <a:solidFill>
                  <a:srgbClr val="5479A8"/>
                </a:solidFill>
                <a:latin typeface="Arial MT"/>
                <a:cs typeface="Arial MT"/>
              </a:rPr>
              <a:t> </a:t>
            </a:r>
            <a:r>
              <a:rPr dirty="0" sz="3450" spc="-125">
                <a:solidFill>
                  <a:srgbClr val="7290B6"/>
                </a:solidFill>
                <a:latin typeface="Arial MT"/>
                <a:cs typeface="Arial MT"/>
              </a:rPr>
              <a:t>table</a:t>
            </a:r>
            <a:r>
              <a:rPr dirty="0" sz="3450" spc="-215">
                <a:solidFill>
                  <a:srgbClr val="7290B6"/>
                </a:solidFill>
                <a:latin typeface="Arial MT"/>
                <a:cs typeface="Arial MT"/>
              </a:rPr>
              <a:t> </a:t>
            </a:r>
            <a:r>
              <a:rPr dirty="0" sz="3450" spc="-130">
                <a:solidFill>
                  <a:srgbClr val="69829A"/>
                </a:solidFill>
                <a:latin typeface="Arial MT"/>
                <a:cs typeface="Arial MT"/>
              </a:rPr>
              <a:t>in</a:t>
            </a:r>
            <a:r>
              <a:rPr dirty="0" sz="3450" spc="-240">
                <a:solidFill>
                  <a:srgbClr val="69829A"/>
                </a:solidFill>
                <a:latin typeface="Arial MT"/>
                <a:cs typeface="Arial MT"/>
              </a:rPr>
              <a:t> </a:t>
            </a:r>
            <a:r>
              <a:rPr dirty="0" sz="3450" spc="-300">
                <a:solidFill>
                  <a:srgbClr val="7995BC"/>
                </a:solidFill>
                <a:latin typeface="Arial MT"/>
                <a:cs typeface="Arial MT"/>
              </a:rPr>
              <a:t>new</a:t>
            </a:r>
            <a:r>
              <a:rPr dirty="0" sz="3450" spc="-85">
                <a:solidFill>
                  <a:srgbClr val="7995BC"/>
                </a:solidFill>
                <a:latin typeface="Arial MT"/>
                <a:cs typeface="Arial MT"/>
              </a:rPr>
              <a:t> </a:t>
            </a:r>
            <a:r>
              <a:rPr dirty="0" sz="3450" spc="-265">
                <a:solidFill>
                  <a:srgbClr val="7499CD"/>
                </a:solidFill>
                <a:latin typeface="Arial MT"/>
                <a:cs typeface="Arial MT"/>
              </a:rPr>
              <a:t>excel</a:t>
            </a:r>
            <a:r>
              <a:rPr dirty="0" sz="3450" spc="-105">
                <a:solidFill>
                  <a:srgbClr val="7499CD"/>
                </a:solidFill>
                <a:latin typeface="Arial MT"/>
                <a:cs typeface="Arial MT"/>
              </a:rPr>
              <a:t> </a:t>
            </a:r>
            <a:r>
              <a:rPr dirty="0" sz="3450" spc="-10">
                <a:solidFill>
                  <a:srgbClr val="6D8CB3"/>
                </a:solidFill>
                <a:latin typeface="Arial MT"/>
                <a:cs typeface="Arial MT"/>
              </a:rPr>
              <a:t>sheet</a:t>
            </a:r>
            <a:endParaRPr sz="3450">
              <a:latin typeface="Arial MT"/>
              <a:cs typeface="Arial MT"/>
            </a:endParaRPr>
          </a:p>
          <a:p>
            <a:pPr marL="361950" indent="-361950">
              <a:lnSpc>
                <a:spcPts val="3960"/>
              </a:lnSpc>
              <a:buSzPct val="92753"/>
              <a:buAutoNum type="arabicPeriod"/>
              <a:tabLst>
                <a:tab pos="361950" algn="l"/>
              </a:tabLst>
            </a:pPr>
            <a:r>
              <a:rPr dirty="0" sz="3450" spc="-229">
                <a:solidFill>
                  <a:srgbClr val="87AFDA"/>
                </a:solidFill>
                <a:latin typeface="Arial MT"/>
                <a:cs typeface="Arial MT"/>
              </a:rPr>
              <a:t>Select</a:t>
            </a:r>
            <a:r>
              <a:rPr dirty="0" sz="3450" spc="-10">
                <a:solidFill>
                  <a:srgbClr val="87AFDA"/>
                </a:solidFill>
                <a:latin typeface="Arial MT"/>
                <a:cs typeface="Arial MT"/>
              </a:rPr>
              <a:t> </a:t>
            </a:r>
            <a:r>
              <a:rPr dirty="0" sz="3450" spc="-235">
                <a:solidFill>
                  <a:srgbClr val="5E82B5"/>
                </a:solidFill>
                <a:latin typeface="Arial MT"/>
                <a:cs typeface="Arial MT"/>
              </a:rPr>
              <a:t>business</a:t>
            </a:r>
            <a:r>
              <a:rPr dirty="0" sz="3450" spc="-5">
                <a:solidFill>
                  <a:srgbClr val="5E82B5"/>
                </a:solidFill>
                <a:latin typeface="Arial MT"/>
                <a:cs typeface="Arial MT"/>
              </a:rPr>
              <a:t> </a:t>
            </a:r>
            <a:r>
              <a:rPr dirty="0" sz="3450" spc="-60">
                <a:solidFill>
                  <a:srgbClr val="648EBC"/>
                </a:solidFill>
                <a:latin typeface="Arial MT"/>
                <a:cs typeface="Arial MT"/>
              </a:rPr>
              <a:t>unit</a:t>
            </a:r>
            <a:r>
              <a:rPr dirty="0" sz="3450" spc="-185">
                <a:solidFill>
                  <a:srgbClr val="648EBC"/>
                </a:solidFill>
                <a:latin typeface="Arial MT"/>
                <a:cs typeface="Arial MT"/>
              </a:rPr>
              <a:t> </a:t>
            </a:r>
            <a:r>
              <a:rPr dirty="0" sz="3450" spc="-275">
                <a:solidFill>
                  <a:srgbClr val="5B80AA"/>
                </a:solidFill>
                <a:latin typeface="Arial MT"/>
                <a:cs typeface="Arial MT"/>
              </a:rPr>
              <a:t>and</a:t>
            </a:r>
            <a:r>
              <a:rPr dirty="0" sz="3450" spc="-80">
                <a:solidFill>
                  <a:srgbClr val="5B80AA"/>
                </a:solidFill>
                <a:latin typeface="Arial MT"/>
                <a:cs typeface="Arial MT"/>
              </a:rPr>
              <a:t> </a:t>
            </a:r>
            <a:r>
              <a:rPr dirty="0" sz="3450" spc="-220">
                <a:solidFill>
                  <a:srgbClr val="5B82B1"/>
                </a:solidFill>
                <a:latin typeface="Arial MT"/>
                <a:cs typeface="Arial MT"/>
              </a:rPr>
              <a:t>drag</a:t>
            </a:r>
            <a:r>
              <a:rPr dirty="0" sz="3450" spc="-150">
                <a:solidFill>
                  <a:srgbClr val="5B82B1"/>
                </a:solidFill>
                <a:latin typeface="Arial MT"/>
                <a:cs typeface="Arial MT"/>
              </a:rPr>
              <a:t> </a:t>
            </a:r>
            <a:r>
              <a:rPr dirty="0" sz="3450">
                <a:solidFill>
                  <a:srgbClr val="6D87A5"/>
                </a:solidFill>
                <a:latin typeface="Arial MT"/>
                <a:cs typeface="Arial MT"/>
              </a:rPr>
              <a:t>it</a:t>
            </a:r>
            <a:r>
              <a:rPr dirty="0" sz="3450" spc="105">
                <a:solidFill>
                  <a:srgbClr val="6D87A5"/>
                </a:solidFill>
                <a:latin typeface="Arial MT"/>
                <a:cs typeface="Arial MT"/>
              </a:rPr>
              <a:t> </a:t>
            </a:r>
            <a:r>
              <a:rPr dirty="0" sz="3450" spc="-130">
                <a:solidFill>
                  <a:srgbClr val="5D7997"/>
                </a:solidFill>
                <a:latin typeface="Arial MT"/>
                <a:cs typeface="Arial MT"/>
              </a:rPr>
              <a:t>in</a:t>
            </a:r>
            <a:r>
              <a:rPr dirty="0" sz="3450" spc="-245">
                <a:solidFill>
                  <a:srgbClr val="5D7997"/>
                </a:solidFill>
                <a:latin typeface="Arial MT"/>
                <a:cs typeface="Arial MT"/>
              </a:rPr>
              <a:t> </a:t>
            </a:r>
            <a:r>
              <a:rPr dirty="0" sz="3450" spc="-25">
                <a:solidFill>
                  <a:srgbClr val="6E8CA8"/>
                </a:solidFill>
                <a:latin typeface="Arial MT"/>
                <a:cs typeface="Arial MT"/>
              </a:rPr>
              <a:t>row</a:t>
            </a:r>
            <a:endParaRPr sz="3450">
              <a:latin typeface="Arial MT"/>
              <a:cs typeface="Arial MT"/>
            </a:endParaRPr>
          </a:p>
          <a:p>
            <a:pPr marL="354330" indent="-351155">
              <a:lnSpc>
                <a:spcPts val="3960"/>
              </a:lnSpc>
              <a:buSzPct val="89855"/>
              <a:buAutoNum type="arabicPeriod"/>
              <a:tabLst>
                <a:tab pos="354330" algn="l"/>
              </a:tabLst>
            </a:pPr>
            <a:r>
              <a:rPr dirty="0" sz="3450" spc="-320">
                <a:solidFill>
                  <a:srgbClr val="75A1D1"/>
                </a:solidFill>
                <a:latin typeface="Arial MT"/>
                <a:cs typeface="Arial MT"/>
              </a:rPr>
              <a:t>Then</a:t>
            </a:r>
            <a:r>
              <a:rPr dirty="0" sz="3450" spc="-85">
                <a:solidFill>
                  <a:srgbClr val="75A1D1"/>
                </a:solidFill>
                <a:latin typeface="Arial MT"/>
                <a:cs typeface="Arial MT"/>
              </a:rPr>
              <a:t> </a:t>
            </a:r>
            <a:r>
              <a:rPr dirty="0" sz="3450" spc="-160">
                <a:solidFill>
                  <a:srgbClr val="6D8CB3"/>
                </a:solidFill>
                <a:latin typeface="Arial MT"/>
                <a:cs typeface="Arial MT"/>
              </a:rPr>
              <a:t>select</a:t>
            </a:r>
            <a:r>
              <a:rPr dirty="0" sz="3450" spc="-80">
                <a:solidFill>
                  <a:srgbClr val="6D8CB3"/>
                </a:solidFill>
                <a:latin typeface="Arial MT"/>
                <a:cs typeface="Arial MT"/>
              </a:rPr>
              <a:t> </a:t>
            </a:r>
            <a:r>
              <a:rPr dirty="0" sz="3450" spc="-185">
                <a:solidFill>
                  <a:srgbClr val="6B93C6"/>
                </a:solidFill>
                <a:latin typeface="Arial MT"/>
                <a:cs typeface="Arial MT"/>
              </a:rPr>
              <a:t>performance</a:t>
            </a:r>
            <a:r>
              <a:rPr dirty="0" sz="3450" spc="-5">
                <a:solidFill>
                  <a:srgbClr val="6B93C6"/>
                </a:solidFill>
                <a:latin typeface="Arial MT"/>
                <a:cs typeface="Arial MT"/>
              </a:rPr>
              <a:t> </a:t>
            </a:r>
            <a:r>
              <a:rPr dirty="0" sz="3450" spc="-240">
                <a:solidFill>
                  <a:srgbClr val="70859C"/>
                </a:solidFill>
                <a:latin typeface="Arial MT"/>
                <a:cs typeface="Arial MT"/>
              </a:rPr>
              <a:t>level</a:t>
            </a:r>
            <a:r>
              <a:rPr dirty="0" sz="3450" spc="-114">
                <a:solidFill>
                  <a:srgbClr val="70859C"/>
                </a:solidFill>
                <a:latin typeface="Arial MT"/>
                <a:cs typeface="Arial MT"/>
              </a:rPr>
              <a:t> </a:t>
            </a:r>
            <a:r>
              <a:rPr dirty="0" sz="3450" spc="-275">
                <a:solidFill>
                  <a:srgbClr val="6E8EC1"/>
                </a:solidFill>
                <a:latin typeface="Arial MT"/>
                <a:cs typeface="Arial MT"/>
              </a:rPr>
              <a:t>and</a:t>
            </a:r>
            <a:r>
              <a:rPr dirty="0" sz="3450" spc="-190">
                <a:solidFill>
                  <a:srgbClr val="6E8EC1"/>
                </a:solidFill>
                <a:latin typeface="Arial MT"/>
                <a:cs typeface="Arial MT"/>
              </a:rPr>
              <a:t> </a:t>
            </a:r>
            <a:r>
              <a:rPr dirty="0" sz="3450" spc="-185">
                <a:solidFill>
                  <a:srgbClr val="6489B5"/>
                </a:solidFill>
                <a:latin typeface="Arial MT"/>
                <a:cs typeface="Arial MT"/>
              </a:rPr>
              <a:t>drag </a:t>
            </a:r>
            <a:r>
              <a:rPr dirty="0" sz="3450">
                <a:solidFill>
                  <a:srgbClr val="5D758E"/>
                </a:solidFill>
                <a:latin typeface="Arial MT"/>
                <a:cs typeface="Arial MT"/>
              </a:rPr>
              <a:t>it</a:t>
            </a:r>
            <a:r>
              <a:rPr dirty="0" sz="3450" spc="120">
                <a:solidFill>
                  <a:srgbClr val="5D758E"/>
                </a:solidFill>
                <a:latin typeface="Arial MT"/>
                <a:cs typeface="Arial MT"/>
              </a:rPr>
              <a:t> </a:t>
            </a:r>
            <a:r>
              <a:rPr dirty="0" sz="3450" spc="-130">
                <a:solidFill>
                  <a:srgbClr val="6B85A1"/>
                </a:solidFill>
                <a:latin typeface="Arial MT"/>
                <a:cs typeface="Arial MT"/>
              </a:rPr>
              <a:t>in</a:t>
            </a:r>
            <a:r>
              <a:rPr dirty="0" sz="3450" spc="-254">
                <a:solidFill>
                  <a:srgbClr val="6B85A1"/>
                </a:solidFill>
                <a:latin typeface="Arial MT"/>
                <a:cs typeface="Arial MT"/>
              </a:rPr>
              <a:t> </a:t>
            </a:r>
            <a:r>
              <a:rPr dirty="0" sz="3450" spc="-10">
                <a:solidFill>
                  <a:srgbClr val="6B89AC"/>
                </a:solidFill>
                <a:latin typeface="Arial MT"/>
                <a:cs typeface="Arial MT"/>
              </a:rPr>
              <a:t>column</a:t>
            </a:r>
            <a:endParaRPr sz="3450">
              <a:latin typeface="Arial MT"/>
              <a:cs typeface="Arial MT"/>
            </a:endParaRPr>
          </a:p>
          <a:p>
            <a:pPr marL="875665" indent="-476250">
              <a:lnSpc>
                <a:spcPts val="4050"/>
              </a:lnSpc>
              <a:buClr>
                <a:srgbClr val="87AFE2"/>
              </a:buClr>
              <a:buAutoNum type="arabicPeriod"/>
              <a:tabLst>
                <a:tab pos="875665" algn="l"/>
              </a:tabLst>
            </a:pPr>
            <a:r>
              <a:rPr dirty="0" sz="3450" spc="-185">
                <a:solidFill>
                  <a:srgbClr val="6B87AC"/>
                </a:solidFill>
                <a:latin typeface="Arial MT"/>
                <a:cs typeface="Arial MT"/>
              </a:rPr>
              <a:t>Select</a:t>
            </a:r>
            <a:r>
              <a:rPr dirty="0" sz="3450" spc="-70">
                <a:solidFill>
                  <a:srgbClr val="6B87AC"/>
                </a:solidFill>
                <a:latin typeface="Arial MT"/>
                <a:cs typeface="Arial MT"/>
              </a:rPr>
              <a:t> </a:t>
            </a:r>
            <a:r>
              <a:rPr dirty="0" sz="3450" spc="-185">
                <a:solidFill>
                  <a:srgbClr val="567CAF"/>
                </a:solidFill>
                <a:latin typeface="Arial MT"/>
                <a:cs typeface="Arial MT"/>
              </a:rPr>
              <a:t>gender</a:t>
            </a:r>
            <a:r>
              <a:rPr dirty="0" sz="3450" spc="-10">
                <a:solidFill>
                  <a:srgbClr val="567CAF"/>
                </a:solidFill>
                <a:latin typeface="Arial MT"/>
                <a:cs typeface="Arial MT"/>
              </a:rPr>
              <a:t> </a:t>
            </a:r>
            <a:r>
              <a:rPr dirty="0" sz="3450" spc="-130">
                <a:solidFill>
                  <a:srgbClr val="697E9E"/>
                </a:solidFill>
                <a:latin typeface="Arial MT"/>
                <a:cs typeface="Arial MT"/>
              </a:rPr>
              <a:t>in</a:t>
            </a:r>
            <a:r>
              <a:rPr dirty="0" sz="3450" spc="-160">
                <a:solidFill>
                  <a:srgbClr val="697E9E"/>
                </a:solidFill>
                <a:latin typeface="Arial MT"/>
                <a:cs typeface="Arial MT"/>
              </a:rPr>
              <a:t> </a:t>
            </a:r>
            <a:r>
              <a:rPr dirty="0" sz="3450" spc="-265">
                <a:solidFill>
                  <a:srgbClr val="83ACDF"/>
                </a:solidFill>
                <a:latin typeface="Arial MT"/>
                <a:cs typeface="Arial MT"/>
              </a:rPr>
              <a:t>value</a:t>
            </a:r>
            <a:endParaRPr sz="3450">
              <a:latin typeface="Arial MT"/>
              <a:cs typeface="Arial MT"/>
            </a:endParaRPr>
          </a:p>
          <a:p>
            <a:pPr marL="873125">
              <a:lnSpc>
                <a:spcPts val="7955"/>
              </a:lnSpc>
              <a:spcBef>
                <a:spcPts val="2955"/>
              </a:spcBef>
            </a:pPr>
            <a:r>
              <a:rPr dirty="0" sz="6800" spc="-400">
                <a:solidFill>
                  <a:srgbClr val="5791DB"/>
                </a:solidFill>
                <a:latin typeface="Calibri"/>
                <a:cs typeface="Calibri"/>
              </a:rPr>
              <a:t>Performance</a:t>
            </a:r>
            <a:r>
              <a:rPr dirty="0" sz="6800" spc="90">
                <a:solidFill>
                  <a:srgbClr val="5791DB"/>
                </a:solidFill>
                <a:latin typeface="Calibri"/>
                <a:cs typeface="Calibri"/>
              </a:rPr>
              <a:t> </a:t>
            </a:r>
            <a:r>
              <a:rPr dirty="0" sz="6800" spc="-405">
                <a:solidFill>
                  <a:srgbClr val="608EC6"/>
                </a:solidFill>
                <a:latin typeface="Calibri"/>
                <a:cs typeface="Calibri"/>
              </a:rPr>
              <a:t>level</a:t>
            </a:r>
            <a:endParaRPr sz="6800">
              <a:latin typeface="Calibri"/>
              <a:cs typeface="Calibri"/>
            </a:endParaRPr>
          </a:p>
          <a:p>
            <a:pPr algn="just" marL="391160" marR="23495" indent="-368935">
              <a:lnSpc>
                <a:spcPct val="94600"/>
              </a:lnSpc>
              <a:spcBef>
                <a:spcPts val="30"/>
              </a:spcBef>
              <a:buClr>
                <a:srgbClr val="5490DB"/>
              </a:buClr>
              <a:buChar char="•"/>
              <a:tabLst>
                <a:tab pos="398145" algn="l"/>
              </a:tabLst>
            </a:pPr>
            <a:r>
              <a:rPr dirty="0" sz="3600" spc="-160">
                <a:solidFill>
                  <a:srgbClr val="5D83AF"/>
                </a:solidFill>
                <a:latin typeface="Calibri"/>
                <a:cs typeface="Calibri"/>
              </a:rPr>
              <a:t>From</a:t>
            </a:r>
            <a:r>
              <a:rPr dirty="0" sz="3600" spc="-45">
                <a:solidFill>
                  <a:srgbClr val="5D83AF"/>
                </a:solidFill>
                <a:latin typeface="Calibri"/>
                <a:cs typeface="Calibri"/>
              </a:rPr>
              <a:t> </a:t>
            </a:r>
            <a:r>
              <a:rPr dirty="0" sz="3600" spc="-200">
                <a:solidFill>
                  <a:srgbClr val="608EC3"/>
                </a:solidFill>
                <a:latin typeface="Calibri"/>
                <a:cs typeface="Calibri"/>
              </a:rPr>
              <a:t>the</a:t>
            </a:r>
            <a:r>
              <a:rPr dirty="0" sz="3600" spc="-5">
                <a:solidFill>
                  <a:srgbClr val="608EC3"/>
                </a:solidFill>
                <a:latin typeface="Calibri"/>
                <a:cs typeface="Calibri"/>
              </a:rPr>
              <a:t> </a:t>
            </a:r>
            <a:r>
              <a:rPr dirty="0" sz="3600" spc="-140">
                <a:solidFill>
                  <a:srgbClr val="5B80B1"/>
                </a:solidFill>
                <a:latin typeface="Calibri"/>
                <a:cs typeface="Calibri"/>
              </a:rPr>
              <a:t>pivot</a:t>
            </a:r>
            <a:r>
              <a:rPr dirty="0" sz="3600" spc="-60">
                <a:solidFill>
                  <a:srgbClr val="5B80B1"/>
                </a:solidFill>
                <a:latin typeface="Calibri"/>
                <a:cs typeface="Calibri"/>
              </a:rPr>
              <a:t> </a:t>
            </a:r>
            <a:r>
              <a:rPr dirty="0" sz="3600" spc="-125">
                <a:solidFill>
                  <a:srgbClr val="6797CF"/>
                </a:solidFill>
                <a:latin typeface="Calibri"/>
                <a:cs typeface="Calibri"/>
              </a:rPr>
              <a:t>table</a:t>
            </a:r>
            <a:r>
              <a:rPr dirty="0" sz="3600" spc="-80">
                <a:solidFill>
                  <a:srgbClr val="6797CF"/>
                </a:solidFill>
                <a:latin typeface="Calibri"/>
                <a:cs typeface="Calibri"/>
              </a:rPr>
              <a:t> </a:t>
            </a:r>
            <a:r>
              <a:rPr dirty="0" sz="3600" spc="-505">
                <a:solidFill>
                  <a:srgbClr val="79A3D6"/>
                </a:solidFill>
                <a:latin typeface="Calibri"/>
                <a:cs typeface="Calibri"/>
              </a:rPr>
              <a:t>we</a:t>
            </a:r>
            <a:r>
              <a:rPr dirty="0" sz="3600" spc="300">
                <a:solidFill>
                  <a:srgbClr val="79A3D6"/>
                </a:solidFill>
                <a:latin typeface="Calibri"/>
                <a:cs typeface="Calibri"/>
              </a:rPr>
              <a:t> </a:t>
            </a:r>
            <a:r>
              <a:rPr dirty="0" sz="3600" spc="-110">
                <a:solidFill>
                  <a:srgbClr val="708CAF"/>
                </a:solidFill>
                <a:latin typeface="Calibri"/>
                <a:cs typeface="Calibri"/>
              </a:rPr>
              <a:t>can</a:t>
            </a:r>
            <a:r>
              <a:rPr dirty="0" sz="3600" spc="-90">
                <a:solidFill>
                  <a:srgbClr val="708CAF"/>
                </a:solidFill>
                <a:latin typeface="Calibri"/>
                <a:cs typeface="Calibri"/>
              </a:rPr>
              <a:t> </a:t>
            </a:r>
            <a:r>
              <a:rPr dirty="0" sz="3600" spc="-155">
                <a:solidFill>
                  <a:srgbClr val="698AB1"/>
                </a:solidFill>
                <a:latin typeface="Calibri"/>
                <a:cs typeface="Calibri"/>
              </a:rPr>
              <a:t>see</a:t>
            </a:r>
            <a:r>
              <a:rPr dirty="0" sz="3600" spc="-50">
                <a:solidFill>
                  <a:srgbClr val="698AB1"/>
                </a:solidFill>
                <a:latin typeface="Calibri"/>
                <a:cs typeface="Calibri"/>
              </a:rPr>
              <a:t> </a:t>
            </a:r>
            <a:r>
              <a:rPr dirty="0" sz="3600" spc="-190">
                <a:solidFill>
                  <a:srgbClr val="6995C8"/>
                </a:solidFill>
                <a:latin typeface="Calibri"/>
                <a:cs typeface="Calibri"/>
              </a:rPr>
              <a:t>the</a:t>
            </a:r>
            <a:r>
              <a:rPr dirty="0" sz="3600" spc="-10">
                <a:solidFill>
                  <a:srgbClr val="6995C8"/>
                </a:solidFill>
                <a:latin typeface="Calibri"/>
                <a:cs typeface="Calibri"/>
              </a:rPr>
              <a:t> </a:t>
            </a:r>
            <a:r>
              <a:rPr dirty="0" sz="3600" spc="-70">
                <a:solidFill>
                  <a:srgbClr val="5E89B8"/>
                </a:solidFill>
                <a:latin typeface="Calibri"/>
                <a:cs typeface="Calibri"/>
              </a:rPr>
              <a:t>analysis</a:t>
            </a:r>
            <a:r>
              <a:rPr dirty="0" sz="3600" spc="-135">
                <a:solidFill>
                  <a:srgbClr val="5E89B8"/>
                </a:solidFill>
                <a:latin typeface="Calibri"/>
                <a:cs typeface="Calibri"/>
              </a:rPr>
              <a:t> </a:t>
            </a:r>
            <a:r>
              <a:rPr dirty="0" sz="3600" spc="-120">
                <a:solidFill>
                  <a:srgbClr val="5D87BF"/>
                </a:solidFill>
                <a:latin typeface="Calibri"/>
                <a:cs typeface="Calibri"/>
              </a:rPr>
              <a:t>for</a:t>
            </a:r>
            <a:r>
              <a:rPr dirty="0" sz="3600" spc="-85">
                <a:solidFill>
                  <a:srgbClr val="5D87BF"/>
                </a:solidFill>
                <a:latin typeface="Calibri"/>
                <a:cs typeface="Calibri"/>
              </a:rPr>
              <a:t> </a:t>
            </a:r>
            <a:r>
              <a:rPr dirty="0" sz="3600" spc="-195">
                <a:solidFill>
                  <a:srgbClr val="859EC1"/>
                </a:solidFill>
                <a:latin typeface="Calibri"/>
                <a:cs typeface="Calibri"/>
              </a:rPr>
              <a:t>female</a:t>
            </a:r>
            <a:r>
              <a:rPr dirty="0" sz="3600" spc="80">
                <a:solidFill>
                  <a:srgbClr val="859EC1"/>
                </a:solidFill>
                <a:latin typeface="Calibri"/>
                <a:cs typeface="Calibri"/>
              </a:rPr>
              <a:t> </a:t>
            </a:r>
            <a:r>
              <a:rPr dirty="0" sz="3600" spc="-275">
                <a:solidFill>
                  <a:srgbClr val="7799C6"/>
                </a:solidFill>
                <a:latin typeface="Calibri"/>
                <a:cs typeface="Calibri"/>
              </a:rPr>
              <a:t>male</a:t>
            </a:r>
            <a:r>
              <a:rPr dirty="0" sz="3600" spc="70">
                <a:solidFill>
                  <a:srgbClr val="7799C6"/>
                </a:solidFill>
                <a:latin typeface="Calibri"/>
                <a:cs typeface="Calibri"/>
              </a:rPr>
              <a:t> </a:t>
            </a:r>
            <a:r>
              <a:rPr dirty="0" sz="3600" spc="-200">
                <a:solidFill>
                  <a:srgbClr val="577CB1"/>
                </a:solidFill>
                <a:latin typeface="Calibri"/>
                <a:cs typeface="Calibri"/>
              </a:rPr>
              <a:t>and</a:t>
            </a:r>
            <a:r>
              <a:rPr dirty="0" sz="3600">
                <a:solidFill>
                  <a:srgbClr val="577CB1"/>
                </a:solidFill>
                <a:latin typeface="Calibri"/>
                <a:cs typeface="Calibri"/>
              </a:rPr>
              <a:t> </a:t>
            </a:r>
            <a:r>
              <a:rPr dirty="0" sz="3600" spc="-80">
                <a:solidFill>
                  <a:srgbClr val="5E82B5"/>
                </a:solidFill>
                <a:latin typeface="Calibri"/>
                <a:cs typeface="Calibri"/>
              </a:rPr>
              <a:t>all</a:t>
            </a:r>
            <a:r>
              <a:rPr dirty="0" sz="3600" spc="-50">
                <a:solidFill>
                  <a:srgbClr val="5E82B5"/>
                </a:solidFill>
                <a:latin typeface="Calibri"/>
                <a:cs typeface="Calibri"/>
              </a:rPr>
              <a:t> </a:t>
            </a:r>
            <a:r>
              <a:rPr dirty="0" sz="3600" spc="-220">
                <a:solidFill>
                  <a:srgbClr val="5B82B1"/>
                </a:solidFill>
                <a:latin typeface="Calibri"/>
                <a:cs typeface="Calibri"/>
              </a:rPr>
              <a:t>and</a:t>
            </a:r>
            <a:r>
              <a:rPr dirty="0" sz="3600" spc="15">
                <a:solidFill>
                  <a:srgbClr val="5B82B1"/>
                </a:solidFill>
                <a:latin typeface="Calibri"/>
                <a:cs typeface="Calibri"/>
              </a:rPr>
              <a:t> </a:t>
            </a:r>
            <a:r>
              <a:rPr dirty="0" sz="3600" spc="-505">
                <a:solidFill>
                  <a:srgbClr val="79A5DA"/>
                </a:solidFill>
                <a:latin typeface="Calibri"/>
                <a:cs typeface="Calibri"/>
              </a:rPr>
              <a:t>we</a:t>
            </a:r>
            <a:r>
              <a:rPr dirty="0" sz="3600" spc="305">
                <a:solidFill>
                  <a:srgbClr val="79A5DA"/>
                </a:solidFill>
                <a:latin typeface="Calibri"/>
                <a:cs typeface="Calibri"/>
              </a:rPr>
              <a:t> </a:t>
            </a:r>
            <a:r>
              <a:rPr dirty="0" sz="3600" spc="-165">
                <a:solidFill>
                  <a:srgbClr val="698AB3"/>
                </a:solidFill>
                <a:latin typeface="Calibri"/>
                <a:cs typeface="Calibri"/>
              </a:rPr>
              <a:t>can</a:t>
            </a:r>
            <a:r>
              <a:rPr dirty="0" sz="3600" spc="20">
                <a:solidFill>
                  <a:srgbClr val="698AB3"/>
                </a:solidFill>
                <a:latin typeface="Calibri"/>
                <a:cs typeface="Calibri"/>
              </a:rPr>
              <a:t> </a:t>
            </a:r>
            <a:r>
              <a:rPr dirty="0" sz="3600" spc="-50">
                <a:solidFill>
                  <a:srgbClr val="648AB3"/>
                </a:solidFill>
                <a:latin typeface="Calibri"/>
                <a:cs typeface="Calibri"/>
              </a:rPr>
              <a:t>a </a:t>
            </a:r>
            <a:r>
              <a:rPr dirty="0" sz="3600" spc="-50">
                <a:solidFill>
                  <a:srgbClr val="648AB3"/>
                </a:solidFill>
                <a:latin typeface="Calibri"/>
                <a:cs typeface="Calibri"/>
              </a:rPr>
              <a:t>	</a:t>
            </a:r>
            <a:r>
              <a:rPr dirty="0" sz="3500" spc="-120">
                <a:solidFill>
                  <a:srgbClr val="7CA1D6"/>
                </a:solidFill>
                <a:latin typeface="Calibri"/>
                <a:cs typeface="Calibri"/>
              </a:rPr>
              <a:t>type</a:t>
            </a:r>
            <a:r>
              <a:rPr dirty="0" sz="3500" spc="-80">
                <a:solidFill>
                  <a:srgbClr val="7CA1D6"/>
                </a:solidFill>
                <a:latin typeface="Calibri"/>
                <a:cs typeface="Calibri"/>
              </a:rPr>
              <a:t> </a:t>
            </a:r>
            <a:r>
              <a:rPr dirty="0" sz="3500" spc="-170">
                <a:solidFill>
                  <a:srgbClr val="6D87A5"/>
                </a:solidFill>
                <a:latin typeface="Calibri"/>
                <a:cs typeface="Calibri"/>
              </a:rPr>
              <a:t>of</a:t>
            </a:r>
            <a:r>
              <a:rPr dirty="0" sz="3500" spc="-25">
                <a:solidFill>
                  <a:srgbClr val="6D87A5"/>
                </a:solidFill>
                <a:latin typeface="Calibri"/>
                <a:cs typeface="Calibri"/>
              </a:rPr>
              <a:t> </a:t>
            </a:r>
            <a:r>
              <a:rPr dirty="0" sz="3500" spc="-130">
                <a:solidFill>
                  <a:srgbClr val="648CBA"/>
                </a:solidFill>
                <a:latin typeface="Calibri"/>
                <a:cs typeface="Calibri"/>
              </a:rPr>
              <a:t>employees</a:t>
            </a:r>
            <a:r>
              <a:rPr dirty="0" sz="3500" spc="-70">
                <a:solidFill>
                  <a:srgbClr val="648CBA"/>
                </a:solidFill>
                <a:latin typeface="Calibri"/>
                <a:cs typeface="Calibri"/>
              </a:rPr>
              <a:t> </a:t>
            </a:r>
            <a:r>
              <a:rPr dirty="0" sz="3500" spc="-245">
                <a:solidFill>
                  <a:srgbClr val="6D93BF"/>
                </a:solidFill>
                <a:latin typeface="Calibri"/>
                <a:cs typeface="Calibri"/>
              </a:rPr>
              <a:t>by</a:t>
            </a:r>
            <a:r>
              <a:rPr dirty="0" sz="3500" spc="50">
                <a:solidFill>
                  <a:srgbClr val="6D93BF"/>
                </a:solidFill>
                <a:latin typeface="Calibri"/>
                <a:cs typeface="Calibri"/>
              </a:rPr>
              <a:t> </a:t>
            </a:r>
            <a:r>
              <a:rPr dirty="0" sz="3500" spc="155">
                <a:solidFill>
                  <a:srgbClr val="677B9C"/>
                </a:solidFill>
                <a:latin typeface="Calibri"/>
                <a:cs typeface="Calibri"/>
              </a:rPr>
              <a:t>ineling</a:t>
            </a:r>
            <a:r>
              <a:rPr dirty="0" sz="3500" spc="-195">
                <a:solidFill>
                  <a:srgbClr val="677B9C"/>
                </a:solidFill>
                <a:latin typeface="Calibri"/>
                <a:cs typeface="Calibri"/>
              </a:rPr>
              <a:t> </a:t>
            </a:r>
            <a:r>
              <a:rPr dirty="0" sz="3500">
                <a:solidFill>
                  <a:srgbClr val="6787AC"/>
                </a:solidFill>
                <a:latin typeface="Calibri"/>
                <a:cs typeface="Calibri"/>
              </a:rPr>
              <a:t>slivers</a:t>
            </a:r>
            <a:r>
              <a:rPr dirty="0" sz="3500" spc="-180">
                <a:solidFill>
                  <a:srgbClr val="6787AC"/>
                </a:solidFill>
                <a:latin typeface="Calibri"/>
                <a:cs typeface="Calibri"/>
              </a:rPr>
              <a:t> </a:t>
            </a:r>
            <a:r>
              <a:rPr dirty="0" sz="3500" spc="-155">
                <a:solidFill>
                  <a:srgbClr val="5B7CB3"/>
                </a:solidFill>
                <a:latin typeface="Calibri"/>
                <a:cs typeface="Calibri"/>
              </a:rPr>
              <a:t>to</a:t>
            </a:r>
            <a:r>
              <a:rPr dirty="0" sz="3500" spc="-40">
                <a:solidFill>
                  <a:srgbClr val="5B7CB3"/>
                </a:solidFill>
                <a:latin typeface="Calibri"/>
                <a:cs typeface="Calibri"/>
              </a:rPr>
              <a:t> </a:t>
            </a:r>
            <a:r>
              <a:rPr dirty="0" sz="3500" spc="-85">
                <a:solidFill>
                  <a:srgbClr val="698CAC"/>
                </a:solidFill>
                <a:latin typeface="Calibri"/>
                <a:cs typeface="Calibri"/>
              </a:rPr>
              <a:t>see</a:t>
            </a:r>
            <a:r>
              <a:rPr dirty="0" sz="3500" spc="-105">
                <a:solidFill>
                  <a:srgbClr val="698CAC"/>
                </a:solidFill>
                <a:latin typeface="Calibri"/>
                <a:cs typeface="Calibri"/>
              </a:rPr>
              <a:t> </a:t>
            </a:r>
            <a:r>
              <a:rPr dirty="0" sz="3500" spc="-245">
                <a:solidFill>
                  <a:srgbClr val="7CA0C8"/>
                </a:solidFill>
                <a:latin typeface="Calibri"/>
                <a:cs typeface="Calibri"/>
              </a:rPr>
              <a:t>how</a:t>
            </a:r>
            <a:r>
              <a:rPr dirty="0" sz="3500" spc="50">
                <a:solidFill>
                  <a:srgbClr val="7CA0C8"/>
                </a:solidFill>
                <a:latin typeface="Calibri"/>
                <a:cs typeface="Calibri"/>
              </a:rPr>
              <a:t> </a:t>
            </a:r>
            <a:r>
              <a:rPr dirty="0" sz="3500" spc="-235">
                <a:solidFill>
                  <a:srgbClr val="779CCC"/>
                </a:solidFill>
                <a:latin typeface="Calibri"/>
                <a:cs typeface="Calibri"/>
              </a:rPr>
              <a:t>many</a:t>
            </a:r>
            <a:r>
              <a:rPr dirty="0" sz="3500" spc="35">
                <a:solidFill>
                  <a:srgbClr val="779CCC"/>
                </a:solidFill>
                <a:latin typeface="Calibri"/>
                <a:cs typeface="Calibri"/>
              </a:rPr>
              <a:t> </a:t>
            </a:r>
            <a:r>
              <a:rPr dirty="0" sz="3500" spc="-10">
                <a:solidFill>
                  <a:srgbClr val="6085B3"/>
                </a:solidFill>
                <a:latin typeface="Calibri"/>
                <a:cs typeface="Calibri"/>
              </a:rPr>
              <a:t>are</a:t>
            </a:r>
            <a:r>
              <a:rPr dirty="0" sz="3500" spc="35">
                <a:solidFill>
                  <a:srgbClr val="6085B3"/>
                </a:solidFill>
                <a:latin typeface="Calibri"/>
                <a:cs typeface="Calibri"/>
              </a:rPr>
              <a:t> </a:t>
            </a:r>
            <a:r>
              <a:rPr dirty="0" sz="3500" spc="-35">
                <a:solidFill>
                  <a:srgbClr val="647C97"/>
                </a:solidFill>
                <a:latin typeface="Calibri"/>
                <a:cs typeface="Calibri"/>
              </a:rPr>
              <a:t>full</a:t>
            </a:r>
            <a:r>
              <a:rPr dirty="0" sz="3500" spc="15">
                <a:solidFill>
                  <a:srgbClr val="647C97"/>
                </a:solidFill>
                <a:latin typeface="Calibri"/>
                <a:cs typeface="Calibri"/>
              </a:rPr>
              <a:t> </a:t>
            </a:r>
            <a:r>
              <a:rPr dirty="0" sz="3500" spc="-110">
                <a:solidFill>
                  <a:srgbClr val="5D89B6"/>
                </a:solidFill>
                <a:latin typeface="Calibri"/>
                <a:cs typeface="Calibri"/>
              </a:rPr>
              <a:t>time</a:t>
            </a:r>
            <a:r>
              <a:rPr dirty="0" sz="3500" spc="65">
                <a:solidFill>
                  <a:srgbClr val="5D89B6"/>
                </a:solidFill>
                <a:latin typeface="Calibri"/>
                <a:cs typeface="Calibri"/>
              </a:rPr>
              <a:t> </a:t>
            </a:r>
            <a:r>
              <a:rPr dirty="0" sz="3500" spc="-95">
                <a:solidFill>
                  <a:srgbClr val="69839E"/>
                </a:solidFill>
                <a:latin typeface="Calibri"/>
                <a:cs typeface="Calibri"/>
              </a:rPr>
              <a:t>,part </a:t>
            </a:r>
            <a:r>
              <a:rPr dirty="0" sz="3500" spc="-175">
                <a:solidFill>
                  <a:srgbClr val="6E90B5"/>
                </a:solidFill>
                <a:latin typeface="Calibri"/>
                <a:cs typeface="Calibri"/>
              </a:rPr>
              <a:t>time</a:t>
            </a:r>
            <a:r>
              <a:rPr dirty="0" sz="3500" spc="-20">
                <a:solidFill>
                  <a:srgbClr val="6E90B5"/>
                </a:solidFill>
                <a:latin typeface="Calibri"/>
                <a:cs typeface="Calibri"/>
              </a:rPr>
              <a:t> </a:t>
            </a:r>
            <a:r>
              <a:rPr dirty="0" sz="3500" spc="-25">
                <a:solidFill>
                  <a:srgbClr val="5B82AE"/>
                </a:solidFill>
                <a:latin typeface="Calibri"/>
                <a:cs typeface="Calibri"/>
              </a:rPr>
              <a:t>and </a:t>
            </a:r>
            <a:r>
              <a:rPr dirty="0" sz="3500" spc="-25">
                <a:solidFill>
                  <a:srgbClr val="5B82AE"/>
                </a:solidFill>
                <a:latin typeface="Calibri"/>
                <a:cs typeface="Calibri"/>
              </a:rPr>
              <a:t>	</a:t>
            </a:r>
            <a:r>
              <a:rPr dirty="0" sz="3400">
                <a:solidFill>
                  <a:srgbClr val="6D8AAF"/>
                </a:solidFill>
                <a:latin typeface="Calibri"/>
                <a:cs typeface="Calibri"/>
              </a:rPr>
              <a:t>contract</a:t>
            </a:r>
            <a:r>
              <a:rPr dirty="0" sz="3400" spc="-5">
                <a:solidFill>
                  <a:srgbClr val="6D8AA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5D83B3"/>
                </a:solidFill>
                <a:latin typeface="Calibri"/>
                <a:cs typeface="Calibri"/>
              </a:rPr>
              <a:t>based</a:t>
            </a:r>
            <a:r>
              <a:rPr dirty="0" sz="3400" spc="-50">
                <a:solidFill>
                  <a:srgbClr val="5D83B3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779AC8"/>
                </a:solidFill>
                <a:latin typeface="Calibri"/>
                <a:cs typeface="Calibri"/>
              </a:rPr>
              <a:t>employees.</a:t>
            </a:r>
            <a:endParaRPr sz="3400">
              <a:latin typeface="Calibri"/>
              <a:cs typeface="Calibri"/>
            </a:endParaRPr>
          </a:p>
          <a:p>
            <a:pPr algn="just" marL="393700">
              <a:lnSpc>
                <a:spcPts val="3904"/>
              </a:lnSpc>
            </a:pPr>
            <a:r>
              <a:rPr dirty="0" sz="3450">
                <a:solidFill>
                  <a:srgbClr val="6E89A7"/>
                </a:solidFill>
                <a:latin typeface="Calibri"/>
                <a:cs typeface="Calibri"/>
              </a:rPr>
              <a:t>Insert</a:t>
            </a:r>
            <a:r>
              <a:rPr dirty="0" sz="3450" spc="-195">
                <a:solidFill>
                  <a:srgbClr val="6E89A7"/>
                </a:solidFill>
                <a:latin typeface="Calibri"/>
                <a:cs typeface="Calibri"/>
              </a:rPr>
              <a:t> </a:t>
            </a:r>
            <a:r>
              <a:rPr dirty="0" sz="3450" spc="-30">
                <a:solidFill>
                  <a:srgbClr val="5B87BA"/>
                </a:solidFill>
                <a:latin typeface="Calibri"/>
                <a:cs typeface="Calibri"/>
              </a:rPr>
              <a:t>graph</a:t>
            </a:r>
            <a:r>
              <a:rPr dirty="0" sz="3450" spc="-165">
                <a:solidFill>
                  <a:srgbClr val="5B87BA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527CB3"/>
                </a:solidFill>
                <a:latin typeface="Calibri"/>
                <a:cs typeface="Calibri"/>
              </a:rPr>
              <a:t>for</a:t>
            </a:r>
            <a:r>
              <a:rPr dirty="0" sz="3450" spc="-175">
                <a:solidFill>
                  <a:srgbClr val="527CB3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668EBC"/>
                </a:solidFill>
                <a:latin typeface="Calibri"/>
                <a:cs typeface="Calibri"/>
              </a:rPr>
              <a:t>better</a:t>
            </a:r>
            <a:r>
              <a:rPr dirty="0" sz="3450" spc="-170">
                <a:solidFill>
                  <a:srgbClr val="668EBC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6B93BF"/>
                </a:solidFill>
                <a:latin typeface="Calibri"/>
                <a:cs typeface="Calibri"/>
              </a:rPr>
              <a:t>analysis</a:t>
            </a:r>
            <a:r>
              <a:rPr dirty="0" sz="3450" spc="-100">
                <a:solidFill>
                  <a:srgbClr val="6B93B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5D7EA5"/>
                </a:solidFill>
                <a:latin typeface="Calibri"/>
                <a:cs typeface="Calibri"/>
              </a:rPr>
              <a:t>the</a:t>
            </a:r>
            <a:r>
              <a:rPr dirty="0" sz="3450" spc="-30">
                <a:solidFill>
                  <a:srgbClr val="5D7EA5"/>
                </a:solidFill>
                <a:latin typeface="Calibri"/>
                <a:cs typeface="Calibri"/>
              </a:rPr>
              <a:t> </a:t>
            </a:r>
            <a:r>
              <a:rPr dirty="0" sz="3450" spc="-50">
                <a:solidFill>
                  <a:srgbClr val="5E85B5"/>
                </a:solidFill>
                <a:latin typeface="Calibri"/>
                <a:cs typeface="Calibri"/>
              </a:rPr>
              <a:t>graph</a:t>
            </a:r>
            <a:r>
              <a:rPr dirty="0" sz="3450" spc="-140">
                <a:solidFill>
                  <a:srgbClr val="5E85B5"/>
                </a:solidFill>
                <a:latin typeface="Calibri"/>
                <a:cs typeface="Calibri"/>
              </a:rPr>
              <a:t> </a:t>
            </a:r>
            <a:r>
              <a:rPr dirty="0" sz="3450" spc="-40">
                <a:solidFill>
                  <a:srgbClr val="6987AF"/>
                </a:solidFill>
                <a:latin typeface="Calibri"/>
                <a:cs typeface="Calibri"/>
              </a:rPr>
              <a:t>shows</a:t>
            </a:r>
            <a:r>
              <a:rPr dirty="0" sz="3450" spc="-70">
                <a:solidFill>
                  <a:srgbClr val="6987AF"/>
                </a:solidFill>
                <a:latin typeface="Calibri"/>
                <a:cs typeface="Calibri"/>
              </a:rPr>
              <a:t> </a:t>
            </a:r>
            <a:r>
              <a:rPr dirty="0" sz="3450" spc="-75">
                <a:solidFill>
                  <a:srgbClr val="4D7BB3"/>
                </a:solidFill>
                <a:latin typeface="Calibri"/>
                <a:cs typeface="Calibri"/>
              </a:rPr>
              <a:t>the</a:t>
            </a:r>
            <a:r>
              <a:rPr dirty="0" sz="3450" spc="-114">
                <a:solidFill>
                  <a:srgbClr val="4D7BB3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608AB5"/>
                </a:solidFill>
                <a:latin typeface="Calibri"/>
                <a:cs typeface="Calibri"/>
              </a:rPr>
              <a:t>accurate</a:t>
            </a:r>
            <a:r>
              <a:rPr dirty="0" sz="3450" spc="-40">
                <a:solidFill>
                  <a:srgbClr val="608AB5"/>
                </a:solidFill>
                <a:latin typeface="Calibri"/>
                <a:cs typeface="Calibri"/>
              </a:rPr>
              <a:t> </a:t>
            </a:r>
            <a:r>
              <a:rPr dirty="0" sz="3450" spc="-50">
                <a:solidFill>
                  <a:srgbClr val="7589A3"/>
                </a:solidFill>
                <a:latin typeface="Calibri"/>
                <a:cs typeface="Calibri"/>
              </a:rPr>
              <a:t>levels</a:t>
            </a:r>
            <a:r>
              <a:rPr dirty="0" sz="3450" spc="-145">
                <a:solidFill>
                  <a:srgbClr val="7589A3"/>
                </a:solidFill>
                <a:latin typeface="Calibri"/>
                <a:cs typeface="Calibri"/>
              </a:rPr>
              <a:t> </a:t>
            </a:r>
            <a:r>
              <a:rPr dirty="0" sz="3450" spc="-85">
                <a:solidFill>
                  <a:srgbClr val="6489B8"/>
                </a:solidFill>
                <a:latin typeface="Calibri"/>
                <a:cs typeface="Calibri"/>
              </a:rPr>
              <a:t>and</a:t>
            </a:r>
            <a:r>
              <a:rPr dirty="0" sz="3450" spc="-110">
                <a:solidFill>
                  <a:srgbClr val="6489B8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6E89B1"/>
                </a:solidFill>
                <a:latin typeface="Calibri"/>
                <a:cs typeface="Calibri"/>
              </a:rPr>
              <a:t>the</a:t>
            </a:r>
            <a:endParaRPr sz="3450">
              <a:latin typeface="Calibri"/>
              <a:cs typeface="Calibri"/>
            </a:endParaRPr>
          </a:p>
          <a:p>
            <a:pPr algn="just" marL="396240" indent="-383540">
              <a:lnSpc>
                <a:spcPts val="3929"/>
              </a:lnSpc>
              <a:buClr>
                <a:srgbClr val="5490DB"/>
              </a:buClr>
              <a:buChar char="•"/>
              <a:tabLst>
                <a:tab pos="396240" algn="l"/>
              </a:tabLst>
            </a:pPr>
            <a:r>
              <a:rPr dirty="0" sz="3400" spc="-45">
                <a:solidFill>
                  <a:srgbClr val="5982B6"/>
                </a:solidFill>
                <a:latin typeface="Calibri"/>
                <a:cs typeface="Calibri"/>
              </a:rPr>
              <a:t>performance</a:t>
            </a:r>
            <a:r>
              <a:rPr dirty="0" sz="3400" spc="-100">
                <a:solidFill>
                  <a:srgbClr val="5982B6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6E8AAF"/>
                </a:solidFill>
                <a:latin typeface="Calibri"/>
                <a:cs typeface="Calibri"/>
              </a:rPr>
              <a:t>of</a:t>
            </a:r>
            <a:r>
              <a:rPr dirty="0" sz="3400" spc="-254">
                <a:solidFill>
                  <a:srgbClr val="6E8AAF"/>
                </a:solidFill>
                <a:latin typeface="Calibri"/>
                <a:cs typeface="Calibri"/>
              </a:rPr>
              <a:t> </a:t>
            </a:r>
            <a:r>
              <a:rPr dirty="0" sz="3400" spc="-105">
                <a:solidFill>
                  <a:srgbClr val="779ECF"/>
                </a:solidFill>
                <a:latin typeface="Calibri"/>
                <a:cs typeface="Calibri"/>
              </a:rPr>
              <a:t>employees.</a:t>
            </a:r>
            <a:r>
              <a:rPr dirty="0" sz="3400" spc="-85">
                <a:solidFill>
                  <a:srgbClr val="779ECF"/>
                </a:solidFill>
                <a:latin typeface="Calibri"/>
                <a:cs typeface="Calibri"/>
              </a:rPr>
              <a:t> </a:t>
            </a:r>
            <a:r>
              <a:rPr dirty="0" sz="3400" spc="-125">
                <a:solidFill>
                  <a:srgbClr val="5E90CA"/>
                </a:solidFill>
                <a:latin typeface="Calibri"/>
                <a:cs typeface="Calibri"/>
              </a:rPr>
              <a:t>We</a:t>
            </a:r>
            <a:r>
              <a:rPr dirty="0" sz="3400" spc="-65">
                <a:solidFill>
                  <a:srgbClr val="5E90CA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6280A5"/>
                </a:solidFill>
                <a:latin typeface="Calibri"/>
                <a:cs typeface="Calibri"/>
              </a:rPr>
              <a:t>can</a:t>
            </a:r>
            <a:r>
              <a:rPr dirty="0" sz="3400" spc="-185">
                <a:solidFill>
                  <a:srgbClr val="6280A5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6787AA"/>
                </a:solidFill>
                <a:latin typeface="Calibri"/>
                <a:cs typeface="Calibri"/>
              </a:rPr>
              <a:t>see</a:t>
            </a:r>
            <a:r>
              <a:rPr dirty="0" sz="3400" spc="-190">
                <a:solidFill>
                  <a:srgbClr val="6787AA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597CA1"/>
                </a:solidFill>
                <a:latin typeface="Calibri"/>
                <a:cs typeface="Calibri"/>
              </a:rPr>
              <a:t>the</a:t>
            </a:r>
            <a:r>
              <a:rPr dirty="0" sz="3400" spc="-120">
                <a:solidFill>
                  <a:srgbClr val="597CA1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8AB8E1"/>
                </a:solidFill>
                <a:latin typeface="Calibri"/>
                <a:cs typeface="Calibri"/>
              </a:rPr>
              <a:t>various</a:t>
            </a:r>
            <a:r>
              <a:rPr dirty="0" sz="3400">
                <a:solidFill>
                  <a:srgbClr val="8AB8E1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6290C8"/>
                </a:solidFill>
                <a:latin typeface="Calibri"/>
                <a:cs typeface="Calibri"/>
              </a:rPr>
              <a:t>graph</a:t>
            </a:r>
            <a:r>
              <a:rPr dirty="0" sz="3400" spc="-90">
                <a:solidFill>
                  <a:srgbClr val="6290C8"/>
                </a:solidFill>
                <a:latin typeface="Calibri"/>
                <a:cs typeface="Calibri"/>
              </a:rPr>
              <a:t> </a:t>
            </a:r>
            <a:r>
              <a:rPr dirty="0" sz="3400" spc="-125">
                <a:solidFill>
                  <a:srgbClr val="7293B1"/>
                </a:solidFill>
                <a:latin typeface="Calibri"/>
                <a:cs typeface="Calibri"/>
              </a:rPr>
              <a:t>by</a:t>
            </a:r>
            <a:r>
              <a:rPr dirty="0" sz="3400" spc="-110">
                <a:solidFill>
                  <a:srgbClr val="7293B1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6B85A8"/>
                </a:solidFill>
                <a:latin typeface="Calibri"/>
                <a:cs typeface="Calibri"/>
              </a:rPr>
              <a:t>changing</a:t>
            </a:r>
            <a:r>
              <a:rPr dirty="0" sz="3400" spc="135">
                <a:solidFill>
                  <a:srgbClr val="6B85A8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6682A7"/>
                </a:solidFill>
                <a:latin typeface="Calibri"/>
                <a:cs typeface="Calibri"/>
              </a:rPr>
              <a:t>the</a:t>
            </a:r>
            <a:r>
              <a:rPr dirty="0" sz="3400" spc="-150">
                <a:solidFill>
                  <a:srgbClr val="6682A7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708CB5"/>
                </a:solidFill>
                <a:latin typeface="Calibri"/>
                <a:cs typeface="Calibri"/>
              </a:rPr>
              <a:t>option</a:t>
            </a:r>
            <a:endParaRPr sz="3400">
              <a:latin typeface="Calibri"/>
              <a:cs typeface="Calibri"/>
            </a:endParaRPr>
          </a:p>
          <a:p>
            <a:pPr algn="just" marL="406400">
              <a:lnSpc>
                <a:spcPts val="4054"/>
              </a:lnSpc>
            </a:pPr>
            <a:r>
              <a:rPr dirty="0" sz="3450" spc="-25">
                <a:solidFill>
                  <a:srgbClr val="7EA5D1"/>
                </a:solidFill>
                <a:latin typeface="Calibri"/>
                <a:cs typeface="Calibri"/>
              </a:rPr>
              <a:t>graph</a:t>
            </a:r>
            <a:r>
              <a:rPr dirty="0" sz="3450" spc="-165">
                <a:solidFill>
                  <a:srgbClr val="7EA5D1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6785A3"/>
                </a:solidFill>
                <a:latin typeface="Calibri"/>
                <a:cs typeface="Calibri"/>
              </a:rPr>
              <a:t>options</a:t>
            </a:r>
            <a:endParaRPr sz="3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1427" y="8059242"/>
            <a:ext cx="364614" cy="123214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9782" y="3407261"/>
            <a:ext cx="352041" cy="588412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719" y="2087104"/>
            <a:ext cx="641218" cy="7166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37979" y="2087104"/>
            <a:ext cx="477770" cy="71665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8615" y="2087104"/>
            <a:ext cx="502916" cy="71665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7583" y="1018406"/>
            <a:ext cx="1093844" cy="7543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64292" y="1018406"/>
            <a:ext cx="452625" cy="76694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04928" y="1030979"/>
            <a:ext cx="565781" cy="75437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83865" y="8059242"/>
            <a:ext cx="364614" cy="123214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62220" y="3885032"/>
            <a:ext cx="364614" cy="540635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21001" y="2087104"/>
            <a:ext cx="502916" cy="71665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96438" y="1030979"/>
            <a:ext cx="1106417" cy="74180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78876" y="7870648"/>
            <a:ext cx="364614" cy="142074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57230" y="3507844"/>
            <a:ext cx="352041" cy="578354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61314" y="8247836"/>
            <a:ext cx="364614" cy="104355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39668" y="3885032"/>
            <a:ext cx="364614" cy="540635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56325" y="8436430"/>
            <a:ext cx="364614" cy="85495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34679" y="4928584"/>
            <a:ext cx="352041" cy="436280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838762" y="8247836"/>
            <a:ext cx="364614" cy="104355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417117" y="3118084"/>
            <a:ext cx="364614" cy="617330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133773" y="8159825"/>
            <a:ext cx="364614" cy="113156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712128" y="4651980"/>
            <a:ext cx="364614" cy="463940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416211" y="7770065"/>
            <a:ext cx="364614" cy="1521323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051597" y="2791188"/>
            <a:ext cx="502916" cy="52806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994566" y="5217762"/>
            <a:ext cx="352041" cy="4073626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711222" y="7581471"/>
            <a:ext cx="364614" cy="170991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289576" y="4551397"/>
            <a:ext cx="364614" cy="4739991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3993660" y="0"/>
            <a:ext cx="6110439" cy="11290482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1915412" y="4387123"/>
            <a:ext cx="349250" cy="260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-90">
                <a:solidFill>
                  <a:srgbClr val="1F1F1F"/>
                </a:solidFill>
                <a:latin typeface="Arial MT"/>
                <a:cs typeface="Arial MT"/>
              </a:rPr>
              <a:t>50.0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896274" y="5342316"/>
            <a:ext cx="36385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30">
                <a:latin typeface="Consolas"/>
                <a:cs typeface="Consolas"/>
              </a:rPr>
              <a:t>30.0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908847" y="6285285"/>
            <a:ext cx="35179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45">
                <a:solidFill>
                  <a:srgbClr val="343434"/>
                </a:solidFill>
                <a:latin typeface="Consolas"/>
                <a:cs typeface="Consolas"/>
              </a:rPr>
              <a:t>30.0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918098" y="7240827"/>
            <a:ext cx="34671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70">
                <a:latin typeface="Arial MT"/>
                <a:cs typeface="Arial MT"/>
              </a:rPr>
              <a:t>20.0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900395" y="8171922"/>
            <a:ext cx="37719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30">
                <a:solidFill>
                  <a:srgbClr val="3D3D3D"/>
                </a:solidFill>
                <a:latin typeface="Courier New"/>
                <a:cs typeface="Courier New"/>
              </a:rPr>
              <a:t>100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005199" y="9169897"/>
            <a:ext cx="2508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65656"/>
                </a:solidFill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675387" y="9303136"/>
            <a:ext cx="376555" cy="260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60">
                <a:solidFill>
                  <a:srgbClr val="212121"/>
                </a:solidFill>
                <a:latin typeface="Consolas"/>
                <a:cs typeface="Consolas"/>
              </a:rPr>
              <a:t>BPC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901222" y="9321471"/>
            <a:ext cx="49149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90">
                <a:solidFill>
                  <a:srgbClr val="3A3A3A"/>
                </a:solidFill>
                <a:latin typeface="Arial MT"/>
                <a:cs typeface="Arial MT"/>
              </a:rPr>
              <a:t>CCDR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283617" y="9278688"/>
            <a:ext cx="27940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400">
                <a:latin typeface="Courier New"/>
                <a:cs typeface="Courier New"/>
              </a:rPr>
              <a:t>EVv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160451" y="2185814"/>
            <a:ext cx="43497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0">
                <a:solidFill>
                  <a:srgbClr val="3B3B3B"/>
                </a:solidFill>
                <a:latin typeface="Arial MT"/>
                <a:cs typeface="Arial MT"/>
              </a:rPr>
              <a:t>HIGH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230235" y="2185814"/>
            <a:ext cx="39814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solidFill>
                  <a:srgbClr val="1C1C1C"/>
                </a:solidFill>
                <a:latin typeface="Arial MT"/>
                <a:cs typeface="Arial MT"/>
              </a:rPr>
              <a:t>LOW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525544" y="9327408"/>
            <a:ext cx="38862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5">
                <a:solidFill>
                  <a:srgbClr val="262626"/>
                </a:solidFill>
                <a:latin typeface="Arial MT"/>
                <a:cs typeface="Arial MT"/>
              </a:rPr>
              <a:t>MSC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843982" y="9315359"/>
            <a:ext cx="33972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0">
                <a:solidFill>
                  <a:srgbClr val="0E0E0E"/>
                </a:solidFill>
                <a:latin typeface="Arial MT"/>
                <a:cs typeface="Arial MT"/>
              </a:rPr>
              <a:t>NEL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274086" y="2191926"/>
            <a:ext cx="392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303163" y="2191926"/>
            <a:ext cx="95376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111111"/>
                </a:solidFill>
                <a:latin typeface="Arial MT"/>
                <a:cs typeface="Arial MT"/>
              </a:rPr>
              <a:t>VERY</a:t>
            </a:r>
            <a:r>
              <a:rPr dirty="0" sz="1200" spc="1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200" spc="55">
                <a:solidFill>
                  <a:srgbClr val="2A2A2A"/>
                </a:solidFill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565417" y="2191926"/>
            <a:ext cx="8369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dirty="0" sz="1200" spc="80">
                <a:solidFill>
                  <a:srgbClr val="46AFC1"/>
                </a:solidFill>
                <a:latin typeface="Arial MT"/>
                <a:cs typeface="Arial MT"/>
              </a:rPr>
              <a:t>@</a:t>
            </a:r>
            <a:r>
              <a:rPr dirty="0" sz="1200">
                <a:solidFill>
                  <a:srgbClr val="46AFC1"/>
                </a:solidFill>
                <a:latin typeface="Arial MT"/>
                <a:cs typeface="Arial MT"/>
              </a:rPr>
              <a:t>	</a:t>
            </a:r>
            <a:r>
              <a:rPr dirty="0" sz="1200" spc="-10">
                <a:solidFill>
                  <a:srgbClr val="3A3A3A"/>
                </a:solidFill>
                <a:latin typeface="Arial MT"/>
                <a:cs typeface="Arial MT"/>
              </a:rPr>
              <a:t>(k</a:t>
            </a:r>
            <a:r>
              <a:rPr dirty="0" sz="1200" spc="-10">
                <a:latin typeface="Arial MT"/>
                <a:cs typeface="Arial MT"/>
              </a:rPr>
              <a:t>lank)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191461" y="9345918"/>
            <a:ext cx="229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3B3B3B"/>
                </a:solidFill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420306" y="9303136"/>
            <a:ext cx="360680" cy="260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-25">
                <a:solidFill>
                  <a:srgbClr val="212121"/>
                </a:solidFill>
                <a:latin typeface="Consolas"/>
                <a:cs typeface="Consolas"/>
              </a:rPr>
              <a:t>PYZ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1698513" y="9284799"/>
            <a:ext cx="36830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0">
                <a:solidFill>
                  <a:srgbClr val="161616"/>
                </a:solidFill>
                <a:latin typeface="Courier New"/>
                <a:cs typeface="Courier New"/>
              </a:rPr>
              <a:t>SVG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3004635" y="9303136"/>
            <a:ext cx="367030" cy="260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35">
                <a:latin typeface="Consolas"/>
                <a:cs typeface="Consolas"/>
              </a:rPr>
              <a:t>TNS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4280548" y="9321471"/>
            <a:ext cx="37909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75">
                <a:solidFill>
                  <a:srgbClr val="131313"/>
                </a:solidFill>
                <a:latin typeface="Arial MT"/>
                <a:cs typeface="Arial MT"/>
              </a:rPr>
              <a:t>WBL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9272" y="3067792"/>
            <a:ext cx="5984710" cy="597213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7605" y="817239"/>
            <a:ext cx="804666" cy="4526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48036" y="0"/>
            <a:ext cx="5356064" cy="1129048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2241" y="2175115"/>
            <a:ext cx="2250552" cy="1760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3491" y="2665459"/>
            <a:ext cx="3683865" cy="18859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6354" y="602674"/>
            <a:ext cx="25019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6005" algn="l"/>
              </a:tabLst>
            </a:pPr>
            <a:r>
              <a:rPr dirty="0" sz="5000" spc="-25">
                <a:latin typeface="Calibri"/>
                <a:cs typeface="Calibri"/>
              </a:rPr>
              <a:t>Pie</a:t>
            </a:r>
            <a:r>
              <a:rPr dirty="0" sz="5000">
                <a:latin typeface="Calibri"/>
                <a:cs typeface="Calibri"/>
              </a:rPr>
              <a:t>	</a:t>
            </a:r>
            <a:r>
              <a:rPr dirty="0" sz="5000" spc="125">
                <a:latin typeface="Calibri"/>
                <a:cs typeface="Calibri"/>
              </a:rPr>
              <a:t>chart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55827" y="602674"/>
            <a:ext cx="6338570" cy="788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80">
                <a:latin typeface="Calibri"/>
                <a:cs typeface="Calibri"/>
              </a:rPr>
              <a:t>high</a:t>
            </a:r>
            <a:r>
              <a:rPr dirty="0" sz="5000" spc="360">
                <a:latin typeface="Calibri"/>
                <a:cs typeface="Calibri"/>
              </a:rPr>
              <a:t> </a:t>
            </a:r>
            <a:r>
              <a:rPr dirty="0" sz="5000" spc="204">
                <a:latin typeface="Calibri"/>
                <a:cs typeface="Calibri"/>
              </a:rPr>
              <a:t>level</a:t>
            </a:r>
            <a:r>
              <a:rPr dirty="0" sz="5000" spc="-20">
                <a:latin typeface="Calibri"/>
                <a:cs typeface="Calibri"/>
              </a:rPr>
              <a:t> </a:t>
            </a:r>
            <a:r>
              <a:rPr dirty="0" sz="5000" spc="80">
                <a:latin typeface="Calibri"/>
                <a:cs typeface="Calibri"/>
              </a:rPr>
              <a:t>performance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88799" y="2141809"/>
            <a:ext cx="35496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70">
                <a:solidFill>
                  <a:srgbClr val="0F0F0F"/>
                </a:solidFill>
                <a:latin typeface="Calibri"/>
                <a:cs typeface="Calibri"/>
              </a:rPr>
              <a:t>BF'C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00452" y="2141809"/>
            <a:ext cx="48831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190">
                <a:solidFill>
                  <a:srgbClr val="1F1F1F"/>
                </a:solidFill>
                <a:latin typeface="Calibri"/>
                <a:cs typeface="Calibri"/>
              </a:rPr>
              <a:t>CCDR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56200" y="2141635"/>
            <a:ext cx="213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40">
                <a:latin typeface="Calibri"/>
                <a:cs typeface="Calibri"/>
              </a:rPr>
              <a:t>PL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292" y="1169281"/>
            <a:ext cx="427479" cy="502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0774" rIns="0" bIns="0" rtlCol="0" vert="horz">
            <a:spAutoFit/>
          </a:bodyPr>
          <a:lstStyle/>
          <a:p>
            <a:pPr marL="1271905">
              <a:lnSpc>
                <a:spcPct val="100000"/>
              </a:lnSpc>
              <a:spcBef>
                <a:spcPts val="120"/>
              </a:spcBef>
            </a:pPr>
            <a:r>
              <a:rPr dirty="0" spc="-520"/>
              <a:t>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algn="just" marL="499745" marR="5080" indent="-487680">
              <a:lnSpc>
                <a:spcPct val="91700"/>
              </a:lnSpc>
              <a:spcBef>
                <a:spcPts val="600"/>
              </a:spcBef>
              <a:buChar char="•"/>
              <a:tabLst>
                <a:tab pos="499745" algn="l"/>
                <a:tab pos="521334" algn="l"/>
              </a:tabLst>
            </a:pPr>
            <a:r>
              <a:rPr dirty="0"/>
              <a:t>	</a:t>
            </a:r>
            <a:r>
              <a:rPr dirty="0" spc="-170"/>
              <a:t>From</a:t>
            </a:r>
            <a:r>
              <a:rPr dirty="0" spc="-110"/>
              <a:t> </a:t>
            </a:r>
            <a:r>
              <a:rPr dirty="0" spc="-204"/>
              <a:t>the</a:t>
            </a:r>
            <a:r>
              <a:rPr dirty="0" spc="-75"/>
              <a:t> </a:t>
            </a:r>
            <a:r>
              <a:rPr dirty="0" spc="-250"/>
              <a:t>above</a:t>
            </a:r>
            <a:r>
              <a:rPr dirty="0" spc="-35"/>
              <a:t> </a:t>
            </a:r>
            <a:r>
              <a:rPr dirty="0" spc="-70"/>
              <a:t>analysis</a:t>
            </a:r>
            <a:r>
              <a:rPr dirty="0" spc="-195"/>
              <a:t> </a:t>
            </a:r>
            <a:r>
              <a:rPr dirty="0" spc="-125"/>
              <a:t>the</a:t>
            </a:r>
            <a:r>
              <a:rPr dirty="0" spc="-140"/>
              <a:t> </a:t>
            </a:r>
            <a:r>
              <a:rPr dirty="0" spc="-385"/>
              <a:t>low</a:t>
            </a:r>
            <a:r>
              <a:rPr dirty="0" spc="110"/>
              <a:t> </a:t>
            </a:r>
            <a:r>
              <a:rPr dirty="0" spc="-285"/>
              <a:t>IeveI,medium</a:t>
            </a:r>
            <a:r>
              <a:rPr dirty="0" spc="545"/>
              <a:t> </a:t>
            </a:r>
            <a:r>
              <a:rPr dirty="0" spc="-185"/>
              <a:t>level</a:t>
            </a:r>
            <a:r>
              <a:rPr dirty="0" spc="25"/>
              <a:t> </a:t>
            </a:r>
            <a:r>
              <a:rPr dirty="0" spc="-210"/>
              <a:t>to</a:t>
            </a:r>
            <a:r>
              <a:rPr dirty="0" spc="-70"/>
              <a:t> </a:t>
            </a:r>
            <a:r>
              <a:rPr dirty="0" spc="-400"/>
              <a:t>b </a:t>
            </a:r>
            <a:r>
              <a:rPr dirty="0" spc="-225"/>
              <a:t>improved</a:t>
            </a:r>
            <a:r>
              <a:rPr dirty="0" spc="-55"/>
              <a:t> </a:t>
            </a:r>
            <a:r>
              <a:rPr dirty="0" spc="-495"/>
              <a:t>by</a:t>
            </a:r>
            <a:r>
              <a:rPr dirty="0" spc="215"/>
              <a:t> </a:t>
            </a:r>
            <a:r>
              <a:rPr dirty="0" spc="-10"/>
              <a:t>assigning</a:t>
            </a:r>
            <a:r>
              <a:rPr dirty="0" spc="-275"/>
              <a:t> </a:t>
            </a:r>
            <a:r>
              <a:rPr dirty="0" spc="-114"/>
              <a:t>various</a:t>
            </a:r>
            <a:r>
              <a:rPr dirty="0" spc="-165"/>
              <a:t> </a:t>
            </a:r>
            <a:r>
              <a:rPr dirty="0" spc="-25"/>
              <a:t>tasks</a:t>
            </a:r>
            <a:r>
              <a:rPr dirty="0" spc="-260"/>
              <a:t> </a:t>
            </a:r>
            <a:r>
              <a:rPr dirty="0" spc="-135"/>
              <a:t>and</a:t>
            </a:r>
            <a:r>
              <a:rPr dirty="0" spc="-145"/>
              <a:t> </a:t>
            </a:r>
            <a:r>
              <a:rPr dirty="0" spc="-50"/>
              <a:t>training</a:t>
            </a:r>
            <a:r>
              <a:rPr dirty="0" spc="-55"/>
              <a:t> </a:t>
            </a:r>
            <a:r>
              <a:rPr dirty="0" spc="-190"/>
              <a:t>in</a:t>
            </a:r>
            <a:r>
              <a:rPr dirty="0" spc="-90"/>
              <a:t> </a:t>
            </a:r>
            <a:r>
              <a:rPr dirty="0" spc="-25"/>
              <a:t>the </a:t>
            </a:r>
            <a:r>
              <a:rPr dirty="0" sz="5000" spc="-285">
                <a:latin typeface="Cambria"/>
                <a:cs typeface="Cambria"/>
              </a:rPr>
              <a:t>field</a:t>
            </a:r>
            <a:endParaRPr sz="5000">
              <a:latin typeface="Cambria"/>
              <a:cs typeface="Cambria"/>
            </a:endParaRPr>
          </a:p>
          <a:p>
            <a:pPr algn="just" marL="519430">
              <a:lnSpc>
                <a:spcPts val="5140"/>
              </a:lnSpc>
            </a:pPr>
            <a:r>
              <a:rPr dirty="0" spc="-180"/>
              <a:t>The</a:t>
            </a:r>
            <a:r>
              <a:rPr dirty="0" spc="-140"/>
              <a:t> </a:t>
            </a:r>
            <a:r>
              <a:rPr dirty="0" spc="-30"/>
              <a:t>current</a:t>
            </a:r>
            <a:r>
              <a:rPr dirty="0" spc="-254"/>
              <a:t> </a:t>
            </a:r>
            <a:r>
              <a:rPr dirty="0" spc="-100"/>
              <a:t>high</a:t>
            </a:r>
            <a:r>
              <a:rPr dirty="0" spc="-180"/>
              <a:t> </a:t>
            </a:r>
            <a:r>
              <a:rPr dirty="0" spc="-190"/>
              <a:t>and</a:t>
            </a:r>
            <a:r>
              <a:rPr dirty="0" spc="-210"/>
              <a:t> </a:t>
            </a:r>
            <a:r>
              <a:rPr dirty="0" spc="-175"/>
              <a:t>very</a:t>
            </a:r>
            <a:r>
              <a:rPr dirty="0" spc="-105"/>
              <a:t> </a:t>
            </a:r>
            <a:r>
              <a:rPr dirty="0" spc="-75"/>
              <a:t>high</a:t>
            </a:r>
            <a:r>
              <a:rPr dirty="0" spc="-125"/>
              <a:t> </a:t>
            </a:r>
            <a:r>
              <a:rPr dirty="0" spc="-170"/>
              <a:t>level</a:t>
            </a:r>
            <a:r>
              <a:rPr dirty="0" spc="-15"/>
              <a:t> </a:t>
            </a:r>
            <a:r>
              <a:rPr dirty="0" spc="-225"/>
              <a:t>employees</a:t>
            </a:r>
            <a:r>
              <a:rPr dirty="0" spc="-60"/>
              <a:t> </a:t>
            </a:r>
            <a:r>
              <a:rPr dirty="0" spc="-25"/>
              <a:t>are</a:t>
            </a:r>
          </a:p>
          <a:p>
            <a:pPr marL="508000" marR="287020" indent="-495934">
              <a:lnSpc>
                <a:spcPct val="92100"/>
              </a:lnSpc>
              <a:spcBef>
                <a:spcPts val="220"/>
              </a:spcBef>
              <a:buChar char="•"/>
              <a:tabLst>
                <a:tab pos="514350" algn="l"/>
              </a:tabLst>
            </a:pPr>
            <a:r>
              <a:rPr dirty="0" spc="-225"/>
              <a:t>improve</a:t>
            </a:r>
            <a:r>
              <a:rPr dirty="0" spc="-60"/>
              <a:t> </a:t>
            </a:r>
            <a:r>
              <a:rPr dirty="0" spc="-55"/>
              <a:t>their</a:t>
            </a:r>
            <a:r>
              <a:rPr dirty="0" spc="-225"/>
              <a:t> </a:t>
            </a:r>
            <a:r>
              <a:rPr dirty="0" spc="-75"/>
              <a:t>intensity</a:t>
            </a:r>
            <a:r>
              <a:rPr dirty="0" spc="-5"/>
              <a:t> </a:t>
            </a:r>
            <a:r>
              <a:rPr dirty="0" spc="-250"/>
              <a:t>by</a:t>
            </a:r>
            <a:r>
              <a:rPr dirty="0" spc="-135"/>
              <a:t> </a:t>
            </a:r>
            <a:r>
              <a:rPr dirty="0" spc="-150"/>
              <a:t>rewards</a:t>
            </a:r>
            <a:r>
              <a:rPr dirty="0" spc="-135"/>
              <a:t> </a:t>
            </a:r>
            <a:r>
              <a:rPr dirty="0" spc="-190"/>
              <a:t>and</a:t>
            </a:r>
            <a:r>
              <a:rPr dirty="0" spc="-150"/>
              <a:t> </a:t>
            </a:r>
            <a:r>
              <a:rPr dirty="0" spc="-35"/>
              <a:t>appreciations </a:t>
            </a:r>
            <a:r>
              <a:rPr dirty="0" spc="-35"/>
              <a:t>	</a:t>
            </a:r>
            <a:r>
              <a:rPr dirty="0" spc="-135"/>
              <a:t>towards</a:t>
            </a:r>
            <a:r>
              <a:rPr dirty="0" spc="-150"/>
              <a:t> </a:t>
            </a:r>
            <a:r>
              <a:rPr dirty="0" spc="-25"/>
              <a:t>their</a:t>
            </a:r>
            <a:r>
              <a:rPr dirty="0" spc="-254"/>
              <a:t> </a:t>
            </a:r>
            <a:r>
              <a:rPr dirty="0" spc="-170"/>
              <a:t>growth</a:t>
            </a:r>
            <a:r>
              <a:rPr dirty="0" spc="-110"/>
              <a:t> </a:t>
            </a:r>
            <a:r>
              <a:rPr dirty="0" spc="-165"/>
              <a:t>to</a:t>
            </a:r>
            <a:r>
              <a:rPr dirty="0" spc="-114"/>
              <a:t> </a:t>
            </a:r>
            <a:r>
              <a:rPr dirty="0" spc="-65"/>
              <a:t>increase</a:t>
            </a:r>
            <a:r>
              <a:rPr dirty="0" spc="-185"/>
              <a:t> </a:t>
            </a:r>
            <a:r>
              <a:rPr dirty="0" spc="-65"/>
              <a:t>their</a:t>
            </a:r>
            <a:r>
              <a:rPr dirty="0" spc="-215"/>
              <a:t> </a:t>
            </a:r>
            <a:r>
              <a:rPr dirty="0" spc="-85"/>
              <a:t>participation</a:t>
            </a:r>
            <a:r>
              <a:rPr dirty="0" spc="-114"/>
              <a:t> </a:t>
            </a:r>
            <a:r>
              <a:rPr dirty="0" spc="-50"/>
              <a:t>a </a:t>
            </a:r>
            <a:r>
              <a:rPr dirty="0" spc="-50"/>
              <a:t>	</a:t>
            </a:r>
            <a:r>
              <a:rPr dirty="0" spc="-65"/>
              <a:t>to</a:t>
            </a:r>
            <a:r>
              <a:rPr dirty="0" spc="-220"/>
              <a:t> </a:t>
            </a:r>
            <a:r>
              <a:rPr dirty="0" spc="-190"/>
              <a:t>give</a:t>
            </a:r>
            <a:r>
              <a:rPr dirty="0" spc="-85"/>
              <a:t> </a:t>
            </a:r>
            <a:r>
              <a:rPr dirty="0" spc="-275"/>
              <a:t>more</a:t>
            </a:r>
            <a:r>
              <a:rPr dirty="0" spc="-15"/>
              <a:t> </a:t>
            </a:r>
            <a:r>
              <a:rPr dirty="0" spc="-110"/>
              <a:t>potential</a:t>
            </a:r>
            <a:r>
              <a:rPr dirty="0" spc="-70"/>
              <a:t> </a:t>
            </a:r>
            <a:r>
              <a:rPr dirty="0" spc="-135"/>
              <a:t>towards</a:t>
            </a:r>
            <a:r>
              <a:rPr dirty="0" spc="-145"/>
              <a:t> </a:t>
            </a:r>
            <a:r>
              <a:rPr dirty="0" spc="-65"/>
              <a:t>their</a:t>
            </a:r>
            <a:r>
              <a:rPr dirty="0" spc="-195"/>
              <a:t> </a:t>
            </a:r>
            <a:r>
              <a:rPr dirty="0" spc="-10"/>
              <a:t>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864" y="1722490"/>
            <a:ext cx="452625" cy="6663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1597" y="2791188"/>
            <a:ext cx="502916" cy="52806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4980" y="1722490"/>
            <a:ext cx="427479" cy="6663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47574" y="1722490"/>
            <a:ext cx="553208" cy="6663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1074" y="1722490"/>
            <a:ext cx="427479" cy="66636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41419" y="1722490"/>
            <a:ext cx="427479" cy="6663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39545" y="8838762"/>
            <a:ext cx="729229" cy="74180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149463" y="0"/>
            <a:ext cx="2942063" cy="11303055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4347716" y="5583843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 h="0">
                <a:moveTo>
                  <a:pt x="0" y="0"/>
                </a:moveTo>
                <a:lnTo>
                  <a:pt x="542730" y="0"/>
                </a:lnTo>
              </a:path>
            </a:pathLst>
          </a:custGeom>
          <a:ln w="3175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89737" y="1391800"/>
            <a:ext cx="4211955" cy="1191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0105" algn="l"/>
              </a:tabLst>
            </a:pPr>
            <a:r>
              <a:rPr dirty="0" sz="7650" spc="85">
                <a:latin typeface="Times New Roman"/>
                <a:cs typeface="Times New Roman"/>
              </a:rPr>
              <a:t>k0ú</a:t>
            </a:r>
            <a:r>
              <a:rPr dirty="0" sz="7650">
                <a:latin typeface="Times New Roman"/>
                <a:cs typeface="Times New Roman"/>
              </a:rPr>
              <a:t>	</a:t>
            </a:r>
            <a:r>
              <a:rPr dirty="0" sz="7650" spc="-690">
                <a:latin typeface="Times New Roman"/>
                <a:cs typeface="Times New Roman"/>
              </a:rPr>
              <a:t>CT</a:t>
            </a:r>
            <a:r>
              <a:rPr dirty="0" sz="7650" spc="220">
                <a:latin typeface="Times New Roman"/>
                <a:cs typeface="Times New Roman"/>
              </a:rPr>
              <a:t> </a:t>
            </a:r>
            <a:r>
              <a:rPr dirty="0" sz="7650" spc="-480">
                <a:latin typeface="Times New Roman"/>
                <a:cs typeface="Times New Roman"/>
              </a:rPr>
              <a:t>Tì</a:t>
            </a:r>
            <a:endParaRPr sz="76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92186" y="3529196"/>
            <a:ext cx="12386945" cy="227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795"/>
              </a:lnSpc>
              <a:spcBef>
                <a:spcPts val="100"/>
              </a:spcBef>
            </a:pPr>
            <a:r>
              <a:rPr dirty="0" sz="7650" spc="-285">
                <a:latin typeface="Times New Roman"/>
                <a:cs typeface="Times New Roman"/>
              </a:rPr>
              <a:t>Employee</a:t>
            </a:r>
            <a:r>
              <a:rPr dirty="0" sz="7650" spc="75">
                <a:latin typeface="Times New Roman"/>
                <a:cs typeface="Times New Roman"/>
              </a:rPr>
              <a:t> </a:t>
            </a:r>
            <a:r>
              <a:rPr dirty="0" sz="7650" spc="-70">
                <a:latin typeface="Times New Roman"/>
                <a:cs typeface="Times New Roman"/>
              </a:rPr>
              <a:t>Performance</a:t>
            </a:r>
            <a:r>
              <a:rPr dirty="0" sz="7650" spc="430">
                <a:latin typeface="Times New Roman"/>
                <a:cs typeface="Times New Roman"/>
              </a:rPr>
              <a:t> </a:t>
            </a:r>
            <a:r>
              <a:rPr dirty="0" sz="7650" spc="-110">
                <a:latin typeface="Times New Roman"/>
                <a:cs typeface="Times New Roman"/>
              </a:rPr>
              <a:t>Analysis</a:t>
            </a:r>
            <a:endParaRPr sz="7650">
              <a:latin typeface="Times New Roman"/>
              <a:cs typeface="Times New Roman"/>
            </a:endParaRPr>
          </a:p>
          <a:p>
            <a:pPr marL="31115">
              <a:lnSpc>
                <a:spcPts val="8915"/>
              </a:lnSpc>
            </a:pPr>
            <a:r>
              <a:rPr dirty="0" sz="7750" spc="-340">
                <a:latin typeface="Times New Roman"/>
                <a:cs typeface="Times New Roman"/>
              </a:rPr>
              <a:t>using</a:t>
            </a:r>
            <a:r>
              <a:rPr dirty="0" sz="7750" spc="275">
                <a:latin typeface="Times New Roman"/>
                <a:cs typeface="Times New Roman"/>
              </a:rPr>
              <a:t> </a:t>
            </a:r>
            <a:r>
              <a:rPr dirty="0" sz="7750" spc="-405">
                <a:latin typeface="Times New Roman"/>
                <a:cs typeface="Times New Roman"/>
              </a:rPr>
              <a:t>F.xcel</a:t>
            </a:r>
            <a:endParaRPr sz="7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08" y="8096960"/>
            <a:ext cx="2074531" cy="28917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6" y="6462481"/>
            <a:ext cx="1747635" cy="140816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1688" y="8348419"/>
            <a:ext cx="213739" cy="41490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9116" y="7669481"/>
            <a:ext cx="238885" cy="41490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89116" y="6977970"/>
            <a:ext cx="389760" cy="4149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9116" y="6273887"/>
            <a:ext cx="251458" cy="44005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01688" y="4186782"/>
            <a:ext cx="213739" cy="41490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07000" y="1093844"/>
            <a:ext cx="1295010" cy="77952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90021" y="1106417"/>
            <a:ext cx="490343" cy="75437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55803" y="1106417"/>
            <a:ext cx="553208" cy="75437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34740" y="1093844"/>
            <a:ext cx="1232146" cy="76694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24317" y="0"/>
            <a:ext cx="2967209" cy="11303055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868642" y="10699253"/>
            <a:ext cx="213995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2155" algn="l"/>
              </a:tabLst>
            </a:pPr>
            <a:r>
              <a:rPr dirty="0" sz="1650" spc="-165">
                <a:solidFill>
                  <a:srgbClr val="41779A"/>
                </a:solidFill>
                <a:latin typeface="Times New Roman"/>
                <a:cs typeface="Times New Roman"/>
              </a:rPr>
              <a:t>2</a:t>
            </a:r>
            <a:r>
              <a:rPr dirty="0" sz="1650" spc="-160">
                <a:solidFill>
                  <a:srgbClr val="41779A"/>
                </a:solidFill>
                <a:latin typeface="Times New Roman"/>
                <a:cs typeface="Times New Roman"/>
              </a:rPr>
              <a:t> </a:t>
            </a:r>
            <a:r>
              <a:rPr dirty="0" sz="1650" spc="-35">
                <a:solidFill>
                  <a:srgbClr val="7595AC"/>
                </a:solidFill>
                <a:latin typeface="Times New Roman"/>
                <a:cs typeface="Times New Roman"/>
              </a:rPr>
              <a:t>U2</a:t>
            </a:r>
            <a:r>
              <a:rPr dirty="0" sz="1650">
                <a:solidFill>
                  <a:srgbClr val="7595AC"/>
                </a:solidFill>
                <a:latin typeface="Times New Roman"/>
                <a:cs typeface="Times New Roman"/>
              </a:rPr>
              <a:t>	</a:t>
            </a:r>
            <a:r>
              <a:rPr dirty="0" sz="1650">
                <a:solidFill>
                  <a:srgbClr val="2B2B2B"/>
                </a:solidFill>
                <a:latin typeface="Times New Roman"/>
                <a:cs typeface="Times New Roman"/>
              </a:rPr>
              <a:t>n</a:t>
            </a:r>
            <a:r>
              <a:rPr dirty="0" sz="1650" spc="-1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1650" spc="-145">
                <a:solidFill>
                  <a:srgbClr val="6E95AF"/>
                </a:solidFill>
                <a:latin typeface="Times New Roman"/>
                <a:cs typeface="Times New Roman"/>
              </a:rPr>
              <a:t>n</a:t>
            </a:r>
            <a:r>
              <a:rPr dirty="0" sz="1650">
                <a:solidFill>
                  <a:srgbClr val="6E95AF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5D8CAA"/>
                </a:solidFill>
                <a:latin typeface="Times New Roman"/>
                <a:cs typeface="Times New Roman"/>
              </a:rPr>
              <a:t>ud</a:t>
            </a:r>
            <a:r>
              <a:rPr dirty="0" sz="1650" spc="-120">
                <a:solidFill>
                  <a:srgbClr val="5D8CAA"/>
                </a:solidFill>
                <a:latin typeface="Times New Roman"/>
                <a:cs typeface="Times New Roman"/>
              </a:rPr>
              <a:t> </a:t>
            </a:r>
            <a:r>
              <a:rPr dirty="0" sz="1650" spc="-325">
                <a:solidFill>
                  <a:srgbClr val="4F7797"/>
                </a:solidFill>
                <a:latin typeface="Times New Roman"/>
                <a:cs typeface="Times New Roman"/>
              </a:rPr>
              <a:t>I</a:t>
            </a:r>
            <a:r>
              <a:rPr dirty="0" sz="1650" spc="85">
                <a:solidFill>
                  <a:srgbClr val="4F7797"/>
                </a:solidFill>
                <a:latin typeface="Times New Roman"/>
                <a:cs typeface="Times New Roman"/>
              </a:rPr>
              <a:t>  </a:t>
            </a:r>
            <a:r>
              <a:rPr dirty="0" sz="1650" spc="-55">
                <a:solidFill>
                  <a:srgbClr val="5D89A5"/>
                </a:solidFill>
                <a:latin typeface="Times New Roman"/>
                <a:cs typeface="Times New Roman"/>
              </a:rPr>
              <a:t>Revd</a:t>
            </a:r>
            <a:r>
              <a:rPr dirty="0" sz="1650" spc="-75">
                <a:solidFill>
                  <a:srgbClr val="5D89A5"/>
                </a:solidFill>
                <a:latin typeface="Times New Roman"/>
                <a:cs typeface="Times New Roman"/>
              </a:rPr>
              <a:t> </a:t>
            </a:r>
            <a:r>
              <a:rPr dirty="0" sz="1650" spc="-25">
                <a:solidFill>
                  <a:srgbClr val="5D87A3"/>
                </a:solidFill>
                <a:latin typeface="Times New Roman"/>
                <a:cs typeface="Times New Roman"/>
              </a:rPr>
              <a:t>ew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45737" y="2545191"/>
            <a:ext cx="496887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Times New Roman"/>
                <a:cs typeface="Times New Roman"/>
              </a:rPr>
              <a:t>.Problem</a:t>
            </a:r>
            <a:r>
              <a:rPr dirty="0" sz="5000" spc="-125">
                <a:latin typeface="Times New Roman"/>
                <a:cs typeface="Times New Roman"/>
              </a:rPr>
              <a:t> </a:t>
            </a:r>
            <a:r>
              <a:rPr dirty="0" sz="5000" spc="-45">
                <a:latin typeface="Times New Roman"/>
                <a:cs typeface="Times New Roman"/>
              </a:rPr>
              <a:t>Statement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54007" y="3249099"/>
            <a:ext cx="6249670" cy="5645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955">
              <a:lnSpc>
                <a:spcPts val="5690"/>
              </a:lnSpc>
              <a:spcBef>
                <a:spcPts val="105"/>
              </a:spcBef>
            </a:pPr>
            <a:r>
              <a:rPr dirty="0" sz="4950">
                <a:latin typeface="Times New Roman"/>
                <a:cs typeface="Times New Roman"/>
              </a:rPr>
              <a:t>2.Project</a:t>
            </a:r>
            <a:r>
              <a:rPr dirty="0" sz="4950" spc="-165">
                <a:latin typeface="Times New Roman"/>
                <a:cs typeface="Times New Roman"/>
              </a:rPr>
              <a:t> </a:t>
            </a:r>
            <a:r>
              <a:rPr dirty="0" sz="4950" spc="-35">
                <a:latin typeface="Times New Roman"/>
                <a:cs typeface="Times New Roman"/>
              </a:rPr>
              <a:t>Overview</a:t>
            </a:r>
            <a:endParaRPr sz="4950">
              <a:latin typeface="Times New Roman"/>
              <a:cs typeface="Times New Roman"/>
            </a:endParaRPr>
          </a:p>
          <a:p>
            <a:pPr marL="303530">
              <a:lnSpc>
                <a:spcPts val="5580"/>
              </a:lnSpc>
            </a:pPr>
            <a:r>
              <a:rPr dirty="0" sz="5050">
                <a:latin typeface="Times New Roman"/>
                <a:cs typeface="Times New Roman"/>
              </a:rPr>
              <a:t>.End</a:t>
            </a:r>
            <a:r>
              <a:rPr dirty="0" sz="5050" spc="355">
                <a:latin typeface="Times New Roman"/>
                <a:cs typeface="Times New Roman"/>
              </a:rPr>
              <a:t> </a:t>
            </a:r>
            <a:r>
              <a:rPr dirty="0" sz="5050" spc="-10">
                <a:latin typeface="Times New Roman"/>
                <a:cs typeface="Times New Roman"/>
              </a:rPr>
              <a:t>Users</a:t>
            </a: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ts val="5560"/>
              </a:lnSpc>
            </a:pPr>
            <a:r>
              <a:rPr dirty="0" sz="4950">
                <a:latin typeface="Times New Roman"/>
                <a:cs typeface="Times New Roman"/>
              </a:rPr>
              <a:t>4.Our</a:t>
            </a:r>
            <a:r>
              <a:rPr dirty="0" sz="4950" spc="30">
                <a:latin typeface="Times New Roman"/>
                <a:cs typeface="Times New Roman"/>
              </a:rPr>
              <a:t> </a:t>
            </a:r>
            <a:r>
              <a:rPr dirty="0" sz="4950">
                <a:latin typeface="Times New Roman"/>
                <a:cs typeface="Times New Roman"/>
              </a:rPr>
              <a:t>Solution</a:t>
            </a:r>
            <a:r>
              <a:rPr dirty="0" sz="4950" spc="150">
                <a:latin typeface="Times New Roman"/>
                <a:cs typeface="Times New Roman"/>
              </a:rPr>
              <a:t> </a:t>
            </a:r>
            <a:r>
              <a:rPr dirty="0" sz="4950" spc="-25">
                <a:latin typeface="Times New Roman"/>
                <a:cs typeface="Times New Roman"/>
              </a:rPr>
              <a:t>and</a:t>
            </a:r>
            <a:endParaRPr sz="4950">
              <a:latin typeface="Times New Roman"/>
              <a:cs typeface="Times New Roman"/>
            </a:endParaRPr>
          </a:p>
          <a:p>
            <a:pPr marL="527685">
              <a:lnSpc>
                <a:spcPts val="5485"/>
              </a:lnSpc>
            </a:pPr>
            <a:r>
              <a:rPr dirty="0" sz="4850" spc="-10">
                <a:latin typeface="Times New Roman"/>
                <a:cs typeface="Times New Roman"/>
              </a:rPr>
              <a:t>Proposition</a:t>
            </a:r>
            <a:endParaRPr sz="4850">
              <a:latin typeface="Times New Roman"/>
              <a:cs typeface="Times New Roman"/>
            </a:endParaRPr>
          </a:p>
          <a:p>
            <a:pPr marL="489584" marR="547370" indent="-184785">
              <a:lnSpc>
                <a:spcPts val="5440"/>
              </a:lnSpc>
              <a:spcBef>
                <a:spcPts val="360"/>
              </a:spcBef>
            </a:pPr>
            <a:r>
              <a:rPr dirty="0" sz="4900">
                <a:latin typeface="Times New Roman"/>
                <a:cs typeface="Times New Roman"/>
              </a:rPr>
              <a:t>.Dataset</a:t>
            </a:r>
            <a:r>
              <a:rPr dirty="0" sz="4900" spc="800">
                <a:latin typeface="Times New Roman"/>
                <a:cs typeface="Times New Roman"/>
              </a:rPr>
              <a:t> </a:t>
            </a:r>
            <a:r>
              <a:rPr dirty="0" sz="4900" spc="-10">
                <a:latin typeface="Times New Roman"/>
                <a:cs typeface="Times New Roman"/>
              </a:rPr>
              <a:t>Description </a:t>
            </a:r>
            <a:r>
              <a:rPr dirty="0" sz="4900">
                <a:latin typeface="Times New Roman"/>
                <a:cs typeface="Times New Roman"/>
              </a:rPr>
              <a:t>Modelling</a:t>
            </a:r>
            <a:r>
              <a:rPr dirty="0" sz="4900" spc="-55">
                <a:latin typeface="Times New Roman"/>
                <a:cs typeface="Times New Roman"/>
              </a:rPr>
              <a:t> </a:t>
            </a:r>
            <a:r>
              <a:rPr dirty="0" sz="4900" spc="-10">
                <a:latin typeface="Times New Roman"/>
                <a:cs typeface="Times New Roman"/>
              </a:rPr>
              <a:t>Approach</a:t>
            </a:r>
            <a:endParaRPr sz="4900">
              <a:latin typeface="Times New Roman"/>
              <a:cs typeface="Times New Roman"/>
            </a:endParaRPr>
          </a:p>
          <a:p>
            <a:pPr marL="304800">
              <a:lnSpc>
                <a:spcPts val="5050"/>
              </a:lnSpc>
            </a:pPr>
            <a:r>
              <a:rPr dirty="0" sz="4900">
                <a:latin typeface="Times New Roman"/>
                <a:cs typeface="Times New Roman"/>
              </a:rPr>
              <a:t>.Results</a:t>
            </a:r>
            <a:r>
              <a:rPr dirty="0" sz="4900" spc="290">
                <a:latin typeface="Times New Roman"/>
                <a:cs typeface="Times New Roman"/>
              </a:rPr>
              <a:t> </a:t>
            </a:r>
            <a:r>
              <a:rPr dirty="0" sz="4900">
                <a:latin typeface="Times New Roman"/>
                <a:cs typeface="Times New Roman"/>
              </a:rPr>
              <a:t>and</a:t>
            </a:r>
            <a:r>
              <a:rPr dirty="0" sz="4900" spc="260">
                <a:latin typeface="Times New Roman"/>
                <a:cs typeface="Times New Roman"/>
              </a:rPr>
              <a:t> </a:t>
            </a:r>
            <a:r>
              <a:rPr dirty="0" sz="4900" spc="-60">
                <a:latin typeface="Times New Roman"/>
                <a:cs typeface="Times New Roman"/>
              </a:rPr>
              <a:t>Discussion</a:t>
            </a:r>
            <a:endParaRPr sz="4900">
              <a:latin typeface="Times New Roman"/>
              <a:cs typeface="Times New Roman"/>
            </a:endParaRPr>
          </a:p>
          <a:p>
            <a:pPr marL="615950">
              <a:lnSpc>
                <a:spcPts val="5640"/>
              </a:lnSpc>
            </a:pPr>
            <a:r>
              <a:rPr dirty="0" sz="4900" spc="-10">
                <a:latin typeface="Times New Roman"/>
                <a:cs typeface="Times New Roman"/>
              </a:rPr>
              <a:t>Conclusion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583" y="993260"/>
            <a:ext cx="440052" cy="6663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7448" y="0"/>
            <a:ext cx="17526651" cy="112904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7164" rIns="0" bIns="0" rtlCol="0" vert="horz">
            <a:spAutoFit/>
          </a:bodyPr>
          <a:lstStyle/>
          <a:p>
            <a:pPr marL="1370965">
              <a:lnSpc>
                <a:spcPct val="100000"/>
              </a:lnSpc>
              <a:spcBef>
                <a:spcPts val="100"/>
              </a:spcBef>
            </a:pPr>
            <a:r>
              <a:rPr dirty="0" sz="7600">
                <a:latin typeface="Calibri"/>
                <a:cs typeface="Calibri"/>
              </a:rPr>
              <a:t>ROBLEM</a:t>
            </a:r>
            <a:r>
              <a:rPr dirty="0" sz="7600" spc="175">
                <a:latin typeface="Calibri"/>
                <a:cs typeface="Calibri"/>
              </a:rPr>
              <a:t> </a:t>
            </a:r>
            <a:r>
              <a:rPr dirty="0" sz="7600" spc="-10">
                <a:latin typeface="Calibri"/>
                <a:cs typeface="Calibri"/>
              </a:rPr>
              <a:t>STATEMENT</a:t>
            </a:r>
            <a:endParaRPr sz="7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5366" y="3248925"/>
            <a:ext cx="11830050" cy="3532504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495300" marR="5080" indent="-483234">
              <a:lnSpc>
                <a:spcPct val="93100"/>
              </a:lnSpc>
              <a:spcBef>
                <a:spcPts val="515"/>
              </a:spcBef>
              <a:buChar char="•"/>
              <a:tabLst>
                <a:tab pos="495300" algn="l"/>
                <a:tab pos="499745" algn="l"/>
              </a:tabLst>
            </a:pPr>
            <a:r>
              <a:rPr dirty="0" sz="4900">
                <a:latin typeface="Calibri"/>
                <a:cs typeface="Calibri"/>
              </a:rPr>
              <a:t>	</a:t>
            </a:r>
            <a:r>
              <a:rPr dirty="0" sz="4900" spc="-80">
                <a:latin typeface="Calibri"/>
                <a:cs typeface="Calibri"/>
              </a:rPr>
              <a:t>Analysing</a:t>
            </a:r>
            <a:r>
              <a:rPr dirty="0" sz="4900" spc="-5">
                <a:latin typeface="Calibri"/>
                <a:cs typeface="Calibri"/>
              </a:rPr>
              <a:t> </a:t>
            </a:r>
            <a:r>
              <a:rPr dirty="0" sz="4900" spc="-254">
                <a:latin typeface="Calibri"/>
                <a:cs typeface="Calibri"/>
              </a:rPr>
              <a:t>employee</a:t>
            </a:r>
            <a:r>
              <a:rPr dirty="0" sz="4900" spc="-20">
                <a:latin typeface="Calibri"/>
                <a:cs typeface="Calibri"/>
              </a:rPr>
              <a:t> </a:t>
            </a:r>
            <a:r>
              <a:rPr dirty="0" sz="4900" spc="-110">
                <a:latin typeface="Calibri"/>
                <a:cs typeface="Calibri"/>
              </a:rPr>
              <a:t>performance</a:t>
            </a:r>
            <a:r>
              <a:rPr dirty="0" sz="4900" spc="35">
                <a:latin typeface="Calibri"/>
                <a:cs typeface="Calibri"/>
              </a:rPr>
              <a:t> </a:t>
            </a:r>
            <a:r>
              <a:rPr dirty="0" sz="4900" spc="-120">
                <a:latin typeface="Calibri"/>
                <a:cs typeface="Calibri"/>
              </a:rPr>
              <a:t>to</a:t>
            </a:r>
            <a:r>
              <a:rPr dirty="0" sz="4900" spc="-155">
                <a:latin typeface="Calibri"/>
                <a:cs typeface="Calibri"/>
              </a:rPr>
              <a:t> </a:t>
            </a:r>
            <a:r>
              <a:rPr dirty="0" sz="4900">
                <a:latin typeface="Calibri"/>
                <a:cs typeface="Calibri"/>
              </a:rPr>
              <a:t>track</a:t>
            </a:r>
            <a:r>
              <a:rPr dirty="0" sz="4900" spc="-229">
                <a:latin typeface="Calibri"/>
                <a:cs typeface="Calibri"/>
              </a:rPr>
              <a:t> </a:t>
            </a:r>
            <a:r>
              <a:rPr dirty="0" sz="4900" spc="-55">
                <a:latin typeface="Calibri"/>
                <a:cs typeface="Calibri"/>
              </a:rPr>
              <a:t>their </a:t>
            </a:r>
            <a:r>
              <a:rPr dirty="0" sz="4850" spc="-100">
                <a:latin typeface="Calibri"/>
                <a:cs typeface="Calibri"/>
              </a:rPr>
              <a:t>working</a:t>
            </a:r>
            <a:r>
              <a:rPr dirty="0" sz="4850" spc="-175">
                <a:latin typeface="Calibri"/>
                <a:cs typeface="Calibri"/>
              </a:rPr>
              <a:t> </a:t>
            </a:r>
            <a:r>
              <a:rPr dirty="0" sz="4850">
                <a:latin typeface="Calibri"/>
                <a:cs typeface="Calibri"/>
              </a:rPr>
              <a:t>skills</a:t>
            </a:r>
            <a:r>
              <a:rPr dirty="0" sz="4850" spc="-275">
                <a:latin typeface="Calibri"/>
                <a:cs typeface="Calibri"/>
              </a:rPr>
              <a:t> </a:t>
            </a:r>
            <a:r>
              <a:rPr dirty="0" sz="4850" spc="-55">
                <a:latin typeface="Calibri"/>
                <a:cs typeface="Calibri"/>
              </a:rPr>
              <a:t>and</a:t>
            </a:r>
            <a:r>
              <a:rPr dirty="0" sz="4850" spc="-155">
                <a:latin typeface="Calibri"/>
                <a:cs typeface="Calibri"/>
              </a:rPr>
              <a:t> to</a:t>
            </a:r>
            <a:r>
              <a:rPr dirty="0" sz="4850" spc="-120">
                <a:latin typeface="Calibri"/>
                <a:cs typeface="Calibri"/>
              </a:rPr>
              <a:t> motivate</a:t>
            </a:r>
            <a:r>
              <a:rPr dirty="0" sz="4850" spc="50">
                <a:latin typeface="Calibri"/>
                <a:cs typeface="Calibri"/>
              </a:rPr>
              <a:t> </a:t>
            </a:r>
            <a:r>
              <a:rPr dirty="0" sz="4850" spc="-45">
                <a:latin typeface="Calibri"/>
                <a:cs typeface="Calibri"/>
              </a:rPr>
              <a:t>the</a:t>
            </a:r>
            <a:r>
              <a:rPr dirty="0" sz="4850" spc="-215">
                <a:latin typeface="Calibri"/>
                <a:cs typeface="Calibri"/>
              </a:rPr>
              <a:t> </a:t>
            </a:r>
            <a:r>
              <a:rPr dirty="0" sz="4850" spc="-275">
                <a:latin typeface="Calibri"/>
                <a:cs typeface="Calibri"/>
              </a:rPr>
              <a:t>low</a:t>
            </a:r>
            <a:r>
              <a:rPr dirty="0" sz="4850" spc="-35">
                <a:latin typeface="Calibri"/>
                <a:cs typeface="Calibri"/>
              </a:rPr>
              <a:t> </a:t>
            </a:r>
            <a:r>
              <a:rPr dirty="0" sz="4850" spc="-10">
                <a:latin typeface="Calibri"/>
                <a:cs typeface="Calibri"/>
              </a:rPr>
              <a:t>level </a:t>
            </a:r>
            <a:r>
              <a:rPr dirty="0" sz="4850" spc="-165">
                <a:latin typeface="Calibri"/>
                <a:cs typeface="Calibri"/>
              </a:rPr>
              <a:t>employees</a:t>
            </a:r>
            <a:r>
              <a:rPr dirty="0" sz="4850" spc="-40">
                <a:latin typeface="Calibri"/>
                <a:cs typeface="Calibri"/>
              </a:rPr>
              <a:t> </a:t>
            </a:r>
            <a:r>
              <a:rPr dirty="0" sz="4850" spc="-240">
                <a:latin typeface="Calibri"/>
                <a:cs typeface="Calibri"/>
              </a:rPr>
              <a:t>by</a:t>
            </a:r>
            <a:r>
              <a:rPr dirty="0" sz="4850" spc="-45">
                <a:latin typeface="Calibri"/>
                <a:cs typeface="Calibri"/>
              </a:rPr>
              <a:t> </a:t>
            </a:r>
            <a:r>
              <a:rPr dirty="0" sz="4850" spc="-65">
                <a:latin typeface="Calibri"/>
                <a:cs typeface="Calibri"/>
              </a:rPr>
              <a:t>various</a:t>
            </a:r>
            <a:r>
              <a:rPr dirty="0" sz="4850" spc="-130">
                <a:latin typeface="Calibri"/>
                <a:cs typeface="Calibri"/>
              </a:rPr>
              <a:t> </a:t>
            </a:r>
            <a:r>
              <a:rPr dirty="0" sz="4850">
                <a:latin typeface="Calibri"/>
                <a:cs typeface="Calibri"/>
              </a:rPr>
              <a:t>tasks</a:t>
            </a:r>
            <a:r>
              <a:rPr dirty="0" sz="4850" spc="-254">
                <a:latin typeface="Calibri"/>
                <a:cs typeface="Calibri"/>
              </a:rPr>
              <a:t> </a:t>
            </a:r>
            <a:r>
              <a:rPr dirty="0" sz="4850" spc="-345">
                <a:latin typeface="Calibri"/>
                <a:cs typeface="Calibri"/>
              </a:rPr>
              <a:t>.</a:t>
            </a:r>
            <a:endParaRPr sz="4850">
              <a:latin typeface="Calibri"/>
              <a:cs typeface="Calibri"/>
            </a:endParaRPr>
          </a:p>
          <a:p>
            <a:pPr marL="506730">
              <a:lnSpc>
                <a:spcPts val="5255"/>
              </a:lnSpc>
            </a:pPr>
            <a:r>
              <a:rPr dirty="0" sz="4850" spc="-165">
                <a:latin typeface="Calibri"/>
                <a:cs typeface="Calibri"/>
              </a:rPr>
              <a:t>To</a:t>
            </a:r>
            <a:r>
              <a:rPr dirty="0" sz="4850" spc="-110">
                <a:latin typeface="Calibri"/>
                <a:cs typeface="Calibri"/>
              </a:rPr>
              <a:t> </a:t>
            </a:r>
            <a:r>
              <a:rPr dirty="0" sz="4850">
                <a:latin typeface="Calibri"/>
                <a:cs typeface="Calibri"/>
              </a:rPr>
              <a:t>track</a:t>
            </a:r>
            <a:r>
              <a:rPr dirty="0" sz="4850" spc="-250">
                <a:latin typeface="Calibri"/>
                <a:cs typeface="Calibri"/>
              </a:rPr>
              <a:t> </a:t>
            </a:r>
            <a:r>
              <a:rPr dirty="0" sz="4850" spc="-45">
                <a:latin typeface="Calibri"/>
                <a:cs typeface="Calibri"/>
              </a:rPr>
              <a:t>the</a:t>
            </a:r>
            <a:r>
              <a:rPr dirty="0" sz="4850" spc="-229">
                <a:latin typeface="Calibri"/>
                <a:cs typeface="Calibri"/>
              </a:rPr>
              <a:t> </a:t>
            </a:r>
            <a:r>
              <a:rPr dirty="0" sz="4850" spc="-100">
                <a:latin typeface="Calibri"/>
                <a:cs typeface="Calibri"/>
              </a:rPr>
              <a:t>performance</a:t>
            </a:r>
            <a:r>
              <a:rPr dirty="0" sz="4850" spc="-30">
                <a:latin typeface="Calibri"/>
                <a:cs typeface="Calibri"/>
              </a:rPr>
              <a:t> </a:t>
            </a:r>
            <a:r>
              <a:rPr dirty="0" sz="4850" spc="-85">
                <a:latin typeface="Calibri"/>
                <a:cs typeface="Calibri"/>
              </a:rPr>
              <a:t>and</a:t>
            </a:r>
            <a:r>
              <a:rPr dirty="0" sz="4850" spc="-75">
                <a:latin typeface="Calibri"/>
                <a:cs typeface="Calibri"/>
              </a:rPr>
              <a:t> </a:t>
            </a:r>
            <a:r>
              <a:rPr dirty="0" sz="4850" spc="-95">
                <a:latin typeface="Calibri"/>
                <a:cs typeface="Calibri"/>
              </a:rPr>
              <a:t>give</a:t>
            </a:r>
            <a:r>
              <a:rPr dirty="0" sz="4850" spc="-180">
                <a:latin typeface="Calibri"/>
                <a:cs typeface="Calibri"/>
              </a:rPr>
              <a:t> </a:t>
            </a:r>
            <a:r>
              <a:rPr dirty="0" sz="4850" spc="-75">
                <a:latin typeface="Calibri"/>
                <a:cs typeface="Calibri"/>
              </a:rPr>
              <a:t>rewards</a:t>
            </a:r>
            <a:r>
              <a:rPr dirty="0" sz="4850" spc="-165">
                <a:latin typeface="Calibri"/>
                <a:cs typeface="Calibri"/>
              </a:rPr>
              <a:t> </a:t>
            </a:r>
            <a:r>
              <a:rPr dirty="0" sz="4850" spc="-25">
                <a:latin typeface="Calibri"/>
                <a:cs typeface="Calibri"/>
              </a:rPr>
              <a:t>to</a:t>
            </a:r>
            <a:endParaRPr sz="4850">
              <a:latin typeface="Calibri"/>
              <a:cs typeface="Calibri"/>
            </a:endParaRPr>
          </a:p>
          <a:p>
            <a:pPr marL="508000" indent="-495300">
              <a:lnSpc>
                <a:spcPts val="5630"/>
              </a:lnSpc>
              <a:buChar char="•"/>
              <a:tabLst>
                <a:tab pos="508000" algn="l"/>
              </a:tabLst>
            </a:pPr>
            <a:r>
              <a:rPr dirty="0" sz="4850" spc="-170">
                <a:latin typeface="Calibri"/>
                <a:cs typeface="Calibri"/>
              </a:rPr>
              <a:t>improve</a:t>
            </a:r>
            <a:r>
              <a:rPr dirty="0" sz="4850" spc="-15">
                <a:latin typeface="Calibri"/>
                <a:cs typeface="Calibri"/>
              </a:rPr>
              <a:t> </a:t>
            </a:r>
            <a:r>
              <a:rPr dirty="0" sz="4850" spc="-80">
                <a:latin typeface="Calibri"/>
                <a:cs typeface="Calibri"/>
              </a:rPr>
              <a:t>the</a:t>
            </a:r>
            <a:r>
              <a:rPr dirty="0" sz="4850" spc="-195">
                <a:latin typeface="Calibri"/>
                <a:cs typeface="Calibri"/>
              </a:rPr>
              <a:t> </a:t>
            </a:r>
            <a:r>
              <a:rPr dirty="0" sz="4850">
                <a:latin typeface="Calibri"/>
                <a:cs typeface="Calibri"/>
              </a:rPr>
              <a:t>current</a:t>
            </a:r>
            <a:r>
              <a:rPr dirty="0" sz="4850" spc="-145">
                <a:latin typeface="Calibri"/>
                <a:cs typeface="Calibri"/>
              </a:rPr>
              <a:t> </a:t>
            </a:r>
            <a:r>
              <a:rPr dirty="0" sz="4850" spc="-55">
                <a:latin typeface="Calibri"/>
                <a:cs typeface="Calibri"/>
              </a:rPr>
              <a:t>performance.</a:t>
            </a:r>
            <a:endParaRPr sz="4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1597" y="2791188"/>
            <a:ext cx="502916" cy="52806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8036" y="0"/>
            <a:ext cx="5356064" cy="112904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3698" y="1397911"/>
            <a:ext cx="8235315" cy="1184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600" spc="-470">
                <a:latin typeface="Times New Roman"/>
                <a:cs typeface="Times New Roman"/>
              </a:rPr>
              <a:t>PROJECT</a:t>
            </a:r>
            <a:r>
              <a:rPr dirty="0" sz="7600" spc="690">
                <a:latin typeface="Times New Roman"/>
                <a:cs typeface="Times New Roman"/>
              </a:rPr>
              <a:t> </a:t>
            </a:r>
            <a:r>
              <a:rPr dirty="0" sz="7600" spc="-935">
                <a:latin typeface="Times New Roman"/>
                <a:cs typeface="Times New Roman"/>
              </a:rPr>
              <a:t>OVERVIEW</a:t>
            </a:r>
            <a:endParaRPr sz="7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84429" y="4637883"/>
            <a:ext cx="11978005" cy="58159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4765" marR="588010" indent="-9525">
              <a:lnSpc>
                <a:spcPts val="5540"/>
              </a:lnSpc>
              <a:spcBef>
                <a:spcPts val="480"/>
              </a:spcBef>
            </a:pPr>
            <a:r>
              <a:rPr dirty="0" sz="4800" spc="60">
                <a:latin typeface="Times New Roman"/>
                <a:cs typeface="Times New Roman"/>
              </a:rPr>
              <a:t>In</a:t>
            </a:r>
            <a:r>
              <a:rPr dirty="0" sz="4800" spc="90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this</a:t>
            </a:r>
            <a:r>
              <a:rPr dirty="0" sz="4800" spc="13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project</a:t>
            </a:r>
            <a:r>
              <a:rPr dirty="0" sz="4800" spc="32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we</a:t>
            </a:r>
            <a:r>
              <a:rPr dirty="0" sz="4800" spc="20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known</a:t>
            </a:r>
            <a:r>
              <a:rPr dirty="0" sz="4800" spc="215">
                <a:latin typeface="Times New Roman"/>
                <a:cs typeface="Times New Roman"/>
              </a:rPr>
              <a:t> </a:t>
            </a:r>
            <a:r>
              <a:rPr dirty="0" sz="4800" spc="80">
                <a:latin typeface="Times New Roman"/>
                <a:cs typeface="Times New Roman"/>
              </a:rPr>
              <a:t>about</a:t>
            </a:r>
            <a:r>
              <a:rPr dirty="0" sz="4800" spc="28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the</a:t>
            </a:r>
            <a:r>
              <a:rPr dirty="0" sz="4800" spc="-110">
                <a:latin typeface="Times New Roman"/>
                <a:cs typeface="Times New Roman"/>
              </a:rPr>
              <a:t> </a:t>
            </a:r>
            <a:r>
              <a:rPr dirty="0" sz="4800" spc="-50">
                <a:latin typeface="Times New Roman"/>
                <a:cs typeface="Times New Roman"/>
              </a:rPr>
              <a:t>employees </a:t>
            </a:r>
            <a:r>
              <a:rPr dirty="0" sz="4750">
                <a:latin typeface="Times New Roman"/>
                <a:cs typeface="Times New Roman"/>
              </a:rPr>
              <a:t>how</a:t>
            </a:r>
            <a:r>
              <a:rPr dirty="0" sz="4750" spc="265">
                <a:latin typeface="Times New Roman"/>
                <a:cs typeface="Times New Roman"/>
              </a:rPr>
              <a:t> </a:t>
            </a:r>
            <a:r>
              <a:rPr dirty="0" sz="4750">
                <a:latin typeface="Times New Roman"/>
                <a:cs typeface="Times New Roman"/>
              </a:rPr>
              <a:t>they</a:t>
            </a:r>
            <a:r>
              <a:rPr dirty="0" sz="4750" spc="330">
                <a:latin typeface="Times New Roman"/>
                <a:cs typeface="Times New Roman"/>
              </a:rPr>
              <a:t> </a:t>
            </a:r>
            <a:r>
              <a:rPr dirty="0" sz="4750">
                <a:latin typeface="Times New Roman"/>
                <a:cs typeface="Times New Roman"/>
              </a:rPr>
              <a:t>perform</a:t>
            </a:r>
            <a:r>
              <a:rPr dirty="0" sz="4750" spc="540">
                <a:latin typeface="Times New Roman"/>
                <a:cs typeface="Times New Roman"/>
              </a:rPr>
              <a:t> </a:t>
            </a:r>
            <a:r>
              <a:rPr dirty="0" sz="4750">
                <a:latin typeface="Times New Roman"/>
                <a:cs typeface="Times New Roman"/>
              </a:rPr>
              <a:t>by</a:t>
            </a:r>
            <a:r>
              <a:rPr dirty="0" sz="4750" spc="210">
                <a:latin typeface="Times New Roman"/>
                <a:cs typeface="Times New Roman"/>
              </a:rPr>
              <a:t> </a:t>
            </a:r>
            <a:r>
              <a:rPr dirty="0" sz="4750">
                <a:latin typeface="Times New Roman"/>
                <a:cs typeface="Times New Roman"/>
              </a:rPr>
              <a:t>various</a:t>
            </a:r>
            <a:r>
              <a:rPr dirty="0" sz="4750" spc="275">
                <a:latin typeface="Times New Roman"/>
                <a:cs typeface="Times New Roman"/>
              </a:rPr>
              <a:t> </a:t>
            </a:r>
            <a:r>
              <a:rPr dirty="0" sz="4750">
                <a:latin typeface="Times New Roman"/>
                <a:cs typeface="Times New Roman"/>
              </a:rPr>
              <a:t>graph</a:t>
            </a:r>
            <a:r>
              <a:rPr dirty="0" sz="4750" spc="375">
                <a:latin typeface="Times New Roman"/>
                <a:cs typeface="Times New Roman"/>
              </a:rPr>
              <a:t> </a:t>
            </a:r>
            <a:r>
              <a:rPr dirty="0" sz="4750" spc="65">
                <a:latin typeface="Times New Roman"/>
                <a:cs typeface="Times New Roman"/>
              </a:rPr>
              <a:t>and</a:t>
            </a:r>
            <a:r>
              <a:rPr dirty="0" sz="4750" spc="415">
                <a:latin typeface="Times New Roman"/>
                <a:cs typeface="Times New Roman"/>
              </a:rPr>
              <a:t> </a:t>
            </a:r>
            <a:r>
              <a:rPr dirty="0" sz="4750" spc="-10">
                <a:latin typeface="Times New Roman"/>
                <a:cs typeface="Times New Roman"/>
              </a:rPr>
              <a:t>pivot </a:t>
            </a:r>
            <a:r>
              <a:rPr dirty="0" sz="4850" spc="-10">
                <a:latin typeface="Times New Roman"/>
                <a:cs typeface="Times New Roman"/>
              </a:rPr>
              <a:t>table</a:t>
            </a:r>
            <a:endParaRPr sz="48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5285"/>
              </a:spcBef>
              <a:tabLst>
                <a:tab pos="11290300" algn="l"/>
              </a:tabLst>
            </a:pPr>
            <a:r>
              <a:rPr dirty="0" sz="4800">
                <a:latin typeface="Times New Roman"/>
                <a:cs typeface="Times New Roman"/>
              </a:rPr>
              <a:t>Employee</a:t>
            </a:r>
            <a:r>
              <a:rPr dirty="0" sz="4800" spc="17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performance</a:t>
            </a:r>
            <a:r>
              <a:rPr dirty="0" sz="4800" spc="200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analysis</a:t>
            </a:r>
            <a:r>
              <a:rPr dirty="0" sz="4800" spc="60">
                <a:latin typeface="Times New Roman"/>
                <a:cs typeface="Times New Roman"/>
              </a:rPr>
              <a:t> </a:t>
            </a:r>
            <a:r>
              <a:rPr dirty="0" sz="4800" spc="-565">
                <a:latin typeface="Times New Roman"/>
                <a:cs typeface="Times New Roman"/>
              </a:rPr>
              <a:t>lS</a:t>
            </a:r>
            <a:r>
              <a:rPr dirty="0" sz="4800" spc="70">
                <a:latin typeface="Times New Roman"/>
                <a:cs typeface="Times New Roman"/>
              </a:rPr>
              <a:t> </a:t>
            </a:r>
            <a:r>
              <a:rPr dirty="0" sz="4800" spc="45">
                <a:latin typeface="Times New Roman"/>
                <a:cs typeface="Times New Roman"/>
              </a:rPr>
              <a:t>important</a:t>
            </a:r>
            <a:r>
              <a:rPr dirty="0" sz="4800">
                <a:latin typeface="Times New Roman"/>
                <a:cs typeface="Times New Roman"/>
              </a:rPr>
              <a:t>	</a:t>
            </a:r>
            <a:r>
              <a:rPr dirty="0" sz="4800" spc="-25">
                <a:latin typeface="Times New Roman"/>
                <a:cs typeface="Times New Roman"/>
              </a:rPr>
              <a:t>to</a:t>
            </a:r>
            <a:endParaRPr sz="4800">
              <a:latin typeface="Times New Roman"/>
              <a:cs typeface="Times New Roman"/>
            </a:endParaRPr>
          </a:p>
          <a:p>
            <a:pPr marL="24765" marR="5080" indent="-12700">
              <a:lnSpc>
                <a:spcPct val="89400"/>
              </a:lnSpc>
              <a:spcBef>
                <a:spcPts val="1555"/>
              </a:spcBef>
            </a:pPr>
            <a:r>
              <a:rPr dirty="0" sz="5000" spc="-55">
                <a:latin typeface="Times New Roman"/>
                <a:cs typeface="Times New Roman"/>
              </a:rPr>
              <a:t>identify</a:t>
            </a:r>
            <a:r>
              <a:rPr dirty="0" sz="5000" spc="-70">
                <a:latin typeface="Times New Roman"/>
                <a:cs typeface="Times New Roman"/>
              </a:rPr>
              <a:t> </a:t>
            </a:r>
            <a:r>
              <a:rPr dirty="0" sz="5000">
                <a:latin typeface="Times New Roman"/>
                <a:cs typeface="Times New Roman"/>
              </a:rPr>
              <a:t>the</a:t>
            </a:r>
            <a:r>
              <a:rPr dirty="0" sz="5000" spc="-240">
                <a:latin typeface="Times New Roman"/>
                <a:cs typeface="Times New Roman"/>
              </a:rPr>
              <a:t> </a:t>
            </a:r>
            <a:r>
              <a:rPr dirty="0" sz="5000" spc="-50">
                <a:latin typeface="Times New Roman"/>
                <a:cs typeface="Times New Roman"/>
              </a:rPr>
              <a:t>performance</a:t>
            </a:r>
            <a:r>
              <a:rPr dirty="0" sz="5000" spc="30">
                <a:latin typeface="Times New Roman"/>
                <a:cs typeface="Times New Roman"/>
              </a:rPr>
              <a:t> </a:t>
            </a:r>
            <a:r>
              <a:rPr dirty="0" sz="5000" spc="-145">
                <a:latin typeface="Times New Roman"/>
                <a:cs typeface="Times New Roman"/>
              </a:rPr>
              <a:t>level</a:t>
            </a:r>
            <a:r>
              <a:rPr dirty="0" sz="5000" spc="-105">
                <a:latin typeface="Times New Roman"/>
                <a:cs typeface="Times New Roman"/>
              </a:rPr>
              <a:t> </a:t>
            </a:r>
            <a:r>
              <a:rPr dirty="0" sz="5000">
                <a:latin typeface="Times New Roman"/>
                <a:cs typeface="Times New Roman"/>
              </a:rPr>
              <a:t>toward</a:t>
            </a:r>
            <a:r>
              <a:rPr dirty="0" sz="5000" spc="-25">
                <a:latin typeface="Times New Roman"/>
                <a:cs typeface="Times New Roman"/>
              </a:rPr>
              <a:t> the </a:t>
            </a:r>
            <a:r>
              <a:rPr dirty="0" sz="5000" spc="-35">
                <a:latin typeface="Times New Roman"/>
                <a:cs typeface="Times New Roman"/>
              </a:rPr>
              <a:t>project</a:t>
            </a:r>
            <a:r>
              <a:rPr dirty="0" sz="5000" spc="-290">
                <a:latin typeface="Times New Roman"/>
                <a:cs typeface="Times New Roman"/>
              </a:rPr>
              <a:t> </a:t>
            </a:r>
            <a:r>
              <a:rPr dirty="0" sz="5000">
                <a:latin typeface="Times New Roman"/>
                <a:cs typeface="Times New Roman"/>
              </a:rPr>
              <a:t>and</a:t>
            </a:r>
            <a:r>
              <a:rPr dirty="0" sz="5000" spc="-290">
                <a:latin typeface="Times New Roman"/>
                <a:cs typeface="Times New Roman"/>
              </a:rPr>
              <a:t> </a:t>
            </a:r>
            <a:r>
              <a:rPr dirty="0" sz="5000" spc="-25">
                <a:latin typeface="Times New Roman"/>
                <a:cs typeface="Times New Roman"/>
              </a:rPr>
              <a:t>improve</a:t>
            </a:r>
            <a:r>
              <a:rPr dirty="0" sz="5000" spc="-15">
                <a:latin typeface="Times New Roman"/>
                <a:cs typeface="Times New Roman"/>
              </a:rPr>
              <a:t> </a:t>
            </a:r>
            <a:r>
              <a:rPr dirty="0" sz="5000" spc="-10">
                <a:latin typeface="Times New Roman"/>
                <a:cs typeface="Times New Roman"/>
              </a:rPr>
              <a:t>their</a:t>
            </a:r>
            <a:r>
              <a:rPr dirty="0" sz="5000" spc="-204">
                <a:latin typeface="Times New Roman"/>
                <a:cs typeface="Times New Roman"/>
              </a:rPr>
              <a:t> </a:t>
            </a:r>
            <a:r>
              <a:rPr dirty="0" sz="5000" spc="-110">
                <a:latin typeface="Times New Roman"/>
                <a:cs typeface="Times New Roman"/>
              </a:rPr>
              <a:t>level</a:t>
            </a:r>
            <a:r>
              <a:rPr dirty="0" sz="5000" spc="-30">
                <a:latin typeface="Times New Roman"/>
                <a:cs typeface="Times New Roman"/>
              </a:rPr>
              <a:t> </a:t>
            </a:r>
            <a:r>
              <a:rPr dirty="0" sz="5000" spc="-275">
                <a:latin typeface="Times New Roman"/>
                <a:cs typeface="Times New Roman"/>
              </a:rPr>
              <a:t>by</a:t>
            </a:r>
            <a:r>
              <a:rPr dirty="0" sz="5000" spc="-40">
                <a:latin typeface="Times New Roman"/>
                <a:cs typeface="Times New Roman"/>
              </a:rPr>
              <a:t> </a:t>
            </a:r>
            <a:r>
              <a:rPr dirty="0" sz="5000" spc="-70">
                <a:latin typeface="Times New Roman"/>
                <a:cs typeface="Times New Roman"/>
              </a:rPr>
              <a:t>assigning</a:t>
            </a:r>
            <a:r>
              <a:rPr dirty="0" sz="5000" spc="-50">
                <a:latin typeface="Times New Roman"/>
                <a:cs typeface="Times New Roman"/>
              </a:rPr>
              <a:t> </a:t>
            </a:r>
            <a:r>
              <a:rPr dirty="0" sz="5000" spc="-195">
                <a:latin typeface="Times New Roman"/>
                <a:cs typeface="Times New Roman"/>
              </a:rPr>
              <a:t>new </a:t>
            </a:r>
            <a:r>
              <a:rPr dirty="0" sz="4900">
                <a:latin typeface="Times New Roman"/>
                <a:cs typeface="Times New Roman"/>
              </a:rPr>
              <a:t>taks</a:t>
            </a:r>
            <a:r>
              <a:rPr dirty="0" sz="4900" spc="-50">
                <a:latin typeface="Times New Roman"/>
                <a:cs typeface="Times New Roman"/>
              </a:rPr>
              <a:t> </a:t>
            </a:r>
            <a:r>
              <a:rPr dirty="0" sz="4900" spc="55">
                <a:latin typeface="Times New Roman"/>
                <a:cs typeface="Times New Roman"/>
              </a:rPr>
              <a:t>to</a:t>
            </a:r>
            <a:r>
              <a:rPr dirty="0" sz="4900" spc="-170">
                <a:latin typeface="Times New Roman"/>
                <a:cs typeface="Times New Roman"/>
              </a:rPr>
              <a:t> </a:t>
            </a:r>
            <a:r>
              <a:rPr dirty="0" sz="4900" spc="-40">
                <a:latin typeface="Times New Roman"/>
                <a:cs typeface="Times New Roman"/>
              </a:rPr>
              <a:t>emerge</a:t>
            </a:r>
            <a:r>
              <a:rPr dirty="0" sz="4900" spc="180">
                <a:latin typeface="Times New Roman"/>
                <a:cs typeface="Times New Roman"/>
              </a:rPr>
              <a:t> </a:t>
            </a:r>
            <a:r>
              <a:rPr dirty="0" sz="4900" spc="-45">
                <a:latin typeface="Times New Roman"/>
                <a:cs typeface="Times New Roman"/>
              </a:rPr>
              <a:t>themselves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2886" y="5682960"/>
            <a:ext cx="238885" cy="4400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365" y="4161636"/>
            <a:ext cx="301750" cy="4526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2886" y="2879198"/>
            <a:ext cx="238885" cy="44005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3417" y="854958"/>
            <a:ext cx="440052" cy="51548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3199" y="854958"/>
            <a:ext cx="326895" cy="50291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1366" y="854958"/>
            <a:ext cx="377187" cy="50291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2585" y="854958"/>
            <a:ext cx="377187" cy="51548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70065" y="854958"/>
            <a:ext cx="301750" cy="5154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34679" y="854958"/>
            <a:ext cx="314323" cy="50291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78232" y="0"/>
            <a:ext cx="10925867" cy="1129048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2145" y="580846"/>
            <a:ext cx="5446395" cy="9277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44345" algn="l"/>
                <a:tab pos="4598670" algn="l"/>
              </a:tabLst>
            </a:pPr>
            <a:r>
              <a:rPr dirty="0" sz="5900" spc="-385">
                <a:latin typeface="Calibri"/>
                <a:cs typeface="Calibri"/>
              </a:rPr>
              <a:t>WH</a:t>
            </a:r>
            <a:r>
              <a:rPr dirty="0" sz="5900">
                <a:latin typeface="Calibri"/>
                <a:cs typeface="Calibri"/>
              </a:rPr>
              <a:t>	ARE</a:t>
            </a:r>
            <a:r>
              <a:rPr dirty="0" sz="5900" spc="275">
                <a:latin typeface="Calibri"/>
                <a:cs typeface="Calibri"/>
              </a:rPr>
              <a:t> </a:t>
            </a:r>
            <a:r>
              <a:rPr dirty="0" sz="5900" spc="135">
                <a:latin typeface="Calibri"/>
                <a:cs typeface="Calibri"/>
              </a:rPr>
              <a:t>TH</a:t>
            </a:r>
            <a:r>
              <a:rPr dirty="0" sz="5900">
                <a:latin typeface="Calibri"/>
                <a:cs typeface="Calibri"/>
              </a:rPr>
              <a:t>	</a:t>
            </a:r>
            <a:r>
              <a:rPr dirty="0" sz="5900" spc="-40">
                <a:latin typeface="Calibri"/>
                <a:cs typeface="Calibri"/>
              </a:rPr>
              <a:t>EN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48605" y="580846"/>
            <a:ext cx="1024890" cy="927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900" spc="160">
                <a:latin typeface="Calibri"/>
                <a:cs typeface="Calibri"/>
              </a:rPr>
              <a:t>RSî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32113" y="2557414"/>
            <a:ext cx="3316604" cy="3577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3715" indent="-496570">
              <a:lnSpc>
                <a:spcPct val="100000"/>
              </a:lnSpc>
              <a:spcBef>
                <a:spcPts val="105"/>
              </a:spcBef>
              <a:buChar char="•"/>
              <a:tabLst>
                <a:tab pos="513715" algn="l"/>
                <a:tab pos="1588135" algn="l"/>
              </a:tabLst>
            </a:pPr>
            <a:r>
              <a:rPr dirty="0" sz="4900" spc="-25">
                <a:latin typeface="Calibri"/>
                <a:cs typeface="Calibri"/>
              </a:rPr>
              <a:t>Em</a:t>
            </a:r>
            <a:r>
              <a:rPr dirty="0" sz="4900">
                <a:latin typeface="Calibri"/>
                <a:cs typeface="Calibri"/>
              </a:rPr>
              <a:t>	</a:t>
            </a:r>
            <a:r>
              <a:rPr dirty="0" sz="4900" spc="-20">
                <a:latin typeface="Calibri"/>
                <a:cs typeface="Calibri"/>
              </a:rPr>
              <a:t>loyees</a:t>
            </a:r>
            <a:endParaRPr sz="4900">
              <a:latin typeface="Calibri"/>
              <a:cs typeface="Calibri"/>
            </a:endParaRPr>
          </a:p>
          <a:p>
            <a:pPr marL="868044" indent="-855344">
              <a:lnSpc>
                <a:spcPct val="100000"/>
              </a:lnSpc>
              <a:spcBef>
                <a:spcPts val="4760"/>
              </a:spcBef>
              <a:buChar char="•"/>
              <a:tabLst>
                <a:tab pos="868044" algn="l"/>
                <a:tab pos="1993264" algn="l"/>
              </a:tabLst>
            </a:pPr>
            <a:r>
              <a:rPr dirty="0" sz="5300" spc="-25">
                <a:latin typeface="Calibri"/>
                <a:cs typeface="Calibri"/>
              </a:rPr>
              <a:t>rga</a:t>
            </a:r>
            <a:r>
              <a:rPr dirty="0" sz="5300">
                <a:latin typeface="Calibri"/>
                <a:cs typeface="Calibri"/>
              </a:rPr>
              <a:t>	</a:t>
            </a:r>
            <a:r>
              <a:rPr dirty="0" sz="5300" spc="-215">
                <a:latin typeface="Calibri"/>
                <a:cs typeface="Calibri"/>
              </a:rPr>
              <a:t>isatio</a:t>
            </a:r>
            <a:endParaRPr sz="5300">
              <a:latin typeface="Calibri"/>
              <a:cs typeface="Calibri"/>
            </a:endParaRPr>
          </a:p>
          <a:p>
            <a:pPr marL="513715" indent="-496570">
              <a:lnSpc>
                <a:spcPct val="100000"/>
              </a:lnSpc>
              <a:spcBef>
                <a:spcPts val="5080"/>
              </a:spcBef>
              <a:buChar char="•"/>
              <a:tabLst>
                <a:tab pos="513715" algn="l"/>
                <a:tab pos="1588135" algn="l"/>
              </a:tabLst>
            </a:pPr>
            <a:r>
              <a:rPr dirty="0" sz="4900" spc="-25">
                <a:latin typeface="Calibri"/>
                <a:cs typeface="Calibri"/>
              </a:rPr>
              <a:t>Em</a:t>
            </a:r>
            <a:r>
              <a:rPr dirty="0" sz="4900">
                <a:latin typeface="Calibri"/>
                <a:cs typeface="Calibri"/>
              </a:rPr>
              <a:t>	</a:t>
            </a:r>
            <a:r>
              <a:rPr dirty="0" sz="4900" spc="-20">
                <a:latin typeface="Calibri"/>
                <a:cs typeface="Calibri"/>
              </a:rPr>
              <a:t>loye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906" y="5242907"/>
            <a:ext cx="1471031" cy="232599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958" y="2828907"/>
            <a:ext cx="1961375" cy="227569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9864" y="955541"/>
            <a:ext cx="477770" cy="57835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3073" y="968114"/>
            <a:ext cx="427479" cy="56578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8563" y="968114"/>
            <a:ext cx="440052" cy="55320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60469" y="968114"/>
            <a:ext cx="364614" cy="5532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69803" y="955541"/>
            <a:ext cx="477770" cy="57835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71815" y="7820356"/>
            <a:ext cx="213739" cy="5029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101889" y="6638501"/>
            <a:ext cx="251458" cy="5029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4096" y="4840574"/>
            <a:ext cx="213739" cy="5029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47252" y="3646146"/>
            <a:ext cx="238885" cy="6286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051597" y="2791188"/>
            <a:ext cx="502916" cy="52806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23012" y="968114"/>
            <a:ext cx="414906" cy="56578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58075" y="968114"/>
            <a:ext cx="414906" cy="55320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837857" y="968114"/>
            <a:ext cx="364614" cy="56578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265337" y="968114"/>
            <a:ext cx="414906" cy="56578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768253" y="968114"/>
            <a:ext cx="377187" cy="55320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434618" y="968114"/>
            <a:ext cx="389760" cy="56578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748036" y="0"/>
            <a:ext cx="5356064" cy="11290482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8472471" y="6062033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0" y="0"/>
                </a:moveTo>
                <a:lnTo>
                  <a:pt x="228827" y="0"/>
                </a:lnTo>
              </a:path>
            </a:pathLst>
          </a:custGeom>
          <a:ln w="3175">
            <a:solidFill>
              <a:srgbClr val="2323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88130" y="658903"/>
            <a:ext cx="2564130" cy="10375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41755" algn="l"/>
              </a:tabLst>
            </a:pPr>
            <a:r>
              <a:rPr dirty="0" sz="6650" spc="-25">
                <a:latin typeface="Calibri"/>
                <a:cs typeface="Calibri"/>
              </a:rPr>
              <a:t>SO</a:t>
            </a:r>
            <a:r>
              <a:rPr dirty="0" sz="6650">
                <a:latin typeface="Calibri"/>
                <a:cs typeface="Calibri"/>
              </a:rPr>
              <a:t>	</a:t>
            </a:r>
            <a:r>
              <a:rPr dirty="0" sz="6650" spc="55">
                <a:latin typeface="Calibri"/>
                <a:cs typeface="Calibri"/>
              </a:rPr>
              <a:t>UTI</a:t>
            </a:r>
            <a:endParaRPr sz="66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799912" y="658903"/>
            <a:ext cx="3980179" cy="1037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6405" algn="l"/>
              </a:tabLst>
            </a:pPr>
            <a:r>
              <a:rPr dirty="0" sz="6650" spc="-25">
                <a:latin typeface="Calibri"/>
                <a:cs typeface="Calibri"/>
              </a:rPr>
              <a:t>AN</a:t>
            </a:r>
            <a:r>
              <a:rPr dirty="0" sz="6650">
                <a:latin typeface="Calibri"/>
                <a:cs typeface="Calibri"/>
              </a:rPr>
              <a:t>	</a:t>
            </a:r>
            <a:r>
              <a:rPr dirty="0" sz="6650" spc="125">
                <a:latin typeface="Calibri"/>
                <a:cs typeface="Calibri"/>
              </a:rPr>
              <a:t>ITS</a:t>
            </a:r>
            <a:r>
              <a:rPr dirty="0" sz="6650" spc="415">
                <a:latin typeface="Calibri"/>
                <a:cs typeface="Calibri"/>
              </a:rPr>
              <a:t> </a:t>
            </a:r>
            <a:r>
              <a:rPr dirty="0" sz="6650" spc="-65">
                <a:latin typeface="Calibri"/>
                <a:cs typeface="Calibri"/>
              </a:rPr>
              <a:t>VA</a:t>
            </a:r>
            <a:endParaRPr sz="66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816280" y="658903"/>
            <a:ext cx="2373630" cy="1037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650" spc="-80">
                <a:latin typeface="Calibri"/>
                <a:cs typeface="Calibri"/>
              </a:rPr>
              <a:t>ROPOS</a:t>
            </a:r>
            <a:endParaRPr sz="66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19934" y="3333268"/>
            <a:ext cx="2193925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8150" indent="-425450">
              <a:lnSpc>
                <a:spcPct val="100000"/>
              </a:lnSpc>
              <a:spcBef>
                <a:spcPts val="95"/>
              </a:spcBef>
              <a:buChar char="•"/>
              <a:tabLst>
                <a:tab pos="438150" algn="l"/>
              </a:tabLst>
            </a:pPr>
            <a:r>
              <a:rPr dirty="0" sz="3900" spc="-20">
                <a:latin typeface="Arial MT"/>
                <a:cs typeface="Arial MT"/>
              </a:rPr>
              <a:t>Filtering</a:t>
            </a:r>
            <a:endParaRPr sz="39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492165" y="3333268"/>
            <a:ext cx="3202940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00" spc="-229">
                <a:latin typeface="Arial MT"/>
                <a:cs typeface="Arial MT"/>
              </a:rPr>
              <a:t>remove</a:t>
            </a:r>
            <a:r>
              <a:rPr dirty="0" sz="3900" spc="5">
                <a:latin typeface="Arial MT"/>
                <a:cs typeface="Arial MT"/>
              </a:rPr>
              <a:t> </a:t>
            </a:r>
            <a:r>
              <a:rPr dirty="0" sz="3900" spc="-135">
                <a:latin typeface="Arial MT"/>
                <a:cs typeface="Arial MT"/>
              </a:rPr>
              <a:t>missing</a:t>
            </a:r>
            <a:endParaRPr sz="39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780144" y="4454354"/>
            <a:ext cx="1860550" cy="708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66725" indent="-454025">
              <a:lnSpc>
                <a:spcPct val="100000"/>
              </a:lnSpc>
              <a:spcBef>
                <a:spcPts val="125"/>
              </a:spcBef>
              <a:buChar char="•"/>
              <a:tabLst>
                <a:tab pos="466725" algn="l"/>
              </a:tabLst>
            </a:pPr>
            <a:r>
              <a:rPr dirty="0" sz="4450" spc="-125">
                <a:latin typeface="Calibri"/>
                <a:cs typeface="Calibri"/>
              </a:rPr>
              <a:t>Charts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338851" y="4454354"/>
            <a:ext cx="4050665" cy="708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50" spc="-185">
                <a:latin typeface="Calibri"/>
                <a:cs typeface="Calibri"/>
              </a:rPr>
              <a:t>visualization</a:t>
            </a:r>
            <a:r>
              <a:rPr dirty="0" sz="4450" spc="-10">
                <a:latin typeface="Calibri"/>
                <a:cs typeface="Calibri"/>
              </a:rPr>
              <a:t> </a:t>
            </a:r>
            <a:r>
              <a:rPr dirty="0" sz="4450" spc="-160">
                <a:latin typeface="Calibri"/>
                <a:cs typeface="Calibri"/>
              </a:rPr>
              <a:t>repots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805084" y="5673054"/>
            <a:ext cx="4887595" cy="1855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L="439420" marR="5080" indent="-439420">
              <a:lnSpc>
                <a:spcPts val="4970"/>
              </a:lnSpc>
              <a:spcBef>
                <a:spcPts val="135"/>
              </a:spcBef>
              <a:buChar char="•"/>
              <a:tabLst>
                <a:tab pos="439420" algn="l"/>
                <a:tab pos="3004185" algn="l"/>
              </a:tabLst>
            </a:pPr>
            <a:r>
              <a:rPr dirty="0" sz="4200" spc="-285">
                <a:latin typeface="Arial MT"/>
                <a:cs typeface="Arial MT"/>
              </a:rPr>
              <a:t>Pivot</a:t>
            </a:r>
            <a:r>
              <a:rPr dirty="0" sz="4200" spc="-95">
                <a:latin typeface="Arial MT"/>
                <a:cs typeface="Arial MT"/>
              </a:rPr>
              <a:t> </a:t>
            </a:r>
            <a:r>
              <a:rPr dirty="0" sz="4200" spc="-290">
                <a:latin typeface="Arial MT"/>
                <a:cs typeface="Arial MT"/>
              </a:rPr>
              <a:t>tabe</a:t>
            </a:r>
            <a:r>
              <a:rPr dirty="0" sz="4200">
                <a:latin typeface="Arial MT"/>
                <a:cs typeface="Arial MT"/>
              </a:rPr>
              <a:t>	</a:t>
            </a:r>
            <a:r>
              <a:rPr dirty="0" sz="4200" spc="-405">
                <a:latin typeface="Arial MT"/>
                <a:cs typeface="Arial MT"/>
              </a:rPr>
              <a:t>summary</a:t>
            </a:r>
            <a:endParaRPr sz="4200">
              <a:latin typeface="Arial MT"/>
              <a:cs typeface="Arial MT"/>
            </a:endParaRPr>
          </a:p>
          <a:p>
            <a:pPr algn="r" marR="5080">
              <a:lnSpc>
                <a:spcPts val="4610"/>
              </a:lnSpc>
              <a:tabLst>
                <a:tab pos="1072515" algn="l"/>
              </a:tabLst>
            </a:pPr>
            <a:r>
              <a:rPr dirty="0" sz="4000" spc="-470">
                <a:latin typeface="Arial MT"/>
                <a:cs typeface="Arial MT"/>
              </a:rPr>
              <a:t>Con</a:t>
            </a:r>
            <a:r>
              <a:rPr dirty="0" sz="4000">
                <a:latin typeface="Arial MT"/>
                <a:cs typeface="Arial MT"/>
              </a:rPr>
              <a:t>	</a:t>
            </a:r>
            <a:r>
              <a:rPr dirty="0" sz="4000" spc="-35">
                <a:latin typeface="Arial MT"/>
                <a:cs typeface="Arial MT"/>
              </a:rPr>
              <a:t>itional</a:t>
            </a:r>
            <a:r>
              <a:rPr dirty="0" sz="4000" spc="-220">
                <a:latin typeface="Arial MT"/>
                <a:cs typeface="Arial MT"/>
              </a:rPr>
              <a:t> </a:t>
            </a:r>
            <a:r>
              <a:rPr dirty="0" sz="4000" spc="-10">
                <a:latin typeface="Arial MT"/>
                <a:cs typeface="Arial MT"/>
              </a:rPr>
              <a:t>formattin</a:t>
            </a:r>
            <a:endParaRPr sz="4000">
              <a:latin typeface="Arial MT"/>
              <a:cs typeface="Arial MT"/>
            </a:endParaRPr>
          </a:p>
          <a:p>
            <a:pPr marL="447040" indent="-433705">
              <a:lnSpc>
                <a:spcPts val="4795"/>
              </a:lnSpc>
              <a:buChar char="•"/>
              <a:tabLst>
                <a:tab pos="447040" algn="l"/>
              </a:tabLst>
            </a:pPr>
            <a:r>
              <a:rPr dirty="0" sz="4100" spc="-295">
                <a:latin typeface="Arial MT"/>
                <a:cs typeface="Arial MT"/>
              </a:rPr>
              <a:t>missing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445262" y="6300827"/>
            <a:ext cx="158496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>
                <a:latin typeface="Arial MT"/>
                <a:cs typeface="Arial MT"/>
              </a:rPr>
              <a:t>identify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245722" y="7507478"/>
            <a:ext cx="5869305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5030" algn="l"/>
              </a:tabLst>
            </a:pPr>
            <a:r>
              <a:rPr dirty="0" sz="3900" spc="-10">
                <a:latin typeface="Arial MT"/>
                <a:cs typeface="Arial MT"/>
              </a:rPr>
              <a:t>Formula</a:t>
            </a:r>
            <a:r>
              <a:rPr dirty="0" sz="3900">
                <a:latin typeface="Arial MT"/>
                <a:cs typeface="Arial MT"/>
              </a:rPr>
              <a:t>	</a:t>
            </a:r>
            <a:r>
              <a:rPr dirty="0" sz="3900" spc="-90">
                <a:latin typeface="Arial MT"/>
                <a:cs typeface="Arial MT"/>
              </a:rPr>
              <a:t>performance</a:t>
            </a:r>
            <a:r>
              <a:rPr dirty="0" sz="3900" spc="-165">
                <a:latin typeface="Arial MT"/>
                <a:cs typeface="Arial MT"/>
              </a:rPr>
              <a:t> </a:t>
            </a:r>
            <a:r>
              <a:rPr dirty="0" sz="3900" spc="-130">
                <a:latin typeface="Arial MT"/>
                <a:cs typeface="Arial MT"/>
              </a:rPr>
              <a:t>level</a:t>
            </a:r>
            <a:endParaRPr sz="3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4" y="9002210"/>
            <a:ext cx="364614" cy="22882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1754" rIns="0" bIns="0" rtlCol="0" vert="horz">
            <a:spAutoFit/>
          </a:bodyPr>
          <a:lstStyle/>
          <a:p>
            <a:pPr marL="849630">
              <a:lnSpc>
                <a:spcPct val="100000"/>
              </a:lnSpc>
              <a:spcBef>
                <a:spcPts val="130"/>
              </a:spcBef>
            </a:pPr>
            <a:r>
              <a:rPr dirty="0" sz="8100" spc="280">
                <a:latin typeface="Calibri"/>
                <a:cs typeface="Calibri"/>
              </a:rPr>
              <a:t>Dataset</a:t>
            </a:r>
            <a:r>
              <a:rPr dirty="0" sz="8100" spc="810">
                <a:latin typeface="Calibri"/>
                <a:cs typeface="Calibri"/>
              </a:rPr>
              <a:t> </a:t>
            </a:r>
            <a:r>
              <a:rPr dirty="0" sz="8100" spc="360">
                <a:latin typeface="Calibri"/>
                <a:cs typeface="Calibri"/>
              </a:rPr>
              <a:t>Description</a:t>
            </a:r>
            <a:endParaRPr sz="8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329" y="2250426"/>
            <a:ext cx="14747240" cy="45669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6034">
              <a:lnSpc>
                <a:spcPts val="3975"/>
              </a:lnSpc>
              <a:spcBef>
                <a:spcPts val="115"/>
              </a:spcBef>
            </a:pPr>
            <a:r>
              <a:rPr dirty="0" sz="3450" spc="-95">
                <a:latin typeface="Calibri"/>
                <a:cs typeface="Calibri"/>
              </a:rPr>
              <a:t>Employee</a:t>
            </a:r>
            <a:r>
              <a:rPr dirty="0" sz="3450" spc="-100">
                <a:latin typeface="Calibri"/>
                <a:cs typeface="Calibri"/>
              </a:rPr>
              <a:t> </a:t>
            </a:r>
            <a:r>
              <a:rPr dirty="0" sz="3450" spc="-50">
                <a:latin typeface="Calibri"/>
                <a:cs typeface="Calibri"/>
              </a:rPr>
              <a:t>data</a:t>
            </a:r>
            <a:r>
              <a:rPr dirty="0" sz="3450" spc="-145">
                <a:latin typeface="Calibri"/>
                <a:cs typeface="Calibri"/>
              </a:rPr>
              <a:t> </a:t>
            </a:r>
            <a:r>
              <a:rPr dirty="0" sz="3450" spc="65">
                <a:latin typeface="Calibri"/>
                <a:cs typeface="Calibri"/>
              </a:rPr>
              <a:t>set</a:t>
            </a:r>
            <a:r>
              <a:rPr dirty="0" sz="3450" spc="-254">
                <a:latin typeface="Calibri"/>
                <a:cs typeface="Calibri"/>
              </a:rPr>
              <a:t> </a:t>
            </a:r>
            <a:r>
              <a:rPr dirty="0" sz="3450" spc="60">
                <a:latin typeface="Calibri"/>
                <a:cs typeface="Calibri"/>
              </a:rPr>
              <a:t>-</a:t>
            </a:r>
            <a:r>
              <a:rPr dirty="0" sz="3450" spc="114">
                <a:latin typeface="Calibri"/>
                <a:cs typeface="Calibri"/>
              </a:rPr>
              <a:t> </a:t>
            </a:r>
            <a:r>
              <a:rPr dirty="0" sz="3450" spc="-35">
                <a:latin typeface="Calibri"/>
                <a:cs typeface="Calibri"/>
              </a:rPr>
              <a:t>the</a:t>
            </a:r>
            <a:r>
              <a:rPr dirty="0" sz="3450" spc="-90">
                <a:latin typeface="Calibri"/>
                <a:cs typeface="Calibri"/>
              </a:rPr>
              <a:t> </a:t>
            </a:r>
            <a:r>
              <a:rPr dirty="0" sz="3450" spc="-135">
                <a:latin typeface="Calibri"/>
                <a:cs typeface="Calibri"/>
              </a:rPr>
              <a:t>employee</a:t>
            </a:r>
            <a:r>
              <a:rPr dirty="0" sz="3450" spc="85">
                <a:latin typeface="Calibri"/>
                <a:cs typeface="Calibri"/>
              </a:rPr>
              <a:t> </a:t>
            </a:r>
            <a:r>
              <a:rPr dirty="0" sz="3450" spc="-10">
                <a:latin typeface="Calibri"/>
                <a:cs typeface="Calibri"/>
              </a:rPr>
              <a:t>datas</a:t>
            </a:r>
            <a:r>
              <a:rPr dirty="0" sz="3450" spc="-185">
                <a:latin typeface="Calibri"/>
                <a:cs typeface="Calibri"/>
              </a:rPr>
              <a:t> </a:t>
            </a:r>
            <a:r>
              <a:rPr dirty="0" sz="3450" spc="-20">
                <a:latin typeface="Calibri"/>
                <a:cs typeface="Calibri"/>
              </a:rPr>
              <a:t>are</a:t>
            </a:r>
            <a:r>
              <a:rPr dirty="0" sz="3450" spc="-175">
                <a:latin typeface="Calibri"/>
                <a:cs typeface="Calibri"/>
              </a:rPr>
              <a:t> </a:t>
            </a:r>
            <a:r>
              <a:rPr dirty="0" sz="3450" spc="-10">
                <a:latin typeface="Calibri"/>
                <a:cs typeface="Calibri"/>
              </a:rPr>
              <a:t>taken</a:t>
            </a:r>
            <a:r>
              <a:rPr dirty="0" sz="3450" spc="-55">
                <a:latin typeface="Calibri"/>
                <a:cs typeface="Calibri"/>
              </a:rPr>
              <a:t> </a:t>
            </a:r>
            <a:r>
              <a:rPr dirty="0" sz="3450" spc="-114">
                <a:latin typeface="Calibri"/>
                <a:cs typeface="Calibri"/>
              </a:rPr>
              <a:t>from</a:t>
            </a:r>
            <a:r>
              <a:rPr dirty="0" sz="3450" spc="-40">
                <a:latin typeface="Calibri"/>
                <a:cs typeface="Calibri"/>
              </a:rPr>
              <a:t> </a:t>
            </a:r>
            <a:r>
              <a:rPr dirty="0" sz="3450">
                <a:latin typeface="Calibri"/>
                <a:cs typeface="Calibri"/>
              </a:rPr>
              <a:t>the</a:t>
            </a:r>
            <a:r>
              <a:rPr dirty="0" sz="3450" spc="-114">
                <a:latin typeface="Calibri"/>
                <a:cs typeface="Calibri"/>
              </a:rPr>
              <a:t> </a:t>
            </a:r>
            <a:r>
              <a:rPr dirty="0" sz="3450">
                <a:latin typeface="Calibri"/>
                <a:cs typeface="Calibri"/>
              </a:rPr>
              <a:t>Kaggle</a:t>
            </a:r>
            <a:r>
              <a:rPr dirty="0" sz="3450" spc="-150">
                <a:latin typeface="Calibri"/>
                <a:cs typeface="Calibri"/>
              </a:rPr>
              <a:t> </a:t>
            </a:r>
            <a:r>
              <a:rPr dirty="0" sz="3450" spc="-20">
                <a:latin typeface="Calibri"/>
                <a:cs typeface="Calibri"/>
              </a:rPr>
              <a:t>to</a:t>
            </a:r>
            <a:r>
              <a:rPr dirty="0" sz="3450" spc="-175">
                <a:latin typeface="Calibri"/>
                <a:cs typeface="Calibri"/>
              </a:rPr>
              <a:t> </a:t>
            </a:r>
            <a:r>
              <a:rPr dirty="0" sz="3450" spc="-10">
                <a:latin typeface="Calibri"/>
                <a:cs typeface="Calibri"/>
              </a:rPr>
              <a:t>analysis</a:t>
            </a:r>
            <a:r>
              <a:rPr dirty="0" sz="3450" spc="-70">
                <a:latin typeface="Calibri"/>
                <a:cs typeface="Calibri"/>
              </a:rPr>
              <a:t> </a:t>
            </a:r>
            <a:r>
              <a:rPr dirty="0" sz="3450" spc="-10">
                <a:latin typeface="Calibri"/>
                <a:cs typeface="Calibri"/>
              </a:rPr>
              <a:t>employ</a:t>
            </a:r>
            <a:endParaRPr sz="3450">
              <a:latin typeface="Calibri"/>
              <a:cs typeface="Calibri"/>
            </a:endParaRPr>
          </a:p>
          <a:p>
            <a:pPr marL="19050">
              <a:lnSpc>
                <a:spcPts val="4079"/>
              </a:lnSpc>
            </a:pPr>
            <a:r>
              <a:rPr dirty="0" sz="3650" spc="-325">
                <a:solidFill>
                  <a:srgbClr val="C1130C"/>
                </a:solidFill>
                <a:latin typeface="Arial MT"/>
                <a:cs typeface="Arial MT"/>
              </a:rPr>
              <a:t>9</a:t>
            </a:r>
            <a:r>
              <a:rPr dirty="0" sz="3650" spc="-130">
                <a:solidFill>
                  <a:srgbClr val="C1130C"/>
                </a:solidFill>
                <a:latin typeface="Arial MT"/>
                <a:cs typeface="Arial MT"/>
              </a:rPr>
              <a:t> </a:t>
            </a:r>
            <a:r>
              <a:rPr dirty="0" sz="3650" spc="-110">
                <a:solidFill>
                  <a:srgbClr val="CA0300"/>
                </a:solidFill>
                <a:latin typeface="Arial MT"/>
                <a:cs typeface="Arial MT"/>
              </a:rPr>
              <a:t>features</a:t>
            </a:r>
            <a:endParaRPr sz="3650">
              <a:latin typeface="Arial MT"/>
              <a:cs typeface="Arial MT"/>
            </a:endParaRPr>
          </a:p>
          <a:p>
            <a:pPr marL="27940" marR="2788920" indent="1270">
              <a:lnSpc>
                <a:spcPts val="3960"/>
              </a:lnSpc>
              <a:spcBef>
                <a:spcPts val="95"/>
              </a:spcBef>
            </a:pPr>
            <a:r>
              <a:rPr dirty="0" sz="3400" spc="-290">
                <a:solidFill>
                  <a:srgbClr val="C60503"/>
                </a:solidFill>
                <a:latin typeface="Arial MT"/>
                <a:cs typeface="Arial MT"/>
              </a:rPr>
              <a:t>Employee</a:t>
            </a:r>
            <a:r>
              <a:rPr dirty="0" sz="3400" spc="-45">
                <a:solidFill>
                  <a:srgbClr val="C60503"/>
                </a:solidFill>
                <a:latin typeface="Arial MT"/>
                <a:cs typeface="Arial MT"/>
              </a:rPr>
              <a:t> </a:t>
            </a:r>
            <a:r>
              <a:rPr dirty="0" sz="3400" spc="-185">
                <a:solidFill>
                  <a:srgbClr val="B32323"/>
                </a:solidFill>
                <a:latin typeface="Arial MT"/>
                <a:cs typeface="Arial MT"/>
              </a:rPr>
              <a:t>ID:</a:t>
            </a:r>
            <a:r>
              <a:rPr dirty="0" sz="3400" spc="-380">
                <a:solidFill>
                  <a:srgbClr val="B32323"/>
                </a:solidFill>
                <a:latin typeface="Arial MT"/>
                <a:cs typeface="Arial MT"/>
              </a:rPr>
              <a:t> </a:t>
            </a:r>
            <a:r>
              <a:rPr dirty="0" sz="3400" spc="-204">
                <a:solidFill>
                  <a:srgbClr val="BA1C1D"/>
                </a:solidFill>
                <a:latin typeface="Arial MT"/>
                <a:cs typeface="Arial MT"/>
              </a:rPr>
              <a:t>Unique</a:t>
            </a:r>
            <a:r>
              <a:rPr dirty="0" sz="3400" spc="-35">
                <a:solidFill>
                  <a:srgbClr val="BA1C1D"/>
                </a:solidFill>
                <a:latin typeface="Arial MT"/>
                <a:cs typeface="Arial MT"/>
              </a:rPr>
              <a:t> </a:t>
            </a:r>
            <a:r>
              <a:rPr dirty="0" sz="3400" spc="-25">
                <a:solidFill>
                  <a:srgbClr val="9E161A"/>
                </a:solidFill>
                <a:latin typeface="Arial MT"/>
                <a:cs typeface="Arial MT"/>
              </a:rPr>
              <a:t>identifier</a:t>
            </a:r>
            <a:r>
              <a:rPr dirty="0" sz="3400" spc="-75">
                <a:solidFill>
                  <a:srgbClr val="9E161A"/>
                </a:solidFill>
                <a:latin typeface="Arial MT"/>
                <a:cs typeface="Arial MT"/>
              </a:rPr>
              <a:t> </a:t>
            </a:r>
            <a:r>
              <a:rPr dirty="0" sz="3400" spc="-20">
                <a:solidFill>
                  <a:srgbClr val="C40803"/>
                </a:solidFill>
                <a:latin typeface="Arial MT"/>
                <a:cs typeface="Arial MT"/>
              </a:rPr>
              <a:t>for</a:t>
            </a:r>
            <a:r>
              <a:rPr dirty="0" sz="3400" spc="-120">
                <a:solidFill>
                  <a:srgbClr val="C40803"/>
                </a:solidFill>
                <a:latin typeface="Arial MT"/>
                <a:cs typeface="Arial MT"/>
              </a:rPr>
              <a:t> </a:t>
            </a:r>
            <a:r>
              <a:rPr dirty="0" sz="3400" spc="-280">
                <a:solidFill>
                  <a:srgbClr val="DD2D33"/>
                </a:solidFill>
                <a:latin typeface="Arial MT"/>
                <a:cs typeface="Arial MT"/>
              </a:rPr>
              <a:t>each</a:t>
            </a:r>
            <a:r>
              <a:rPr dirty="0" sz="3400" spc="-15">
                <a:solidFill>
                  <a:srgbClr val="DD2D33"/>
                </a:solidFill>
                <a:latin typeface="Arial MT"/>
                <a:cs typeface="Arial MT"/>
              </a:rPr>
              <a:t> </a:t>
            </a:r>
            <a:r>
              <a:rPr dirty="0" sz="3400" spc="-285">
                <a:solidFill>
                  <a:srgbClr val="D8413F"/>
                </a:solidFill>
                <a:latin typeface="Arial MT"/>
                <a:cs typeface="Arial MT"/>
              </a:rPr>
              <a:t>employee</a:t>
            </a:r>
            <a:r>
              <a:rPr dirty="0" sz="3400" spc="65">
                <a:solidFill>
                  <a:srgbClr val="D8413F"/>
                </a:solidFill>
                <a:latin typeface="Arial MT"/>
                <a:cs typeface="Arial MT"/>
              </a:rPr>
              <a:t> </a:t>
            </a:r>
            <a:r>
              <a:rPr dirty="0" sz="3400" spc="-100">
                <a:solidFill>
                  <a:srgbClr val="95181A"/>
                </a:solidFill>
                <a:latin typeface="Arial MT"/>
                <a:cs typeface="Arial MT"/>
              </a:rPr>
              <a:t>in</a:t>
            </a:r>
            <a:r>
              <a:rPr dirty="0" sz="3400" spc="-185">
                <a:solidFill>
                  <a:srgbClr val="95181A"/>
                </a:solidFill>
                <a:latin typeface="Arial MT"/>
                <a:cs typeface="Arial MT"/>
              </a:rPr>
              <a:t> </a:t>
            </a:r>
            <a:r>
              <a:rPr dirty="0" sz="3400" spc="-95">
                <a:solidFill>
                  <a:srgbClr val="C8130C"/>
                </a:solidFill>
                <a:latin typeface="Arial MT"/>
                <a:cs typeface="Arial MT"/>
              </a:rPr>
              <a:t>the</a:t>
            </a:r>
            <a:r>
              <a:rPr dirty="0" sz="3400" spc="-145">
                <a:solidFill>
                  <a:srgbClr val="C8130C"/>
                </a:solidFill>
                <a:latin typeface="Arial MT"/>
                <a:cs typeface="Arial MT"/>
              </a:rPr>
              <a:t> </a:t>
            </a:r>
            <a:r>
              <a:rPr dirty="0" sz="3400" spc="-114">
                <a:solidFill>
                  <a:srgbClr val="A5262A"/>
                </a:solidFill>
                <a:latin typeface="Arial MT"/>
                <a:cs typeface="Arial MT"/>
              </a:rPr>
              <a:t>organization. </a:t>
            </a:r>
            <a:r>
              <a:rPr dirty="0" sz="3400" spc="-30">
                <a:solidFill>
                  <a:srgbClr val="C80708"/>
                </a:solidFill>
                <a:latin typeface="Arial MT"/>
                <a:cs typeface="Arial MT"/>
              </a:rPr>
              <a:t>First</a:t>
            </a:r>
            <a:r>
              <a:rPr dirty="0" sz="3400" spc="-120">
                <a:solidFill>
                  <a:srgbClr val="C80708"/>
                </a:solidFill>
                <a:latin typeface="Arial MT"/>
                <a:cs typeface="Arial MT"/>
              </a:rPr>
              <a:t> </a:t>
            </a:r>
            <a:r>
              <a:rPr dirty="0" sz="3400" spc="-345">
                <a:solidFill>
                  <a:srgbClr val="DB0F13"/>
                </a:solidFill>
                <a:latin typeface="Arial MT"/>
                <a:cs typeface="Arial MT"/>
              </a:rPr>
              <a:t>Name:</a:t>
            </a:r>
            <a:r>
              <a:rPr dirty="0" sz="3400" spc="-100">
                <a:solidFill>
                  <a:srgbClr val="DB0F13"/>
                </a:solidFill>
                <a:latin typeface="Arial MT"/>
                <a:cs typeface="Arial MT"/>
              </a:rPr>
              <a:t> </a:t>
            </a:r>
            <a:r>
              <a:rPr dirty="0" sz="3400" spc="-320">
                <a:solidFill>
                  <a:srgbClr val="D1312F"/>
                </a:solidFill>
                <a:latin typeface="Arial MT"/>
                <a:cs typeface="Arial MT"/>
              </a:rPr>
              <a:t>The</a:t>
            </a:r>
            <a:r>
              <a:rPr dirty="0" sz="3400" spc="-5">
                <a:solidFill>
                  <a:srgbClr val="D1312F"/>
                </a:solidFill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C1080A"/>
                </a:solidFill>
                <a:latin typeface="Arial MT"/>
                <a:cs typeface="Arial MT"/>
              </a:rPr>
              <a:t>first</a:t>
            </a:r>
            <a:r>
              <a:rPr dirty="0" sz="3400" spc="-215">
                <a:solidFill>
                  <a:srgbClr val="C1080A"/>
                </a:solidFill>
                <a:latin typeface="Arial MT"/>
                <a:cs typeface="Arial MT"/>
              </a:rPr>
              <a:t> </a:t>
            </a:r>
            <a:r>
              <a:rPr dirty="0" sz="3400" spc="-325">
                <a:solidFill>
                  <a:srgbClr val="AC2F31"/>
                </a:solidFill>
                <a:latin typeface="Arial MT"/>
                <a:cs typeface="Arial MT"/>
              </a:rPr>
              <a:t>name</a:t>
            </a:r>
            <a:r>
              <a:rPr dirty="0" sz="3400" spc="20">
                <a:solidFill>
                  <a:srgbClr val="AC2F31"/>
                </a:solidFill>
                <a:latin typeface="Arial MT"/>
                <a:cs typeface="Arial MT"/>
              </a:rPr>
              <a:t> </a:t>
            </a:r>
            <a:r>
              <a:rPr dirty="0" sz="3400" spc="-80">
                <a:solidFill>
                  <a:srgbClr val="951C23"/>
                </a:solidFill>
                <a:latin typeface="Arial MT"/>
                <a:cs typeface="Arial MT"/>
              </a:rPr>
              <a:t>of</a:t>
            </a:r>
            <a:r>
              <a:rPr dirty="0" sz="3400" spc="-330">
                <a:solidFill>
                  <a:srgbClr val="951C23"/>
                </a:solidFill>
                <a:latin typeface="Arial MT"/>
                <a:cs typeface="Arial MT"/>
              </a:rPr>
              <a:t> </a:t>
            </a:r>
            <a:r>
              <a:rPr dirty="0" sz="3400" spc="-45">
                <a:solidFill>
                  <a:srgbClr val="AA2D2A"/>
                </a:solidFill>
                <a:latin typeface="Arial MT"/>
                <a:cs typeface="Arial MT"/>
              </a:rPr>
              <a:t>the</a:t>
            </a:r>
            <a:r>
              <a:rPr dirty="0" sz="3400" spc="-135">
                <a:solidFill>
                  <a:srgbClr val="AA2D2A"/>
                </a:solidFill>
                <a:latin typeface="Arial MT"/>
                <a:cs typeface="Arial MT"/>
              </a:rPr>
              <a:t> </a:t>
            </a:r>
            <a:r>
              <a:rPr dirty="0" sz="3400" spc="-280">
                <a:solidFill>
                  <a:srgbClr val="9E2324"/>
                </a:solidFill>
                <a:latin typeface="Arial MT"/>
                <a:cs typeface="Arial MT"/>
              </a:rPr>
              <a:t>employee.</a:t>
            </a:r>
            <a:endParaRPr sz="3400">
              <a:latin typeface="Arial MT"/>
              <a:cs typeface="Arial MT"/>
            </a:endParaRPr>
          </a:p>
          <a:p>
            <a:pPr marL="15240">
              <a:lnSpc>
                <a:spcPts val="3850"/>
              </a:lnSpc>
            </a:pPr>
            <a:r>
              <a:rPr dirty="0" sz="3400" spc="-100">
                <a:solidFill>
                  <a:srgbClr val="B60A07"/>
                </a:solidFill>
                <a:latin typeface="Arial MT"/>
                <a:cs typeface="Arial MT"/>
              </a:rPr>
              <a:t>Title:</a:t>
            </a:r>
            <a:r>
              <a:rPr dirty="0" sz="3400" spc="-280">
                <a:solidFill>
                  <a:srgbClr val="B60A07"/>
                </a:solidFill>
                <a:latin typeface="Arial MT"/>
                <a:cs typeface="Arial MT"/>
              </a:rPr>
              <a:t> </a:t>
            </a:r>
            <a:r>
              <a:rPr dirty="0" sz="3400" spc="-300">
                <a:solidFill>
                  <a:srgbClr val="AA1F24"/>
                </a:solidFill>
                <a:latin typeface="Arial MT"/>
                <a:cs typeface="Arial MT"/>
              </a:rPr>
              <a:t>The</a:t>
            </a:r>
            <a:r>
              <a:rPr dirty="0" sz="3400" spc="-145">
                <a:solidFill>
                  <a:srgbClr val="AA1F24"/>
                </a:solidFill>
                <a:latin typeface="Arial MT"/>
                <a:cs typeface="Arial MT"/>
              </a:rPr>
              <a:t> </a:t>
            </a:r>
            <a:r>
              <a:rPr dirty="0" sz="3400" spc="-175">
                <a:solidFill>
                  <a:srgbClr val="AC2428"/>
                </a:solidFill>
                <a:latin typeface="Arial MT"/>
                <a:cs typeface="Arial MT"/>
              </a:rPr>
              <a:t>job</a:t>
            </a:r>
            <a:r>
              <a:rPr dirty="0" sz="3400" spc="-145">
                <a:solidFill>
                  <a:srgbClr val="AC2428"/>
                </a:solidFill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D31811"/>
                </a:solidFill>
                <a:latin typeface="Arial MT"/>
                <a:cs typeface="Arial MT"/>
              </a:rPr>
              <a:t>title</a:t>
            </a:r>
            <a:r>
              <a:rPr dirty="0" sz="3400" spc="-125">
                <a:solidFill>
                  <a:srgbClr val="D31811"/>
                </a:solidFill>
                <a:latin typeface="Arial MT"/>
                <a:cs typeface="Arial MT"/>
              </a:rPr>
              <a:t> </a:t>
            </a:r>
            <a:r>
              <a:rPr dirty="0" sz="3400" spc="-145">
                <a:solidFill>
                  <a:srgbClr val="A52A2D"/>
                </a:solidFill>
                <a:latin typeface="Arial MT"/>
                <a:cs typeface="Arial MT"/>
              </a:rPr>
              <a:t>or</a:t>
            </a:r>
            <a:r>
              <a:rPr dirty="0" sz="3400" spc="-135">
                <a:solidFill>
                  <a:srgbClr val="A52A2D"/>
                </a:solidFill>
                <a:latin typeface="Arial MT"/>
                <a:cs typeface="Arial MT"/>
              </a:rPr>
              <a:t> </a:t>
            </a:r>
            <a:r>
              <a:rPr dirty="0" sz="3400" spc="-95">
                <a:solidFill>
                  <a:srgbClr val="C6080A"/>
                </a:solidFill>
                <a:latin typeface="Arial MT"/>
                <a:cs typeface="Arial MT"/>
              </a:rPr>
              <a:t>position</a:t>
            </a:r>
            <a:r>
              <a:rPr dirty="0" sz="3400" spc="25">
                <a:solidFill>
                  <a:srgbClr val="C6080A"/>
                </a:solidFill>
                <a:latin typeface="Arial MT"/>
                <a:cs typeface="Arial MT"/>
              </a:rPr>
              <a:t> </a:t>
            </a:r>
            <a:r>
              <a:rPr dirty="0" sz="3400" spc="-125">
                <a:solidFill>
                  <a:srgbClr val="A82A31"/>
                </a:solidFill>
                <a:latin typeface="Arial MT"/>
                <a:cs typeface="Arial MT"/>
              </a:rPr>
              <a:t>of</a:t>
            </a:r>
            <a:r>
              <a:rPr dirty="0" sz="3400" spc="-225">
                <a:solidFill>
                  <a:srgbClr val="A82A31"/>
                </a:solidFill>
                <a:latin typeface="Arial MT"/>
                <a:cs typeface="Arial MT"/>
              </a:rPr>
              <a:t> </a:t>
            </a:r>
            <a:r>
              <a:rPr dirty="0" sz="3400" spc="-70">
                <a:solidFill>
                  <a:srgbClr val="B13434"/>
                </a:solidFill>
                <a:latin typeface="Arial MT"/>
                <a:cs typeface="Arial MT"/>
              </a:rPr>
              <a:t>the</a:t>
            </a:r>
            <a:r>
              <a:rPr dirty="0" sz="3400" spc="-204">
                <a:solidFill>
                  <a:srgbClr val="B13434"/>
                </a:solidFill>
                <a:latin typeface="Arial MT"/>
                <a:cs typeface="Arial MT"/>
              </a:rPr>
              <a:t> </a:t>
            </a:r>
            <a:r>
              <a:rPr dirty="0" sz="3400" spc="-265">
                <a:solidFill>
                  <a:srgbClr val="CA1118"/>
                </a:solidFill>
                <a:latin typeface="Arial MT"/>
                <a:cs typeface="Arial MT"/>
              </a:rPr>
              <a:t>employee</a:t>
            </a:r>
            <a:r>
              <a:rPr dirty="0" sz="3400" spc="120">
                <a:solidFill>
                  <a:srgbClr val="CA1118"/>
                </a:solidFill>
                <a:latin typeface="Arial MT"/>
                <a:cs typeface="Arial MT"/>
              </a:rPr>
              <a:t> </a:t>
            </a:r>
            <a:r>
              <a:rPr dirty="0" sz="3400" spc="-70">
                <a:solidFill>
                  <a:srgbClr val="FF4F4D"/>
                </a:solidFill>
                <a:latin typeface="Arial MT"/>
                <a:cs typeface="Arial MT"/>
              </a:rPr>
              <a:t>within</a:t>
            </a:r>
            <a:r>
              <a:rPr dirty="0" sz="3400" spc="-60">
                <a:solidFill>
                  <a:srgbClr val="FF4F4D"/>
                </a:solidFill>
                <a:latin typeface="Arial MT"/>
                <a:cs typeface="Arial MT"/>
              </a:rPr>
              <a:t> </a:t>
            </a:r>
            <a:r>
              <a:rPr dirty="0" sz="3400" spc="-95">
                <a:solidFill>
                  <a:srgbClr val="A52328"/>
                </a:solidFill>
                <a:latin typeface="Arial MT"/>
                <a:cs typeface="Arial MT"/>
              </a:rPr>
              <a:t>the </a:t>
            </a:r>
            <a:r>
              <a:rPr dirty="0" sz="3400" spc="-45">
                <a:solidFill>
                  <a:srgbClr val="A53838"/>
                </a:solidFill>
                <a:latin typeface="Arial MT"/>
                <a:cs typeface="Arial MT"/>
              </a:rPr>
              <a:t>organization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Arial MT"/>
              <a:cs typeface="Arial MT"/>
            </a:endParaRPr>
          </a:p>
          <a:p>
            <a:pPr marL="29845" marR="393700" indent="-17780">
              <a:lnSpc>
                <a:spcPct val="100000"/>
              </a:lnSpc>
            </a:pPr>
            <a:r>
              <a:rPr dirty="0" sz="3300" spc="-165">
                <a:solidFill>
                  <a:srgbClr val="932A2D"/>
                </a:solidFill>
                <a:latin typeface="Arial MT"/>
                <a:cs typeface="Arial MT"/>
              </a:rPr>
              <a:t>.Business</a:t>
            </a:r>
            <a:r>
              <a:rPr dirty="0" sz="3300" spc="-65">
                <a:solidFill>
                  <a:srgbClr val="932A2D"/>
                </a:solidFill>
                <a:latin typeface="Arial MT"/>
                <a:cs typeface="Arial MT"/>
              </a:rPr>
              <a:t> </a:t>
            </a:r>
            <a:r>
              <a:rPr dirty="0" sz="3300" spc="-50">
                <a:solidFill>
                  <a:srgbClr val="BF2424"/>
                </a:solidFill>
                <a:latin typeface="Arial MT"/>
                <a:cs typeface="Arial MT"/>
              </a:rPr>
              <a:t>Unit:</a:t>
            </a:r>
            <a:r>
              <a:rPr dirty="0" sz="3300" spc="-220">
                <a:solidFill>
                  <a:srgbClr val="BF2424"/>
                </a:solidFill>
                <a:latin typeface="Arial MT"/>
                <a:cs typeface="Arial MT"/>
              </a:rPr>
              <a:t> </a:t>
            </a:r>
            <a:r>
              <a:rPr dirty="0" sz="3300" spc="-270">
                <a:solidFill>
                  <a:srgbClr val="BC150F"/>
                </a:solidFill>
                <a:latin typeface="Arial MT"/>
                <a:cs typeface="Arial MT"/>
              </a:rPr>
              <a:t>The</a:t>
            </a:r>
            <a:r>
              <a:rPr dirty="0" sz="3300" spc="-120">
                <a:solidFill>
                  <a:srgbClr val="BC150F"/>
                </a:solidFill>
                <a:latin typeface="Arial MT"/>
                <a:cs typeface="Arial MT"/>
              </a:rPr>
              <a:t> </a:t>
            </a:r>
            <a:r>
              <a:rPr dirty="0" sz="3300" spc="-65">
                <a:solidFill>
                  <a:srgbClr val="A0262D"/>
                </a:solidFill>
                <a:latin typeface="Arial MT"/>
                <a:cs typeface="Arial MT"/>
              </a:rPr>
              <a:t>specific</a:t>
            </a:r>
            <a:r>
              <a:rPr dirty="0" sz="3300" spc="-70">
                <a:solidFill>
                  <a:srgbClr val="A0262D"/>
                </a:solidFill>
                <a:latin typeface="Arial MT"/>
                <a:cs typeface="Arial MT"/>
              </a:rPr>
              <a:t> </a:t>
            </a:r>
            <a:r>
              <a:rPr dirty="0" sz="3300" spc="-150">
                <a:solidFill>
                  <a:srgbClr val="C8080C"/>
                </a:solidFill>
                <a:latin typeface="Arial MT"/>
                <a:cs typeface="Arial MT"/>
              </a:rPr>
              <a:t>business</a:t>
            </a:r>
            <a:r>
              <a:rPr dirty="0" sz="3300" spc="20">
                <a:solidFill>
                  <a:srgbClr val="C8080C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BC1313"/>
                </a:solidFill>
                <a:latin typeface="Arial MT"/>
                <a:cs typeface="Arial MT"/>
              </a:rPr>
              <a:t>unit</a:t>
            </a:r>
            <a:r>
              <a:rPr dirty="0" sz="3300" spc="-215">
                <a:solidFill>
                  <a:srgbClr val="BC1313"/>
                </a:solidFill>
                <a:latin typeface="Arial MT"/>
                <a:cs typeface="Arial MT"/>
              </a:rPr>
              <a:t> </a:t>
            </a:r>
            <a:r>
              <a:rPr dirty="0" sz="3300" spc="-90">
                <a:solidFill>
                  <a:srgbClr val="A82A2D"/>
                </a:solidFill>
                <a:latin typeface="Arial MT"/>
                <a:cs typeface="Arial MT"/>
              </a:rPr>
              <a:t>or</a:t>
            </a:r>
            <a:r>
              <a:rPr dirty="0" sz="3300" spc="-140">
                <a:solidFill>
                  <a:srgbClr val="A82A2D"/>
                </a:solidFill>
                <a:latin typeface="Arial MT"/>
                <a:cs typeface="Arial MT"/>
              </a:rPr>
              <a:t> </a:t>
            </a:r>
            <a:r>
              <a:rPr dirty="0" sz="3300" spc="-60">
                <a:solidFill>
                  <a:srgbClr val="D4332F"/>
                </a:solidFill>
                <a:latin typeface="Arial MT"/>
                <a:cs typeface="Arial MT"/>
              </a:rPr>
              <a:t>department</a:t>
            </a:r>
            <a:r>
              <a:rPr dirty="0" sz="3300" spc="85">
                <a:solidFill>
                  <a:srgbClr val="D4332F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C10A08"/>
                </a:solidFill>
                <a:latin typeface="Arial MT"/>
                <a:cs typeface="Arial MT"/>
              </a:rPr>
              <a:t>to</a:t>
            </a:r>
            <a:r>
              <a:rPr dirty="0" sz="3300" spc="-140">
                <a:solidFill>
                  <a:srgbClr val="C10A08"/>
                </a:solidFill>
                <a:latin typeface="Arial MT"/>
                <a:cs typeface="Arial MT"/>
              </a:rPr>
              <a:t> </a:t>
            </a:r>
            <a:r>
              <a:rPr dirty="0" sz="3300" spc="-130">
                <a:solidFill>
                  <a:srgbClr val="E22B2F"/>
                </a:solidFill>
                <a:latin typeface="Arial MT"/>
                <a:cs typeface="Arial MT"/>
              </a:rPr>
              <a:t>which</a:t>
            </a:r>
            <a:r>
              <a:rPr dirty="0" sz="3300" spc="-150">
                <a:solidFill>
                  <a:srgbClr val="E22B2F"/>
                </a:solidFill>
                <a:latin typeface="Arial MT"/>
                <a:cs typeface="Arial MT"/>
              </a:rPr>
              <a:t> </a:t>
            </a:r>
            <a:r>
              <a:rPr dirty="0" sz="3300" spc="-20">
                <a:solidFill>
                  <a:srgbClr val="DD1A1A"/>
                </a:solidFill>
                <a:latin typeface="Arial MT"/>
                <a:cs typeface="Arial MT"/>
              </a:rPr>
              <a:t>the</a:t>
            </a:r>
            <a:r>
              <a:rPr dirty="0" sz="3300" spc="-210">
                <a:solidFill>
                  <a:srgbClr val="DD1A1A"/>
                </a:solidFill>
                <a:latin typeface="Arial MT"/>
                <a:cs typeface="Arial MT"/>
              </a:rPr>
              <a:t> </a:t>
            </a:r>
            <a:r>
              <a:rPr dirty="0" sz="3300" spc="-210">
                <a:solidFill>
                  <a:srgbClr val="CD181C"/>
                </a:solidFill>
                <a:latin typeface="Arial MT"/>
                <a:cs typeface="Arial MT"/>
              </a:rPr>
              <a:t>employee</a:t>
            </a:r>
            <a:r>
              <a:rPr dirty="0" sz="3300" spc="40">
                <a:solidFill>
                  <a:srgbClr val="CD181C"/>
                </a:solidFill>
                <a:latin typeface="Arial MT"/>
                <a:cs typeface="Arial MT"/>
              </a:rPr>
              <a:t> </a:t>
            </a:r>
            <a:r>
              <a:rPr dirty="0" sz="3300" spc="-25">
                <a:solidFill>
                  <a:srgbClr val="A80507"/>
                </a:solidFill>
                <a:latin typeface="Arial MT"/>
                <a:cs typeface="Arial MT"/>
              </a:rPr>
              <a:t>bet </a:t>
            </a:r>
            <a:r>
              <a:rPr dirty="0" sz="3300" spc="-229">
                <a:solidFill>
                  <a:srgbClr val="BF2D2D"/>
                </a:solidFill>
                <a:latin typeface="Arial MT"/>
                <a:cs typeface="Arial MT"/>
              </a:rPr>
              <a:t>Employee</a:t>
            </a:r>
            <a:r>
              <a:rPr dirty="0" sz="3300" spc="-35">
                <a:solidFill>
                  <a:srgbClr val="BF2D2D"/>
                </a:solidFill>
                <a:latin typeface="Arial MT"/>
                <a:cs typeface="Arial MT"/>
              </a:rPr>
              <a:t> </a:t>
            </a:r>
            <a:r>
              <a:rPr dirty="0" sz="3300" spc="-100">
                <a:solidFill>
                  <a:srgbClr val="BC3833"/>
                </a:solidFill>
                <a:latin typeface="Arial MT"/>
                <a:cs typeface="Arial MT"/>
              </a:rPr>
              <a:t>Status:</a:t>
            </a:r>
            <a:r>
              <a:rPr dirty="0" sz="3300" spc="-155">
                <a:solidFill>
                  <a:srgbClr val="BC3833"/>
                </a:solidFill>
                <a:latin typeface="Arial MT"/>
                <a:cs typeface="Arial MT"/>
              </a:rPr>
              <a:t> </a:t>
            </a:r>
            <a:r>
              <a:rPr dirty="0" sz="3300" spc="-270">
                <a:solidFill>
                  <a:srgbClr val="CD2D31"/>
                </a:solidFill>
                <a:latin typeface="Arial MT"/>
                <a:cs typeface="Arial MT"/>
              </a:rPr>
              <a:t>The</a:t>
            </a:r>
            <a:r>
              <a:rPr dirty="0" sz="3300" spc="-50">
                <a:solidFill>
                  <a:srgbClr val="CD2D31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A32B2D"/>
                </a:solidFill>
                <a:latin typeface="Arial MT"/>
                <a:cs typeface="Arial MT"/>
              </a:rPr>
              <a:t>current</a:t>
            </a:r>
            <a:r>
              <a:rPr dirty="0" sz="3300" spc="-45">
                <a:solidFill>
                  <a:srgbClr val="A32B2D"/>
                </a:solidFill>
                <a:latin typeface="Arial MT"/>
                <a:cs typeface="Arial MT"/>
              </a:rPr>
              <a:t> </a:t>
            </a:r>
            <a:r>
              <a:rPr dirty="0" sz="3300" spc="-155">
                <a:solidFill>
                  <a:srgbClr val="CD2F2A"/>
                </a:solidFill>
                <a:latin typeface="Arial MT"/>
                <a:cs typeface="Arial MT"/>
              </a:rPr>
              <a:t>employment</a:t>
            </a:r>
            <a:r>
              <a:rPr dirty="0" sz="3300" spc="70">
                <a:solidFill>
                  <a:srgbClr val="CD2F2A"/>
                </a:solidFill>
                <a:latin typeface="Arial MT"/>
                <a:cs typeface="Arial MT"/>
              </a:rPr>
              <a:t> </a:t>
            </a:r>
            <a:r>
              <a:rPr dirty="0" sz="3300" spc="-20">
                <a:solidFill>
                  <a:srgbClr val="A12F2F"/>
                </a:solidFill>
                <a:latin typeface="Arial MT"/>
                <a:cs typeface="Arial MT"/>
              </a:rPr>
              <a:t>status</a:t>
            </a:r>
            <a:r>
              <a:rPr dirty="0" sz="3300" spc="-114">
                <a:solidFill>
                  <a:srgbClr val="A12F2F"/>
                </a:solidFill>
                <a:latin typeface="Arial MT"/>
                <a:cs typeface="Arial MT"/>
              </a:rPr>
              <a:t> </a:t>
            </a:r>
            <a:r>
              <a:rPr dirty="0" sz="3300" spc="-30">
                <a:solidFill>
                  <a:srgbClr val="A72B2D"/>
                </a:solidFill>
                <a:latin typeface="Arial MT"/>
                <a:cs typeface="Arial MT"/>
              </a:rPr>
              <a:t>of</a:t>
            </a:r>
            <a:r>
              <a:rPr dirty="0" sz="3300" spc="-215">
                <a:solidFill>
                  <a:srgbClr val="A72B2D"/>
                </a:solidFill>
                <a:latin typeface="Arial MT"/>
                <a:cs typeface="Arial MT"/>
              </a:rPr>
              <a:t> </a:t>
            </a:r>
            <a:r>
              <a:rPr dirty="0" sz="3300" spc="-20">
                <a:solidFill>
                  <a:srgbClr val="DA1816"/>
                </a:solidFill>
                <a:latin typeface="Arial MT"/>
                <a:cs typeface="Arial MT"/>
              </a:rPr>
              <a:t>the</a:t>
            </a:r>
            <a:r>
              <a:rPr dirty="0" sz="3300" spc="-210">
                <a:solidFill>
                  <a:srgbClr val="DA1816"/>
                </a:solidFill>
                <a:latin typeface="Arial MT"/>
                <a:cs typeface="Arial MT"/>
              </a:rPr>
              <a:t> </a:t>
            </a:r>
            <a:r>
              <a:rPr dirty="0" sz="3300" spc="-210">
                <a:solidFill>
                  <a:srgbClr val="CF181C"/>
                </a:solidFill>
                <a:latin typeface="Arial MT"/>
                <a:cs typeface="Arial MT"/>
              </a:rPr>
              <a:t>employee</a:t>
            </a:r>
            <a:r>
              <a:rPr dirty="0" sz="3300" spc="80">
                <a:solidFill>
                  <a:srgbClr val="CF181C"/>
                </a:solidFill>
                <a:latin typeface="Arial MT"/>
                <a:cs typeface="Arial MT"/>
              </a:rPr>
              <a:t> </a:t>
            </a:r>
            <a:r>
              <a:rPr dirty="0" sz="3300" spc="-225">
                <a:solidFill>
                  <a:srgbClr val="B83638"/>
                </a:solidFill>
                <a:latin typeface="Arial MT"/>
                <a:cs typeface="Arial MT"/>
              </a:rPr>
              <a:t>(e.g.,</a:t>
            </a:r>
            <a:r>
              <a:rPr dirty="0" sz="3300" spc="-55">
                <a:solidFill>
                  <a:srgbClr val="B83638"/>
                </a:solidFill>
                <a:latin typeface="Arial MT"/>
                <a:cs typeface="Arial MT"/>
              </a:rPr>
              <a:t> </a:t>
            </a:r>
            <a:r>
              <a:rPr dirty="0" sz="3300" spc="-155">
                <a:solidFill>
                  <a:srgbClr val="D32321"/>
                </a:solidFill>
                <a:latin typeface="Arial MT"/>
                <a:cs typeface="Arial MT"/>
              </a:rPr>
              <a:t>Active,</a:t>
            </a:r>
            <a:r>
              <a:rPr dirty="0" sz="3300" spc="-140">
                <a:solidFill>
                  <a:srgbClr val="D32321"/>
                </a:solidFill>
                <a:latin typeface="Arial MT"/>
                <a:cs typeface="Arial MT"/>
              </a:rPr>
              <a:t> </a:t>
            </a:r>
            <a:r>
              <a:rPr dirty="0" sz="3300" spc="-385">
                <a:solidFill>
                  <a:srgbClr val="AA2323"/>
                </a:solidFill>
                <a:latin typeface="Arial MT"/>
                <a:cs typeface="Arial MT"/>
              </a:rPr>
              <a:t>On </a:t>
            </a:r>
            <a:r>
              <a:rPr dirty="0" sz="3300" spc="-229">
                <a:solidFill>
                  <a:srgbClr val="C42F31"/>
                </a:solidFill>
                <a:latin typeface="Arial MT"/>
                <a:cs typeface="Arial MT"/>
              </a:rPr>
              <a:t>Employee</a:t>
            </a:r>
            <a:r>
              <a:rPr dirty="0" sz="3300" spc="-65">
                <a:solidFill>
                  <a:srgbClr val="C42F31"/>
                </a:solidFill>
                <a:latin typeface="Arial MT"/>
                <a:cs typeface="Arial MT"/>
              </a:rPr>
              <a:t> </a:t>
            </a:r>
            <a:r>
              <a:rPr dirty="0" sz="3300" spc="-254">
                <a:solidFill>
                  <a:srgbClr val="C32326"/>
                </a:solidFill>
                <a:latin typeface="Arial MT"/>
                <a:cs typeface="Arial MT"/>
              </a:rPr>
              <a:t>Type:</a:t>
            </a:r>
            <a:r>
              <a:rPr dirty="0" sz="3300" spc="-150">
                <a:solidFill>
                  <a:srgbClr val="C32326"/>
                </a:solidFill>
                <a:latin typeface="Arial MT"/>
                <a:cs typeface="Arial MT"/>
              </a:rPr>
              <a:t> </a:t>
            </a:r>
            <a:r>
              <a:rPr dirty="0" sz="3300" spc="-240">
                <a:solidFill>
                  <a:srgbClr val="BA0E0A"/>
                </a:solidFill>
                <a:latin typeface="Arial MT"/>
                <a:cs typeface="Arial MT"/>
              </a:rPr>
              <a:t>The</a:t>
            </a:r>
            <a:r>
              <a:rPr dirty="0" sz="3300" spc="-190">
                <a:solidFill>
                  <a:srgbClr val="BA0E0A"/>
                </a:solidFill>
                <a:latin typeface="Arial MT"/>
                <a:cs typeface="Arial MT"/>
              </a:rPr>
              <a:t> </a:t>
            </a:r>
            <a:r>
              <a:rPr dirty="0" sz="3300" spc="-100">
                <a:solidFill>
                  <a:srgbClr val="BA0505"/>
                </a:solidFill>
                <a:latin typeface="Arial MT"/>
                <a:cs typeface="Arial MT"/>
              </a:rPr>
              <a:t>type</a:t>
            </a:r>
            <a:r>
              <a:rPr dirty="0" sz="3300" spc="-140">
                <a:solidFill>
                  <a:srgbClr val="BA0505"/>
                </a:solidFill>
                <a:latin typeface="Arial MT"/>
                <a:cs typeface="Arial MT"/>
              </a:rPr>
              <a:t> </a:t>
            </a:r>
            <a:r>
              <a:rPr dirty="0" sz="3300" spc="-10">
                <a:solidFill>
                  <a:srgbClr val="A82F31"/>
                </a:solidFill>
                <a:latin typeface="Arial MT"/>
                <a:cs typeface="Arial MT"/>
              </a:rPr>
              <a:t>of</a:t>
            </a:r>
            <a:r>
              <a:rPr dirty="0" sz="3300" spc="-220">
                <a:solidFill>
                  <a:srgbClr val="A82F31"/>
                </a:solidFill>
                <a:latin typeface="Arial MT"/>
                <a:cs typeface="Arial MT"/>
              </a:rPr>
              <a:t> </a:t>
            </a:r>
            <a:r>
              <a:rPr dirty="0" sz="3300" spc="-135">
                <a:solidFill>
                  <a:srgbClr val="C3080A"/>
                </a:solidFill>
                <a:latin typeface="Arial MT"/>
                <a:cs typeface="Arial MT"/>
              </a:rPr>
              <a:t>employment</a:t>
            </a:r>
            <a:r>
              <a:rPr dirty="0" sz="3300" spc="25">
                <a:solidFill>
                  <a:srgbClr val="C3080A"/>
                </a:solidFill>
                <a:latin typeface="Arial MT"/>
                <a:cs typeface="Arial MT"/>
              </a:rPr>
              <a:t> </a:t>
            </a:r>
            <a:r>
              <a:rPr dirty="0" sz="3300" spc="-20">
                <a:solidFill>
                  <a:srgbClr val="DF1613"/>
                </a:solidFill>
                <a:latin typeface="Arial MT"/>
                <a:cs typeface="Arial MT"/>
              </a:rPr>
              <a:t>the</a:t>
            </a:r>
            <a:r>
              <a:rPr dirty="0" sz="3300" spc="-140">
                <a:solidFill>
                  <a:srgbClr val="DF1613"/>
                </a:solidFill>
                <a:latin typeface="Arial MT"/>
                <a:cs typeface="Arial MT"/>
              </a:rPr>
              <a:t> </a:t>
            </a:r>
            <a:r>
              <a:rPr dirty="0" sz="3300" spc="-210">
                <a:solidFill>
                  <a:srgbClr val="CD2A28"/>
                </a:solidFill>
                <a:latin typeface="Arial MT"/>
                <a:cs typeface="Arial MT"/>
              </a:rPr>
              <a:t>employee</a:t>
            </a:r>
            <a:r>
              <a:rPr dirty="0" sz="3300" spc="40">
                <a:solidFill>
                  <a:srgbClr val="CD2A28"/>
                </a:solidFill>
                <a:latin typeface="Arial MT"/>
                <a:cs typeface="Arial MT"/>
              </a:rPr>
              <a:t> </a:t>
            </a:r>
            <a:r>
              <a:rPr dirty="0" sz="3300" spc="-235">
                <a:solidFill>
                  <a:srgbClr val="F64448"/>
                </a:solidFill>
                <a:latin typeface="Arial MT"/>
                <a:cs typeface="Arial MT"/>
              </a:rPr>
              <a:t>has</a:t>
            </a:r>
            <a:r>
              <a:rPr dirty="0" sz="3300" spc="-215">
                <a:solidFill>
                  <a:srgbClr val="F64448"/>
                </a:solidFill>
                <a:latin typeface="Arial MT"/>
                <a:cs typeface="Arial MT"/>
              </a:rPr>
              <a:t> </a:t>
            </a:r>
            <a:r>
              <a:rPr dirty="0" sz="3300" spc="-200">
                <a:solidFill>
                  <a:srgbClr val="C82A2B"/>
                </a:solidFill>
                <a:latin typeface="Arial MT"/>
                <a:cs typeface="Arial MT"/>
              </a:rPr>
              <a:t>(e.g.,</a:t>
            </a:r>
            <a:r>
              <a:rPr dirty="0" sz="3300" spc="-185">
                <a:solidFill>
                  <a:srgbClr val="C82A2B"/>
                </a:solidFill>
                <a:latin typeface="Arial MT"/>
                <a:cs typeface="Arial MT"/>
              </a:rPr>
              <a:t> </a:t>
            </a:r>
            <a:r>
              <a:rPr dirty="0" sz="3300" spc="-300">
                <a:solidFill>
                  <a:srgbClr val="A80503"/>
                </a:solidFill>
                <a:latin typeface="Arial MT"/>
                <a:cs typeface="Arial MT"/>
              </a:rPr>
              <a:t>Full—</a:t>
            </a:r>
            <a:r>
              <a:rPr dirty="0" sz="3300" spc="-250">
                <a:solidFill>
                  <a:srgbClr val="A80503"/>
                </a:solidFill>
                <a:latin typeface="Arial MT"/>
                <a:cs typeface="Arial MT"/>
              </a:rPr>
              <a:t>time,</a:t>
            </a:r>
            <a:r>
              <a:rPr dirty="0" sz="3300" spc="5">
                <a:solidFill>
                  <a:srgbClr val="A80503"/>
                </a:solidFill>
                <a:latin typeface="Arial MT"/>
                <a:cs typeface="Arial MT"/>
              </a:rPr>
              <a:t> </a:t>
            </a:r>
            <a:r>
              <a:rPr dirty="0" sz="3300" spc="-285">
                <a:solidFill>
                  <a:srgbClr val="BC3F42"/>
                </a:solidFill>
                <a:latin typeface="Arial MT"/>
                <a:cs typeface="Arial MT"/>
              </a:rPr>
              <a:t>Part—</a:t>
            </a:r>
            <a:r>
              <a:rPr dirty="0" sz="3300" spc="-25">
                <a:solidFill>
                  <a:srgbClr val="BC3F42"/>
                </a:solidFill>
                <a:latin typeface="Arial MT"/>
                <a:cs typeface="Arial MT"/>
              </a:rPr>
              <a:t>tim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3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2024-10-01T15:58:43Z</dcterms:created>
  <dcterms:modified xsi:type="dcterms:W3CDTF">2024-10-01T15:58:43Z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2024-10-01T00:00:00Z</vt:filetime>
  </property>
  <property fmtid="{D5CDD505-2E9C-101B-9397-08002B2CF9AE}" pid="3" name="LastSaved">
    <vt:filetime>2024-10-01T00:00:00Z</vt:filetime>
  </property>
  <property fmtid="{D5CDD505-2E9C-101B-9397-08002B2CF9AE}" pid="4" name="Producer">
    <vt:lpwstr>iText® 5.5.10 ©2000-2015 iText Group NV (AGPL-version)</vt:lpwstr>
  </property>
</Properties>
</file>