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loud Bold" panose="020B0604020202020204" charset="0"/>
      <p:regular r:id="rId15"/>
    </p:embeddedFont>
    <p:embeddedFont>
      <p:font typeface="DM Sans Bold" panose="020B0604020202020204" charset="0"/>
      <p:regular r:id="rId16"/>
    </p:embeddedFont>
    <p:embeddedFont>
      <p:font typeface="Glacial Indifference Bold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Heav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1522" y="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public.tableau.com/app/profile/maahim.kanojia1331/viz/SupplyChainManagementNavigator/SupplyChainNaviga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aahim-kanojia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9050" y="2591391"/>
            <a:ext cx="5945495" cy="7676559"/>
          </a:xfrm>
          <a:custGeom>
            <a:avLst/>
            <a:gdLst/>
            <a:ahLst/>
            <a:cxnLst/>
            <a:rect l="l" t="t" r="r" b="b"/>
            <a:pathLst>
              <a:path w="5945495" h="7676559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54194" y="9201150"/>
            <a:ext cx="7459485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PRESENTED BY :  MAHIM KANOJIA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82410" y="1699019"/>
            <a:ext cx="12873742" cy="4871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B325C"/>
                </a:solidFill>
                <a:latin typeface="Cloud Bold"/>
                <a:ea typeface="Cloud Bold"/>
                <a:cs typeface="Cloud Bold"/>
                <a:sym typeface="Cloud Bold"/>
              </a:rPr>
              <a:t>SUPPLY CHAIN MANAGEMENT NAVIGATOR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82410" y="7001003"/>
            <a:ext cx="1287374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B325C"/>
                </a:solidFill>
                <a:latin typeface="DM Sans Bold"/>
                <a:ea typeface="DM Sans Bold"/>
                <a:cs typeface="DM Sans Bold"/>
                <a:sym typeface="DM Sans Bold"/>
              </a:rPr>
              <a:t>A TABLEAU DASHBOARD FOR SUPPLY CHAIN PROFITABILITY AND INVENTORY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5215" y="539216"/>
            <a:ext cx="5037570" cy="978968"/>
          </a:xfrm>
          <a:custGeom>
            <a:avLst/>
            <a:gdLst/>
            <a:ahLst/>
            <a:cxnLst/>
            <a:rect l="l" t="t" r="r" b="b"/>
            <a:pathLst>
              <a:path w="5037570" h="978968">
                <a:moveTo>
                  <a:pt x="0" y="0"/>
                </a:moveTo>
                <a:lnTo>
                  <a:pt x="5037570" y="0"/>
                </a:lnTo>
                <a:lnTo>
                  <a:pt x="5037570" y="978968"/>
                </a:lnTo>
                <a:lnTo>
                  <a:pt x="0" y="978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7217" y="626442"/>
            <a:ext cx="3293566" cy="79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90523" y="2351683"/>
            <a:ext cx="14506954" cy="642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Demand for certain products, such as laptops, dumbbells, and elliptical remains relatively very low compared to other items in the inventory.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On average, it takes slightly over 5 days to replenish warehouse stock levels. The associated average storage cost per item amounts to $20.58.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 ensure uninterrupted supply and prevent potential stockouts, it is crucial to increase the inventory levels within the fan shop department to align with the current high demand.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While Apparel and fan shop incur the most significant storage expenses, items stocked in the pet shop and health and beauty sections generate the lowest storage costs.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0" y="6201009"/>
            <a:ext cx="3164600" cy="4085991"/>
          </a:xfrm>
          <a:custGeom>
            <a:avLst/>
            <a:gdLst/>
            <a:ahLst/>
            <a:cxnLst/>
            <a:rect l="l" t="t" r="r" b="b"/>
            <a:pathLst>
              <a:path w="3164600" h="4085991">
                <a:moveTo>
                  <a:pt x="3164600" y="0"/>
                </a:moveTo>
                <a:lnTo>
                  <a:pt x="0" y="0"/>
                </a:lnTo>
                <a:lnTo>
                  <a:pt x="0" y="4085991"/>
                </a:lnTo>
                <a:lnTo>
                  <a:pt x="3164600" y="4085991"/>
                </a:lnTo>
                <a:lnTo>
                  <a:pt x="31646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807758" y="760714"/>
            <a:ext cx="7262512" cy="1296686"/>
            <a:chOff x="0" y="0"/>
            <a:chExt cx="9683350" cy="1728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683350" cy="1728915"/>
            </a:xfrm>
            <a:custGeom>
              <a:avLst/>
              <a:gdLst/>
              <a:ahLst/>
              <a:cxnLst/>
              <a:rect l="l" t="t" r="r" b="b"/>
              <a:pathLst>
                <a:path w="9683350" h="1728915">
                  <a:moveTo>
                    <a:pt x="0" y="0"/>
                  </a:moveTo>
                  <a:lnTo>
                    <a:pt x="9683350" y="0"/>
                  </a:lnTo>
                  <a:lnTo>
                    <a:pt x="9683350" y="1728915"/>
                  </a:lnTo>
                  <a:lnTo>
                    <a:pt x="0" y="1728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4421" b="-4421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418795" y="306491"/>
              <a:ext cx="8838787" cy="1031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80"/>
                </a:lnSpc>
              </a:pPr>
              <a:r>
                <a:rPr lang="en-US" sz="4700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RECOMMENDATIONS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06315" y="2615932"/>
            <a:ext cx="15075371" cy="642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Implement robust demand forecasting models to accurately predict product demand, especially for high-selling department like fan shop and apparel. This will help in avoiding stockouts and overstocking.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Explore opportunities to reduce storage costs, especially for low-demand items like laptops and dumbbells. Consider alternative storage solutions or renegotiating warehouse contracts.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Analyze transportation costs and routes to identify opportunities for savings. Consider consolidating shipments or exploring alternative transportation modes.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Work with suppliers to reduce lead times for critical products. This will improve responsiveness to demand fluctuations and reduce the risk of stockouts..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0" y="6201009"/>
            <a:ext cx="3164600" cy="4085991"/>
          </a:xfrm>
          <a:custGeom>
            <a:avLst/>
            <a:gdLst/>
            <a:ahLst/>
            <a:cxnLst/>
            <a:rect l="l" t="t" r="r" b="b"/>
            <a:pathLst>
              <a:path w="3164600" h="4085991">
                <a:moveTo>
                  <a:pt x="3164600" y="0"/>
                </a:moveTo>
                <a:lnTo>
                  <a:pt x="0" y="0"/>
                </a:lnTo>
                <a:lnTo>
                  <a:pt x="0" y="4085991"/>
                </a:lnTo>
                <a:lnTo>
                  <a:pt x="3164600" y="4085991"/>
                </a:lnTo>
                <a:lnTo>
                  <a:pt x="31646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21997" y="2874379"/>
            <a:ext cx="13844007" cy="5929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Track the lifecycle of different products to identify trends and adjust inventory levels accordingly. Phase out low-demand products and introduce new products based on market demand.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Analyze the profitability of different product categories. Focus on maximizing the profitability of high-margin products while managing inventory levels for low-margin items.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Expand the horizon by creating more demand in other location  such as South Asia , Middle East and Africa region which can give higher profit in future.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0" y="6201009"/>
            <a:ext cx="3164600" cy="4085991"/>
          </a:xfrm>
          <a:custGeom>
            <a:avLst/>
            <a:gdLst/>
            <a:ahLst/>
            <a:cxnLst/>
            <a:rect l="l" t="t" r="r" b="b"/>
            <a:pathLst>
              <a:path w="3164600" h="4085991">
                <a:moveTo>
                  <a:pt x="3164600" y="0"/>
                </a:moveTo>
                <a:lnTo>
                  <a:pt x="0" y="0"/>
                </a:lnTo>
                <a:lnTo>
                  <a:pt x="0" y="4085991"/>
                </a:lnTo>
                <a:lnTo>
                  <a:pt x="3164600" y="4085991"/>
                </a:lnTo>
                <a:lnTo>
                  <a:pt x="31646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487090" y="760714"/>
            <a:ext cx="7313819" cy="1296686"/>
            <a:chOff x="0" y="0"/>
            <a:chExt cx="9751759" cy="1728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51759" cy="1728915"/>
            </a:xfrm>
            <a:custGeom>
              <a:avLst/>
              <a:gdLst/>
              <a:ahLst/>
              <a:cxnLst/>
              <a:rect l="l" t="t" r="r" b="b"/>
              <a:pathLst>
                <a:path w="9751759" h="1728915">
                  <a:moveTo>
                    <a:pt x="0" y="0"/>
                  </a:moveTo>
                  <a:lnTo>
                    <a:pt x="9751759" y="0"/>
                  </a:lnTo>
                  <a:lnTo>
                    <a:pt x="9751759" y="1728915"/>
                  </a:lnTo>
                  <a:lnTo>
                    <a:pt x="0" y="1728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4805" b="-4805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421754" y="306491"/>
              <a:ext cx="8901230" cy="1031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80"/>
                </a:lnSpc>
              </a:pPr>
              <a:r>
                <a:rPr lang="en-US" sz="4700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RECOMMENDATIONS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528392" y="0"/>
            <a:ext cx="2759608" cy="4294374"/>
          </a:xfrm>
          <a:custGeom>
            <a:avLst/>
            <a:gdLst/>
            <a:ahLst/>
            <a:cxnLst/>
            <a:rect l="l" t="t" r="r" b="b"/>
            <a:pathLst>
              <a:path w="2759608" h="4294374">
                <a:moveTo>
                  <a:pt x="0" y="4294374"/>
                </a:moveTo>
                <a:lnTo>
                  <a:pt x="2759608" y="4294374"/>
                </a:lnTo>
                <a:lnTo>
                  <a:pt x="2759608" y="0"/>
                </a:lnTo>
                <a:lnTo>
                  <a:pt x="0" y="0"/>
                </a:lnTo>
                <a:lnTo>
                  <a:pt x="0" y="42943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92419" y="3529331"/>
            <a:ext cx="6947803" cy="1614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B325C"/>
                </a:solidFill>
                <a:latin typeface="Cloud Bold"/>
                <a:ea typeface="Cloud Bold"/>
                <a:cs typeface="Cloud Bold"/>
                <a:sym typeface="Cloud Bold"/>
              </a:rPr>
              <a:t>THANK YOU 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6924" y="2599515"/>
            <a:ext cx="5945495" cy="7676559"/>
          </a:xfrm>
          <a:custGeom>
            <a:avLst/>
            <a:gdLst/>
            <a:ahLst/>
            <a:cxnLst/>
            <a:rect l="l" t="t" r="r" b="b"/>
            <a:pathLst>
              <a:path w="5945495" h="7676559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466321" y="8345212"/>
            <a:ext cx="8821679" cy="175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5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EMAIL ID : KANOJIAMAHIM78@GMAIL.COM</a:t>
            </a:r>
          </a:p>
          <a:p>
            <a:pPr algn="just">
              <a:lnSpc>
                <a:spcPts val="4754"/>
              </a:lnSpc>
            </a:pPr>
            <a:r>
              <a:rPr lang="en-US" sz="3395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LINKEDIN PROFILE : </a:t>
            </a:r>
            <a:r>
              <a:rPr lang="en-US" sz="3395" u="sng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6" tooltip="https://www.linkedin.com/in/maahim-kanojia/"/>
              </a:rPr>
              <a:t>CLICK HERE</a:t>
            </a:r>
          </a:p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5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TABLEAU DASBOARD- </a:t>
            </a:r>
            <a:r>
              <a:rPr lang="en-US" sz="3395" u="sng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7" tooltip="https://public.tableau.com/app/profile/maahim.kanojia1331/viz/SupplyChainManagementNavigator/SupplyChainNavigator"/>
              </a:rPr>
              <a:t>CLICK HERE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2550030"/>
            <a:ext cx="5945495" cy="7676559"/>
          </a:xfrm>
          <a:custGeom>
            <a:avLst/>
            <a:gdLst/>
            <a:ahLst/>
            <a:cxnLst/>
            <a:rect l="l" t="t" r="r" b="b"/>
            <a:pathLst>
              <a:path w="5945495" h="7676559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86400" y="1086891"/>
            <a:ext cx="7315200" cy="1421587"/>
          </a:xfrm>
          <a:custGeom>
            <a:avLst/>
            <a:gdLst/>
            <a:ahLst/>
            <a:cxnLst/>
            <a:rect l="l" t="t" r="r" b="b"/>
            <a:pathLst>
              <a:path w="7315200" h="1421587">
                <a:moveTo>
                  <a:pt x="0" y="0"/>
                </a:moveTo>
                <a:lnTo>
                  <a:pt x="7315200" y="0"/>
                </a:lnTo>
                <a:lnTo>
                  <a:pt x="7315200" y="1421588"/>
                </a:lnTo>
                <a:lnTo>
                  <a:pt x="0" y="1421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48253" y="3086100"/>
            <a:ext cx="3912801" cy="4114800"/>
          </a:xfrm>
          <a:custGeom>
            <a:avLst/>
            <a:gdLst/>
            <a:ahLst/>
            <a:cxnLst/>
            <a:rect l="l" t="t" r="r" b="b"/>
            <a:pathLst>
              <a:path w="3912801" h="4114800">
                <a:moveTo>
                  <a:pt x="0" y="0"/>
                </a:moveTo>
                <a:lnTo>
                  <a:pt x="3912800" y="0"/>
                </a:lnTo>
                <a:lnTo>
                  <a:pt x="3912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26947" y="3086100"/>
            <a:ext cx="3912801" cy="4114800"/>
          </a:xfrm>
          <a:custGeom>
            <a:avLst/>
            <a:gdLst/>
            <a:ahLst/>
            <a:cxnLst/>
            <a:rect l="l" t="t" r="r" b="b"/>
            <a:pathLst>
              <a:path w="3912801" h="4114800">
                <a:moveTo>
                  <a:pt x="0" y="0"/>
                </a:moveTo>
                <a:lnTo>
                  <a:pt x="3912800" y="0"/>
                </a:lnTo>
                <a:lnTo>
                  <a:pt x="3912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48253" y="7471709"/>
            <a:ext cx="3912801" cy="1385435"/>
          </a:xfrm>
          <a:custGeom>
            <a:avLst/>
            <a:gdLst/>
            <a:ahLst/>
            <a:cxnLst/>
            <a:rect l="l" t="t" r="r" b="b"/>
            <a:pathLst>
              <a:path w="3912801" h="1385435">
                <a:moveTo>
                  <a:pt x="0" y="0"/>
                </a:moveTo>
                <a:lnTo>
                  <a:pt x="3912800" y="0"/>
                </a:lnTo>
                <a:lnTo>
                  <a:pt x="3912800" y="1385435"/>
                </a:lnTo>
                <a:lnTo>
                  <a:pt x="0" y="13854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9700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972835" y="216012"/>
            <a:ext cx="4342329" cy="979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 CONTENTS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46829" y="3533362"/>
            <a:ext cx="147661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62A4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AGENDA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37575" y="4787487"/>
            <a:ext cx="239370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62A4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STEPS TAKEN IN 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37575" y="6471507"/>
            <a:ext cx="2111519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262A4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STATISTICS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72689" y="7771997"/>
            <a:ext cx="2723478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62A4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PROFIT AND SALES SUMMARY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15160" y="3381124"/>
            <a:ext cx="2624588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262A4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INVENTORY  OVERVIEW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89075" y="5006562"/>
            <a:ext cx="211151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62A4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INSIGHTS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61898" y="6521037"/>
            <a:ext cx="32659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262A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RECOMMENDATIONS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03379" y="3230150"/>
            <a:ext cx="1145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03379" y="4712874"/>
            <a:ext cx="1648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03379" y="6164807"/>
            <a:ext cx="168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78484" y="7616739"/>
            <a:ext cx="16436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63413" y="3230150"/>
            <a:ext cx="16663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63413" y="4712874"/>
            <a:ext cx="168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61898" y="6195599"/>
            <a:ext cx="1503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5259985"/>
            <a:ext cx="3893423" cy="5027015"/>
          </a:xfrm>
          <a:custGeom>
            <a:avLst/>
            <a:gdLst/>
            <a:ahLst/>
            <a:cxnLst/>
            <a:rect l="l" t="t" r="r" b="b"/>
            <a:pathLst>
              <a:path w="3893423" h="5027015">
                <a:moveTo>
                  <a:pt x="3893423" y="0"/>
                </a:moveTo>
                <a:lnTo>
                  <a:pt x="0" y="0"/>
                </a:lnTo>
                <a:lnTo>
                  <a:pt x="0" y="5027015"/>
                </a:lnTo>
                <a:lnTo>
                  <a:pt x="3893423" y="5027015"/>
                </a:lnTo>
                <a:lnTo>
                  <a:pt x="38934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86400" y="1086891"/>
            <a:ext cx="7315200" cy="1421587"/>
          </a:xfrm>
          <a:custGeom>
            <a:avLst/>
            <a:gdLst/>
            <a:ahLst/>
            <a:cxnLst/>
            <a:rect l="l" t="t" r="r" b="b"/>
            <a:pathLst>
              <a:path w="7315200" h="1421587">
                <a:moveTo>
                  <a:pt x="0" y="0"/>
                </a:moveTo>
                <a:lnTo>
                  <a:pt x="7315200" y="0"/>
                </a:lnTo>
                <a:lnTo>
                  <a:pt x="7315200" y="1421588"/>
                </a:lnTo>
                <a:lnTo>
                  <a:pt x="0" y="1421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26873" y="3298066"/>
            <a:ext cx="12634255" cy="5472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Develop a comprehensive grasp of supply chain management, particularly as it relates to handling extensive datasets, while simultaneously analyzing sales and profit trends on a global scale.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Our objective was to identify key performance metrics that reveal the interrelationships between diverse data elements, enabling a deeper understanding of their collective impact.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Additionally, we sought to acquire expertise in inventory management strategies to optimize resource allocation and minimize costs.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39000" y="1400174"/>
            <a:ext cx="3505914" cy="79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5259985"/>
            <a:ext cx="3893423" cy="5027015"/>
          </a:xfrm>
          <a:custGeom>
            <a:avLst/>
            <a:gdLst/>
            <a:ahLst/>
            <a:cxnLst/>
            <a:rect l="l" t="t" r="r" b="b"/>
            <a:pathLst>
              <a:path w="3893423" h="5027015">
                <a:moveTo>
                  <a:pt x="3893423" y="0"/>
                </a:moveTo>
                <a:lnTo>
                  <a:pt x="0" y="0"/>
                </a:lnTo>
                <a:lnTo>
                  <a:pt x="0" y="5027015"/>
                </a:lnTo>
                <a:lnTo>
                  <a:pt x="3893423" y="5027015"/>
                </a:lnTo>
                <a:lnTo>
                  <a:pt x="38934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71807" y="958120"/>
            <a:ext cx="8592426" cy="1669795"/>
          </a:xfrm>
          <a:custGeom>
            <a:avLst/>
            <a:gdLst/>
            <a:ahLst/>
            <a:cxnLst/>
            <a:rect l="l" t="t" r="r" b="b"/>
            <a:pathLst>
              <a:path w="8592426" h="1669795">
                <a:moveTo>
                  <a:pt x="0" y="0"/>
                </a:moveTo>
                <a:lnTo>
                  <a:pt x="8592425" y="0"/>
                </a:lnTo>
                <a:lnTo>
                  <a:pt x="8592425" y="1669795"/>
                </a:lnTo>
                <a:lnTo>
                  <a:pt x="0" y="16697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50892" y="3015879"/>
            <a:ext cx="12634255" cy="642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8"/>
              </a:lnSpc>
            </a:pPr>
            <a:r>
              <a:rPr lang="en-US" sz="28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GATHERING AND ANALYZING DATA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Extraction</a:t>
            </a:r>
            <a:r>
              <a:rPr lang="en-US" sz="2820">
                <a:solidFill>
                  <a:srgbClr val="262A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: </a:t>
            </a: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 provide a baseline dataset for further research, the project started by extracting crucial order and shipment, warehouse inventory, and fulfillment data from CSV files.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Cleaning</a:t>
            </a:r>
            <a:r>
              <a:rPr lang="en-US" sz="2820">
                <a:solidFill>
                  <a:srgbClr val="262A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: </a:t>
            </a: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 thorough cleaning procedure was put in place to get rid of errors and inconsistencies and improve the quality of the data to guarantee its accuracy and dependability.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Refinement</a:t>
            </a:r>
            <a:r>
              <a:rPr lang="en-US" sz="2820">
                <a:solidFill>
                  <a:srgbClr val="262A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: </a:t>
            </a: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 order to expedite the study and concentrate on important factors that greatly contribute to the project objectives, irrelevant features were systematically omitted.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28153" y="1357312"/>
            <a:ext cx="7831693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STEPS TAKEN IN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6201009"/>
            <a:ext cx="3164600" cy="4085991"/>
          </a:xfrm>
          <a:custGeom>
            <a:avLst/>
            <a:gdLst/>
            <a:ahLst/>
            <a:cxnLst/>
            <a:rect l="l" t="t" r="r" b="b"/>
            <a:pathLst>
              <a:path w="3164600" h="4085991">
                <a:moveTo>
                  <a:pt x="3164600" y="0"/>
                </a:moveTo>
                <a:lnTo>
                  <a:pt x="0" y="0"/>
                </a:lnTo>
                <a:lnTo>
                  <a:pt x="0" y="4085991"/>
                </a:lnTo>
                <a:lnTo>
                  <a:pt x="3164600" y="4085991"/>
                </a:lnTo>
                <a:lnTo>
                  <a:pt x="3164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71807" y="958120"/>
            <a:ext cx="8592426" cy="1669795"/>
          </a:xfrm>
          <a:custGeom>
            <a:avLst/>
            <a:gdLst/>
            <a:ahLst/>
            <a:cxnLst/>
            <a:rect l="l" t="t" r="r" b="b"/>
            <a:pathLst>
              <a:path w="8592426" h="1669795">
                <a:moveTo>
                  <a:pt x="0" y="0"/>
                </a:moveTo>
                <a:lnTo>
                  <a:pt x="8592425" y="0"/>
                </a:lnTo>
                <a:lnTo>
                  <a:pt x="8592425" y="1669795"/>
                </a:lnTo>
                <a:lnTo>
                  <a:pt x="0" y="16697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06943" y="2990225"/>
            <a:ext cx="14122153" cy="6862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8"/>
              </a:lnSpc>
            </a:pPr>
            <a:r>
              <a:rPr lang="en-US" sz="28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ANALYZING AND VISUALIZING DATA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587257" lvl="1" indent="-293628" algn="just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Metric Calculation:</a:t>
            </a:r>
            <a:r>
              <a:rPr lang="en-US" sz="27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To derive significant insights and spot patterns in the sales and inventory data, key performance indicators were calculated from the improved information.</a:t>
            </a:r>
          </a:p>
          <a:p>
            <a:pPr algn="just">
              <a:lnSpc>
                <a:spcPts val="3948"/>
              </a:lnSpc>
            </a:pPr>
            <a:endParaRPr lang="en-US" sz="27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Interactive Visualization:</a:t>
            </a: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By utilizing Tableau's strong visualization features, dynamic and interactive graphs and charts were produced, which successfully explained intricate data patterns to the audience.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Dashboard Development:</a:t>
            </a: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 thorough dashboard offering a comprehensive view of the sales and profit performance as well as inventory dynamics was meticulously developed by carefully choosing and arranging different chart types.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28153" y="1357312"/>
            <a:ext cx="7831693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STEPS TAKEN IN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6400" y="730745"/>
            <a:ext cx="7315200" cy="1421587"/>
          </a:xfrm>
          <a:custGeom>
            <a:avLst/>
            <a:gdLst/>
            <a:ahLst/>
            <a:cxnLst/>
            <a:rect l="l" t="t" r="r" b="b"/>
            <a:pathLst>
              <a:path w="7315200" h="1421587">
                <a:moveTo>
                  <a:pt x="0" y="0"/>
                </a:moveTo>
                <a:lnTo>
                  <a:pt x="7315200" y="0"/>
                </a:lnTo>
                <a:lnTo>
                  <a:pt x="7315200" y="1421587"/>
                </a:lnTo>
                <a:lnTo>
                  <a:pt x="0" y="1421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78897" y="8212325"/>
            <a:ext cx="4518223" cy="1035084"/>
          </a:xfrm>
          <a:custGeom>
            <a:avLst/>
            <a:gdLst/>
            <a:ahLst/>
            <a:cxnLst/>
            <a:rect l="l" t="t" r="r" b="b"/>
            <a:pathLst>
              <a:path w="4518223" h="1035084">
                <a:moveTo>
                  <a:pt x="0" y="0"/>
                </a:moveTo>
                <a:lnTo>
                  <a:pt x="4518223" y="0"/>
                </a:lnTo>
                <a:lnTo>
                  <a:pt x="4518223" y="1035084"/>
                </a:lnTo>
                <a:lnTo>
                  <a:pt x="0" y="1035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053766" y="1039591"/>
            <a:ext cx="4180467" cy="79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STATISTICS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88737" y="4854275"/>
            <a:ext cx="4518223" cy="1035084"/>
          </a:xfrm>
          <a:custGeom>
            <a:avLst/>
            <a:gdLst/>
            <a:ahLst/>
            <a:cxnLst/>
            <a:rect l="l" t="t" r="r" b="b"/>
            <a:pathLst>
              <a:path w="4518223" h="1035084">
                <a:moveTo>
                  <a:pt x="0" y="0"/>
                </a:moveTo>
                <a:lnTo>
                  <a:pt x="4518223" y="0"/>
                </a:lnTo>
                <a:lnTo>
                  <a:pt x="4518223" y="1035084"/>
                </a:lnTo>
                <a:lnTo>
                  <a:pt x="0" y="1035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83109" y="5095875"/>
            <a:ext cx="218193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TOTAL SALES</a:t>
            </a:r>
          </a:p>
        </p:txBody>
      </p:sp>
      <p:sp>
        <p:nvSpPr>
          <p:cNvPr id="8" name="Freeform 8"/>
          <p:cNvSpPr/>
          <p:nvPr/>
        </p:nvSpPr>
        <p:spPr>
          <a:xfrm>
            <a:off x="6768204" y="4861238"/>
            <a:ext cx="4518223" cy="1035084"/>
          </a:xfrm>
          <a:custGeom>
            <a:avLst/>
            <a:gdLst/>
            <a:ahLst/>
            <a:cxnLst/>
            <a:rect l="l" t="t" r="r" b="b"/>
            <a:pathLst>
              <a:path w="4518223" h="1035084">
                <a:moveTo>
                  <a:pt x="0" y="0"/>
                </a:moveTo>
                <a:lnTo>
                  <a:pt x="4518223" y="0"/>
                </a:lnTo>
                <a:lnTo>
                  <a:pt x="4518223" y="1035084"/>
                </a:lnTo>
                <a:lnTo>
                  <a:pt x="0" y="1035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71830" y="5092737"/>
            <a:ext cx="241282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TOTAL PROFIT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447670" y="4854275"/>
            <a:ext cx="4518223" cy="1035084"/>
          </a:xfrm>
          <a:custGeom>
            <a:avLst/>
            <a:gdLst/>
            <a:ahLst/>
            <a:cxnLst/>
            <a:rect l="l" t="t" r="r" b="b"/>
            <a:pathLst>
              <a:path w="4518223" h="1035084">
                <a:moveTo>
                  <a:pt x="0" y="0"/>
                </a:moveTo>
                <a:lnTo>
                  <a:pt x="4518224" y="0"/>
                </a:lnTo>
                <a:lnTo>
                  <a:pt x="4518224" y="1035084"/>
                </a:lnTo>
                <a:lnTo>
                  <a:pt x="0" y="1035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386262" y="5095875"/>
            <a:ext cx="264103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TOTAL ORDERS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7363" y="3681442"/>
            <a:ext cx="3776508" cy="107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3"/>
              </a:lnSpc>
              <a:spcBef>
                <a:spcPct val="0"/>
              </a:spcBef>
            </a:pPr>
            <a:r>
              <a:rPr lang="en-US" sz="6324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$ 6.1 M +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59021" y="3681442"/>
            <a:ext cx="2762261" cy="107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3"/>
              </a:lnSpc>
              <a:spcBef>
                <a:spcPct val="0"/>
              </a:spcBef>
            </a:pPr>
            <a:r>
              <a:rPr lang="en-US" sz="6324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30 K +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71671" y="3688404"/>
            <a:ext cx="3911289" cy="107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3"/>
              </a:lnSpc>
              <a:spcBef>
                <a:spcPct val="0"/>
              </a:spcBef>
            </a:pPr>
            <a:r>
              <a:rPr lang="en-US" sz="6324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$ 2.2 M +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57168" y="8449382"/>
            <a:ext cx="4299585" cy="422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2"/>
              </a:lnSpc>
            </a:pPr>
            <a:r>
              <a:rPr lang="en-US" sz="250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101335" y="8212325"/>
            <a:ext cx="4518223" cy="1035084"/>
          </a:xfrm>
          <a:custGeom>
            <a:avLst/>
            <a:gdLst/>
            <a:ahLst/>
            <a:cxnLst/>
            <a:rect l="l" t="t" r="r" b="b"/>
            <a:pathLst>
              <a:path w="4518223" h="1035084">
                <a:moveTo>
                  <a:pt x="0" y="0"/>
                </a:moveTo>
                <a:lnTo>
                  <a:pt x="4518223" y="0"/>
                </a:lnTo>
                <a:lnTo>
                  <a:pt x="4518223" y="1035084"/>
                </a:lnTo>
                <a:lnTo>
                  <a:pt x="0" y="1035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901322" y="8448989"/>
            <a:ext cx="338498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TOTAL COUNTRIES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06236" y="7038424"/>
            <a:ext cx="2378247" cy="107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3"/>
              </a:lnSpc>
              <a:spcBef>
                <a:spcPct val="0"/>
              </a:spcBef>
            </a:pPr>
            <a:r>
              <a:rPr lang="en-US" sz="6324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100 +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29361" y="6992496"/>
            <a:ext cx="2378247" cy="1077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53"/>
              </a:lnSpc>
              <a:spcBef>
                <a:spcPct val="0"/>
              </a:spcBef>
            </a:pPr>
            <a:r>
              <a:rPr lang="en-US" sz="6324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130 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6692" y="1661004"/>
            <a:ext cx="15554615" cy="7787207"/>
          </a:xfrm>
          <a:custGeom>
            <a:avLst/>
            <a:gdLst/>
            <a:ahLst/>
            <a:cxnLst/>
            <a:rect l="l" t="t" r="r" b="b"/>
            <a:pathLst>
              <a:path w="15554615" h="7787207">
                <a:moveTo>
                  <a:pt x="0" y="0"/>
                </a:moveTo>
                <a:lnTo>
                  <a:pt x="15554616" y="0"/>
                </a:lnTo>
                <a:lnTo>
                  <a:pt x="15554616" y="7787207"/>
                </a:lnTo>
                <a:lnTo>
                  <a:pt x="0" y="778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07" t="-14217" r="-8674" b="-16883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038435" y="570548"/>
            <a:ext cx="1072419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58A7F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Profit and Sales Summary Dashboard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084" y="1541768"/>
            <a:ext cx="15573832" cy="8025712"/>
          </a:xfrm>
          <a:custGeom>
            <a:avLst/>
            <a:gdLst/>
            <a:ahLst/>
            <a:cxnLst/>
            <a:rect l="l" t="t" r="r" b="b"/>
            <a:pathLst>
              <a:path w="15573832" h="8025712">
                <a:moveTo>
                  <a:pt x="0" y="0"/>
                </a:moveTo>
                <a:lnTo>
                  <a:pt x="15573832" y="0"/>
                </a:lnTo>
                <a:lnTo>
                  <a:pt x="15573832" y="8025713"/>
                </a:lnTo>
                <a:lnTo>
                  <a:pt x="0" y="8025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12" t="-12715" r="-9715" b="-16661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40333" y="570548"/>
            <a:ext cx="12937867" cy="821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AE86A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Warehouse Inventory Overview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643788" y="0"/>
            <a:ext cx="2644212" cy="4114800"/>
          </a:xfrm>
          <a:custGeom>
            <a:avLst/>
            <a:gdLst/>
            <a:ahLst/>
            <a:cxnLst/>
            <a:rect l="l" t="t" r="r" b="b"/>
            <a:pathLst>
              <a:path w="2644212" h="4114800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5215" y="539216"/>
            <a:ext cx="5037570" cy="978968"/>
          </a:xfrm>
          <a:custGeom>
            <a:avLst/>
            <a:gdLst/>
            <a:ahLst/>
            <a:cxnLst/>
            <a:rect l="l" t="t" r="r" b="b"/>
            <a:pathLst>
              <a:path w="5037570" h="978968">
                <a:moveTo>
                  <a:pt x="0" y="0"/>
                </a:moveTo>
                <a:lnTo>
                  <a:pt x="5037570" y="0"/>
                </a:lnTo>
                <a:lnTo>
                  <a:pt x="5037570" y="978968"/>
                </a:lnTo>
                <a:lnTo>
                  <a:pt x="0" y="978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44817" y="631190"/>
            <a:ext cx="3598366" cy="79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00736" y="2787791"/>
            <a:ext cx="14506954" cy="7910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United States emerged as the undisputed global leader in both sales volume with $865,442 and profitability of $333,162, with France and Mexico trailing behind.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2016 generated the highest sales of $2,213,350.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 trend analysis painted a concerning picture, revealing a sharp decline in sales following the peak of 2016. This downward trajectory was particularly pronounced in the 2017 Q4  comes to $ 227,488.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8846" lvl="1" indent="-304423" algn="just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54545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Among the various product departments, Fan Shop , Apparels emerged as the top performer, consistently generating the highest sales figures and profit as well. Conversely, book sales yielded the least amount of revenue.</a:t>
            </a: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just">
              <a:lnSpc>
                <a:spcPts val="3948"/>
              </a:lnSpc>
            </a:pPr>
            <a:endParaRPr lang="en-US" sz="2820">
              <a:solidFill>
                <a:srgbClr val="545454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0" y="6201009"/>
            <a:ext cx="3164600" cy="4085991"/>
          </a:xfrm>
          <a:custGeom>
            <a:avLst/>
            <a:gdLst/>
            <a:ahLst/>
            <a:cxnLst/>
            <a:rect l="l" t="t" r="r" b="b"/>
            <a:pathLst>
              <a:path w="3164600" h="4085991">
                <a:moveTo>
                  <a:pt x="3164600" y="0"/>
                </a:moveTo>
                <a:lnTo>
                  <a:pt x="0" y="0"/>
                </a:lnTo>
                <a:lnTo>
                  <a:pt x="0" y="4085991"/>
                </a:lnTo>
                <a:lnTo>
                  <a:pt x="3164600" y="4085991"/>
                </a:lnTo>
                <a:lnTo>
                  <a:pt x="31646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781</Words>
  <Application>Microsoft Office PowerPoint</Application>
  <PresentationFormat>Custom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Open Sauce Heavy</vt:lpstr>
      <vt:lpstr>Open Sauce Bold</vt:lpstr>
      <vt:lpstr>Glacial Indifference Bold</vt:lpstr>
      <vt:lpstr>Arial</vt:lpstr>
      <vt:lpstr>DM Sans Bold</vt:lpstr>
      <vt:lpstr>Calibri</vt:lpstr>
      <vt:lpstr>Cloud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NAVIGATOR</dc:title>
  <dc:creator>Maahim Kanojia</dc:creator>
  <cp:lastModifiedBy>Maahim Kanojia</cp:lastModifiedBy>
  <cp:revision>2</cp:revision>
  <dcterms:created xsi:type="dcterms:W3CDTF">2006-08-16T00:00:00Z</dcterms:created>
  <dcterms:modified xsi:type="dcterms:W3CDTF">2024-08-12T07:41:43Z</dcterms:modified>
  <dc:identifier>DAGNjh_um8U</dc:identifier>
</cp:coreProperties>
</file>