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5074900" cy="20104100"/>
  <p:notesSz cx="15074900" cy="201041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2E5496"/>
    <a:srgbClr val="17375E"/>
    <a:srgbClr val="E7E5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400" autoAdjust="0"/>
  </p:normalViewPr>
  <p:slideViewPr>
    <p:cSldViewPr>
      <p:cViewPr>
        <p:scale>
          <a:sx n="75" d="100"/>
          <a:sy n="75" d="100"/>
        </p:scale>
        <p:origin x="293" y="-1118"/>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53256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539163" y="0"/>
            <a:ext cx="6532562" cy="1008063"/>
          </a:xfrm>
          <a:prstGeom prst="rect">
            <a:avLst/>
          </a:prstGeom>
        </p:spPr>
        <p:txBody>
          <a:bodyPr vert="horz" lIns="91440" tIns="45720" rIns="91440" bIns="45720" rtlCol="0"/>
          <a:lstStyle>
            <a:lvl1pPr algn="r">
              <a:defRPr sz="1200"/>
            </a:lvl1pPr>
          </a:lstStyle>
          <a:p>
            <a:fld id="{9ABE001E-29CD-4F56-ACFD-BEDDEC923F9F}" type="datetimeFigureOut">
              <a:rPr lang="en-US" smtClean="0"/>
              <a:t>5/12/2025</a:t>
            </a:fld>
            <a:endParaRPr lang="en-US"/>
          </a:p>
        </p:txBody>
      </p:sp>
      <p:sp>
        <p:nvSpPr>
          <p:cNvPr id="4" name="Slide Image Placeholder 3"/>
          <p:cNvSpPr>
            <a:spLocks noGrp="1" noRot="1" noChangeAspect="1"/>
          </p:cNvSpPr>
          <p:nvPr>
            <p:ph type="sldImg" idx="2"/>
          </p:nvPr>
        </p:nvSpPr>
        <p:spPr>
          <a:xfrm>
            <a:off x="4994275" y="2513013"/>
            <a:ext cx="5086350"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508125" y="9675813"/>
            <a:ext cx="120586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53256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539163" y="19096038"/>
            <a:ext cx="6532562" cy="1008062"/>
          </a:xfrm>
          <a:prstGeom prst="rect">
            <a:avLst/>
          </a:prstGeom>
        </p:spPr>
        <p:txBody>
          <a:bodyPr vert="horz" lIns="91440" tIns="45720" rIns="91440" bIns="45720" rtlCol="0" anchor="b"/>
          <a:lstStyle>
            <a:lvl1pPr algn="r">
              <a:defRPr sz="1200"/>
            </a:lvl1pPr>
          </a:lstStyle>
          <a:p>
            <a:fld id="{0B260A39-6B70-4727-B195-BA9D4888A9D2}" type="slidenum">
              <a:rPr lang="en-US" smtClean="0"/>
              <a:t>‹#›</a:t>
            </a:fld>
            <a:endParaRPr lang="en-US"/>
          </a:p>
        </p:txBody>
      </p:sp>
    </p:spTree>
    <p:extLst>
      <p:ext uri="{BB962C8B-B14F-4D97-AF65-F5344CB8AC3E}">
        <p14:creationId xmlns:p14="http://schemas.microsoft.com/office/powerpoint/2010/main" val="324510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260A39-6B70-4727-B195-BA9D4888A9D2}" type="slidenum">
              <a:rPr lang="en-US" smtClean="0"/>
              <a:t>1</a:t>
            </a:fld>
            <a:endParaRPr lang="en-US"/>
          </a:p>
        </p:txBody>
      </p:sp>
    </p:spTree>
    <p:extLst>
      <p:ext uri="{BB962C8B-B14F-4D97-AF65-F5344CB8AC3E}">
        <p14:creationId xmlns:p14="http://schemas.microsoft.com/office/powerpoint/2010/main" val="413355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131093" y="6232271"/>
            <a:ext cx="1281906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262187" y="11258296"/>
            <a:ext cx="1055687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754062" y="4623943"/>
            <a:ext cx="6560344"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7766843" y="4623943"/>
            <a:ext cx="6560344"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5078075" cy="1623060"/>
          </a:xfrm>
          <a:custGeom>
            <a:avLst/>
            <a:gdLst/>
            <a:ahLst/>
            <a:cxnLst/>
            <a:rect l="l" t="t" r="r" b="b"/>
            <a:pathLst>
              <a:path w="15078075" h="1623060">
                <a:moveTo>
                  <a:pt x="15078075" y="0"/>
                </a:moveTo>
                <a:lnTo>
                  <a:pt x="0" y="0"/>
                </a:lnTo>
                <a:lnTo>
                  <a:pt x="0" y="1622987"/>
                </a:lnTo>
                <a:lnTo>
                  <a:pt x="15078075" y="1622987"/>
                </a:lnTo>
                <a:lnTo>
                  <a:pt x="15078075" y="0"/>
                </a:lnTo>
                <a:close/>
              </a:path>
            </a:pathLst>
          </a:custGeom>
          <a:solidFill>
            <a:srgbClr val="2E5496"/>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436286" y="390913"/>
            <a:ext cx="2609344" cy="840463"/>
          </a:xfrm>
          <a:prstGeom prst="rect">
            <a:avLst/>
          </a:prstGeom>
        </p:spPr>
      </p:pic>
      <p:pic>
        <p:nvPicPr>
          <p:cNvPr id="18" name="bg object 18"/>
          <p:cNvPicPr/>
          <p:nvPr/>
        </p:nvPicPr>
        <p:blipFill>
          <a:blip r:embed="rId8" cstate="print"/>
          <a:stretch>
            <a:fillRect/>
          </a:stretch>
        </p:blipFill>
        <p:spPr>
          <a:xfrm>
            <a:off x="12578325" y="331578"/>
            <a:ext cx="2063462" cy="959831"/>
          </a:xfrm>
          <a:prstGeom prst="rect">
            <a:avLst/>
          </a:prstGeom>
        </p:spPr>
      </p:pic>
      <p:sp>
        <p:nvSpPr>
          <p:cNvPr id="2" name="Holder 2"/>
          <p:cNvSpPr>
            <a:spLocks noGrp="1"/>
          </p:cNvSpPr>
          <p:nvPr>
            <p:ph type="title"/>
          </p:nvPr>
        </p:nvSpPr>
        <p:spPr>
          <a:xfrm>
            <a:off x="754062" y="804164"/>
            <a:ext cx="1357312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754062" y="4623943"/>
            <a:ext cx="1357312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127625" y="18696814"/>
            <a:ext cx="4826000"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754062" y="18696814"/>
            <a:ext cx="3468687"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a:xfrm>
            <a:off x="10858500" y="18696814"/>
            <a:ext cx="3468687"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25000">
              <a:schemeClr val="accent1">
                <a:lumMod val="45000"/>
                <a:lumOff val="55000"/>
              </a:schemeClr>
            </a:gs>
            <a:gs pos="50000">
              <a:schemeClr val="accent1">
                <a:lumMod val="45000"/>
                <a:lumOff val="55000"/>
              </a:schemeClr>
            </a:gs>
            <a:gs pos="75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srcRect b="2546"/>
          <a:stretch/>
        </p:blipFill>
        <p:spPr>
          <a:xfrm>
            <a:off x="10217437" y="14721953"/>
            <a:ext cx="4791275" cy="2765105"/>
          </a:xfrm>
          <a:prstGeom prst="rect">
            <a:avLst/>
          </a:prstGeom>
        </p:spPr>
      </p:pic>
      <p:sp>
        <p:nvSpPr>
          <p:cNvPr id="27" name="Rectangle 26"/>
          <p:cNvSpPr/>
          <p:nvPr/>
        </p:nvSpPr>
        <p:spPr>
          <a:xfrm>
            <a:off x="4982885" y="2172524"/>
            <a:ext cx="10012569" cy="4599320"/>
          </a:xfrm>
          <a:prstGeom prst="rect">
            <a:avLst/>
          </a:prstGeom>
          <a:solidFill>
            <a:srgbClr val="E7E5E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0799" y="11059054"/>
            <a:ext cx="4784655" cy="3185050"/>
          </a:xfrm>
          <a:prstGeom prst="rect">
            <a:avLst/>
          </a:prstGeom>
        </p:spPr>
      </p:pic>
      <p:sp>
        <p:nvSpPr>
          <p:cNvPr id="53" name="Rectangle 52">
            <a:extLst>
              <a:ext uri="{FF2B5EF4-FFF2-40B4-BE49-F238E27FC236}">
                <a16:creationId xmlns:a16="http://schemas.microsoft.com/office/drawing/2014/main" id="{01CD5DDB-6FF1-6B0E-0373-F56732F97FBB}"/>
              </a:ext>
            </a:extLst>
          </p:cNvPr>
          <p:cNvSpPr/>
          <p:nvPr/>
        </p:nvSpPr>
        <p:spPr>
          <a:xfrm>
            <a:off x="4970904" y="9365880"/>
            <a:ext cx="5121593" cy="4773481"/>
          </a:xfrm>
          <a:prstGeom prst="rect">
            <a:avLst/>
          </a:prstGeom>
          <a:ln/>
        </p:spPr>
        <p:style>
          <a:lnRef idx="1">
            <a:schemeClr val="accent1"/>
          </a:lnRef>
          <a:fillRef idx="1001">
            <a:schemeClr val="lt1"/>
          </a:fillRef>
          <a:effectRef idx="1">
            <a:schemeClr val="accent1"/>
          </a:effectRef>
          <a:fontRef idx="minor">
            <a:schemeClr val="dk1"/>
          </a:fontRef>
        </p:style>
        <p:txBody>
          <a:bodyPr rtlCol="0" anchor="ctr"/>
          <a:lstStyle/>
          <a:p>
            <a:pPr algn="ctr"/>
            <a:endParaRPr lang="en-US"/>
          </a:p>
        </p:txBody>
      </p:sp>
      <p:pic>
        <p:nvPicPr>
          <p:cNvPr id="3" name="Picture 2"/>
          <p:cNvPicPr>
            <a:picLocks noChangeAspect="1"/>
          </p:cNvPicPr>
          <p:nvPr/>
        </p:nvPicPr>
        <p:blipFill rotWithShape="1">
          <a:blip r:embed="rId5"/>
          <a:srcRect b="6885"/>
          <a:stretch/>
        </p:blipFill>
        <p:spPr>
          <a:xfrm>
            <a:off x="4952470" y="9237615"/>
            <a:ext cx="5140586" cy="2900394"/>
          </a:xfrm>
          <a:prstGeom prst="rect">
            <a:avLst/>
          </a:prstGeom>
        </p:spPr>
      </p:pic>
      <p:pic>
        <p:nvPicPr>
          <p:cNvPr id="1028" name="Picture 4" descr="https://sdmntpreastus2.oaiusercontent.com/files/00000000-8644-61f6-a023-91a7f0700e87/raw?se=2025-05-10T19%3A49%3A40Z&amp;sp=r&amp;sv=2024-08-04&amp;sr=b&amp;scid=00000000-0000-0000-0000-000000000000&amp;skoid=5cab1ff4-c20d-41dc-babb-df0c2cc21dd4&amp;sktid=a48cca56-e6da-484e-a814-9c849652bcb3&amp;skt=2025-05-10T08%3A28%3A17Z&amp;ske=2025-05-11T08%3A28%3A17Z&amp;sks=b&amp;skv=2024-08-04&amp;sig=QfnBnASVaJpCEmFtubQFi23qc7/2L3cz8UclmT6Vh3Q%3D"/>
          <p:cNvPicPr>
            <a:picLocks noChangeAspect="1" noChangeArrowheads="1"/>
          </p:cNvPicPr>
          <p:nvPr/>
        </p:nvPicPr>
        <p:blipFill rotWithShape="1">
          <a:blip r:embed="rId6">
            <a:extLst>
              <a:ext uri="{28A0092B-C50C-407E-A947-70E740481C1C}">
                <a14:useLocalDpi xmlns:a14="http://schemas.microsoft.com/office/drawing/2010/main" val="0"/>
              </a:ext>
            </a:extLst>
          </a:blip>
          <a:srcRect t="9269" r="1698" b="9138"/>
          <a:stretch/>
        </p:blipFill>
        <p:spPr bwMode="auto">
          <a:xfrm>
            <a:off x="5092681" y="2217992"/>
            <a:ext cx="9916032" cy="4508384"/>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70DD0EC1-3A5C-8D1A-C56D-6EDEF091B558}"/>
              </a:ext>
            </a:extLst>
          </p:cNvPr>
          <p:cNvSpPr/>
          <p:nvPr/>
        </p:nvSpPr>
        <p:spPr>
          <a:xfrm>
            <a:off x="77393" y="17973849"/>
            <a:ext cx="4752954" cy="1985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endParaRPr lang="en-US" sz="1200" b="1" dirty="0"/>
          </a:p>
          <a:p>
            <a:pPr algn="l"/>
            <a:endParaRPr lang="en-US" sz="2000" dirty="0">
              <a:solidFill>
                <a:schemeClr val="tx1"/>
              </a:solidFill>
            </a:endParaRPr>
          </a:p>
        </p:txBody>
      </p:sp>
      <p:sp>
        <p:nvSpPr>
          <p:cNvPr id="40" name="Rectangle 39">
            <a:extLst>
              <a:ext uri="{FF2B5EF4-FFF2-40B4-BE49-F238E27FC236}">
                <a16:creationId xmlns:a16="http://schemas.microsoft.com/office/drawing/2014/main" id="{211E6370-BFA2-ED18-0D01-E982F4916303}"/>
              </a:ext>
            </a:extLst>
          </p:cNvPr>
          <p:cNvSpPr/>
          <p:nvPr/>
        </p:nvSpPr>
        <p:spPr>
          <a:xfrm>
            <a:off x="104467" y="5213371"/>
            <a:ext cx="4734015" cy="21554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sz="1200" b="1" dirty="0">
                <a:latin typeface="Times New Roman" panose="02020603050405020304" pitchFamily="18" charset="0"/>
                <a:cs typeface="Times New Roman" panose="02020603050405020304" pitchFamily="18" charset="0"/>
              </a:rPr>
              <a:t>No Safe Reporting Channels → Fear of Retaliation</a:t>
            </a: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Citizens often hesitate to report corruption due to a lack of secure and anonymous platforms. Without assurance of safety, fear of backlash silences victims and witnesses.</a:t>
            </a:r>
          </a:p>
          <a:p>
            <a:pPr algn="l"/>
            <a:r>
              <a:rPr lang="en-US" sz="1200" b="1" dirty="0">
                <a:latin typeface="Times New Roman" panose="02020603050405020304" pitchFamily="18" charset="0"/>
                <a:cs typeface="Times New Roman" panose="02020603050405020304" pitchFamily="18" charset="0"/>
              </a:rPr>
              <a:t>AI-Driven Prioritization – Automatically categorizes and flags high-risk or urgent cases for faster response.</a:t>
            </a:r>
          </a:p>
          <a:p>
            <a:pPr algn="l"/>
            <a:r>
              <a:rPr lang="en-US" sz="1200" b="1" dirty="0">
                <a:latin typeface="Times New Roman" panose="02020603050405020304" pitchFamily="18" charset="0"/>
                <a:cs typeface="Times New Roman" panose="02020603050405020304" pitchFamily="18" charset="0"/>
              </a:rPr>
              <a:t>Live Corruption Mapping – Visualizes complaint data geographically to identify hotspots and systemic trends in real time.</a:t>
            </a:r>
          </a:p>
        </p:txBody>
      </p:sp>
      <p:sp>
        <p:nvSpPr>
          <p:cNvPr id="38" name="Rectangle 37">
            <a:extLst>
              <a:ext uri="{FF2B5EF4-FFF2-40B4-BE49-F238E27FC236}">
                <a16:creationId xmlns:a16="http://schemas.microsoft.com/office/drawing/2014/main" id="{DEA98C7F-4D09-3239-BF54-8231EAC62D5C}"/>
              </a:ext>
            </a:extLst>
          </p:cNvPr>
          <p:cNvSpPr/>
          <p:nvPr/>
        </p:nvSpPr>
        <p:spPr>
          <a:xfrm>
            <a:off x="10219766" y="17973849"/>
            <a:ext cx="4773536" cy="1985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44AE0F39-538A-2CE1-7EA6-A388A14B26DE}"/>
              </a:ext>
            </a:extLst>
          </p:cNvPr>
          <p:cNvSpPr/>
          <p:nvPr/>
        </p:nvSpPr>
        <p:spPr>
          <a:xfrm>
            <a:off x="4970900" y="17973849"/>
            <a:ext cx="5133017" cy="198556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1CD5DDB-6FF1-6B0E-0373-F56732F97FBB}"/>
              </a:ext>
            </a:extLst>
          </p:cNvPr>
          <p:cNvSpPr/>
          <p:nvPr/>
        </p:nvSpPr>
        <p:spPr>
          <a:xfrm>
            <a:off x="114442" y="7939554"/>
            <a:ext cx="4731901" cy="221637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 name="object 2"/>
          <p:cNvSpPr txBox="1"/>
          <p:nvPr/>
        </p:nvSpPr>
        <p:spPr>
          <a:xfrm>
            <a:off x="3041649" y="-6350"/>
            <a:ext cx="9525001" cy="1953739"/>
          </a:xfrm>
          <a:prstGeom prst="rect">
            <a:avLst/>
          </a:prstGeom>
        </p:spPr>
        <p:txBody>
          <a:bodyPr vert="horz" wrap="square" lIns="0" tIns="14604" rIns="0" bIns="0" rtlCol="0">
            <a:spAutoFit/>
          </a:bodyPr>
          <a:lstStyle/>
          <a:p>
            <a:pPr marR="786130" algn="ctr">
              <a:spcBef>
                <a:spcPts val="114"/>
              </a:spcBef>
            </a:pPr>
            <a:r>
              <a:rPr lang="en-US" b="1" dirty="0">
                <a:solidFill>
                  <a:schemeClr val="bg1"/>
                </a:solidFill>
                <a:latin typeface="Times New Roman" panose="02020603050405020304" pitchFamily="18" charset="0"/>
                <a:cs typeface="Times New Roman" panose="02020603050405020304" pitchFamily="18" charset="0"/>
              </a:rPr>
              <a:t> </a:t>
            </a:r>
            <a:r>
              <a:rPr lang="en-US" b="1" dirty="0">
                <a:solidFill>
                  <a:srgbClr val="00B050"/>
                </a:solidFill>
                <a:latin typeface="Times New Roman" panose="02020603050405020304" pitchFamily="18" charset="0"/>
                <a:cs typeface="Times New Roman" panose="02020603050405020304" pitchFamily="18" charset="0"/>
              </a:rPr>
              <a:t>Corrupt-Guard</a:t>
            </a:r>
            <a:r>
              <a:rPr lang="en-US" b="1" dirty="0">
                <a:solidFill>
                  <a:schemeClr val="bg1"/>
                </a:solidFill>
                <a:latin typeface="Times New Roman" panose="02020603050405020304" pitchFamily="18" charset="0"/>
                <a:cs typeface="Times New Roman" panose="02020603050405020304" pitchFamily="18" charset="0"/>
              </a:rPr>
              <a:t> </a:t>
            </a:r>
            <a:r>
              <a:rPr lang="en-US" b="1" dirty="0">
                <a:solidFill>
                  <a:srgbClr val="FF0000"/>
                </a:solidFill>
                <a:latin typeface="Times New Roman" panose="02020603050405020304" pitchFamily="18" charset="0"/>
                <a:cs typeface="Times New Roman" panose="02020603050405020304" pitchFamily="18" charset="0"/>
              </a:rPr>
              <a:t>Helpline:</a:t>
            </a:r>
            <a:r>
              <a:rPr lang="en-US" b="1" dirty="0">
                <a:solidFill>
                  <a:schemeClr val="bg1"/>
                </a:solidFill>
                <a:latin typeface="Times New Roman" panose="02020603050405020304" pitchFamily="18" charset="0"/>
                <a:cs typeface="Times New Roman" panose="02020603050405020304" pitchFamily="18" charset="0"/>
              </a:rPr>
              <a:t> </a:t>
            </a:r>
            <a:br>
              <a:rPr lang="en-US" dirty="0">
                <a:solidFill>
                  <a:schemeClr val="bg1"/>
                </a:solidFill>
                <a:latin typeface="Times New Roman" panose="02020603050405020304" pitchFamily="18" charset="0"/>
                <a:cs typeface="Times New Roman" panose="02020603050405020304" pitchFamily="18" charset="0"/>
              </a:rPr>
            </a:br>
            <a:r>
              <a:rPr lang="en-US" b="1" dirty="0">
                <a:solidFill>
                  <a:srgbClr val="00B050"/>
                </a:solidFill>
                <a:latin typeface="Times New Roman" panose="02020603050405020304" pitchFamily="18" charset="0"/>
                <a:cs typeface="Times New Roman" panose="02020603050405020304" pitchFamily="18" charset="0"/>
              </a:rPr>
              <a:t>Speak</a:t>
            </a:r>
            <a:r>
              <a:rPr lang="en-US" b="1" dirty="0">
                <a:solidFill>
                  <a:schemeClr val="bg1"/>
                </a:solidFill>
                <a:latin typeface="Times New Roman" panose="02020603050405020304" pitchFamily="18" charset="0"/>
                <a:cs typeface="Times New Roman" panose="02020603050405020304" pitchFamily="18" charset="0"/>
              </a:rPr>
              <a:t> Up for </a:t>
            </a:r>
            <a:r>
              <a:rPr lang="en-US" b="1" dirty="0">
                <a:solidFill>
                  <a:srgbClr val="FF0000"/>
                </a:solidFill>
                <a:latin typeface="Times New Roman" panose="02020603050405020304" pitchFamily="18" charset="0"/>
                <a:cs typeface="Times New Roman" panose="02020603050405020304" pitchFamily="18" charset="0"/>
              </a:rPr>
              <a:t>Justice</a:t>
            </a:r>
            <a:r>
              <a:rPr lang="en-US" b="1" dirty="0">
                <a:solidFill>
                  <a:schemeClr val="bg1"/>
                </a:solidFill>
                <a:latin typeface="Times New Roman" panose="02020603050405020304" pitchFamily="18" charset="0"/>
                <a:cs typeface="Times New Roman" panose="02020603050405020304" pitchFamily="18" charset="0"/>
              </a:rPr>
              <a:t> and </a:t>
            </a:r>
            <a:r>
              <a:rPr lang="en-US" b="1" dirty="0">
                <a:solidFill>
                  <a:srgbClr val="FF0000"/>
                </a:solidFill>
                <a:latin typeface="Times New Roman" panose="02020603050405020304" pitchFamily="18" charset="0"/>
                <a:cs typeface="Times New Roman" panose="02020603050405020304" pitchFamily="18" charset="0"/>
              </a:rPr>
              <a:t>A</a:t>
            </a:r>
            <a:r>
              <a:rPr lang="en-US" b="1" dirty="0">
                <a:solidFill>
                  <a:schemeClr val="bg1"/>
                </a:solidFill>
                <a:latin typeface="Times New Roman" panose="02020603050405020304" pitchFamily="18" charset="0"/>
                <a:cs typeface="Times New Roman" panose="02020603050405020304" pitchFamily="18" charset="0"/>
              </a:rPr>
              <a:t> Clean </a:t>
            </a:r>
            <a:r>
              <a:rPr lang="en-US" b="1" dirty="0">
                <a:solidFill>
                  <a:srgbClr val="00B050"/>
                </a:solidFill>
                <a:latin typeface="Times New Roman" panose="02020603050405020304" pitchFamily="18" charset="0"/>
                <a:cs typeface="Times New Roman" panose="02020603050405020304" pitchFamily="18" charset="0"/>
              </a:rPr>
              <a:t>Bangladesh</a:t>
            </a:r>
          </a:p>
          <a:p>
            <a:pPr lvl="4" algn="ctr">
              <a:buFont typeface="+mj-lt"/>
              <a:buAutoNum type="arabicPeriod"/>
            </a:pPr>
            <a:r>
              <a:rPr lang="en-US" b="1" dirty="0">
                <a:solidFill>
                  <a:schemeClr val="bg1"/>
                </a:solidFill>
                <a:latin typeface="Times New Roman" panose="02020603050405020304" pitchFamily="18" charset="0"/>
                <a:cs typeface="Times New Roman" panose="02020603050405020304" pitchFamily="18" charset="0"/>
              </a:rPr>
              <a:t>Md. Jubayerul Hasan Mahin – 213902127, 2. </a:t>
            </a:r>
            <a:r>
              <a:rPr lang="en-US" b="1" dirty="0" err="1">
                <a:solidFill>
                  <a:schemeClr val="bg1"/>
                </a:solidFill>
                <a:latin typeface="Times New Roman" panose="02020603050405020304" pitchFamily="18" charset="0"/>
                <a:cs typeface="Times New Roman" panose="02020603050405020304" pitchFamily="18" charset="0"/>
              </a:rPr>
              <a:t>Maharun</a:t>
            </a:r>
            <a:r>
              <a:rPr lang="en-US" b="1" dirty="0">
                <a:solidFill>
                  <a:schemeClr val="bg1"/>
                </a:solidFill>
                <a:latin typeface="Times New Roman" panose="02020603050405020304" pitchFamily="18" charset="0"/>
                <a:cs typeface="Times New Roman" panose="02020603050405020304" pitchFamily="18" charset="0"/>
              </a:rPr>
              <a:t> Nesa Mahim – 213902060, </a:t>
            </a:r>
          </a:p>
          <a:p>
            <a:pPr lvl="4" algn="ctr"/>
            <a:r>
              <a:rPr lang="en-US" b="1" dirty="0">
                <a:solidFill>
                  <a:schemeClr val="bg1"/>
                </a:solidFill>
                <a:latin typeface="Times New Roman" panose="02020603050405020304" pitchFamily="18" charset="0"/>
                <a:cs typeface="Times New Roman" panose="02020603050405020304" pitchFamily="18" charset="0"/>
              </a:rPr>
              <a:t>3. </a:t>
            </a:r>
            <a:r>
              <a:rPr lang="en-US" b="1" dirty="0" err="1">
                <a:solidFill>
                  <a:schemeClr val="bg1"/>
                </a:solidFill>
                <a:latin typeface="Times New Roman" panose="02020603050405020304" pitchFamily="18" charset="0"/>
                <a:cs typeface="Times New Roman" panose="02020603050405020304" pitchFamily="18" charset="0"/>
              </a:rPr>
              <a:t>Robyetul</a:t>
            </a:r>
            <a:r>
              <a:rPr lang="en-US" b="1" dirty="0">
                <a:solidFill>
                  <a:schemeClr val="bg1"/>
                </a:solidFill>
                <a:latin typeface="Times New Roman" panose="02020603050405020304" pitchFamily="18" charset="0"/>
                <a:cs typeface="Times New Roman" panose="02020603050405020304" pitchFamily="18" charset="0"/>
              </a:rPr>
              <a:t> Islam – 221902159, 4. Mehreen Jerin Khan – 222902019</a:t>
            </a:r>
          </a:p>
          <a:p>
            <a:pPr lvl="4" algn="ctr"/>
            <a:r>
              <a:rPr lang="en-US" b="1" dirty="0">
                <a:solidFill>
                  <a:schemeClr val="bg1"/>
                </a:solidFill>
                <a:latin typeface="Times New Roman" panose="02020603050405020304" pitchFamily="18" charset="0"/>
                <a:cs typeface="Times New Roman" panose="02020603050405020304" pitchFamily="18" charset="0"/>
              </a:rPr>
              <a:t>Supervised by: </a:t>
            </a:r>
            <a:r>
              <a:rPr lang="en-US" b="1" i="0" dirty="0">
                <a:solidFill>
                  <a:schemeClr val="bg1"/>
                </a:solidFill>
                <a:effectLst/>
                <a:latin typeface="Times New Roman" panose="02020603050405020304" pitchFamily="18" charset="0"/>
                <a:cs typeface="Times New Roman" panose="02020603050405020304" pitchFamily="18" charset="0"/>
              </a:rPr>
              <a:t>Most. Rokeya Khatun</a:t>
            </a:r>
          </a:p>
          <a:p>
            <a:pPr algn="ctr">
              <a:buNone/>
            </a:pPr>
            <a:r>
              <a:rPr lang="en-US" sz="1600" b="1" dirty="0">
                <a:solidFill>
                  <a:schemeClr val="bg1"/>
                </a:solidFill>
                <a:latin typeface="Times New Roman" panose="02020603050405020304" pitchFamily="18" charset="0"/>
                <a:cs typeface="Times New Roman" panose="02020603050405020304" pitchFamily="18" charset="0"/>
              </a:rPr>
              <a:t>Department of Computer Science and Engineering, Green University of Bangladesh (GUB)</a:t>
            </a:r>
            <a:endParaRPr lang="en-US" sz="1600" dirty="0">
              <a:solidFill>
                <a:schemeClr val="bg1"/>
              </a:solidFill>
              <a:latin typeface="Times New Roman" panose="02020603050405020304" pitchFamily="18" charset="0"/>
              <a:cs typeface="Times New Roman" panose="02020603050405020304" pitchFamily="18" charset="0"/>
            </a:endParaRPr>
          </a:p>
          <a:p>
            <a:pPr lvl="4" algn="ctr"/>
            <a:endParaRPr lang="en-US" b="1" dirty="0">
              <a:solidFill>
                <a:schemeClr val="bg1"/>
              </a:solidFill>
              <a:latin typeface="Times New Roman" panose="02020603050405020304" pitchFamily="18" charset="0"/>
              <a:cs typeface="Times New Roman" panose="02020603050405020304" pitchFamily="18" charset="0"/>
            </a:endParaRPr>
          </a:p>
        </p:txBody>
      </p:sp>
      <p:sp>
        <p:nvSpPr>
          <p:cNvPr id="62" name="object 62"/>
          <p:cNvSpPr txBox="1"/>
          <p:nvPr/>
        </p:nvSpPr>
        <p:spPr>
          <a:xfrm>
            <a:off x="10356850" y="18053043"/>
            <a:ext cx="4600962" cy="1489510"/>
          </a:xfrm>
          <a:prstGeom prst="rect">
            <a:avLst/>
          </a:prstGeom>
        </p:spPr>
        <p:txBody>
          <a:bodyPr vert="horz" wrap="square" lIns="0" tIns="12065" rIns="0" bIns="0" rtlCol="0">
            <a:spAutoFit/>
          </a:bodyPr>
          <a:lstStyle/>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[1] Anti-Corruption Commission (ACC), Annual Reports 2020–2021. https://acc.portal.gov.bd/, 2021.</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[2] CPD and ODI, </a:t>
            </a:r>
            <a:r>
              <a:rPr lang="en-US" sz="1200" b="1" dirty="0" err="1">
                <a:latin typeface="Times New Roman" panose="02020603050405020304" pitchFamily="18" charset="0"/>
                <a:cs typeface="Times New Roman" panose="02020603050405020304" pitchFamily="18" charset="0"/>
              </a:rPr>
              <a:t>Decentralised</a:t>
            </a:r>
            <a:r>
              <a:rPr lang="en-US" sz="1200" b="1" dirty="0">
                <a:latin typeface="Times New Roman" panose="02020603050405020304" pitchFamily="18" charset="0"/>
                <a:cs typeface="Times New Roman" panose="02020603050405020304" pitchFamily="18" charset="0"/>
              </a:rPr>
              <a:t> Governance and Anti-Corruption in Bangladesh. https://cpd.org.bd/, 2025.</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[3] CPD and ODI, Technology &amp; Crowdsourced Transparency. https://knowledgehub.transparency.org/, 2025.</a:t>
            </a:r>
          </a:p>
          <a:p>
            <a:pPr marL="171450" indent="-171450">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[4] UNODC, Annual Anti-Corruption Reports. https://www.unodc.org/corruption/, 2025.</a:t>
            </a:r>
          </a:p>
        </p:txBody>
      </p:sp>
      <p:sp>
        <p:nvSpPr>
          <p:cNvPr id="146" name="TextBox 145">
            <a:extLst>
              <a:ext uri="{FF2B5EF4-FFF2-40B4-BE49-F238E27FC236}">
                <a16:creationId xmlns:a16="http://schemas.microsoft.com/office/drawing/2014/main" id="{526E70EA-86C8-A30D-E30F-7F975342BEF4}"/>
              </a:ext>
            </a:extLst>
          </p:cNvPr>
          <p:cNvSpPr txBox="1"/>
          <p:nvPr/>
        </p:nvSpPr>
        <p:spPr>
          <a:xfrm>
            <a:off x="113883" y="8299426"/>
            <a:ext cx="4618551" cy="1569659"/>
          </a:xfrm>
          <a:prstGeom prst="rect">
            <a:avLst/>
          </a:prstGeom>
          <a:noFill/>
        </p:spPr>
        <p:txBody>
          <a:bodyPr wrap="square">
            <a:spAutoFit/>
          </a:bodyPr>
          <a:lstStyle/>
          <a:p>
            <a:pPr algn="l">
              <a:spcBef>
                <a:spcPts val="1029"/>
              </a:spcBef>
              <a:spcAft>
                <a:spcPts val="1029"/>
              </a:spcAft>
              <a:buNone/>
            </a:pPr>
            <a:r>
              <a:rPr lang="en-US" sz="1200" b="1" dirty="0">
                <a:latin typeface="Times New Roman" panose="02020603050405020304" pitchFamily="18" charset="0"/>
                <a:cs typeface="Times New Roman" panose="02020603050405020304" pitchFamily="18" charset="0"/>
              </a:rPr>
              <a:t>Corruption often thrives in the shadows, silencing victims through fear and lack of access to justice. In many cases, people are unwilling to speak out due to safety concerns, lack of trust in authorities, or the absence of effective reporting mechanisms.</a:t>
            </a:r>
            <a:br>
              <a:rPr lang="en-US" sz="1200" b="1" dirty="0">
                <a:latin typeface="Times New Roman" panose="02020603050405020304" pitchFamily="18" charset="0"/>
                <a:cs typeface="Times New Roman" panose="02020603050405020304" pitchFamily="18" charset="0"/>
              </a:rPr>
            </a:br>
            <a:r>
              <a:rPr lang="en-US" sz="1200" b="1" dirty="0" err="1">
                <a:latin typeface="Times New Roman" panose="02020603050405020304" pitchFamily="18" charset="0"/>
                <a:cs typeface="Times New Roman" panose="02020603050405020304" pitchFamily="18" charset="0"/>
              </a:rPr>
              <a:t>CorruptGuard</a:t>
            </a:r>
            <a:r>
              <a:rPr lang="en-US" sz="1200" b="1" dirty="0">
                <a:latin typeface="Times New Roman" panose="02020603050405020304" pitchFamily="18" charset="0"/>
                <a:cs typeface="Times New Roman" panose="02020603050405020304" pitchFamily="18" charset="0"/>
              </a:rPr>
              <a:t> Helpline is driven by the belief that technology can bridge this gap—empowering citizens, ensuring accountability, and creating a safer, more transparent society. It aims to give voice to the voiceless and transform fear into action.</a:t>
            </a:r>
            <a:endParaRPr lang="en-US" sz="1200" b="1" i="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aphicFrame>
        <p:nvGraphicFramePr>
          <p:cNvPr id="152" name="Table 151">
            <a:extLst>
              <a:ext uri="{FF2B5EF4-FFF2-40B4-BE49-F238E27FC236}">
                <a16:creationId xmlns:a16="http://schemas.microsoft.com/office/drawing/2014/main" id="{EEC95581-A422-9E6D-4ABF-398DD26EC478}"/>
              </a:ext>
            </a:extLst>
          </p:cNvPr>
          <p:cNvGraphicFramePr>
            <a:graphicFrameLocks noGrp="1"/>
          </p:cNvGraphicFramePr>
          <p:nvPr>
            <p:extLst>
              <p:ext uri="{D42A27DB-BD31-4B8C-83A1-F6EECF244321}">
                <p14:modId xmlns:p14="http://schemas.microsoft.com/office/powerpoint/2010/main" val="2464147268"/>
              </p:ext>
            </p:extLst>
          </p:nvPr>
        </p:nvGraphicFramePr>
        <p:xfrm>
          <a:off x="98331" y="13485705"/>
          <a:ext cx="4752954" cy="3981530"/>
        </p:xfrm>
        <a:graphic>
          <a:graphicData uri="http://schemas.openxmlformats.org/drawingml/2006/table">
            <a:tbl>
              <a:tblPr firstRow="1" bandRow="1">
                <a:tableStyleId>{22838BEF-8BB2-4498-84A7-C5851F593DF1}</a:tableStyleId>
              </a:tblPr>
              <a:tblGrid>
                <a:gridCol w="1383506">
                  <a:extLst>
                    <a:ext uri="{9D8B030D-6E8A-4147-A177-3AD203B41FA5}">
                      <a16:colId xmlns:a16="http://schemas.microsoft.com/office/drawing/2014/main" val="3213998516"/>
                    </a:ext>
                  </a:extLst>
                </a:gridCol>
                <a:gridCol w="1676400">
                  <a:extLst>
                    <a:ext uri="{9D8B030D-6E8A-4147-A177-3AD203B41FA5}">
                      <a16:colId xmlns:a16="http://schemas.microsoft.com/office/drawing/2014/main" val="2362360844"/>
                    </a:ext>
                  </a:extLst>
                </a:gridCol>
                <a:gridCol w="1693048">
                  <a:extLst>
                    <a:ext uri="{9D8B030D-6E8A-4147-A177-3AD203B41FA5}">
                      <a16:colId xmlns:a16="http://schemas.microsoft.com/office/drawing/2014/main" val="2117911923"/>
                    </a:ext>
                  </a:extLst>
                </a:gridCol>
              </a:tblGrid>
              <a:tr h="503620">
                <a:tc>
                  <a:txBody>
                    <a:bodyPr/>
                    <a:lstStyle/>
                    <a:p>
                      <a:pPr algn="ctr"/>
                      <a:r>
                        <a:rPr lang="en-US" sz="1200" dirty="0">
                          <a:effectLst/>
                          <a:latin typeface="Times New Roman" panose="02020603050405020304" pitchFamily="18" charset="0"/>
                          <a:cs typeface="Times New Roman" panose="02020603050405020304" pitchFamily="18" charset="0"/>
                        </a:rPr>
                        <a:t>Study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effectLst/>
                          <a:latin typeface="Times New Roman" panose="02020603050405020304" pitchFamily="18" charset="0"/>
                          <a:cs typeface="Times New Roman" panose="02020603050405020304" pitchFamily="18" charset="0"/>
                        </a:rPr>
                        <a:t>Key Insight</a:t>
                      </a:r>
                      <a:endParaRPr lang="en-US" sz="12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200" dirty="0">
                          <a:effectLst/>
                          <a:latin typeface="Times New Roman" panose="02020603050405020304" pitchFamily="18" charset="0"/>
                          <a:cs typeface="Times New Roman" panose="02020603050405020304" pitchFamily="18" charset="0"/>
                        </a:rPr>
                        <a:t>Our Improvement</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59183717"/>
                  </a:ext>
                </a:extLst>
              </a:tr>
              <a:tr h="563350">
                <a:tc>
                  <a:txBody>
                    <a:bodyPr/>
                    <a:lstStyle/>
                    <a:p>
                      <a:pPr algn="ctr"/>
                      <a:r>
                        <a:rPr lang="en-US" sz="1200" dirty="0">
                          <a:effectLst/>
                          <a:latin typeface="Times New Roman" panose="02020603050405020304" pitchFamily="18" charset="0"/>
                          <a:cs typeface="Times New Roman" panose="02020603050405020304" pitchFamily="18" charset="0"/>
                        </a:rPr>
                        <a:t>ACC Reports</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effectLst/>
                          <a:latin typeface="Times New Roman" panose="02020603050405020304" pitchFamily="18" charset="0"/>
                          <a:cs typeface="Times New Roman" panose="02020603050405020304" pitchFamily="18" charset="0"/>
                        </a:rPr>
                        <a:t>Hotlines lack engagement.</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effectLst/>
                          <a:latin typeface="Times New Roman" panose="02020603050405020304" pitchFamily="18" charset="0"/>
                          <a:cs typeface="Times New Roman" panose="02020603050405020304" pitchFamily="18" charset="0"/>
                        </a:rPr>
                        <a:t>Live maps + anonymity.</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1674932"/>
                  </a:ext>
                </a:extLst>
              </a:tr>
              <a:tr h="582912">
                <a:tc>
                  <a:txBody>
                    <a:bodyPr/>
                    <a:lstStyle/>
                    <a:p>
                      <a:pPr algn="ctr"/>
                      <a:r>
                        <a:rPr lang="en-US" sz="1200" dirty="0">
                          <a:effectLst/>
                          <a:latin typeface="Times New Roman" panose="02020603050405020304" pitchFamily="18" charset="0"/>
                          <a:cs typeface="Times New Roman" panose="02020603050405020304" pitchFamily="18" charset="0"/>
                        </a:rPr>
                        <a:t>CPD-ODI Study</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effectLst/>
                          <a:latin typeface="Times New Roman" panose="02020603050405020304" pitchFamily="18" charset="0"/>
                          <a:cs typeface="Times New Roman" panose="02020603050405020304" pitchFamily="18" charset="0"/>
                        </a:rPr>
                        <a:t>Corruption hotspots identified.</a:t>
                      </a:r>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effectLst/>
                          <a:latin typeface="Times New Roman" panose="02020603050405020304" pitchFamily="18" charset="0"/>
                          <a:cs typeface="Times New Roman" panose="02020603050405020304" pitchFamily="18" charset="0"/>
                        </a:rPr>
                        <a:t>Targeted sector reporting.</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2683163"/>
                  </a:ext>
                </a:extLst>
              </a:tr>
              <a:tr h="582912">
                <a:tc>
                  <a:txBody>
                    <a:bodyPr/>
                    <a:lstStyle/>
                    <a:p>
                      <a:pPr algn="ctr"/>
                      <a:r>
                        <a:rPr lang="en-US" sz="1200" dirty="0">
                          <a:effectLst/>
                          <a:latin typeface="Times New Roman" panose="02020603050405020304" pitchFamily="18" charset="0"/>
                          <a:cs typeface="Times New Roman" panose="02020603050405020304" pitchFamily="18" charset="0"/>
                        </a:rPr>
                        <a:t>Transparency Int’l</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dirty="0">
                          <a:effectLst/>
                          <a:latin typeface="Times New Roman" panose="02020603050405020304" pitchFamily="18" charset="0"/>
                          <a:cs typeface="Times New Roman" panose="02020603050405020304" pitchFamily="18" charset="0"/>
                        </a:rPr>
                        <a:t>Crowdsourcing works (India/Kenya)</a:t>
                      </a:r>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u="none" dirty="0">
                          <a:effectLst/>
                          <a:latin typeface="Times New Roman" panose="02020603050405020304" pitchFamily="18" charset="0"/>
                          <a:cs typeface="Times New Roman" panose="02020603050405020304" pitchFamily="18" charset="0"/>
                        </a:rPr>
                        <a:t>AI verification + multi-channel</a:t>
                      </a:r>
                      <a:endParaRPr lang="en-US" sz="120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3974910"/>
                  </a:ext>
                </a:extLst>
              </a:tr>
              <a:tr h="582912">
                <a:tc>
                  <a:txBody>
                    <a:bodyPr/>
                    <a:lstStyle/>
                    <a:p>
                      <a:r>
                        <a:rPr lang="en-US" sz="1200" dirty="0">
                          <a:latin typeface="Times New Roman" panose="02020603050405020304" pitchFamily="18" charset="0"/>
                          <a:cs typeface="Times New Roman" panose="02020603050405020304" pitchFamily="18" charset="0"/>
                        </a:rPr>
                        <a:t>UNODC Reports</a:t>
                      </a:r>
                    </a:p>
                  </a:txBody>
                  <a:tcPr anchor="ctr"/>
                </a:tc>
                <a:tc>
                  <a:txBody>
                    <a:bodyPr/>
                    <a:lstStyle/>
                    <a:p>
                      <a:pPr algn="ctr"/>
                      <a:r>
                        <a:rPr lang="en-US" sz="1200" dirty="0"/>
                        <a:t>Weak whistleblower protection.</a:t>
                      </a:r>
                      <a:endParaRPr lang="en-US" sz="1200" dirty="0">
                        <a:latin typeface="Times New Roman" panose="02020603050405020304" pitchFamily="18" charset="0"/>
                        <a:cs typeface="Times New Roman" panose="02020603050405020304" pitchFamily="18" charset="0"/>
                      </a:endParaRPr>
                    </a:p>
                  </a:txBody>
                  <a:tcPr/>
                </a:tc>
                <a:tc>
                  <a:txBody>
                    <a:bodyPr/>
                    <a:lstStyle/>
                    <a:p>
                      <a:pPr algn="l"/>
                      <a:r>
                        <a:rPr lang="en-US" sz="1200" dirty="0">
                          <a:latin typeface="Times New Roman" panose="02020603050405020304" pitchFamily="18" charset="0"/>
                          <a:cs typeface="Times New Roman" panose="02020603050405020304" pitchFamily="18" charset="0"/>
                        </a:rPr>
                        <a:t>End-to-end encryption + legal help.</a:t>
                      </a:r>
                    </a:p>
                  </a:txBody>
                  <a:tcPr/>
                </a:tc>
                <a:extLst>
                  <a:ext uri="{0D108BD9-81ED-4DB2-BD59-A6C34878D82A}">
                    <a16:rowId xmlns:a16="http://schemas.microsoft.com/office/drawing/2014/main" val="10004"/>
                  </a:ext>
                </a:extLst>
              </a:tr>
              <a:tr h="582912">
                <a:tc>
                  <a:txBody>
                    <a:bodyPr/>
                    <a:lstStyle/>
                    <a:p>
                      <a:r>
                        <a:rPr lang="en-US" sz="1200" dirty="0">
                          <a:latin typeface="Times New Roman" panose="02020603050405020304" pitchFamily="18" charset="0"/>
                          <a:cs typeface="Times New Roman" panose="02020603050405020304" pitchFamily="18" charset="0"/>
                        </a:rPr>
                        <a:t>World Bank Anti-Corruption Forum</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Data transparency builds institutional trust.</a:t>
                      </a:r>
                    </a:p>
                  </a:txBody>
                  <a:tcPr/>
                </a:tc>
                <a:tc>
                  <a:txBody>
                    <a:bodyPr/>
                    <a:lstStyle/>
                    <a:p>
                      <a:r>
                        <a:rPr lang="en-US" sz="1200" dirty="0">
                          <a:latin typeface="Times New Roman" panose="02020603050405020304" pitchFamily="18" charset="0"/>
                          <a:cs typeface="Times New Roman" panose="02020603050405020304" pitchFamily="18" charset="0"/>
                        </a:rPr>
                        <a:t>Public dashboards for complaint outcomes.</a:t>
                      </a:r>
                    </a:p>
                  </a:txBody>
                  <a:tcPr anchor="ctr"/>
                </a:tc>
                <a:extLst>
                  <a:ext uri="{0D108BD9-81ED-4DB2-BD59-A6C34878D82A}">
                    <a16:rowId xmlns:a16="http://schemas.microsoft.com/office/drawing/2014/main" val="10005"/>
                  </a:ext>
                </a:extLst>
              </a:tr>
              <a:tr h="582912">
                <a:tc>
                  <a:txBody>
                    <a:bodyPr/>
                    <a:lstStyle/>
                    <a:p>
                      <a:r>
                        <a:rPr lang="en-US" sz="1200" dirty="0">
                          <a:latin typeface="Times New Roman" panose="02020603050405020304" pitchFamily="18" charset="0"/>
                          <a:cs typeface="Times New Roman" panose="02020603050405020304" pitchFamily="18" charset="0"/>
                        </a:rPr>
                        <a:t>BTRC Reports (Bangladesh)</a:t>
                      </a:r>
                    </a:p>
                  </a:txBody>
                  <a:tcPr anchor="ctr"/>
                </a:tc>
                <a:tc>
                  <a:txBody>
                    <a:bodyPr/>
                    <a:lstStyle/>
                    <a:p>
                      <a:pPr algn="ctr"/>
                      <a:r>
                        <a:rPr lang="en-US" sz="1200" dirty="0">
                          <a:latin typeface="Times New Roman" panose="02020603050405020304" pitchFamily="18" charset="0"/>
                          <a:cs typeface="Times New Roman" panose="02020603050405020304" pitchFamily="18" charset="0"/>
                        </a:rPr>
                        <a:t>Low digital penetration in rural areas.</a:t>
                      </a:r>
                    </a:p>
                  </a:txBody>
                  <a:tcPr/>
                </a:tc>
                <a:tc>
                  <a:txBody>
                    <a:bodyPr/>
                    <a:lstStyle/>
                    <a:p>
                      <a:pPr algn="l"/>
                      <a:r>
                        <a:rPr lang="en-US" sz="1200" dirty="0">
                          <a:latin typeface="Times New Roman" panose="02020603050405020304" pitchFamily="18" charset="0"/>
                          <a:cs typeface="Times New Roman" panose="02020603050405020304" pitchFamily="18" charset="0"/>
                        </a:rPr>
                        <a:t>SMS-based reporting option for offline users.</a:t>
                      </a:r>
                    </a:p>
                  </a:txBody>
                  <a:tcPr/>
                </a:tc>
                <a:extLst>
                  <a:ext uri="{0D108BD9-81ED-4DB2-BD59-A6C34878D82A}">
                    <a16:rowId xmlns:a16="http://schemas.microsoft.com/office/drawing/2014/main" val="10006"/>
                  </a:ext>
                </a:extLst>
              </a:tr>
            </a:tbl>
          </a:graphicData>
        </a:graphic>
      </p:graphicFrame>
      <p:graphicFrame>
        <p:nvGraphicFramePr>
          <p:cNvPr id="163" name="Table 162">
            <a:extLst>
              <a:ext uri="{FF2B5EF4-FFF2-40B4-BE49-F238E27FC236}">
                <a16:creationId xmlns:a16="http://schemas.microsoft.com/office/drawing/2014/main" id="{BDBAAFB1-D8B5-CC01-CBBA-979FCAB21C3B}"/>
              </a:ext>
            </a:extLst>
          </p:cNvPr>
          <p:cNvGraphicFramePr>
            <a:graphicFrameLocks noGrp="1"/>
          </p:cNvGraphicFramePr>
          <p:nvPr>
            <p:extLst>
              <p:ext uri="{D42A27DB-BD31-4B8C-83A1-F6EECF244321}">
                <p14:modId xmlns:p14="http://schemas.microsoft.com/office/powerpoint/2010/main" val="2297219403"/>
              </p:ext>
            </p:extLst>
          </p:nvPr>
        </p:nvGraphicFramePr>
        <p:xfrm>
          <a:off x="4972872" y="7291614"/>
          <a:ext cx="5131044" cy="1463040"/>
        </p:xfrm>
        <a:graphic>
          <a:graphicData uri="http://schemas.openxmlformats.org/drawingml/2006/table">
            <a:tbl>
              <a:tblPr firstRow="1" bandRow="1">
                <a:tableStyleId>{22838BEF-8BB2-4498-84A7-C5851F593DF1}</a:tableStyleId>
              </a:tblPr>
              <a:tblGrid>
                <a:gridCol w="2565522">
                  <a:extLst>
                    <a:ext uri="{9D8B030D-6E8A-4147-A177-3AD203B41FA5}">
                      <a16:colId xmlns:a16="http://schemas.microsoft.com/office/drawing/2014/main" val="4096504366"/>
                    </a:ext>
                  </a:extLst>
                </a:gridCol>
                <a:gridCol w="2565522">
                  <a:extLst>
                    <a:ext uri="{9D8B030D-6E8A-4147-A177-3AD203B41FA5}">
                      <a16:colId xmlns:a16="http://schemas.microsoft.com/office/drawing/2014/main" val="3765377668"/>
                    </a:ext>
                  </a:extLst>
                </a:gridCol>
              </a:tblGrid>
              <a:tr h="414784">
                <a:tc>
                  <a:txBody>
                    <a:bodyPr/>
                    <a:lstStyle/>
                    <a:p>
                      <a:r>
                        <a:rPr lang="en-US" sz="1200" dirty="0">
                          <a:latin typeface="Times New Roman" panose="02020603050405020304" pitchFamily="18" charset="0"/>
                          <a:cs typeface="Times New Roman" panose="02020603050405020304" pitchFamily="18" charset="0"/>
                        </a:rPr>
                        <a:t>Functional</a:t>
                      </a:r>
                    </a:p>
                    <a:p>
                      <a:r>
                        <a:rPr lang="en-US" sz="1200" spc="-10" dirty="0">
                          <a:latin typeface="Times New Roman" panose="02020603050405020304" pitchFamily="18" charset="0"/>
                          <a:cs typeface="Times New Roman" panose="02020603050405020304" pitchFamily="18" charset="0"/>
                        </a:rPr>
                        <a:t>Requirement</a:t>
                      </a:r>
                      <a:endParaRPr lang="en-US" sz="1200"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Non-Functional</a:t>
                      </a:r>
                    </a:p>
                    <a:p>
                      <a:r>
                        <a:rPr lang="en-US" sz="1200" spc="-10" dirty="0">
                          <a:latin typeface="Times New Roman" panose="02020603050405020304" pitchFamily="18" charset="0"/>
                          <a:cs typeface="Times New Roman" panose="02020603050405020304" pitchFamily="18" charset="0"/>
                        </a:rPr>
                        <a:t>Requirement</a:t>
                      </a:r>
                      <a:endParaRPr lang="en-US" sz="1200"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46165292"/>
                  </a:ext>
                </a:extLst>
              </a:tr>
              <a:tr h="912525">
                <a:tc>
                  <a:txBody>
                    <a:bodyPr/>
                    <a:lstStyle/>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Anonymous Reporting</a:t>
                      </a:r>
                    </a:p>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Media Uploads</a:t>
                      </a:r>
                    </a:p>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AI Prioritization</a:t>
                      </a:r>
                    </a:p>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Live Corruption Map</a:t>
                      </a:r>
                    </a:p>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Notifications</a:t>
                      </a:r>
                      <a:endParaRPr lang="en-US" sz="1200" b="0" i="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Security</a:t>
                      </a:r>
                    </a:p>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Performance</a:t>
                      </a:r>
                    </a:p>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Portability</a:t>
                      </a:r>
                    </a:p>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Maintainability</a:t>
                      </a:r>
                    </a:p>
                    <a:p>
                      <a:pPr marL="285750" indent="-285750">
                        <a:buFont typeface="Wingdings" panose="05000000000000000000" pitchFamily="2" charset="2"/>
                        <a:buChar char="§"/>
                      </a:pPr>
                      <a:r>
                        <a:rPr lang="en-US" sz="1200" dirty="0">
                          <a:effectLst/>
                          <a:latin typeface="Times New Roman" panose="02020603050405020304" pitchFamily="18" charset="0"/>
                          <a:cs typeface="Times New Roman" panose="02020603050405020304" pitchFamily="18" charset="0"/>
                        </a:rPr>
                        <a:t>Flexibility</a:t>
                      </a:r>
                      <a:endParaRPr lang="en-US" sz="1200" b="0" i="0" dirty="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2793362214"/>
                  </a:ext>
                </a:extLst>
              </a:tr>
            </a:tbl>
          </a:graphicData>
        </a:graphic>
      </p:graphicFrame>
      <p:sp>
        <p:nvSpPr>
          <p:cNvPr id="11" name="TextBox 10">
            <a:extLst>
              <a:ext uri="{FF2B5EF4-FFF2-40B4-BE49-F238E27FC236}">
                <a16:creationId xmlns:a16="http://schemas.microsoft.com/office/drawing/2014/main" id="{47534107-7EF4-4614-3BC8-2E7518D46587}"/>
              </a:ext>
            </a:extLst>
          </p:cNvPr>
          <p:cNvSpPr txBox="1"/>
          <p:nvPr/>
        </p:nvSpPr>
        <p:spPr>
          <a:xfrm>
            <a:off x="1814767" y="18176457"/>
            <a:ext cx="4554514" cy="213789"/>
          </a:xfrm>
          <a:prstGeom prst="rect">
            <a:avLst/>
          </a:prstGeom>
          <a:noFill/>
        </p:spPr>
        <p:txBody>
          <a:bodyPr wrap="square">
            <a:spAutoFit/>
          </a:bodyPr>
          <a:lstStyle/>
          <a:p>
            <a:pPr algn="ctr">
              <a:lnSpc>
                <a:spcPts val="2143"/>
              </a:lnSpc>
              <a:spcBef>
                <a:spcPts val="1029"/>
              </a:spcBef>
              <a:spcAft>
                <a:spcPts val="1029"/>
              </a:spcAft>
              <a:buNone/>
            </a:pPr>
            <a:endParaRPr lang="en-US" sz="2000" b="0" i="0" dirty="0">
              <a:solidFill>
                <a:schemeClr val="bg1"/>
              </a:solidFill>
              <a:effectLst/>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6FEC0947-1060-70D5-2496-97692A430045}"/>
              </a:ext>
            </a:extLst>
          </p:cNvPr>
          <p:cNvGrpSpPr/>
          <p:nvPr/>
        </p:nvGrpSpPr>
        <p:grpSpPr>
          <a:xfrm>
            <a:off x="4970904" y="17592332"/>
            <a:ext cx="5143025" cy="2215036"/>
            <a:chOff x="-3665536" y="19021528"/>
            <a:chExt cx="4959749" cy="2455013"/>
          </a:xfrm>
        </p:grpSpPr>
        <p:sp>
          <p:nvSpPr>
            <p:cNvPr id="22" name="TextBox 21">
              <a:extLst>
                <a:ext uri="{FF2B5EF4-FFF2-40B4-BE49-F238E27FC236}">
                  <a16:creationId xmlns:a16="http://schemas.microsoft.com/office/drawing/2014/main" id="{88B25250-A9DA-A0FC-773D-73AB09F977F9}"/>
                </a:ext>
              </a:extLst>
            </p:cNvPr>
            <p:cNvSpPr txBox="1"/>
            <p:nvPr/>
          </p:nvSpPr>
          <p:spPr>
            <a:xfrm>
              <a:off x="-3665536" y="19021528"/>
              <a:ext cx="4959749" cy="443458"/>
            </a:xfrm>
            <a:prstGeom prst="rect">
              <a:avLst/>
            </a:prstGeom>
            <a:solidFill>
              <a:srgbClr val="2E5496"/>
            </a:solidFill>
            <a:ln>
              <a:solidFill>
                <a:schemeClr val="tx2">
                  <a:lumMod val="75000"/>
                </a:schemeClr>
              </a:solidFill>
            </a:ln>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11. Conclusion</a:t>
              </a:r>
            </a:p>
          </p:txBody>
        </p:sp>
        <p:sp>
          <p:nvSpPr>
            <p:cNvPr id="23" name="TextBox 22">
              <a:extLst>
                <a:ext uri="{FF2B5EF4-FFF2-40B4-BE49-F238E27FC236}">
                  <a16:creationId xmlns:a16="http://schemas.microsoft.com/office/drawing/2014/main" id="{C5FE222C-2019-9E18-6A41-36BD13D6E04E}"/>
                </a:ext>
              </a:extLst>
            </p:cNvPr>
            <p:cNvSpPr txBox="1"/>
            <p:nvPr/>
          </p:nvSpPr>
          <p:spPr>
            <a:xfrm>
              <a:off x="-3653981" y="19532152"/>
              <a:ext cx="4946787" cy="1944389"/>
            </a:xfrm>
            <a:prstGeom prst="rect">
              <a:avLst/>
            </a:prstGeom>
            <a:noFill/>
          </p:spPr>
          <p:txBody>
            <a:bodyPr wrap="square">
              <a:spAutoFit/>
            </a:bodyPr>
            <a:lstStyle/>
            <a:p>
              <a:pPr algn="l">
                <a:spcBef>
                  <a:spcPts val="1029"/>
                </a:spcBef>
                <a:spcAft>
                  <a:spcPts val="1029"/>
                </a:spcAft>
                <a:buNone/>
              </a:pPr>
              <a:r>
                <a:rPr lang="en-US" sz="1200" b="1" i="0" dirty="0">
                  <a:solidFill>
                    <a:schemeClr val="tx1"/>
                  </a:solidFill>
                  <a:effectLst/>
                  <a:latin typeface="Times New Roman" panose="02020603050405020304" pitchFamily="18" charset="0"/>
                  <a:cs typeface="Times New Roman" panose="02020603050405020304" pitchFamily="18" charset="0"/>
                </a:rPr>
                <a:t>Corrupt-Guard turns fear into action using tech-driven transparency. Join the movement—justice starts with your voice! </a:t>
              </a:r>
              <a:r>
                <a:rPr lang="en-US" sz="1200" b="1" dirty="0">
                  <a:latin typeface="Times New Roman" panose="02020603050405020304" pitchFamily="18" charset="0"/>
                  <a:cs typeface="Times New Roman" panose="02020603050405020304" pitchFamily="18" charset="0"/>
                </a:rPr>
                <a:t>Take a stand. Speak your truth. Corrupt-Guard is with you—every step of the way. In a system where silence has long protected the corrupt, your voice becomes a powerful force for change. With advanced technology, real-time data, and multi-channel access, Corrupt-Guard ensures your report reaches the right hands—securely, anonymously, and effectively. Whether you're in a city or a remote village, your courage counts. Every report you make contributes to a growing network of truth-seekers, change-makers, and everyday heroes.</a:t>
              </a:r>
            </a:p>
          </p:txBody>
        </p:sp>
      </p:grpSp>
      <p:pic>
        <p:nvPicPr>
          <p:cNvPr id="29" name="Picture 28">
            <a:extLst>
              <a:ext uri="{FF2B5EF4-FFF2-40B4-BE49-F238E27FC236}">
                <a16:creationId xmlns:a16="http://schemas.microsoft.com/office/drawing/2014/main" id="{23B932AB-C663-4C62-3FD8-AD06030C1E20}"/>
              </a:ext>
            </a:extLst>
          </p:cNvPr>
          <p:cNvPicPr>
            <a:picLocks noChangeAspect="1"/>
          </p:cNvPicPr>
          <p:nvPr/>
        </p:nvPicPr>
        <p:blipFill rotWithShape="1">
          <a:blip r:embed="rId7"/>
          <a:srcRect l="3138" t="7852" r="1728" b="8181"/>
          <a:stretch/>
        </p:blipFill>
        <p:spPr>
          <a:xfrm>
            <a:off x="4961850" y="14639600"/>
            <a:ext cx="5150619" cy="2824466"/>
          </a:xfrm>
          <a:prstGeom prst="rect">
            <a:avLst/>
          </a:prstGeom>
        </p:spPr>
      </p:pic>
      <p:pic>
        <p:nvPicPr>
          <p:cNvPr id="1026" name="Picture 2">
            <a:extLst>
              <a:ext uri="{FF2B5EF4-FFF2-40B4-BE49-F238E27FC236}">
                <a16:creationId xmlns:a16="http://schemas.microsoft.com/office/drawing/2014/main" id="{EB9556EC-400D-188E-0C11-739EE1E6BA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197267" y="6985415"/>
            <a:ext cx="4808248" cy="3561937"/>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966BC1EA-A069-543B-CAA9-E4826A760EE9}"/>
              </a:ext>
            </a:extLst>
          </p:cNvPr>
          <p:cNvSpPr txBox="1"/>
          <p:nvPr/>
        </p:nvSpPr>
        <p:spPr>
          <a:xfrm>
            <a:off x="104467" y="13108252"/>
            <a:ext cx="4749083" cy="400110"/>
          </a:xfrm>
          <a:prstGeom prst="rect">
            <a:avLst/>
          </a:prstGeom>
          <a:solidFill>
            <a:srgbClr val="2E5496"/>
          </a:solidFill>
          <a:ln>
            <a:solidFill>
              <a:schemeClr val="tx2">
                <a:lumMod val="75000"/>
              </a:schemeClr>
            </a:solidFill>
          </a:ln>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5. Literature Review</a:t>
            </a:r>
          </a:p>
        </p:txBody>
      </p:sp>
      <p:sp>
        <p:nvSpPr>
          <p:cNvPr id="37" name="TextBox 36">
            <a:extLst>
              <a:ext uri="{FF2B5EF4-FFF2-40B4-BE49-F238E27FC236}">
                <a16:creationId xmlns:a16="http://schemas.microsoft.com/office/drawing/2014/main" id="{91255C40-D7B8-EE13-1E38-06925A5AFCBD}"/>
              </a:ext>
            </a:extLst>
          </p:cNvPr>
          <p:cNvSpPr txBox="1"/>
          <p:nvPr/>
        </p:nvSpPr>
        <p:spPr>
          <a:xfrm>
            <a:off x="10217438" y="17592333"/>
            <a:ext cx="4775862" cy="400110"/>
          </a:xfrm>
          <a:prstGeom prst="rect">
            <a:avLst/>
          </a:prstGeom>
          <a:solidFill>
            <a:srgbClr val="2E5496"/>
          </a:solidFill>
          <a:ln>
            <a:solidFill>
              <a:schemeClr val="tx2">
                <a:lumMod val="75000"/>
              </a:schemeClr>
            </a:solidFill>
          </a:ln>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15. References</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6653C724-D63D-C257-3671-CE1E614D5325}"/>
              </a:ext>
            </a:extLst>
          </p:cNvPr>
          <p:cNvSpPr txBox="1"/>
          <p:nvPr/>
        </p:nvSpPr>
        <p:spPr>
          <a:xfrm>
            <a:off x="96858" y="4842018"/>
            <a:ext cx="4732110" cy="400110"/>
          </a:xfrm>
          <a:prstGeom prst="rect">
            <a:avLst/>
          </a:prstGeom>
          <a:solidFill>
            <a:srgbClr val="2E5496"/>
          </a:solidFill>
          <a:ln>
            <a:solidFill>
              <a:srgbClr val="2E5496"/>
            </a:solidFill>
          </a:ln>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2. Problem Domain</a:t>
            </a:r>
          </a:p>
        </p:txBody>
      </p:sp>
      <p:sp>
        <p:nvSpPr>
          <p:cNvPr id="42" name="TextBox 41">
            <a:extLst>
              <a:ext uri="{FF2B5EF4-FFF2-40B4-BE49-F238E27FC236}">
                <a16:creationId xmlns:a16="http://schemas.microsoft.com/office/drawing/2014/main" id="{CA8072DE-3F72-CC52-5FE9-2BFD06AD8588}"/>
              </a:ext>
            </a:extLst>
          </p:cNvPr>
          <p:cNvSpPr txBox="1"/>
          <p:nvPr/>
        </p:nvSpPr>
        <p:spPr>
          <a:xfrm>
            <a:off x="77389" y="17592333"/>
            <a:ext cx="4752954" cy="400110"/>
          </a:xfrm>
          <a:prstGeom prst="rect">
            <a:avLst/>
          </a:prstGeom>
          <a:solidFill>
            <a:srgbClr val="2E5496"/>
          </a:solidFill>
          <a:ln>
            <a:solidFill>
              <a:schemeClr val="tx2">
                <a:lumMod val="75000"/>
              </a:schemeClr>
            </a:solidFill>
          </a:ln>
        </p:spPr>
        <p:txBody>
          <a:bodyPr wrap="square">
            <a:spAutoFit/>
          </a:bodyPr>
          <a:lstStyle/>
          <a:p>
            <a:pPr algn="ctr"/>
            <a:r>
              <a:rPr lang="en-US" sz="2000" b="1" dirty="0">
                <a:solidFill>
                  <a:srgbClr val="F8FAFF"/>
                </a:solidFill>
                <a:latin typeface="+mj-lt"/>
              </a:rPr>
              <a:t>6</a:t>
            </a:r>
            <a:r>
              <a:rPr lang="en-US" sz="2000" b="1" i="0" dirty="0">
                <a:solidFill>
                  <a:srgbClr val="F8FAFF"/>
                </a:solidFill>
                <a:effectLst/>
                <a:latin typeface="+mj-lt"/>
              </a:rPr>
              <a:t>. Social </a:t>
            </a:r>
            <a:r>
              <a:rPr lang="en-US" sz="2000" b="1" i="0" dirty="0">
                <a:solidFill>
                  <a:srgbClr val="F8FAFF"/>
                </a:solidFill>
                <a:effectLst/>
                <a:latin typeface="Times New Roman" panose="02020603050405020304" pitchFamily="18" charset="0"/>
                <a:cs typeface="Times New Roman" panose="02020603050405020304" pitchFamily="18" charset="0"/>
              </a:rPr>
              <a:t>Impact</a:t>
            </a:r>
            <a:endParaRPr lang="en-US" sz="2000" b="0" i="0" dirty="0">
              <a:solidFill>
                <a:srgbClr val="F8FAFF"/>
              </a:solidFill>
              <a:effectLst/>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99AD2B15-3C3B-F2BE-913C-D1BD6C71F7CA}"/>
              </a:ext>
            </a:extLst>
          </p:cNvPr>
          <p:cNvSpPr txBox="1"/>
          <p:nvPr/>
        </p:nvSpPr>
        <p:spPr>
          <a:xfrm>
            <a:off x="10197267" y="6897894"/>
            <a:ext cx="4798187" cy="400110"/>
          </a:xfrm>
          <a:prstGeom prst="rect">
            <a:avLst/>
          </a:prstGeom>
          <a:solidFill>
            <a:srgbClr val="2E5496"/>
          </a:solidFill>
          <a:ln>
            <a:solidFill>
              <a:schemeClr val="tx2">
                <a:lumMod val="75000"/>
              </a:schemeClr>
            </a:solidFill>
          </a:ln>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12. UML Use Case Diagram</a:t>
            </a:r>
          </a:p>
        </p:txBody>
      </p:sp>
      <p:sp>
        <p:nvSpPr>
          <p:cNvPr id="47" name="TextBox 46">
            <a:extLst>
              <a:ext uri="{FF2B5EF4-FFF2-40B4-BE49-F238E27FC236}">
                <a16:creationId xmlns:a16="http://schemas.microsoft.com/office/drawing/2014/main" id="{8E7FA2AB-4886-8CFC-D4C4-B36C9920022A}"/>
              </a:ext>
            </a:extLst>
          </p:cNvPr>
          <p:cNvSpPr txBox="1"/>
          <p:nvPr/>
        </p:nvSpPr>
        <p:spPr>
          <a:xfrm>
            <a:off x="4953788" y="1770518"/>
            <a:ext cx="10034026" cy="400110"/>
          </a:xfrm>
          <a:prstGeom prst="rect">
            <a:avLst/>
          </a:prstGeom>
          <a:solidFill>
            <a:srgbClr val="2E5496"/>
          </a:solidFill>
          <a:ln>
            <a:noFill/>
          </a:ln>
        </p:spPr>
        <p:txBody>
          <a:bodyPr wrap="square">
            <a:spAutoFit/>
          </a:bodyPr>
          <a:lstStyle/>
          <a:p>
            <a:pPr marL="12700" algn="ctr">
              <a:lnSpc>
                <a:spcPct val="100000"/>
              </a:lnSpc>
              <a:spcBef>
                <a:spcPts val="95"/>
              </a:spcBef>
            </a:pPr>
            <a:r>
              <a:rPr lang="en-US" sz="2000" b="1" spc="-10" dirty="0">
                <a:solidFill>
                  <a:schemeClr val="bg1"/>
                </a:solidFill>
                <a:latin typeface="Times New Roman" panose="02020603050405020304" pitchFamily="18" charset="0"/>
                <a:cs typeface="Times New Roman" panose="02020603050405020304" pitchFamily="18" charset="0"/>
              </a:rPr>
              <a:t>7. Methodology</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6653C724-D63D-C257-3671-CE1E614D5325}"/>
              </a:ext>
            </a:extLst>
          </p:cNvPr>
          <p:cNvSpPr txBox="1"/>
          <p:nvPr/>
        </p:nvSpPr>
        <p:spPr>
          <a:xfrm>
            <a:off x="4974081" y="6900070"/>
            <a:ext cx="5121031" cy="400110"/>
          </a:xfrm>
          <a:prstGeom prst="rect">
            <a:avLst/>
          </a:prstGeom>
          <a:solidFill>
            <a:srgbClr val="2E5496"/>
          </a:solidFill>
          <a:ln>
            <a:solidFill>
              <a:schemeClr val="tx2">
                <a:lumMod val="75000"/>
              </a:schemeClr>
            </a:solidFill>
          </a:ln>
        </p:spPr>
        <p:txBody>
          <a:bodyPr wrap="square">
            <a:spAutoFit/>
          </a:bodyPr>
          <a:lstStyle/>
          <a:p>
            <a:pPr marL="117475">
              <a:lnSpc>
                <a:spcPct val="100000"/>
              </a:lnSpc>
              <a:spcBef>
                <a:spcPts val="95"/>
              </a:spcBef>
            </a:pPr>
            <a:r>
              <a:rPr lang="en-US" sz="2000" b="1" dirty="0">
                <a:solidFill>
                  <a:schemeClr val="bg1"/>
                </a:solidFill>
                <a:latin typeface="Times New Roman" panose="02020603050405020304" pitchFamily="18" charset="0"/>
                <a:cs typeface="Times New Roman" panose="02020603050405020304" pitchFamily="18" charset="0"/>
              </a:rPr>
              <a:t>8. Software</a:t>
            </a:r>
            <a:r>
              <a:rPr lang="en-US" sz="2000" b="1" spc="125" dirty="0">
                <a:solidFill>
                  <a:schemeClr val="bg1"/>
                </a:solidFill>
                <a:latin typeface="Times New Roman" panose="02020603050405020304" pitchFamily="18" charset="0"/>
                <a:cs typeface="Times New Roman" panose="02020603050405020304" pitchFamily="18" charset="0"/>
              </a:rPr>
              <a:t> </a:t>
            </a:r>
            <a:r>
              <a:rPr lang="en-US" sz="2000" b="1" dirty="0">
                <a:solidFill>
                  <a:schemeClr val="bg1"/>
                </a:solidFill>
                <a:latin typeface="Times New Roman" panose="02020603050405020304" pitchFamily="18" charset="0"/>
                <a:cs typeface="Times New Roman" panose="02020603050405020304" pitchFamily="18" charset="0"/>
              </a:rPr>
              <a:t>Requirement</a:t>
            </a:r>
            <a:r>
              <a:rPr lang="en-US" sz="2000" b="1" spc="125" dirty="0">
                <a:solidFill>
                  <a:schemeClr val="bg1"/>
                </a:solidFill>
                <a:latin typeface="Times New Roman" panose="02020603050405020304" pitchFamily="18" charset="0"/>
                <a:cs typeface="Times New Roman" panose="02020603050405020304" pitchFamily="18" charset="0"/>
              </a:rPr>
              <a:t> </a:t>
            </a:r>
            <a:r>
              <a:rPr lang="en-US" sz="2000" b="1" spc="-10" dirty="0">
                <a:solidFill>
                  <a:schemeClr val="bg1"/>
                </a:solidFill>
                <a:latin typeface="Times New Roman" panose="02020603050405020304" pitchFamily="18" charset="0"/>
                <a:cs typeface="Times New Roman" panose="02020603050405020304" pitchFamily="18" charset="0"/>
              </a:rPr>
              <a:t>Specification</a:t>
            </a:r>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211E6370-BFA2-ED18-0D01-E982F4916303}"/>
              </a:ext>
            </a:extLst>
          </p:cNvPr>
          <p:cNvSpPr/>
          <p:nvPr/>
        </p:nvSpPr>
        <p:spPr>
          <a:xfrm>
            <a:off x="104470" y="2080355"/>
            <a:ext cx="4724498" cy="2514545"/>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sz="1200" b="1" dirty="0" err="1">
                <a:latin typeface="Times New Roman" panose="02020603050405020304" pitchFamily="18" charset="0"/>
                <a:cs typeface="Times New Roman" panose="02020603050405020304" pitchFamily="18" charset="0"/>
              </a:rPr>
              <a:t>CorruptGuard</a:t>
            </a:r>
            <a:r>
              <a:rPr lang="en-US" sz="1200" b="1" dirty="0">
                <a:latin typeface="Times New Roman" panose="02020603050405020304" pitchFamily="18" charset="0"/>
                <a:cs typeface="Times New Roman" panose="02020603050405020304" pitchFamily="18" charset="0"/>
              </a:rPr>
              <a:t> Helpline is a secure and anonymous platform designed to combat corruption in Bangladesh by leveraging modern technologies such as AI, real-time mapping, and multi-channel access including web, SMS, and </a:t>
            </a:r>
            <a:r>
              <a:rPr lang="en-US" sz="1200" b="1" dirty="0" err="1">
                <a:latin typeface="Times New Roman" panose="02020603050405020304" pitchFamily="18" charset="0"/>
                <a:cs typeface="Times New Roman" panose="02020603050405020304" pitchFamily="18" charset="0"/>
              </a:rPr>
              <a:t>chatbot</a:t>
            </a:r>
            <a:r>
              <a:rPr lang="en-US" sz="1200" b="1" dirty="0">
                <a:latin typeface="Times New Roman" panose="02020603050405020304" pitchFamily="18" charset="0"/>
                <a:cs typeface="Times New Roman" panose="02020603050405020304" pitchFamily="18" charset="0"/>
              </a:rPr>
              <a:t> interfaces. It empowers everyday citizens to report unethical practices without fear of retaliation, ensuring their identity and safety are protected at all stages.</a:t>
            </a:r>
          </a:p>
          <a:p>
            <a:pPr algn="l"/>
            <a:r>
              <a:rPr lang="en-US" sz="1200" b="1" dirty="0">
                <a:latin typeface="Times New Roman" panose="02020603050405020304" pitchFamily="18" charset="0"/>
                <a:cs typeface="Times New Roman" panose="02020603050405020304" pitchFamily="18" charset="0"/>
              </a:rPr>
              <a:t>At its core, </a:t>
            </a:r>
            <a:r>
              <a:rPr lang="en-US" sz="1200" b="1" dirty="0" err="1">
                <a:latin typeface="Times New Roman" panose="02020603050405020304" pitchFamily="18" charset="0"/>
                <a:cs typeface="Times New Roman" panose="02020603050405020304" pitchFamily="18" charset="0"/>
              </a:rPr>
              <a:t>CorruptGuard</a:t>
            </a:r>
            <a:r>
              <a:rPr lang="en-US" sz="1200" b="1" dirty="0">
                <a:latin typeface="Times New Roman" panose="02020603050405020304" pitchFamily="18" charset="0"/>
                <a:cs typeface="Times New Roman" panose="02020603050405020304" pitchFamily="18" charset="0"/>
              </a:rPr>
              <a:t> is built to empower individuals to speak up against unethical behavior, bribery, abuse of power, or administrative misconduct—without fear of retaliation. The platform ensures end-to-end encryption, data anonymity, and user privacy at all stages, allowing whistleblowers to report safely and confidently.</a:t>
            </a:r>
            <a:endParaRPr lang="en-US" sz="1200" b="1" dirty="0">
              <a:solidFill>
                <a:schemeClr val="tx1"/>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6653C724-D63D-C257-3671-CE1E614D5325}"/>
              </a:ext>
            </a:extLst>
          </p:cNvPr>
          <p:cNvSpPr txBox="1"/>
          <p:nvPr/>
        </p:nvSpPr>
        <p:spPr>
          <a:xfrm>
            <a:off x="104468" y="1762341"/>
            <a:ext cx="4724500" cy="400110"/>
          </a:xfrm>
          <a:prstGeom prst="rect">
            <a:avLst/>
          </a:prstGeom>
          <a:solidFill>
            <a:srgbClr val="2E5496"/>
          </a:solidFill>
          <a:ln>
            <a:solidFill>
              <a:schemeClr val="tx2">
                <a:lumMod val="75000"/>
              </a:schemeClr>
            </a:solidFill>
          </a:ln>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1. Abstract</a:t>
            </a:r>
            <a:endParaRPr lang="en-US" sz="2400" b="1" dirty="0">
              <a:solidFill>
                <a:schemeClr val="bg1"/>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CA8072DE-3F72-CC52-5FE9-2BFD06AD8588}"/>
              </a:ext>
            </a:extLst>
          </p:cNvPr>
          <p:cNvSpPr txBox="1"/>
          <p:nvPr/>
        </p:nvSpPr>
        <p:spPr>
          <a:xfrm>
            <a:off x="4967685" y="14285491"/>
            <a:ext cx="5130666" cy="400110"/>
          </a:xfrm>
          <a:prstGeom prst="rect">
            <a:avLst/>
          </a:prstGeom>
          <a:solidFill>
            <a:srgbClr val="2E5496"/>
          </a:solidFill>
          <a:ln>
            <a:solidFill>
              <a:schemeClr val="tx2">
                <a:lumMod val="75000"/>
              </a:schemeClr>
            </a:solidFill>
          </a:ln>
        </p:spPr>
        <p:txBody>
          <a:bodyPr wrap="square">
            <a:spAutoFit/>
          </a:bodyPr>
          <a:lstStyle/>
          <a:p>
            <a:pPr algn="ctr"/>
            <a:r>
              <a:rPr lang="en-US" sz="2000" b="1" i="0" dirty="0">
                <a:solidFill>
                  <a:srgbClr val="F8FAFF"/>
                </a:solidFill>
                <a:effectLst/>
                <a:latin typeface="Times New Roman" panose="02020603050405020304" pitchFamily="18" charset="0"/>
                <a:cs typeface="Times New Roman" panose="02020603050405020304" pitchFamily="18" charset="0"/>
              </a:rPr>
              <a:t>10. Data Flow Diagram</a:t>
            </a:r>
            <a:endParaRPr lang="en-US" sz="2400" b="0" i="0" dirty="0">
              <a:solidFill>
                <a:srgbClr val="F8FAFF"/>
              </a:solidFill>
              <a:effectLst/>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05648FD5-0782-6C2D-3A7A-416C55D4BB3E}"/>
              </a:ext>
            </a:extLst>
          </p:cNvPr>
          <p:cNvSpPr txBox="1"/>
          <p:nvPr/>
        </p:nvSpPr>
        <p:spPr>
          <a:xfrm>
            <a:off x="4972873" y="8873325"/>
            <a:ext cx="5131044" cy="400110"/>
          </a:xfrm>
          <a:prstGeom prst="rect">
            <a:avLst/>
          </a:prstGeom>
          <a:solidFill>
            <a:srgbClr val="2E5496"/>
          </a:solidFill>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9. SDLC (Table)</a:t>
            </a:r>
          </a:p>
        </p:txBody>
      </p:sp>
      <p:sp>
        <p:nvSpPr>
          <p:cNvPr id="51" name="TextBox 50">
            <a:extLst>
              <a:ext uri="{FF2B5EF4-FFF2-40B4-BE49-F238E27FC236}">
                <a16:creationId xmlns:a16="http://schemas.microsoft.com/office/drawing/2014/main" id="{CA8072DE-3F72-CC52-5FE9-2BFD06AD8588}"/>
              </a:ext>
            </a:extLst>
          </p:cNvPr>
          <p:cNvSpPr txBox="1"/>
          <p:nvPr/>
        </p:nvSpPr>
        <p:spPr>
          <a:xfrm>
            <a:off x="10218519" y="14350380"/>
            <a:ext cx="4776935" cy="400110"/>
          </a:xfrm>
          <a:prstGeom prst="rect">
            <a:avLst/>
          </a:prstGeom>
          <a:solidFill>
            <a:srgbClr val="2E5496"/>
          </a:solidFill>
          <a:ln>
            <a:solidFill>
              <a:schemeClr val="tx2">
                <a:lumMod val="75000"/>
              </a:schemeClr>
            </a:solidFill>
          </a:ln>
        </p:spPr>
        <p:txBody>
          <a:bodyPr wrap="square">
            <a:spAutoFit/>
          </a:bodyPr>
          <a:lstStyle/>
          <a:p>
            <a:pPr algn="ctr"/>
            <a:r>
              <a:rPr lang="en-US" sz="2000" b="1" i="0" dirty="0">
                <a:solidFill>
                  <a:srgbClr val="F8FAFF"/>
                </a:solidFill>
                <a:effectLst/>
                <a:latin typeface="Times New Roman" panose="02020603050405020304" pitchFamily="18" charset="0"/>
                <a:cs typeface="Times New Roman" panose="02020603050405020304" pitchFamily="18" charset="0"/>
              </a:rPr>
              <a:t>14. UML Class Diagram</a:t>
            </a:r>
            <a:endParaRPr lang="en-US" sz="2000" b="0" i="0" dirty="0">
              <a:solidFill>
                <a:srgbClr val="F8FAFF"/>
              </a:solidFill>
              <a:effectLst/>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05648FD5-0782-6C2D-3A7A-416C55D4BB3E}"/>
              </a:ext>
            </a:extLst>
          </p:cNvPr>
          <p:cNvSpPr txBox="1"/>
          <p:nvPr/>
        </p:nvSpPr>
        <p:spPr>
          <a:xfrm>
            <a:off x="10207931" y="10653629"/>
            <a:ext cx="4787524" cy="400110"/>
          </a:xfrm>
          <a:prstGeom prst="rect">
            <a:avLst/>
          </a:prstGeom>
          <a:solidFill>
            <a:srgbClr val="2E5496"/>
          </a:solidFill>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13. UML S &amp; C</a:t>
            </a:r>
          </a:p>
        </p:txBody>
      </p:sp>
      <p:pic>
        <p:nvPicPr>
          <p:cNvPr id="5" name="Picture 2" descr="SDLC Spiral Model"/>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12400" y="12125027"/>
            <a:ext cx="4038600" cy="199600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01CD5DDB-6FF1-6B0E-0373-F56732F97FBB}"/>
              </a:ext>
            </a:extLst>
          </p:cNvPr>
          <p:cNvSpPr/>
          <p:nvPr/>
        </p:nvSpPr>
        <p:spPr>
          <a:xfrm>
            <a:off x="113562" y="10741369"/>
            <a:ext cx="4751602" cy="2155238"/>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Enable Secure &amp; Anonymous Reporting: Develop a secure, anonymous platform for reporting corruption</a:t>
            </a:r>
          </a:p>
          <a:p>
            <a:pPr marL="171450" indent="-171450" algn="l">
              <a:buFont typeface="Arial" panose="020B0604020202020204" pitchFamily="34" charset="0"/>
              <a:buChar char="•"/>
            </a:pPr>
            <a:br>
              <a:rPr lang="en-US" sz="1200" b="1" dirty="0">
                <a:latin typeface="Times New Roman" panose="02020603050405020304" pitchFamily="18" charset="0"/>
                <a:cs typeface="Times New Roman" panose="02020603050405020304" pitchFamily="18" charset="0"/>
              </a:rPr>
            </a:br>
            <a:r>
              <a:rPr lang="en-US" sz="1200" b="1" dirty="0">
                <a:latin typeface="Times New Roman" panose="02020603050405020304" pitchFamily="18" charset="0"/>
                <a:cs typeface="Times New Roman" panose="02020603050405020304" pitchFamily="18" charset="0"/>
              </a:rPr>
              <a:t>Protect Whistleblowers at Every Step: Guarantee protection and privacy for whistleblowers</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Offer Real-Time Case Tracking: Enable real-time tracking of complaints and case progress</a:t>
            </a:r>
          </a:p>
          <a:p>
            <a:pPr marL="171450" indent="-171450" algn="l">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Provide Access to Legal Support: Provide legal resources and support to victims of corruption</a:t>
            </a:r>
          </a:p>
        </p:txBody>
      </p:sp>
      <p:sp>
        <p:nvSpPr>
          <p:cNvPr id="57" name="TextBox 56">
            <a:extLst>
              <a:ext uri="{FF2B5EF4-FFF2-40B4-BE49-F238E27FC236}">
                <a16:creationId xmlns:a16="http://schemas.microsoft.com/office/drawing/2014/main" id="{05648FD5-0782-6C2D-3A7A-416C55D4BB3E}"/>
              </a:ext>
            </a:extLst>
          </p:cNvPr>
          <p:cNvSpPr txBox="1"/>
          <p:nvPr/>
        </p:nvSpPr>
        <p:spPr>
          <a:xfrm>
            <a:off x="114761" y="10371189"/>
            <a:ext cx="4759464" cy="400110"/>
          </a:xfrm>
          <a:prstGeom prst="rect">
            <a:avLst/>
          </a:prstGeom>
          <a:solidFill>
            <a:srgbClr val="2E5496"/>
          </a:solidFill>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4. Objective</a:t>
            </a:r>
          </a:p>
        </p:txBody>
      </p:sp>
      <p:sp>
        <p:nvSpPr>
          <p:cNvPr id="56" name="TextBox 55">
            <a:extLst>
              <a:ext uri="{FF2B5EF4-FFF2-40B4-BE49-F238E27FC236}">
                <a16:creationId xmlns:a16="http://schemas.microsoft.com/office/drawing/2014/main" id="{6653C724-D63D-C257-3671-CE1E614D5325}"/>
              </a:ext>
            </a:extLst>
          </p:cNvPr>
          <p:cNvSpPr txBox="1"/>
          <p:nvPr/>
        </p:nvSpPr>
        <p:spPr>
          <a:xfrm>
            <a:off x="105485" y="7609698"/>
            <a:ext cx="4732110" cy="400110"/>
          </a:xfrm>
          <a:prstGeom prst="rect">
            <a:avLst/>
          </a:prstGeom>
          <a:solidFill>
            <a:srgbClr val="2E5496"/>
          </a:solidFill>
          <a:ln>
            <a:solidFill>
              <a:srgbClr val="2E5496"/>
            </a:solidFill>
          </a:ln>
        </p:spPr>
        <p:txBody>
          <a:bodyPr wrap="square">
            <a:spAutoFit/>
          </a:bodyPr>
          <a:lstStyle/>
          <a:p>
            <a:pPr algn="ctr"/>
            <a:r>
              <a:rPr lang="en-US" sz="2000" b="1" dirty="0">
                <a:solidFill>
                  <a:schemeClr val="bg1"/>
                </a:solidFill>
                <a:latin typeface="Times New Roman" panose="02020603050405020304" pitchFamily="18" charset="0"/>
                <a:cs typeface="Times New Roman" panose="02020603050405020304" pitchFamily="18" charset="0"/>
              </a:rPr>
              <a:t>3. Motivation </a:t>
            </a:r>
          </a:p>
        </p:txBody>
      </p:sp>
      <p:sp>
        <p:nvSpPr>
          <p:cNvPr id="6" name="Rectangle 1"/>
          <p:cNvSpPr>
            <a:spLocks noChangeArrowheads="1"/>
          </p:cNvSpPr>
          <p:nvPr/>
        </p:nvSpPr>
        <p:spPr bwMode="auto">
          <a:xfrm>
            <a:off x="76854" y="18126921"/>
            <a:ext cx="467156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 &amp; Anonymous Reporting – Enabling individuals to speak up without fear.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Live Data &amp; Smart Analytics – Exposing corruption in real-time through intelligent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Tech-Driven Transparency – Using technology to deter misconduct and promote integrity.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Accountability &amp; Trust-Building – Strengthening public institutions by ensuring accountability.</a:t>
            </a:r>
          </a:p>
        </p:txBody>
      </p:sp>
      <p:cxnSp>
        <p:nvCxnSpPr>
          <p:cNvPr id="10" name="Straight Connector 9"/>
          <p:cNvCxnSpPr/>
          <p:nvPr/>
        </p:nvCxnSpPr>
        <p:spPr>
          <a:xfrm flipV="1">
            <a:off x="4961850" y="12132657"/>
            <a:ext cx="5130647" cy="53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2759</TotalTime>
  <Words>826</Words>
  <Application>Microsoft Office PowerPoint</Application>
  <PresentationFormat>Custom</PresentationFormat>
  <Paragraphs>75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SDM Dulal</dc:creator>
  <cp:lastModifiedBy>MD. Jubayerul Hasan Mahin</cp:lastModifiedBy>
  <cp:revision>51</cp:revision>
  <dcterms:created xsi:type="dcterms:W3CDTF">2024-12-18T07:00:09Z</dcterms:created>
  <dcterms:modified xsi:type="dcterms:W3CDTF">2025-05-11T21:04:57Z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2024-12-18T00:00:00Z</vt:filetime>
  </property>
  <property fmtid="{D5CDD505-2E9C-101B-9397-08002B2CF9AE}" pid="3" name="Creator">
    <vt:lpwstr>Microsoft® PowerPoint® 2019</vt:lpwstr>
  </property>
  <property fmtid="{D5CDD505-2E9C-101B-9397-08002B2CF9AE}" pid="4" name="LastSaved">
    <vt:filetime>2024-12-18T00:00:00Z</vt:filetime>
  </property>
  <property fmtid="{D5CDD505-2E9C-101B-9397-08002B2CF9AE}" pid="5" name="Producer">
    <vt:lpwstr>Microsoft® PowerPoint® 2019</vt:lpwstr>
  </property>
</Properties>
</file>