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83" r:id="rId3"/>
    <p:sldId id="386" r:id="rId4"/>
    <p:sldId id="381" r:id="rId5"/>
    <p:sldId id="382" r:id="rId6"/>
    <p:sldId id="350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1957" r:id="rId27"/>
    <p:sldId id="1958" r:id="rId28"/>
    <p:sldId id="1959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1" r:id="rId37"/>
    <p:sldId id="300" r:id="rId38"/>
    <p:sldId id="357" r:id="rId39"/>
    <p:sldId id="1966" r:id="rId40"/>
    <p:sldId id="1967" r:id="rId41"/>
    <p:sldId id="1968" r:id="rId42"/>
    <p:sldId id="309" r:id="rId43"/>
    <p:sldId id="1969" r:id="rId44"/>
    <p:sldId id="1970" r:id="rId45"/>
    <p:sldId id="1971" r:id="rId46"/>
    <p:sldId id="1972" r:id="rId47"/>
    <p:sldId id="1951" r:id="rId48"/>
    <p:sldId id="1973" r:id="rId49"/>
    <p:sldId id="1974" r:id="rId50"/>
    <p:sldId id="1975" r:id="rId51"/>
    <p:sldId id="1976" r:id="rId52"/>
    <p:sldId id="1979" r:id="rId53"/>
    <p:sldId id="1980" r:id="rId54"/>
    <p:sldId id="1981" r:id="rId55"/>
    <p:sldId id="1982" r:id="rId56"/>
    <p:sldId id="1983" r:id="rId57"/>
    <p:sldId id="1984" r:id="rId58"/>
    <p:sldId id="1985" r:id="rId59"/>
    <p:sldId id="1986" r:id="rId60"/>
    <p:sldId id="1987" r:id="rId6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633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976192" y="494750"/>
            <a:ext cx="3495040" cy="3495040"/>
          </a:xfrm>
          <a:custGeom>
            <a:avLst/>
            <a:gdLst/>
            <a:ahLst/>
            <a:cxnLst/>
            <a:rect l="l" t="t" r="r" b="b"/>
            <a:pathLst>
              <a:path w="3495040" h="3495040">
                <a:moveTo>
                  <a:pt x="0" y="1747345"/>
                </a:moveTo>
                <a:lnTo>
                  <a:pt x="648" y="1699248"/>
                </a:lnTo>
                <a:lnTo>
                  <a:pt x="2584" y="1651473"/>
                </a:lnTo>
                <a:lnTo>
                  <a:pt x="5792" y="1604035"/>
                </a:lnTo>
                <a:lnTo>
                  <a:pt x="10253" y="1556952"/>
                </a:lnTo>
                <a:lnTo>
                  <a:pt x="15950" y="1510240"/>
                </a:lnTo>
                <a:lnTo>
                  <a:pt x="22869" y="1463916"/>
                </a:lnTo>
                <a:lnTo>
                  <a:pt x="30991" y="1417997"/>
                </a:lnTo>
                <a:lnTo>
                  <a:pt x="40301" y="1372498"/>
                </a:lnTo>
                <a:lnTo>
                  <a:pt x="50782" y="1327437"/>
                </a:lnTo>
                <a:lnTo>
                  <a:pt x="62416" y="1282831"/>
                </a:lnTo>
                <a:lnTo>
                  <a:pt x="75189" y="1238696"/>
                </a:lnTo>
                <a:lnTo>
                  <a:pt x="89080" y="1195048"/>
                </a:lnTo>
                <a:lnTo>
                  <a:pt x="104077" y="1151905"/>
                </a:lnTo>
                <a:lnTo>
                  <a:pt x="120162" y="1109283"/>
                </a:lnTo>
                <a:lnTo>
                  <a:pt x="137316" y="1067199"/>
                </a:lnTo>
                <a:lnTo>
                  <a:pt x="155524" y="1025669"/>
                </a:lnTo>
                <a:lnTo>
                  <a:pt x="174769" y="984710"/>
                </a:lnTo>
                <a:lnTo>
                  <a:pt x="195036" y="944339"/>
                </a:lnTo>
                <a:lnTo>
                  <a:pt x="216307" y="904572"/>
                </a:lnTo>
                <a:lnTo>
                  <a:pt x="238565" y="865426"/>
                </a:lnTo>
                <a:lnTo>
                  <a:pt x="261793" y="826917"/>
                </a:lnTo>
                <a:lnTo>
                  <a:pt x="285976" y="789063"/>
                </a:lnTo>
                <a:lnTo>
                  <a:pt x="311097" y="751880"/>
                </a:lnTo>
                <a:lnTo>
                  <a:pt x="337138" y="715385"/>
                </a:lnTo>
                <a:lnTo>
                  <a:pt x="364083" y="679594"/>
                </a:lnTo>
                <a:lnTo>
                  <a:pt x="391916" y="644523"/>
                </a:lnTo>
                <a:lnTo>
                  <a:pt x="420619" y="610191"/>
                </a:lnTo>
                <a:lnTo>
                  <a:pt x="450177" y="576612"/>
                </a:lnTo>
                <a:lnTo>
                  <a:pt x="480572" y="543804"/>
                </a:lnTo>
                <a:lnTo>
                  <a:pt x="511788" y="511785"/>
                </a:lnTo>
                <a:lnTo>
                  <a:pt x="543808" y="480568"/>
                </a:lnTo>
                <a:lnTo>
                  <a:pt x="576616" y="450174"/>
                </a:lnTo>
                <a:lnTo>
                  <a:pt x="610195" y="420616"/>
                </a:lnTo>
                <a:lnTo>
                  <a:pt x="644527" y="391914"/>
                </a:lnTo>
                <a:lnTo>
                  <a:pt x="679598" y="364080"/>
                </a:lnTo>
                <a:lnTo>
                  <a:pt x="715389" y="337135"/>
                </a:lnTo>
                <a:lnTo>
                  <a:pt x="751885" y="311094"/>
                </a:lnTo>
                <a:lnTo>
                  <a:pt x="789068" y="285974"/>
                </a:lnTo>
                <a:lnTo>
                  <a:pt x="826922" y="261791"/>
                </a:lnTo>
                <a:lnTo>
                  <a:pt x="865430" y="238562"/>
                </a:lnTo>
                <a:lnTo>
                  <a:pt x="904576" y="216305"/>
                </a:lnTo>
                <a:lnTo>
                  <a:pt x="944343" y="195035"/>
                </a:lnTo>
                <a:lnTo>
                  <a:pt x="984714" y="174768"/>
                </a:lnTo>
                <a:lnTo>
                  <a:pt x="1025673" y="155523"/>
                </a:lnTo>
                <a:lnTo>
                  <a:pt x="1067203" y="137314"/>
                </a:lnTo>
                <a:lnTo>
                  <a:pt x="1109287" y="120160"/>
                </a:lnTo>
                <a:lnTo>
                  <a:pt x="1151909" y="104076"/>
                </a:lnTo>
                <a:lnTo>
                  <a:pt x="1195052" y="89079"/>
                </a:lnTo>
                <a:lnTo>
                  <a:pt x="1238699" y="75188"/>
                </a:lnTo>
                <a:lnTo>
                  <a:pt x="1282834" y="62415"/>
                </a:lnTo>
                <a:lnTo>
                  <a:pt x="1327441" y="50782"/>
                </a:lnTo>
                <a:lnTo>
                  <a:pt x="1372501" y="40301"/>
                </a:lnTo>
                <a:lnTo>
                  <a:pt x="1417999" y="30991"/>
                </a:lnTo>
                <a:lnTo>
                  <a:pt x="1463919" y="22869"/>
                </a:lnTo>
                <a:lnTo>
                  <a:pt x="1510242" y="15950"/>
                </a:lnTo>
                <a:lnTo>
                  <a:pt x="1556954" y="10252"/>
                </a:lnTo>
                <a:lnTo>
                  <a:pt x="1604037" y="5791"/>
                </a:lnTo>
                <a:lnTo>
                  <a:pt x="1651474" y="2585"/>
                </a:lnTo>
                <a:lnTo>
                  <a:pt x="1699249" y="649"/>
                </a:lnTo>
                <a:lnTo>
                  <a:pt x="1747345" y="0"/>
                </a:lnTo>
                <a:lnTo>
                  <a:pt x="1796920" y="701"/>
                </a:lnTo>
                <a:lnTo>
                  <a:pt x="1846324" y="2802"/>
                </a:lnTo>
                <a:lnTo>
                  <a:pt x="1895529" y="6289"/>
                </a:lnTo>
                <a:lnTo>
                  <a:pt x="1944509" y="11152"/>
                </a:lnTo>
                <a:lnTo>
                  <a:pt x="1993236" y="17379"/>
                </a:lnTo>
                <a:lnTo>
                  <a:pt x="2041684" y="24960"/>
                </a:lnTo>
                <a:lnTo>
                  <a:pt x="2089827" y="33883"/>
                </a:lnTo>
                <a:lnTo>
                  <a:pt x="2137638" y="44139"/>
                </a:lnTo>
                <a:lnTo>
                  <a:pt x="2185090" y="55714"/>
                </a:lnTo>
                <a:lnTo>
                  <a:pt x="2232156" y="68598"/>
                </a:lnTo>
                <a:lnTo>
                  <a:pt x="2278809" y="82782"/>
                </a:lnTo>
                <a:lnTo>
                  <a:pt x="2325024" y="98252"/>
                </a:lnTo>
                <a:lnTo>
                  <a:pt x="2370772" y="114996"/>
                </a:lnTo>
                <a:lnTo>
                  <a:pt x="2416028" y="133008"/>
                </a:lnTo>
                <a:lnTo>
                  <a:pt x="2460764" y="152272"/>
                </a:lnTo>
                <a:lnTo>
                  <a:pt x="2504955" y="172780"/>
                </a:lnTo>
                <a:lnTo>
                  <a:pt x="2548572" y="194519"/>
                </a:lnTo>
                <a:lnTo>
                  <a:pt x="2591590" y="217480"/>
                </a:lnTo>
                <a:lnTo>
                  <a:pt x="2633982" y="241650"/>
                </a:lnTo>
                <a:lnTo>
                  <a:pt x="2675721" y="267017"/>
                </a:lnTo>
                <a:lnTo>
                  <a:pt x="2716780" y="293573"/>
                </a:lnTo>
                <a:lnTo>
                  <a:pt x="2757133" y="321307"/>
                </a:lnTo>
                <a:lnTo>
                  <a:pt x="2796752" y="350203"/>
                </a:lnTo>
                <a:lnTo>
                  <a:pt x="2835612" y="380255"/>
                </a:lnTo>
                <a:lnTo>
                  <a:pt x="2873685" y="411451"/>
                </a:lnTo>
                <a:lnTo>
                  <a:pt x="2910945" y="443779"/>
                </a:lnTo>
                <a:lnTo>
                  <a:pt x="2947365" y="477227"/>
                </a:lnTo>
                <a:lnTo>
                  <a:pt x="2982917" y="511785"/>
                </a:lnTo>
                <a:lnTo>
                  <a:pt x="3017474" y="547337"/>
                </a:lnTo>
                <a:lnTo>
                  <a:pt x="3050921" y="583756"/>
                </a:lnTo>
                <a:lnTo>
                  <a:pt x="3083247" y="621014"/>
                </a:lnTo>
                <a:lnTo>
                  <a:pt x="3114441" y="659086"/>
                </a:lnTo>
                <a:lnTo>
                  <a:pt x="3144492" y="697945"/>
                </a:lnTo>
                <a:lnTo>
                  <a:pt x="3173388" y="737564"/>
                </a:lnTo>
                <a:lnTo>
                  <a:pt x="3201120" y="777916"/>
                </a:lnTo>
                <a:lnTo>
                  <a:pt x="3227675" y="818974"/>
                </a:lnTo>
                <a:lnTo>
                  <a:pt x="3253043" y="860712"/>
                </a:lnTo>
                <a:lnTo>
                  <a:pt x="3277212" y="903103"/>
                </a:lnTo>
                <a:lnTo>
                  <a:pt x="3300171" y="946121"/>
                </a:lnTo>
                <a:lnTo>
                  <a:pt x="3321910" y="989738"/>
                </a:lnTo>
                <a:lnTo>
                  <a:pt x="3342418" y="1033928"/>
                </a:lnTo>
                <a:lnTo>
                  <a:pt x="3361682" y="1078664"/>
                </a:lnTo>
                <a:lnTo>
                  <a:pt x="3379693" y="1123919"/>
                </a:lnTo>
                <a:lnTo>
                  <a:pt x="3396439" y="1169667"/>
                </a:lnTo>
                <a:lnTo>
                  <a:pt x="3411909" y="1215881"/>
                </a:lnTo>
                <a:lnTo>
                  <a:pt x="3426091" y="1262534"/>
                </a:lnTo>
                <a:lnTo>
                  <a:pt x="3438976" y="1309600"/>
                </a:lnTo>
                <a:lnTo>
                  <a:pt x="3450551" y="1357051"/>
                </a:lnTo>
                <a:lnTo>
                  <a:pt x="3460806" y="1404862"/>
                </a:lnTo>
                <a:lnTo>
                  <a:pt x="3469730" y="1453005"/>
                </a:lnTo>
                <a:lnTo>
                  <a:pt x="3477311" y="1501453"/>
                </a:lnTo>
                <a:lnTo>
                  <a:pt x="3483538" y="1550181"/>
                </a:lnTo>
                <a:lnTo>
                  <a:pt x="3488401" y="1599160"/>
                </a:lnTo>
                <a:lnTo>
                  <a:pt x="3491888" y="1648365"/>
                </a:lnTo>
                <a:lnTo>
                  <a:pt x="3493989" y="1697769"/>
                </a:lnTo>
                <a:lnTo>
                  <a:pt x="3494691" y="1747345"/>
                </a:lnTo>
                <a:lnTo>
                  <a:pt x="3494042" y="1795441"/>
                </a:lnTo>
                <a:lnTo>
                  <a:pt x="3492106" y="1843216"/>
                </a:lnTo>
                <a:lnTo>
                  <a:pt x="3488899" y="1890653"/>
                </a:lnTo>
                <a:lnTo>
                  <a:pt x="3484438" y="1937736"/>
                </a:lnTo>
                <a:lnTo>
                  <a:pt x="3478740" y="1984447"/>
                </a:lnTo>
                <a:lnTo>
                  <a:pt x="3471821" y="2030771"/>
                </a:lnTo>
                <a:lnTo>
                  <a:pt x="3463699" y="2076691"/>
                </a:lnTo>
                <a:lnTo>
                  <a:pt x="3454389" y="2122189"/>
                </a:lnTo>
                <a:lnTo>
                  <a:pt x="3443908" y="2167249"/>
                </a:lnTo>
                <a:lnTo>
                  <a:pt x="3432274" y="2211856"/>
                </a:lnTo>
                <a:lnTo>
                  <a:pt x="3419502" y="2255991"/>
                </a:lnTo>
                <a:lnTo>
                  <a:pt x="3405610" y="2299638"/>
                </a:lnTo>
                <a:lnTo>
                  <a:pt x="3390613" y="2342781"/>
                </a:lnTo>
                <a:lnTo>
                  <a:pt x="3374529" y="2385403"/>
                </a:lnTo>
                <a:lnTo>
                  <a:pt x="3357375" y="2427487"/>
                </a:lnTo>
                <a:lnTo>
                  <a:pt x="3339166" y="2469017"/>
                </a:lnTo>
                <a:lnTo>
                  <a:pt x="3319921" y="2509976"/>
                </a:lnTo>
                <a:lnTo>
                  <a:pt x="3299654" y="2550347"/>
                </a:lnTo>
                <a:lnTo>
                  <a:pt x="3278383" y="2590114"/>
                </a:lnTo>
                <a:lnTo>
                  <a:pt x="3256125" y="2629260"/>
                </a:lnTo>
                <a:lnTo>
                  <a:pt x="3232896" y="2667768"/>
                </a:lnTo>
                <a:lnTo>
                  <a:pt x="3208714" y="2705622"/>
                </a:lnTo>
                <a:lnTo>
                  <a:pt x="3183593" y="2742805"/>
                </a:lnTo>
                <a:lnTo>
                  <a:pt x="3157552" y="2779301"/>
                </a:lnTo>
                <a:lnTo>
                  <a:pt x="3130607" y="2815092"/>
                </a:lnTo>
                <a:lnTo>
                  <a:pt x="3102774" y="2850163"/>
                </a:lnTo>
                <a:lnTo>
                  <a:pt x="3074071" y="2884495"/>
                </a:lnTo>
                <a:lnTo>
                  <a:pt x="3044513" y="2918074"/>
                </a:lnTo>
                <a:lnTo>
                  <a:pt x="3014118" y="2950882"/>
                </a:lnTo>
                <a:lnTo>
                  <a:pt x="2982902" y="2982902"/>
                </a:lnTo>
                <a:lnTo>
                  <a:pt x="2950882" y="3014118"/>
                </a:lnTo>
                <a:lnTo>
                  <a:pt x="2918074" y="3044513"/>
                </a:lnTo>
                <a:lnTo>
                  <a:pt x="2884495" y="3074071"/>
                </a:lnTo>
                <a:lnTo>
                  <a:pt x="2850163" y="3102774"/>
                </a:lnTo>
                <a:lnTo>
                  <a:pt x="2815092" y="3130607"/>
                </a:lnTo>
                <a:lnTo>
                  <a:pt x="2779301" y="3157552"/>
                </a:lnTo>
                <a:lnTo>
                  <a:pt x="2742805" y="3183593"/>
                </a:lnTo>
                <a:lnTo>
                  <a:pt x="2705622" y="3208714"/>
                </a:lnTo>
                <a:lnTo>
                  <a:pt x="2667768" y="3232896"/>
                </a:lnTo>
                <a:lnTo>
                  <a:pt x="2629260" y="3256125"/>
                </a:lnTo>
                <a:lnTo>
                  <a:pt x="2590114" y="3278383"/>
                </a:lnTo>
                <a:lnTo>
                  <a:pt x="2550347" y="3299654"/>
                </a:lnTo>
                <a:lnTo>
                  <a:pt x="2509976" y="3319921"/>
                </a:lnTo>
                <a:lnTo>
                  <a:pt x="2469017" y="3339166"/>
                </a:lnTo>
                <a:lnTo>
                  <a:pt x="2427487" y="3357375"/>
                </a:lnTo>
                <a:lnTo>
                  <a:pt x="2385403" y="3374529"/>
                </a:lnTo>
                <a:lnTo>
                  <a:pt x="2342781" y="3390613"/>
                </a:lnTo>
                <a:lnTo>
                  <a:pt x="2299638" y="3405610"/>
                </a:lnTo>
                <a:lnTo>
                  <a:pt x="2255991" y="3419502"/>
                </a:lnTo>
                <a:lnTo>
                  <a:pt x="2211856" y="3432274"/>
                </a:lnTo>
                <a:lnTo>
                  <a:pt x="2167249" y="3443908"/>
                </a:lnTo>
                <a:lnTo>
                  <a:pt x="2122189" y="3454389"/>
                </a:lnTo>
                <a:lnTo>
                  <a:pt x="2076691" y="3463699"/>
                </a:lnTo>
                <a:lnTo>
                  <a:pt x="2030771" y="3471821"/>
                </a:lnTo>
                <a:lnTo>
                  <a:pt x="1984447" y="3478740"/>
                </a:lnTo>
                <a:lnTo>
                  <a:pt x="1937736" y="3484438"/>
                </a:lnTo>
                <a:lnTo>
                  <a:pt x="1890653" y="3488899"/>
                </a:lnTo>
                <a:lnTo>
                  <a:pt x="1843216" y="3492106"/>
                </a:lnTo>
                <a:lnTo>
                  <a:pt x="1795441" y="3494042"/>
                </a:lnTo>
                <a:lnTo>
                  <a:pt x="1747345" y="3494691"/>
                </a:lnTo>
                <a:lnTo>
                  <a:pt x="1699249" y="3494042"/>
                </a:lnTo>
                <a:lnTo>
                  <a:pt x="1651474" y="3492106"/>
                </a:lnTo>
                <a:lnTo>
                  <a:pt x="1604037" y="3488899"/>
                </a:lnTo>
                <a:lnTo>
                  <a:pt x="1556954" y="3484438"/>
                </a:lnTo>
                <a:lnTo>
                  <a:pt x="1510242" y="3478740"/>
                </a:lnTo>
                <a:lnTo>
                  <a:pt x="1463919" y="3471821"/>
                </a:lnTo>
                <a:lnTo>
                  <a:pt x="1417999" y="3463699"/>
                </a:lnTo>
                <a:lnTo>
                  <a:pt x="1372501" y="3454389"/>
                </a:lnTo>
                <a:lnTo>
                  <a:pt x="1327441" y="3443908"/>
                </a:lnTo>
                <a:lnTo>
                  <a:pt x="1282834" y="3432274"/>
                </a:lnTo>
                <a:lnTo>
                  <a:pt x="1238699" y="3419502"/>
                </a:lnTo>
                <a:lnTo>
                  <a:pt x="1195052" y="3405610"/>
                </a:lnTo>
                <a:lnTo>
                  <a:pt x="1151909" y="3390613"/>
                </a:lnTo>
                <a:lnTo>
                  <a:pt x="1109287" y="3374529"/>
                </a:lnTo>
                <a:lnTo>
                  <a:pt x="1067203" y="3357375"/>
                </a:lnTo>
                <a:lnTo>
                  <a:pt x="1025673" y="3339166"/>
                </a:lnTo>
                <a:lnTo>
                  <a:pt x="984714" y="3319921"/>
                </a:lnTo>
                <a:lnTo>
                  <a:pt x="944343" y="3299654"/>
                </a:lnTo>
                <a:lnTo>
                  <a:pt x="904576" y="3278383"/>
                </a:lnTo>
                <a:lnTo>
                  <a:pt x="865430" y="3256125"/>
                </a:lnTo>
                <a:lnTo>
                  <a:pt x="826922" y="3232896"/>
                </a:lnTo>
                <a:lnTo>
                  <a:pt x="789068" y="3208714"/>
                </a:lnTo>
                <a:lnTo>
                  <a:pt x="751885" y="3183593"/>
                </a:lnTo>
                <a:lnTo>
                  <a:pt x="715389" y="3157552"/>
                </a:lnTo>
                <a:lnTo>
                  <a:pt x="679598" y="3130607"/>
                </a:lnTo>
                <a:lnTo>
                  <a:pt x="644527" y="3102774"/>
                </a:lnTo>
                <a:lnTo>
                  <a:pt x="610195" y="3074071"/>
                </a:lnTo>
                <a:lnTo>
                  <a:pt x="576616" y="3044513"/>
                </a:lnTo>
                <a:lnTo>
                  <a:pt x="543808" y="3014118"/>
                </a:lnTo>
                <a:lnTo>
                  <a:pt x="511788" y="2982902"/>
                </a:lnTo>
                <a:lnTo>
                  <a:pt x="480572" y="2950882"/>
                </a:lnTo>
                <a:lnTo>
                  <a:pt x="450177" y="2918074"/>
                </a:lnTo>
                <a:lnTo>
                  <a:pt x="420619" y="2884495"/>
                </a:lnTo>
                <a:lnTo>
                  <a:pt x="391916" y="2850163"/>
                </a:lnTo>
                <a:lnTo>
                  <a:pt x="364083" y="2815092"/>
                </a:lnTo>
                <a:lnTo>
                  <a:pt x="337138" y="2779301"/>
                </a:lnTo>
                <a:lnTo>
                  <a:pt x="311097" y="2742805"/>
                </a:lnTo>
                <a:lnTo>
                  <a:pt x="285976" y="2705622"/>
                </a:lnTo>
                <a:lnTo>
                  <a:pt x="261793" y="2667768"/>
                </a:lnTo>
                <a:lnTo>
                  <a:pt x="238565" y="2629260"/>
                </a:lnTo>
                <a:lnTo>
                  <a:pt x="216307" y="2590114"/>
                </a:lnTo>
                <a:lnTo>
                  <a:pt x="195036" y="2550347"/>
                </a:lnTo>
                <a:lnTo>
                  <a:pt x="174769" y="2509976"/>
                </a:lnTo>
                <a:lnTo>
                  <a:pt x="155524" y="2469017"/>
                </a:lnTo>
                <a:lnTo>
                  <a:pt x="137316" y="2427487"/>
                </a:lnTo>
                <a:lnTo>
                  <a:pt x="120162" y="2385403"/>
                </a:lnTo>
                <a:lnTo>
                  <a:pt x="104077" y="2342781"/>
                </a:lnTo>
                <a:lnTo>
                  <a:pt x="89080" y="2299638"/>
                </a:lnTo>
                <a:lnTo>
                  <a:pt x="75189" y="2255991"/>
                </a:lnTo>
                <a:lnTo>
                  <a:pt x="62416" y="2211856"/>
                </a:lnTo>
                <a:lnTo>
                  <a:pt x="50782" y="2167249"/>
                </a:lnTo>
                <a:lnTo>
                  <a:pt x="40301" y="2122189"/>
                </a:lnTo>
                <a:lnTo>
                  <a:pt x="30991" y="2076691"/>
                </a:lnTo>
                <a:lnTo>
                  <a:pt x="22869" y="2030771"/>
                </a:lnTo>
                <a:lnTo>
                  <a:pt x="15950" y="1984447"/>
                </a:lnTo>
                <a:lnTo>
                  <a:pt x="10253" y="1937736"/>
                </a:lnTo>
                <a:lnTo>
                  <a:pt x="5792" y="1890653"/>
                </a:lnTo>
                <a:lnTo>
                  <a:pt x="2584" y="1843216"/>
                </a:lnTo>
                <a:lnTo>
                  <a:pt x="648" y="1795441"/>
                </a:lnTo>
                <a:lnTo>
                  <a:pt x="0" y="1747345"/>
                </a:lnTo>
                <a:close/>
              </a:path>
            </a:pathLst>
          </a:custGeom>
          <a:ln w="1904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96467" y="1644650"/>
            <a:ext cx="5351065" cy="995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slide from: Fei-Fei Li </a:t>
            </a:r>
            <a:r>
              <a:rPr dirty="0"/>
              <a:t>&amp; </a:t>
            </a:r>
            <a:r>
              <a:rPr spc="-10" dirty="0"/>
              <a:t>Andrej Karpathy </a:t>
            </a:r>
            <a:r>
              <a:rPr dirty="0"/>
              <a:t>&amp; </a:t>
            </a:r>
            <a:r>
              <a:rPr spc="-10" dirty="0"/>
              <a:t>Justin</a:t>
            </a:r>
            <a:r>
              <a:rPr spc="-165" dirty="0"/>
              <a:t> </a:t>
            </a:r>
            <a:r>
              <a:rPr spc="-5" dirty="0"/>
              <a:t>Johnson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slide from: Fei-Fei Li </a:t>
            </a:r>
            <a:r>
              <a:rPr dirty="0"/>
              <a:t>&amp; </a:t>
            </a:r>
            <a:r>
              <a:rPr spc="-10" dirty="0"/>
              <a:t>Andrej Karpathy </a:t>
            </a:r>
            <a:r>
              <a:rPr dirty="0"/>
              <a:t>&amp; </a:t>
            </a:r>
            <a:r>
              <a:rPr spc="-10" dirty="0"/>
              <a:t>Justin</a:t>
            </a:r>
            <a:r>
              <a:rPr spc="-165" dirty="0"/>
              <a:t> </a:t>
            </a:r>
            <a:r>
              <a:rPr spc="-5" dirty="0"/>
              <a:t>Johnson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006665" y="221723"/>
            <a:ext cx="4984811" cy="15666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slide from: Fei-Fei Li </a:t>
            </a:r>
            <a:r>
              <a:rPr dirty="0"/>
              <a:t>&amp; </a:t>
            </a:r>
            <a:r>
              <a:rPr spc="-10" dirty="0"/>
              <a:t>Andrej Karpathy </a:t>
            </a:r>
            <a:r>
              <a:rPr dirty="0"/>
              <a:t>&amp; </a:t>
            </a:r>
            <a:r>
              <a:rPr spc="-10" dirty="0"/>
              <a:t>Justin</a:t>
            </a:r>
            <a:r>
              <a:rPr spc="-165" dirty="0"/>
              <a:t> </a:t>
            </a:r>
            <a:r>
              <a:rPr spc="-5" dirty="0"/>
              <a:t>Johnson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slide from: Fei-Fei Li </a:t>
            </a:r>
            <a:r>
              <a:rPr dirty="0"/>
              <a:t>&amp; </a:t>
            </a:r>
            <a:r>
              <a:rPr spc="-10" dirty="0"/>
              <a:t>Andrej Karpathy </a:t>
            </a:r>
            <a:r>
              <a:rPr dirty="0"/>
              <a:t>&amp; </a:t>
            </a:r>
            <a:r>
              <a:rPr spc="-10" dirty="0"/>
              <a:t>Justin</a:t>
            </a:r>
            <a:r>
              <a:rPr spc="-165" dirty="0"/>
              <a:t> </a:t>
            </a:r>
            <a:r>
              <a:rPr spc="-5" dirty="0"/>
              <a:t>Johnson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slide from: Fei-Fei Li </a:t>
            </a:r>
            <a:r>
              <a:rPr dirty="0"/>
              <a:t>&amp; </a:t>
            </a:r>
            <a:r>
              <a:rPr spc="-10" dirty="0"/>
              <a:t>Andrej Karpathy </a:t>
            </a:r>
            <a:r>
              <a:rPr dirty="0"/>
              <a:t>&amp; </a:t>
            </a:r>
            <a:r>
              <a:rPr spc="-10" dirty="0"/>
              <a:t>Justin</a:t>
            </a:r>
            <a:r>
              <a:rPr spc="-165" dirty="0"/>
              <a:t> </a:t>
            </a:r>
            <a:r>
              <a:rPr spc="-5" dirty="0"/>
              <a:t>Johnson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18121" y="120652"/>
            <a:ext cx="4107756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096" y="777013"/>
            <a:ext cx="8073806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048000" y="4765104"/>
            <a:ext cx="5779770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slide from: Fei-Fei Li </a:t>
            </a:r>
            <a:r>
              <a:rPr dirty="0"/>
              <a:t>&amp; </a:t>
            </a:r>
            <a:r>
              <a:rPr spc="-10" dirty="0"/>
              <a:t>Andrej Karpathy </a:t>
            </a:r>
            <a:r>
              <a:rPr dirty="0"/>
              <a:t>&amp; </a:t>
            </a:r>
            <a:r>
              <a:rPr spc="-10" dirty="0"/>
              <a:t>Justin</a:t>
            </a:r>
            <a:r>
              <a:rPr spc="-165" dirty="0"/>
              <a:t> </a:t>
            </a:r>
            <a:r>
              <a:rPr spc="-5" dirty="0"/>
              <a:t>Johnson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 txBox="1">
            <a:spLocks noGrp="1"/>
          </p:cNvSpPr>
          <p:nvPr>
            <p:ph type="ctrTitle"/>
          </p:nvPr>
        </p:nvSpPr>
        <p:spPr>
          <a:xfrm>
            <a:off x="1897063" y="1644650"/>
            <a:ext cx="5349875" cy="520700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3300" spc="-8" dirty="0">
                <a:latin typeface="Calibri"/>
                <a:cs typeface="Calibri"/>
              </a:rPr>
              <a:t>Convolutional </a:t>
            </a:r>
            <a:r>
              <a:rPr sz="3300" spc="-11" dirty="0">
                <a:latin typeface="Calibri"/>
                <a:cs typeface="Calibri"/>
              </a:rPr>
              <a:t>Neural</a:t>
            </a:r>
            <a:r>
              <a:rPr sz="3300" spc="-38" dirty="0">
                <a:latin typeface="Calibri"/>
                <a:cs typeface="Calibri"/>
              </a:rPr>
              <a:t> </a:t>
            </a:r>
            <a:r>
              <a:rPr sz="3300" spc="-8" dirty="0">
                <a:latin typeface="Calibri"/>
                <a:cs typeface="Calibri"/>
              </a:rPr>
              <a:t>Network</a:t>
            </a:r>
            <a:endParaRPr sz="33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38395" y="2313542"/>
            <a:ext cx="132080" cy="663575"/>
          </a:xfrm>
          <a:custGeom>
            <a:avLst/>
            <a:gdLst/>
            <a:ahLst/>
            <a:cxnLst/>
            <a:rect l="l" t="t" r="r" b="b"/>
            <a:pathLst>
              <a:path w="132080" h="663575">
                <a:moveTo>
                  <a:pt x="0" y="0"/>
                </a:moveTo>
                <a:lnTo>
                  <a:pt x="131602" y="0"/>
                </a:lnTo>
                <a:lnTo>
                  <a:pt x="131602" y="663200"/>
                </a:lnTo>
                <a:lnTo>
                  <a:pt x="0" y="663200"/>
                </a:lnTo>
                <a:lnTo>
                  <a:pt x="0" y="0"/>
                </a:lnTo>
                <a:close/>
              </a:path>
            </a:pathLst>
          </a:custGeom>
          <a:solidFill>
            <a:srgbClr val="D2E2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38395" y="2162845"/>
            <a:ext cx="282575" cy="814069"/>
          </a:xfrm>
          <a:custGeom>
            <a:avLst/>
            <a:gdLst/>
            <a:ahLst/>
            <a:cxnLst/>
            <a:rect l="l" t="t" r="r" b="b"/>
            <a:pathLst>
              <a:path w="282575" h="814069">
                <a:moveTo>
                  <a:pt x="0" y="150696"/>
                </a:moveTo>
                <a:lnTo>
                  <a:pt x="150696" y="0"/>
                </a:lnTo>
                <a:lnTo>
                  <a:pt x="282299" y="0"/>
                </a:lnTo>
                <a:lnTo>
                  <a:pt x="282299" y="663197"/>
                </a:lnTo>
                <a:lnTo>
                  <a:pt x="131601" y="813897"/>
                </a:lnTo>
                <a:lnTo>
                  <a:pt x="0" y="813897"/>
                </a:lnTo>
                <a:lnTo>
                  <a:pt x="0" y="150696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38395" y="2162845"/>
            <a:ext cx="282575" cy="151130"/>
          </a:xfrm>
          <a:custGeom>
            <a:avLst/>
            <a:gdLst/>
            <a:ahLst/>
            <a:cxnLst/>
            <a:rect l="l" t="t" r="r" b="b"/>
            <a:pathLst>
              <a:path w="282575" h="151130">
                <a:moveTo>
                  <a:pt x="0" y="150696"/>
                </a:moveTo>
                <a:lnTo>
                  <a:pt x="131601" y="150696"/>
                </a:lnTo>
                <a:lnTo>
                  <a:pt x="282299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69997" y="2313542"/>
            <a:ext cx="0" cy="663575"/>
          </a:xfrm>
          <a:custGeom>
            <a:avLst/>
            <a:gdLst/>
            <a:ahLst/>
            <a:cxnLst/>
            <a:rect l="l" t="t" r="r" b="b"/>
            <a:pathLst>
              <a:path h="663575">
                <a:moveTo>
                  <a:pt x="0" y="0"/>
                </a:moveTo>
                <a:lnTo>
                  <a:pt x="0" y="66320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34642" y="2428645"/>
            <a:ext cx="282575" cy="282575"/>
          </a:xfrm>
          <a:custGeom>
            <a:avLst/>
            <a:gdLst/>
            <a:ahLst/>
            <a:cxnLst/>
            <a:rect l="l" t="t" r="r" b="b"/>
            <a:pathLst>
              <a:path w="282575" h="282575">
                <a:moveTo>
                  <a:pt x="0" y="141148"/>
                </a:moveTo>
                <a:lnTo>
                  <a:pt x="7196" y="96534"/>
                </a:lnTo>
                <a:lnTo>
                  <a:pt x="27234" y="57787"/>
                </a:lnTo>
                <a:lnTo>
                  <a:pt x="57790" y="27233"/>
                </a:lnTo>
                <a:lnTo>
                  <a:pt x="96536" y="7194"/>
                </a:lnTo>
                <a:lnTo>
                  <a:pt x="141148" y="0"/>
                </a:lnTo>
                <a:lnTo>
                  <a:pt x="195165" y="10743"/>
                </a:lnTo>
                <a:lnTo>
                  <a:pt x="240949" y="41342"/>
                </a:lnTo>
                <a:lnTo>
                  <a:pt x="271551" y="87136"/>
                </a:lnTo>
                <a:lnTo>
                  <a:pt x="282298" y="141148"/>
                </a:lnTo>
                <a:lnTo>
                  <a:pt x="275102" y="185761"/>
                </a:lnTo>
                <a:lnTo>
                  <a:pt x="255064" y="224507"/>
                </a:lnTo>
                <a:lnTo>
                  <a:pt x="224507" y="255063"/>
                </a:lnTo>
                <a:lnTo>
                  <a:pt x="185762" y="275102"/>
                </a:lnTo>
                <a:lnTo>
                  <a:pt x="141148" y="282298"/>
                </a:lnTo>
                <a:lnTo>
                  <a:pt x="96536" y="275102"/>
                </a:lnTo>
                <a:lnTo>
                  <a:pt x="57790" y="255063"/>
                </a:lnTo>
                <a:lnTo>
                  <a:pt x="27234" y="224507"/>
                </a:lnTo>
                <a:lnTo>
                  <a:pt x="7196" y="185761"/>
                </a:lnTo>
                <a:lnTo>
                  <a:pt x="0" y="141148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45146" y="2569794"/>
            <a:ext cx="1489710" cy="399415"/>
          </a:xfrm>
          <a:custGeom>
            <a:avLst/>
            <a:gdLst/>
            <a:ahLst/>
            <a:cxnLst/>
            <a:rect l="l" t="t" r="r" b="b"/>
            <a:pathLst>
              <a:path w="1489710" h="399414">
                <a:moveTo>
                  <a:pt x="0" y="398999"/>
                </a:moveTo>
                <a:lnTo>
                  <a:pt x="1489495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64645" y="2332495"/>
            <a:ext cx="1470025" cy="237490"/>
          </a:xfrm>
          <a:custGeom>
            <a:avLst/>
            <a:gdLst/>
            <a:ahLst/>
            <a:cxnLst/>
            <a:rect l="l" t="t" r="r" b="b"/>
            <a:pathLst>
              <a:path w="1470025" h="237489">
                <a:moveTo>
                  <a:pt x="0" y="0"/>
                </a:moveTo>
                <a:lnTo>
                  <a:pt x="1469996" y="237299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00845" y="2183095"/>
            <a:ext cx="1334135" cy="386715"/>
          </a:xfrm>
          <a:custGeom>
            <a:avLst/>
            <a:gdLst/>
            <a:ahLst/>
            <a:cxnLst/>
            <a:rect l="l" t="t" r="r" b="b"/>
            <a:pathLst>
              <a:path w="1334135" h="386714">
                <a:moveTo>
                  <a:pt x="0" y="0"/>
                </a:moveTo>
                <a:lnTo>
                  <a:pt x="1333796" y="386699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26945" y="2569794"/>
            <a:ext cx="1308100" cy="250190"/>
          </a:xfrm>
          <a:custGeom>
            <a:avLst/>
            <a:gdLst/>
            <a:ahLst/>
            <a:cxnLst/>
            <a:rect l="l" t="t" r="r" b="b"/>
            <a:pathLst>
              <a:path w="1308100" h="250189">
                <a:moveTo>
                  <a:pt x="0" y="249599"/>
                </a:moveTo>
                <a:lnTo>
                  <a:pt x="1307696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907517" y="3554719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36909" y="39463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21871" y="1934074"/>
            <a:ext cx="213360" cy="2014855"/>
          </a:xfrm>
          <a:custGeom>
            <a:avLst/>
            <a:gdLst/>
            <a:ahLst/>
            <a:cxnLst/>
            <a:rect l="l" t="t" r="r" b="b"/>
            <a:pathLst>
              <a:path w="213359" h="2014854">
                <a:moveTo>
                  <a:pt x="0" y="0"/>
                </a:moveTo>
                <a:lnTo>
                  <a:pt x="213173" y="0"/>
                </a:lnTo>
                <a:lnTo>
                  <a:pt x="213173" y="2014668"/>
                </a:lnTo>
                <a:lnTo>
                  <a:pt x="0" y="2014668"/>
                </a:lnTo>
                <a:lnTo>
                  <a:pt x="0" y="0"/>
                </a:lnTo>
                <a:close/>
              </a:path>
            </a:pathLst>
          </a:custGeom>
          <a:solidFill>
            <a:srgbClr val="F7D6D5">
              <a:alpha val="517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21871" y="1190847"/>
            <a:ext cx="956944" cy="2758440"/>
          </a:xfrm>
          <a:custGeom>
            <a:avLst/>
            <a:gdLst/>
            <a:ahLst/>
            <a:cxnLst/>
            <a:rect l="l" t="t" r="r" b="b"/>
            <a:pathLst>
              <a:path w="956944" h="2758440">
                <a:moveTo>
                  <a:pt x="0" y="743225"/>
                </a:moveTo>
                <a:lnTo>
                  <a:pt x="743225" y="0"/>
                </a:lnTo>
                <a:lnTo>
                  <a:pt x="956397" y="0"/>
                </a:lnTo>
                <a:lnTo>
                  <a:pt x="956397" y="2014669"/>
                </a:lnTo>
                <a:lnTo>
                  <a:pt x="213171" y="2757893"/>
                </a:lnTo>
                <a:lnTo>
                  <a:pt x="0" y="2757893"/>
                </a:lnTo>
                <a:lnTo>
                  <a:pt x="0" y="743225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21871" y="1190847"/>
            <a:ext cx="956944" cy="743585"/>
          </a:xfrm>
          <a:custGeom>
            <a:avLst/>
            <a:gdLst/>
            <a:ahLst/>
            <a:cxnLst/>
            <a:rect l="l" t="t" r="r" b="b"/>
            <a:pathLst>
              <a:path w="956944" h="743585">
                <a:moveTo>
                  <a:pt x="0" y="743225"/>
                </a:moveTo>
                <a:lnTo>
                  <a:pt x="213171" y="743225"/>
                </a:lnTo>
                <a:lnTo>
                  <a:pt x="956397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35044" y="1934074"/>
            <a:ext cx="0" cy="2014855"/>
          </a:xfrm>
          <a:custGeom>
            <a:avLst/>
            <a:gdLst/>
            <a:ahLst/>
            <a:cxnLst/>
            <a:rect l="l" t="t" r="r" b="b"/>
            <a:pathLst>
              <a:path h="2014854">
                <a:moveTo>
                  <a:pt x="0" y="0"/>
                </a:moveTo>
                <a:lnTo>
                  <a:pt x="0" y="2014668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271819" y="841371"/>
            <a:ext cx="3359785" cy="94043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93495" marR="5080">
              <a:lnSpc>
                <a:spcPts val="2800"/>
              </a:lnSpc>
              <a:spcBef>
                <a:spcPts val="260"/>
              </a:spcBef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32x32x3</a:t>
            </a:r>
            <a:r>
              <a:rPr sz="2400" spc="-1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image 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5x5x3</a:t>
            </a:r>
            <a:r>
              <a:rPr sz="2400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filter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1440"/>
              </a:lnSpc>
            </a:pPr>
            <a:r>
              <a:rPr sz="1800" spc="-5" dirty="0">
                <a:latin typeface="Arial"/>
                <a:cs typeface="Arial"/>
              </a:rPr>
              <a:t>32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404257" y="1010248"/>
            <a:ext cx="929005" cy="220345"/>
          </a:xfrm>
          <a:custGeom>
            <a:avLst/>
            <a:gdLst/>
            <a:ahLst/>
            <a:cxnLst/>
            <a:rect l="l" t="t" r="r" b="b"/>
            <a:pathLst>
              <a:path w="929004" h="220344">
                <a:moveTo>
                  <a:pt x="928685" y="0"/>
                </a:moveTo>
                <a:lnTo>
                  <a:pt x="0" y="219929"/>
                </a:lnTo>
              </a:path>
            </a:pathLst>
          </a:custGeom>
          <a:ln w="9523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62194" y="1214868"/>
            <a:ext cx="45720" cy="31115"/>
          </a:xfrm>
          <a:custGeom>
            <a:avLst/>
            <a:gdLst/>
            <a:ahLst/>
            <a:cxnLst/>
            <a:rect l="l" t="t" r="r" b="b"/>
            <a:pathLst>
              <a:path w="45719" h="31115">
                <a:moveTo>
                  <a:pt x="38434" y="0"/>
                </a:moveTo>
                <a:lnTo>
                  <a:pt x="0" y="25269"/>
                </a:lnTo>
                <a:lnTo>
                  <a:pt x="45687" y="30619"/>
                </a:lnTo>
                <a:lnTo>
                  <a:pt x="38434" y="0"/>
                </a:lnTo>
                <a:close/>
              </a:path>
            </a:pathLst>
          </a:custGeom>
          <a:ln w="9523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90910" y="1493772"/>
            <a:ext cx="1346200" cy="523240"/>
          </a:xfrm>
          <a:custGeom>
            <a:avLst/>
            <a:gdLst/>
            <a:ahLst/>
            <a:cxnLst/>
            <a:rect l="l" t="t" r="r" b="b"/>
            <a:pathLst>
              <a:path w="1346200" h="523239">
                <a:moveTo>
                  <a:pt x="1345631" y="0"/>
                </a:moveTo>
                <a:lnTo>
                  <a:pt x="0" y="523188"/>
                </a:lnTo>
              </a:path>
            </a:pathLst>
          </a:custGeom>
          <a:ln w="9523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50623" y="2002298"/>
            <a:ext cx="46355" cy="3048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34587" y="0"/>
                </a:moveTo>
                <a:lnTo>
                  <a:pt x="0" y="30327"/>
                </a:lnTo>
                <a:lnTo>
                  <a:pt x="45989" y="29323"/>
                </a:lnTo>
                <a:lnTo>
                  <a:pt x="34587" y="0"/>
                </a:lnTo>
                <a:close/>
              </a:path>
            </a:pathLst>
          </a:custGeom>
          <a:ln w="9523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28616" y="2885719"/>
            <a:ext cx="354965" cy="127000"/>
          </a:xfrm>
          <a:custGeom>
            <a:avLst/>
            <a:gdLst/>
            <a:ahLst/>
            <a:cxnLst/>
            <a:rect l="l" t="t" r="r" b="b"/>
            <a:pathLst>
              <a:path w="354964" h="127000">
                <a:moveTo>
                  <a:pt x="354474" y="126574"/>
                </a:moveTo>
                <a:lnTo>
                  <a:pt x="0" y="0"/>
                </a:lnTo>
              </a:path>
            </a:pathLst>
          </a:custGeom>
          <a:ln w="95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87916" y="2870894"/>
            <a:ext cx="46355" cy="29845"/>
          </a:xfrm>
          <a:custGeom>
            <a:avLst/>
            <a:gdLst/>
            <a:ahLst/>
            <a:cxnLst/>
            <a:rect l="l" t="t" r="r" b="b"/>
            <a:pathLst>
              <a:path w="46354" h="29844">
                <a:moveTo>
                  <a:pt x="45975" y="0"/>
                </a:moveTo>
                <a:lnTo>
                  <a:pt x="0" y="274"/>
                </a:lnTo>
                <a:lnTo>
                  <a:pt x="35399" y="29624"/>
                </a:lnTo>
                <a:lnTo>
                  <a:pt x="45975" y="0"/>
                </a:lnTo>
                <a:close/>
              </a:path>
            </a:pathLst>
          </a:custGeom>
          <a:ln w="95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143990" y="2813123"/>
            <a:ext cx="4784090" cy="1127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5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1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number:</a:t>
            </a:r>
            <a:endParaRPr sz="1800">
              <a:latin typeface="Arial"/>
              <a:cs typeface="Arial"/>
            </a:endParaRPr>
          </a:p>
          <a:p>
            <a:pPr marL="12700" marR="219075">
              <a:lnSpc>
                <a:spcPts val="2200"/>
              </a:lnSpc>
              <a:spcBef>
                <a:spcPts val="15"/>
              </a:spcBef>
            </a:pPr>
            <a:r>
              <a:rPr sz="1800" spc="-5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result </a:t>
            </a:r>
            <a:r>
              <a:rPr sz="1800" spc="-5" dirty="0">
                <a:latin typeface="Arial"/>
                <a:cs typeface="Arial"/>
              </a:rPr>
              <a:t>of taking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dot product between </a:t>
            </a:r>
            <a:r>
              <a:rPr sz="1800" spc="-5" dirty="0">
                <a:latin typeface="Arial"/>
                <a:cs typeface="Arial"/>
              </a:rPr>
              <a:t>the  filter </a:t>
            </a:r>
            <a:r>
              <a:rPr sz="1800" spc="-10" dirty="0">
                <a:latin typeface="Arial"/>
                <a:cs typeface="Arial"/>
              </a:rPr>
              <a:t>and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small 5x5x3 chunk </a:t>
            </a:r>
            <a:r>
              <a:rPr sz="1800" spc="-5" dirty="0">
                <a:latin typeface="Arial"/>
                <a:cs typeface="Arial"/>
              </a:rPr>
              <a:t>of 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image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20"/>
              </a:lnSpc>
            </a:pPr>
            <a:r>
              <a:rPr sz="1800" spc="-10" dirty="0">
                <a:latin typeface="Arial"/>
                <a:cs typeface="Arial"/>
              </a:rPr>
              <a:t>(i.e. 5*5*3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10" dirty="0">
                <a:latin typeface="Arial"/>
                <a:cs typeface="Arial"/>
              </a:rPr>
              <a:t>75-dimensional dot product </a:t>
            </a:r>
            <a:r>
              <a:rPr sz="1800" dirty="0">
                <a:latin typeface="Arial"/>
                <a:cs typeface="Arial"/>
              </a:rPr>
              <a:t>+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bias)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159064" y="1325297"/>
            <a:ext cx="282299" cy="2352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16934" y="4095750"/>
            <a:ext cx="1195742" cy="3935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2693797" y="44451"/>
            <a:ext cx="3696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Convolution</a:t>
            </a:r>
            <a:r>
              <a:rPr spc="-130" dirty="0"/>
              <a:t> </a:t>
            </a:r>
            <a:r>
              <a:rPr spc="-10" dirty="0"/>
              <a:t>Layer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38395" y="2313542"/>
            <a:ext cx="132080" cy="663575"/>
          </a:xfrm>
          <a:custGeom>
            <a:avLst/>
            <a:gdLst/>
            <a:ahLst/>
            <a:cxnLst/>
            <a:rect l="l" t="t" r="r" b="b"/>
            <a:pathLst>
              <a:path w="132080" h="663575">
                <a:moveTo>
                  <a:pt x="0" y="0"/>
                </a:moveTo>
                <a:lnTo>
                  <a:pt x="131602" y="0"/>
                </a:lnTo>
                <a:lnTo>
                  <a:pt x="131602" y="663200"/>
                </a:lnTo>
                <a:lnTo>
                  <a:pt x="0" y="663200"/>
                </a:lnTo>
                <a:lnTo>
                  <a:pt x="0" y="0"/>
                </a:lnTo>
                <a:close/>
              </a:path>
            </a:pathLst>
          </a:custGeom>
          <a:solidFill>
            <a:srgbClr val="D2E2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38395" y="2162845"/>
            <a:ext cx="282575" cy="814069"/>
          </a:xfrm>
          <a:custGeom>
            <a:avLst/>
            <a:gdLst/>
            <a:ahLst/>
            <a:cxnLst/>
            <a:rect l="l" t="t" r="r" b="b"/>
            <a:pathLst>
              <a:path w="282575" h="814069">
                <a:moveTo>
                  <a:pt x="0" y="150696"/>
                </a:moveTo>
                <a:lnTo>
                  <a:pt x="150696" y="0"/>
                </a:lnTo>
                <a:lnTo>
                  <a:pt x="282299" y="0"/>
                </a:lnTo>
                <a:lnTo>
                  <a:pt x="282299" y="663197"/>
                </a:lnTo>
                <a:lnTo>
                  <a:pt x="131601" y="813897"/>
                </a:lnTo>
                <a:lnTo>
                  <a:pt x="0" y="813897"/>
                </a:lnTo>
                <a:lnTo>
                  <a:pt x="0" y="150696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38395" y="2162845"/>
            <a:ext cx="282575" cy="151130"/>
          </a:xfrm>
          <a:custGeom>
            <a:avLst/>
            <a:gdLst/>
            <a:ahLst/>
            <a:cxnLst/>
            <a:rect l="l" t="t" r="r" b="b"/>
            <a:pathLst>
              <a:path w="282575" h="151130">
                <a:moveTo>
                  <a:pt x="0" y="150696"/>
                </a:moveTo>
                <a:lnTo>
                  <a:pt x="131601" y="150696"/>
                </a:lnTo>
                <a:lnTo>
                  <a:pt x="282299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69997" y="2313542"/>
            <a:ext cx="0" cy="663575"/>
          </a:xfrm>
          <a:custGeom>
            <a:avLst/>
            <a:gdLst/>
            <a:ahLst/>
            <a:cxnLst/>
            <a:rect l="l" t="t" r="r" b="b"/>
            <a:pathLst>
              <a:path h="663575">
                <a:moveTo>
                  <a:pt x="0" y="0"/>
                </a:moveTo>
                <a:lnTo>
                  <a:pt x="0" y="66320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34642" y="2428645"/>
            <a:ext cx="282575" cy="282575"/>
          </a:xfrm>
          <a:custGeom>
            <a:avLst/>
            <a:gdLst/>
            <a:ahLst/>
            <a:cxnLst/>
            <a:rect l="l" t="t" r="r" b="b"/>
            <a:pathLst>
              <a:path w="282575" h="282575">
                <a:moveTo>
                  <a:pt x="0" y="141148"/>
                </a:moveTo>
                <a:lnTo>
                  <a:pt x="7196" y="96534"/>
                </a:lnTo>
                <a:lnTo>
                  <a:pt x="27234" y="57787"/>
                </a:lnTo>
                <a:lnTo>
                  <a:pt x="57790" y="27233"/>
                </a:lnTo>
                <a:lnTo>
                  <a:pt x="96536" y="7194"/>
                </a:lnTo>
                <a:lnTo>
                  <a:pt x="141148" y="0"/>
                </a:lnTo>
                <a:lnTo>
                  <a:pt x="195165" y="10743"/>
                </a:lnTo>
                <a:lnTo>
                  <a:pt x="240949" y="41342"/>
                </a:lnTo>
                <a:lnTo>
                  <a:pt x="271551" y="87136"/>
                </a:lnTo>
                <a:lnTo>
                  <a:pt x="282298" y="141148"/>
                </a:lnTo>
                <a:lnTo>
                  <a:pt x="275102" y="185761"/>
                </a:lnTo>
                <a:lnTo>
                  <a:pt x="255064" y="224507"/>
                </a:lnTo>
                <a:lnTo>
                  <a:pt x="224507" y="255063"/>
                </a:lnTo>
                <a:lnTo>
                  <a:pt x="185762" y="275102"/>
                </a:lnTo>
                <a:lnTo>
                  <a:pt x="141148" y="282298"/>
                </a:lnTo>
                <a:lnTo>
                  <a:pt x="96536" y="275102"/>
                </a:lnTo>
                <a:lnTo>
                  <a:pt x="57790" y="255063"/>
                </a:lnTo>
                <a:lnTo>
                  <a:pt x="27234" y="224507"/>
                </a:lnTo>
                <a:lnTo>
                  <a:pt x="7196" y="185761"/>
                </a:lnTo>
                <a:lnTo>
                  <a:pt x="0" y="141148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45146" y="2569794"/>
            <a:ext cx="1489710" cy="399415"/>
          </a:xfrm>
          <a:custGeom>
            <a:avLst/>
            <a:gdLst/>
            <a:ahLst/>
            <a:cxnLst/>
            <a:rect l="l" t="t" r="r" b="b"/>
            <a:pathLst>
              <a:path w="1489710" h="399414">
                <a:moveTo>
                  <a:pt x="0" y="398999"/>
                </a:moveTo>
                <a:lnTo>
                  <a:pt x="1489495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64645" y="2332495"/>
            <a:ext cx="1470025" cy="237490"/>
          </a:xfrm>
          <a:custGeom>
            <a:avLst/>
            <a:gdLst/>
            <a:ahLst/>
            <a:cxnLst/>
            <a:rect l="l" t="t" r="r" b="b"/>
            <a:pathLst>
              <a:path w="1470025" h="237489">
                <a:moveTo>
                  <a:pt x="0" y="0"/>
                </a:moveTo>
                <a:lnTo>
                  <a:pt x="1469996" y="237299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00845" y="2183095"/>
            <a:ext cx="1334135" cy="386715"/>
          </a:xfrm>
          <a:custGeom>
            <a:avLst/>
            <a:gdLst/>
            <a:ahLst/>
            <a:cxnLst/>
            <a:rect l="l" t="t" r="r" b="b"/>
            <a:pathLst>
              <a:path w="1334135" h="386714">
                <a:moveTo>
                  <a:pt x="0" y="0"/>
                </a:moveTo>
                <a:lnTo>
                  <a:pt x="1333796" y="386699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26945" y="2569794"/>
            <a:ext cx="1308100" cy="250190"/>
          </a:xfrm>
          <a:custGeom>
            <a:avLst/>
            <a:gdLst/>
            <a:ahLst/>
            <a:cxnLst/>
            <a:rect l="l" t="t" r="r" b="b"/>
            <a:pathLst>
              <a:path w="1308100" h="250189">
                <a:moveTo>
                  <a:pt x="0" y="249599"/>
                </a:moveTo>
                <a:lnTo>
                  <a:pt x="1307696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907517" y="3554719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36909" y="39463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21871" y="1934074"/>
            <a:ext cx="213360" cy="2014855"/>
          </a:xfrm>
          <a:custGeom>
            <a:avLst/>
            <a:gdLst/>
            <a:ahLst/>
            <a:cxnLst/>
            <a:rect l="l" t="t" r="r" b="b"/>
            <a:pathLst>
              <a:path w="213359" h="2014854">
                <a:moveTo>
                  <a:pt x="0" y="0"/>
                </a:moveTo>
                <a:lnTo>
                  <a:pt x="213173" y="0"/>
                </a:lnTo>
                <a:lnTo>
                  <a:pt x="213173" y="2014668"/>
                </a:lnTo>
                <a:lnTo>
                  <a:pt x="0" y="2014668"/>
                </a:lnTo>
                <a:lnTo>
                  <a:pt x="0" y="0"/>
                </a:lnTo>
                <a:close/>
              </a:path>
            </a:pathLst>
          </a:custGeom>
          <a:solidFill>
            <a:srgbClr val="F7D6D5">
              <a:alpha val="517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21871" y="1190847"/>
            <a:ext cx="956944" cy="2758440"/>
          </a:xfrm>
          <a:custGeom>
            <a:avLst/>
            <a:gdLst/>
            <a:ahLst/>
            <a:cxnLst/>
            <a:rect l="l" t="t" r="r" b="b"/>
            <a:pathLst>
              <a:path w="956944" h="2758440">
                <a:moveTo>
                  <a:pt x="0" y="743225"/>
                </a:moveTo>
                <a:lnTo>
                  <a:pt x="743225" y="0"/>
                </a:lnTo>
                <a:lnTo>
                  <a:pt x="956397" y="0"/>
                </a:lnTo>
                <a:lnTo>
                  <a:pt x="956397" y="2014669"/>
                </a:lnTo>
                <a:lnTo>
                  <a:pt x="213171" y="2757893"/>
                </a:lnTo>
                <a:lnTo>
                  <a:pt x="0" y="2757893"/>
                </a:lnTo>
                <a:lnTo>
                  <a:pt x="0" y="743225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21871" y="1190847"/>
            <a:ext cx="956944" cy="743585"/>
          </a:xfrm>
          <a:custGeom>
            <a:avLst/>
            <a:gdLst/>
            <a:ahLst/>
            <a:cxnLst/>
            <a:rect l="l" t="t" r="r" b="b"/>
            <a:pathLst>
              <a:path w="956944" h="743585">
                <a:moveTo>
                  <a:pt x="0" y="743225"/>
                </a:moveTo>
                <a:lnTo>
                  <a:pt x="213171" y="743225"/>
                </a:lnTo>
                <a:lnTo>
                  <a:pt x="956397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35044" y="1934074"/>
            <a:ext cx="0" cy="2014855"/>
          </a:xfrm>
          <a:custGeom>
            <a:avLst/>
            <a:gdLst/>
            <a:ahLst/>
            <a:cxnLst/>
            <a:rect l="l" t="t" r="r" b="b"/>
            <a:pathLst>
              <a:path h="2014854">
                <a:moveTo>
                  <a:pt x="0" y="0"/>
                </a:moveTo>
                <a:lnTo>
                  <a:pt x="0" y="2014668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04257" y="1010248"/>
            <a:ext cx="929005" cy="220345"/>
          </a:xfrm>
          <a:custGeom>
            <a:avLst/>
            <a:gdLst/>
            <a:ahLst/>
            <a:cxnLst/>
            <a:rect l="l" t="t" r="r" b="b"/>
            <a:pathLst>
              <a:path w="929004" h="220344">
                <a:moveTo>
                  <a:pt x="928685" y="0"/>
                </a:moveTo>
                <a:lnTo>
                  <a:pt x="0" y="219929"/>
                </a:lnTo>
              </a:path>
            </a:pathLst>
          </a:custGeom>
          <a:ln w="9523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62194" y="1214868"/>
            <a:ext cx="45720" cy="31115"/>
          </a:xfrm>
          <a:custGeom>
            <a:avLst/>
            <a:gdLst/>
            <a:ahLst/>
            <a:cxnLst/>
            <a:rect l="l" t="t" r="r" b="b"/>
            <a:pathLst>
              <a:path w="45719" h="31115">
                <a:moveTo>
                  <a:pt x="38434" y="0"/>
                </a:moveTo>
                <a:lnTo>
                  <a:pt x="0" y="25269"/>
                </a:lnTo>
                <a:lnTo>
                  <a:pt x="45687" y="30619"/>
                </a:lnTo>
                <a:lnTo>
                  <a:pt x="38434" y="0"/>
                </a:lnTo>
                <a:close/>
              </a:path>
            </a:pathLst>
          </a:custGeom>
          <a:ln w="9523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90910" y="1493772"/>
            <a:ext cx="1346200" cy="523240"/>
          </a:xfrm>
          <a:custGeom>
            <a:avLst/>
            <a:gdLst/>
            <a:ahLst/>
            <a:cxnLst/>
            <a:rect l="l" t="t" r="r" b="b"/>
            <a:pathLst>
              <a:path w="1346200" h="523239">
                <a:moveTo>
                  <a:pt x="1345631" y="0"/>
                </a:moveTo>
                <a:lnTo>
                  <a:pt x="0" y="523188"/>
                </a:lnTo>
              </a:path>
            </a:pathLst>
          </a:custGeom>
          <a:ln w="9523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50623" y="2002298"/>
            <a:ext cx="46355" cy="3048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34587" y="0"/>
                </a:moveTo>
                <a:lnTo>
                  <a:pt x="0" y="30327"/>
                </a:lnTo>
                <a:lnTo>
                  <a:pt x="45989" y="29323"/>
                </a:lnTo>
                <a:lnTo>
                  <a:pt x="34587" y="0"/>
                </a:lnTo>
                <a:close/>
              </a:path>
            </a:pathLst>
          </a:custGeom>
          <a:ln w="9523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71892" y="2573095"/>
            <a:ext cx="2308860" cy="0"/>
          </a:xfrm>
          <a:custGeom>
            <a:avLst/>
            <a:gdLst/>
            <a:ahLst/>
            <a:cxnLst/>
            <a:rect l="l" t="t" r="r" b="b"/>
            <a:pathLst>
              <a:path w="2308860">
                <a:moveTo>
                  <a:pt x="0" y="0"/>
                </a:moveTo>
                <a:lnTo>
                  <a:pt x="2308644" y="0"/>
                </a:lnTo>
              </a:path>
            </a:pathLst>
          </a:custGeom>
          <a:ln w="952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280536" y="2557369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49"/>
                </a:moveTo>
                <a:lnTo>
                  <a:pt x="43224" y="15724"/>
                </a:lnTo>
                <a:lnTo>
                  <a:pt x="0" y="0"/>
                </a:lnTo>
                <a:lnTo>
                  <a:pt x="0" y="31449"/>
                </a:lnTo>
                <a:close/>
              </a:path>
            </a:pathLst>
          </a:custGeom>
          <a:ln w="952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074934" y="2055020"/>
            <a:ext cx="92710" cy="1894205"/>
          </a:xfrm>
          <a:custGeom>
            <a:avLst/>
            <a:gdLst/>
            <a:ahLst/>
            <a:cxnLst/>
            <a:rect l="l" t="t" r="r" b="b"/>
            <a:pathLst>
              <a:path w="92709" h="1894204">
                <a:moveTo>
                  <a:pt x="0" y="0"/>
                </a:moveTo>
                <a:lnTo>
                  <a:pt x="92224" y="0"/>
                </a:lnTo>
                <a:lnTo>
                  <a:pt x="92224" y="1893722"/>
                </a:lnTo>
                <a:lnTo>
                  <a:pt x="0" y="1893722"/>
                </a:lnTo>
                <a:lnTo>
                  <a:pt x="0" y="0"/>
                </a:lnTo>
                <a:close/>
              </a:path>
            </a:pathLst>
          </a:custGeom>
          <a:solidFill>
            <a:srgbClr val="D2E2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074934" y="1190847"/>
            <a:ext cx="956944" cy="2758440"/>
          </a:xfrm>
          <a:custGeom>
            <a:avLst/>
            <a:gdLst/>
            <a:ahLst/>
            <a:cxnLst/>
            <a:rect l="l" t="t" r="r" b="b"/>
            <a:pathLst>
              <a:path w="956945" h="2758440">
                <a:moveTo>
                  <a:pt x="0" y="864172"/>
                </a:moveTo>
                <a:lnTo>
                  <a:pt x="864171" y="0"/>
                </a:lnTo>
                <a:lnTo>
                  <a:pt x="956396" y="0"/>
                </a:lnTo>
                <a:lnTo>
                  <a:pt x="956396" y="1893720"/>
                </a:lnTo>
                <a:lnTo>
                  <a:pt x="92223" y="2757893"/>
                </a:lnTo>
                <a:lnTo>
                  <a:pt x="0" y="2757893"/>
                </a:lnTo>
                <a:lnTo>
                  <a:pt x="0" y="864172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74934" y="1190847"/>
            <a:ext cx="956944" cy="864235"/>
          </a:xfrm>
          <a:custGeom>
            <a:avLst/>
            <a:gdLst/>
            <a:ahLst/>
            <a:cxnLst/>
            <a:rect l="l" t="t" r="r" b="b"/>
            <a:pathLst>
              <a:path w="956945" h="864235">
                <a:moveTo>
                  <a:pt x="0" y="864172"/>
                </a:moveTo>
                <a:lnTo>
                  <a:pt x="92223" y="864172"/>
                </a:lnTo>
                <a:lnTo>
                  <a:pt x="956396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167158" y="2055020"/>
            <a:ext cx="0" cy="1894205"/>
          </a:xfrm>
          <a:custGeom>
            <a:avLst/>
            <a:gdLst/>
            <a:ahLst/>
            <a:cxnLst/>
            <a:rect l="l" t="t" r="r" b="b"/>
            <a:pathLst>
              <a:path h="1894204">
                <a:moveTo>
                  <a:pt x="0" y="0"/>
                </a:moveTo>
                <a:lnTo>
                  <a:pt x="0" y="1893721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179091" y="573796"/>
            <a:ext cx="1611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activation</a:t>
            </a:r>
            <a:r>
              <a:rPr sz="1800" b="1" spc="-1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map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71819" y="826209"/>
            <a:ext cx="3359785" cy="95567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93495" marR="5080">
              <a:lnSpc>
                <a:spcPts val="2810"/>
              </a:lnSpc>
              <a:spcBef>
                <a:spcPts val="250"/>
              </a:spcBef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32x32x3</a:t>
            </a:r>
            <a:r>
              <a:rPr sz="2400" spc="-1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image 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5x5x3</a:t>
            </a:r>
            <a:r>
              <a:rPr sz="2400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filter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1550"/>
              </a:lnSpc>
            </a:pPr>
            <a:r>
              <a:rPr sz="1800" spc="-5" dirty="0">
                <a:latin typeface="Arial"/>
                <a:cs typeface="Arial"/>
              </a:rPr>
              <a:t>32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032451" y="396819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699960" y="3512522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28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119183" y="2101540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28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915439" y="2783222"/>
            <a:ext cx="2397760" cy="57213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2140"/>
              </a:lnSpc>
              <a:spcBef>
                <a:spcPts val="185"/>
              </a:spcBef>
            </a:pPr>
            <a:r>
              <a:rPr sz="1800" spc="-5" dirty="0">
                <a:latin typeface="Arial"/>
                <a:cs typeface="Arial"/>
              </a:rPr>
              <a:t>convolve </a:t>
            </a:r>
            <a:r>
              <a:rPr sz="1800" spc="-10" dirty="0">
                <a:latin typeface="Arial"/>
                <a:cs typeface="Arial"/>
              </a:rPr>
              <a:t>(slide) over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all  </a:t>
            </a:r>
            <a:r>
              <a:rPr sz="1800" spc="-5" dirty="0">
                <a:latin typeface="Arial"/>
                <a:cs typeface="Arial"/>
              </a:rPr>
              <a:t>spatial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locations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2693797" y="44451"/>
            <a:ext cx="3696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Convolution</a:t>
            </a:r>
            <a:r>
              <a:rPr spc="-130" dirty="0"/>
              <a:t> </a:t>
            </a:r>
            <a:r>
              <a:rPr spc="-10" dirty="0"/>
              <a:t>Layer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4934" y="2055020"/>
            <a:ext cx="92710" cy="1894205"/>
          </a:xfrm>
          <a:custGeom>
            <a:avLst/>
            <a:gdLst/>
            <a:ahLst/>
            <a:cxnLst/>
            <a:rect l="l" t="t" r="r" b="b"/>
            <a:pathLst>
              <a:path w="92709" h="1894204">
                <a:moveTo>
                  <a:pt x="0" y="0"/>
                </a:moveTo>
                <a:lnTo>
                  <a:pt x="92224" y="0"/>
                </a:lnTo>
                <a:lnTo>
                  <a:pt x="92224" y="1893722"/>
                </a:lnTo>
                <a:lnTo>
                  <a:pt x="0" y="1893722"/>
                </a:lnTo>
                <a:lnTo>
                  <a:pt x="0" y="0"/>
                </a:lnTo>
                <a:close/>
              </a:path>
            </a:pathLst>
          </a:custGeom>
          <a:solidFill>
            <a:srgbClr val="D2E2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74934" y="1190847"/>
            <a:ext cx="956944" cy="2758440"/>
          </a:xfrm>
          <a:custGeom>
            <a:avLst/>
            <a:gdLst/>
            <a:ahLst/>
            <a:cxnLst/>
            <a:rect l="l" t="t" r="r" b="b"/>
            <a:pathLst>
              <a:path w="956945" h="2758440">
                <a:moveTo>
                  <a:pt x="0" y="864172"/>
                </a:moveTo>
                <a:lnTo>
                  <a:pt x="864171" y="0"/>
                </a:lnTo>
                <a:lnTo>
                  <a:pt x="956396" y="0"/>
                </a:lnTo>
                <a:lnTo>
                  <a:pt x="956396" y="1893720"/>
                </a:lnTo>
                <a:lnTo>
                  <a:pt x="92223" y="2757893"/>
                </a:lnTo>
                <a:lnTo>
                  <a:pt x="0" y="2757893"/>
                </a:lnTo>
                <a:lnTo>
                  <a:pt x="0" y="864172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74934" y="1190847"/>
            <a:ext cx="956944" cy="864235"/>
          </a:xfrm>
          <a:custGeom>
            <a:avLst/>
            <a:gdLst/>
            <a:ahLst/>
            <a:cxnLst/>
            <a:rect l="l" t="t" r="r" b="b"/>
            <a:pathLst>
              <a:path w="956945" h="864235">
                <a:moveTo>
                  <a:pt x="0" y="864172"/>
                </a:moveTo>
                <a:lnTo>
                  <a:pt x="92223" y="864172"/>
                </a:lnTo>
                <a:lnTo>
                  <a:pt x="956396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67158" y="2055020"/>
            <a:ext cx="0" cy="1894205"/>
          </a:xfrm>
          <a:custGeom>
            <a:avLst/>
            <a:gdLst/>
            <a:ahLst/>
            <a:cxnLst/>
            <a:rect l="l" t="t" r="r" b="b"/>
            <a:pathLst>
              <a:path h="1894204">
                <a:moveTo>
                  <a:pt x="0" y="0"/>
                </a:moveTo>
                <a:lnTo>
                  <a:pt x="0" y="1893721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38395" y="2313542"/>
            <a:ext cx="132080" cy="663575"/>
          </a:xfrm>
          <a:custGeom>
            <a:avLst/>
            <a:gdLst/>
            <a:ahLst/>
            <a:cxnLst/>
            <a:rect l="l" t="t" r="r" b="b"/>
            <a:pathLst>
              <a:path w="132080" h="663575">
                <a:moveTo>
                  <a:pt x="0" y="0"/>
                </a:moveTo>
                <a:lnTo>
                  <a:pt x="131602" y="0"/>
                </a:lnTo>
                <a:lnTo>
                  <a:pt x="131602" y="663200"/>
                </a:lnTo>
                <a:lnTo>
                  <a:pt x="0" y="663200"/>
                </a:lnTo>
                <a:lnTo>
                  <a:pt x="0" y="0"/>
                </a:lnTo>
                <a:close/>
              </a:path>
            </a:pathLst>
          </a:custGeom>
          <a:solidFill>
            <a:srgbClr val="DFED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38395" y="2162845"/>
            <a:ext cx="282575" cy="814069"/>
          </a:xfrm>
          <a:custGeom>
            <a:avLst/>
            <a:gdLst/>
            <a:ahLst/>
            <a:cxnLst/>
            <a:rect l="l" t="t" r="r" b="b"/>
            <a:pathLst>
              <a:path w="282575" h="814069">
                <a:moveTo>
                  <a:pt x="0" y="150696"/>
                </a:moveTo>
                <a:lnTo>
                  <a:pt x="150696" y="0"/>
                </a:lnTo>
                <a:lnTo>
                  <a:pt x="282299" y="0"/>
                </a:lnTo>
                <a:lnTo>
                  <a:pt x="282299" y="663197"/>
                </a:lnTo>
                <a:lnTo>
                  <a:pt x="131601" y="813897"/>
                </a:lnTo>
                <a:lnTo>
                  <a:pt x="0" y="813897"/>
                </a:lnTo>
                <a:lnTo>
                  <a:pt x="0" y="150696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38395" y="2162845"/>
            <a:ext cx="282575" cy="151130"/>
          </a:xfrm>
          <a:custGeom>
            <a:avLst/>
            <a:gdLst/>
            <a:ahLst/>
            <a:cxnLst/>
            <a:rect l="l" t="t" r="r" b="b"/>
            <a:pathLst>
              <a:path w="282575" h="151130">
                <a:moveTo>
                  <a:pt x="0" y="150696"/>
                </a:moveTo>
                <a:lnTo>
                  <a:pt x="131601" y="150696"/>
                </a:lnTo>
                <a:lnTo>
                  <a:pt x="282299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69997" y="2313542"/>
            <a:ext cx="0" cy="663575"/>
          </a:xfrm>
          <a:custGeom>
            <a:avLst/>
            <a:gdLst/>
            <a:ahLst/>
            <a:cxnLst/>
            <a:rect l="l" t="t" r="r" b="b"/>
            <a:pathLst>
              <a:path h="663575">
                <a:moveTo>
                  <a:pt x="0" y="0"/>
                </a:moveTo>
                <a:lnTo>
                  <a:pt x="0" y="66320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34642" y="2428645"/>
            <a:ext cx="282575" cy="282575"/>
          </a:xfrm>
          <a:custGeom>
            <a:avLst/>
            <a:gdLst/>
            <a:ahLst/>
            <a:cxnLst/>
            <a:rect l="l" t="t" r="r" b="b"/>
            <a:pathLst>
              <a:path w="282575" h="282575">
                <a:moveTo>
                  <a:pt x="0" y="141148"/>
                </a:moveTo>
                <a:lnTo>
                  <a:pt x="7196" y="96534"/>
                </a:lnTo>
                <a:lnTo>
                  <a:pt x="27234" y="57787"/>
                </a:lnTo>
                <a:lnTo>
                  <a:pt x="57790" y="27233"/>
                </a:lnTo>
                <a:lnTo>
                  <a:pt x="96536" y="7194"/>
                </a:lnTo>
                <a:lnTo>
                  <a:pt x="141148" y="0"/>
                </a:lnTo>
                <a:lnTo>
                  <a:pt x="195165" y="10743"/>
                </a:lnTo>
                <a:lnTo>
                  <a:pt x="240949" y="41342"/>
                </a:lnTo>
                <a:lnTo>
                  <a:pt x="271551" y="87136"/>
                </a:lnTo>
                <a:lnTo>
                  <a:pt x="282298" y="141148"/>
                </a:lnTo>
                <a:lnTo>
                  <a:pt x="275102" y="185761"/>
                </a:lnTo>
                <a:lnTo>
                  <a:pt x="255064" y="224507"/>
                </a:lnTo>
                <a:lnTo>
                  <a:pt x="224507" y="255063"/>
                </a:lnTo>
                <a:lnTo>
                  <a:pt x="185762" y="275102"/>
                </a:lnTo>
                <a:lnTo>
                  <a:pt x="141148" y="282298"/>
                </a:lnTo>
                <a:lnTo>
                  <a:pt x="96536" y="275102"/>
                </a:lnTo>
                <a:lnTo>
                  <a:pt x="57790" y="255063"/>
                </a:lnTo>
                <a:lnTo>
                  <a:pt x="27234" y="224507"/>
                </a:lnTo>
                <a:lnTo>
                  <a:pt x="7196" y="185761"/>
                </a:lnTo>
                <a:lnTo>
                  <a:pt x="0" y="141148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45146" y="2569794"/>
            <a:ext cx="1489710" cy="399415"/>
          </a:xfrm>
          <a:custGeom>
            <a:avLst/>
            <a:gdLst/>
            <a:ahLst/>
            <a:cxnLst/>
            <a:rect l="l" t="t" r="r" b="b"/>
            <a:pathLst>
              <a:path w="1489710" h="399414">
                <a:moveTo>
                  <a:pt x="0" y="398999"/>
                </a:moveTo>
                <a:lnTo>
                  <a:pt x="1489495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64645" y="2332495"/>
            <a:ext cx="1470025" cy="237490"/>
          </a:xfrm>
          <a:custGeom>
            <a:avLst/>
            <a:gdLst/>
            <a:ahLst/>
            <a:cxnLst/>
            <a:rect l="l" t="t" r="r" b="b"/>
            <a:pathLst>
              <a:path w="1470025" h="237489">
                <a:moveTo>
                  <a:pt x="0" y="0"/>
                </a:moveTo>
                <a:lnTo>
                  <a:pt x="1469996" y="237299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00845" y="2183095"/>
            <a:ext cx="1334135" cy="386715"/>
          </a:xfrm>
          <a:custGeom>
            <a:avLst/>
            <a:gdLst/>
            <a:ahLst/>
            <a:cxnLst/>
            <a:rect l="l" t="t" r="r" b="b"/>
            <a:pathLst>
              <a:path w="1334135" h="386714">
                <a:moveTo>
                  <a:pt x="0" y="0"/>
                </a:moveTo>
                <a:lnTo>
                  <a:pt x="1333796" y="386699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26945" y="2569794"/>
            <a:ext cx="1308100" cy="250190"/>
          </a:xfrm>
          <a:custGeom>
            <a:avLst/>
            <a:gdLst/>
            <a:ahLst/>
            <a:cxnLst/>
            <a:rect l="l" t="t" r="r" b="b"/>
            <a:pathLst>
              <a:path w="1308100" h="250189">
                <a:moveTo>
                  <a:pt x="0" y="249599"/>
                </a:moveTo>
                <a:lnTo>
                  <a:pt x="1307696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907517" y="3554719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71819" y="1481549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36909" y="39463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52737" y="841371"/>
            <a:ext cx="2078989" cy="7467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32x32x3</a:t>
            </a:r>
            <a:r>
              <a:rPr sz="2400" spc="-1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image  </a:t>
            </a:r>
            <a:r>
              <a:rPr sz="2400" spc="-5" dirty="0">
                <a:solidFill>
                  <a:srgbClr val="38751C"/>
                </a:solidFill>
                <a:latin typeface="Arial"/>
                <a:cs typeface="Arial"/>
              </a:rPr>
              <a:t>5x5x3</a:t>
            </a:r>
            <a:r>
              <a:rPr sz="2400" spc="-85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8751C"/>
                </a:solidFill>
                <a:latin typeface="Arial"/>
                <a:cs typeface="Arial"/>
              </a:rPr>
              <a:t>filter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404257" y="1010248"/>
            <a:ext cx="929005" cy="220345"/>
          </a:xfrm>
          <a:custGeom>
            <a:avLst/>
            <a:gdLst/>
            <a:ahLst/>
            <a:cxnLst/>
            <a:rect l="l" t="t" r="r" b="b"/>
            <a:pathLst>
              <a:path w="929004" h="220344">
                <a:moveTo>
                  <a:pt x="928685" y="0"/>
                </a:moveTo>
                <a:lnTo>
                  <a:pt x="0" y="219929"/>
                </a:lnTo>
              </a:path>
            </a:pathLst>
          </a:custGeom>
          <a:ln w="9523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62194" y="1214868"/>
            <a:ext cx="45720" cy="31115"/>
          </a:xfrm>
          <a:custGeom>
            <a:avLst/>
            <a:gdLst/>
            <a:ahLst/>
            <a:cxnLst/>
            <a:rect l="l" t="t" r="r" b="b"/>
            <a:pathLst>
              <a:path w="45719" h="31115">
                <a:moveTo>
                  <a:pt x="38434" y="0"/>
                </a:moveTo>
                <a:lnTo>
                  <a:pt x="0" y="25269"/>
                </a:lnTo>
                <a:lnTo>
                  <a:pt x="45687" y="30619"/>
                </a:lnTo>
                <a:lnTo>
                  <a:pt x="38434" y="0"/>
                </a:lnTo>
                <a:close/>
              </a:path>
            </a:pathLst>
          </a:custGeom>
          <a:ln w="9523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90910" y="1493772"/>
            <a:ext cx="1346200" cy="523240"/>
          </a:xfrm>
          <a:custGeom>
            <a:avLst/>
            <a:gdLst/>
            <a:ahLst/>
            <a:cxnLst/>
            <a:rect l="l" t="t" r="r" b="b"/>
            <a:pathLst>
              <a:path w="1346200" h="523239">
                <a:moveTo>
                  <a:pt x="1345631" y="0"/>
                </a:moveTo>
                <a:lnTo>
                  <a:pt x="0" y="523188"/>
                </a:lnTo>
              </a:path>
            </a:pathLst>
          </a:custGeom>
          <a:ln w="9523">
            <a:solidFill>
              <a:srgbClr val="458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50623" y="2002298"/>
            <a:ext cx="46355" cy="3048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34587" y="0"/>
                </a:moveTo>
                <a:lnTo>
                  <a:pt x="0" y="30327"/>
                </a:lnTo>
                <a:lnTo>
                  <a:pt x="45989" y="29323"/>
                </a:lnTo>
                <a:lnTo>
                  <a:pt x="34587" y="0"/>
                </a:lnTo>
                <a:close/>
              </a:path>
            </a:pathLst>
          </a:custGeom>
          <a:ln w="9523">
            <a:solidFill>
              <a:srgbClr val="458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71892" y="2573095"/>
            <a:ext cx="2308860" cy="0"/>
          </a:xfrm>
          <a:custGeom>
            <a:avLst/>
            <a:gdLst/>
            <a:ahLst/>
            <a:cxnLst/>
            <a:rect l="l" t="t" r="r" b="b"/>
            <a:pathLst>
              <a:path w="2308860">
                <a:moveTo>
                  <a:pt x="0" y="0"/>
                </a:moveTo>
                <a:lnTo>
                  <a:pt x="2308644" y="0"/>
                </a:lnTo>
              </a:path>
            </a:pathLst>
          </a:custGeom>
          <a:ln w="952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280536" y="2557369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49"/>
                </a:moveTo>
                <a:lnTo>
                  <a:pt x="43224" y="15724"/>
                </a:lnTo>
                <a:lnTo>
                  <a:pt x="0" y="0"/>
                </a:lnTo>
                <a:lnTo>
                  <a:pt x="0" y="31449"/>
                </a:lnTo>
                <a:close/>
              </a:path>
            </a:pathLst>
          </a:custGeom>
          <a:ln w="952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452908" y="2055020"/>
            <a:ext cx="92710" cy="1894205"/>
          </a:xfrm>
          <a:custGeom>
            <a:avLst/>
            <a:gdLst/>
            <a:ahLst/>
            <a:cxnLst/>
            <a:rect l="l" t="t" r="r" b="b"/>
            <a:pathLst>
              <a:path w="92709" h="1894204">
                <a:moveTo>
                  <a:pt x="0" y="0"/>
                </a:moveTo>
                <a:lnTo>
                  <a:pt x="92224" y="0"/>
                </a:lnTo>
                <a:lnTo>
                  <a:pt x="92224" y="1893722"/>
                </a:lnTo>
                <a:lnTo>
                  <a:pt x="0" y="1893722"/>
                </a:lnTo>
                <a:lnTo>
                  <a:pt x="0" y="0"/>
                </a:lnTo>
                <a:close/>
              </a:path>
            </a:pathLst>
          </a:custGeom>
          <a:solidFill>
            <a:srgbClr val="DFED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452908" y="1190847"/>
            <a:ext cx="956944" cy="2758440"/>
          </a:xfrm>
          <a:custGeom>
            <a:avLst/>
            <a:gdLst/>
            <a:ahLst/>
            <a:cxnLst/>
            <a:rect l="l" t="t" r="r" b="b"/>
            <a:pathLst>
              <a:path w="956945" h="2758440">
                <a:moveTo>
                  <a:pt x="0" y="864172"/>
                </a:moveTo>
                <a:lnTo>
                  <a:pt x="864171" y="0"/>
                </a:lnTo>
                <a:lnTo>
                  <a:pt x="956396" y="0"/>
                </a:lnTo>
                <a:lnTo>
                  <a:pt x="956396" y="1893720"/>
                </a:lnTo>
                <a:lnTo>
                  <a:pt x="92223" y="2757893"/>
                </a:lnTo>
                <a:lnTo>
                  <a:pt x="0" y="2757893"/>
                </a:lnTo>
                <a:lnTo>
                  <a:pt x="0" y="864172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452908" y="1190847"/>
            <a:ext cx="956944" cy="864235"/>
          </a:xfrm>
          <a:custGeom>
            <a:avLst/>
            <a:gdLst/>
            <a:ahLst/>
            <a:cxnLst/>
            <a:rect l="l" t="t" r="r" b="b"/>
            <a:pathLst>
              <a:path w="956945" h="864235">
                <a:moveTo>
                  <a:pt x="0" y="864172"/>
                </a:moveTo>
                <a:lnTo>
                  <a:pt x="92223" y="864172"/>
                </a:lnTo>
                <a:lnTo>
                  <a:pt x="956396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545131" y="2055020"/>
            <a:ext cx="0" cy="1894205"/>
          </a:xfrm>
          <a:custGeom>
            <a:avLst/>
            <a:gdLst/>
            <a:ahLst/>
            <a:cxnLst/>
            <a:rect l="l" t="t" r="r" b="b"/>
            <a:pathLst>
              <a:path h="1894204">
                <a:moveTo>
                  <a:pt x="0" y="0"/>
                </a:moveTo>
                <a:lnTo>
                  <a:pt x="0" y="1893721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122907" y="816154"/>
            <a:ext cx="1738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activation</a:t>
            </a:r>
            <a:r>
              <a:rPr sz="1800" b="1" spc="-1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maps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410430" y="396819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077940" y="3512522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28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497008" y="2101540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28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915439" y="2783222"/>
            <a:ext cx="2397760" cy="57213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2140"/>
              </a:lnSpc>
              <a:spcBef>
                <a:spcPts val="185"/>
              </a:spcBef>
            </a:pPr>
            <a:r>
              <a:rPr sz="1800" spc="-5" dirty="0">
                <a:latin typeface="Arial"/>
                <a:cs typeface="Arial"/>
              </a:rPr>
              <a:t>convolve </a:t>
            </a:r>
            <a:r>
              <a:rPr sz="1800" spc="-10" dirty="0">
                <a:latin typeface="Arial"/>
                <a:cs typeface="Arial"/>
              </a:rPr>
              <a:t>(slide) over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all  </a:t>
            </a:r>
            <a:r>
              <a:rPr sz="1800" spc="-5" dirty="0">
                <a:latin typeface="Arial"/>
                <a:cs typeface="Arial"/>
              </a:rPr>
              <a:t>spatial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locations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221871" y="1934074"/>
            <a:ext cx="213360" cy="2014855"/>
          </a:xfrm>
          <a:custGeom>
            <a:avLst/>
            <a:gdLst/>
            <a:ahLst/>
            <a:cxnLst/>
            <a:rect l="l" t="t" r="r" b="b"/>
            <a:pathLst>
              <a:path w="213359" h="2014854">
                <a:moveTo>
                  <a:pt x="0" y="0"/>
                </a:moveTo>
                <a:lnTo>
                  <a:pt x="213173" y="0"/>
                </a:lnTo>
                <a:lnTo>
                  <a:pt x="213173" y="2014668"/>
                </a:lnTo>
                <a:lnTo>
                  <a:pt x="0" y="2014668"/>
                </a:lnTo>
                <a:lnTo>
                  <a:pt x="0" y="0"/>
                </a:lnTo>
                <a:close/>
              </a:path>
            </a:pathLst>
          </a:custGeom>
          <a:solidFill>
            <a:srgbClr val="F7D6D5">
              <a:alpha val="517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21871" y="1190847"/>
            <a:ext cx="956944" cy="2758440"/>
          </a:xfrm>
          <a:custGeom>
            <a:avLst/>
            <a:gdLst/>
            <a:ahLst/>
            <a:cxnLst/>
            <a:rect l="l" t="t" r="r" b="b"/>
            <a:pathLst>
              <a:path w="956944" h="2758440">
                <a:moveTo>
                  <a:pt x="0" y="743225"/>
                </a:moveTo>
                <a:lnTo>
                  <a:pt x="743225" y="0"/>
                </a:lnTo>
                <a:lnTo>
                  <a:pt x="956397" y="0"/>
                </a:lnTo>
                <a:lnTo>
                  <a:pt x="956397" y="2014669"/>
                </a:lnTo>
                <a:lnTo>
                  <a:pt x="213171" y="2757893"/>
                </a:lnTo>
                <a:lnTo>
                  <a:pt x="0" y="2757893"/>
                </a:lnTo>
                <a:lnTo>
                  <a:pt x="0" y="743225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21871" y="1190847"/>
            <a:ext cx="956944" cy="743585"/>
          </a:xfrm>
          <a:custGeom>
            <a:avLst/>
            <a:gdLst/>
            <a:ahLst/>
            <a:cxnLst/>
            <a:rect l="l" t="t" r="r" b="b"/>
            <a:pathLst>
              <a:path w="956944" h="743585">
                <a:moveTo>
                  <a:pt x="0" y="743225"/>
                </a:moveTo>
                <a:lnTo>
                  <a:pt x="213171" y="743225"/>
                </a:lnTo>
                <a:lnTo>
                  <a:pt x="956397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35044" y="1934074"/>
            <a:ext cx="0" cy="2014855"/>
          </a:xfrm>
          <a:custGeom>
            <a:avLst/>
            <a:gdLst/>
            <a:ahLst/>
            <a:cxnLst/>
            <a:rect l="l" t="t" r="r" b="b"/>
            <a:pathLst>
              <a:path h="2014854">
                <a:moveTo>
                  <a:pt x="0" y="0"/>
                </a:moveTo>
                <a:lnTo>
                  <a:pt x="0" y="2014668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590800" y="3778250"/>
            <a:ext cx="4093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consider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second, </a:t>
            </a:r>
            <a:r>
              <a:rPr sz="2400" spc="-5" dirty="0">
                <a:solidFill>
                  <a:srgbClr val="38751C"/>
                </a:solidFill>
                <a:latin typeface="Arial"/>
                <a:cs typeface="Arial"/>
              </a:rPr>
              <a:t>green</a:t>
            </a:r>
            <a:r>
              <a:rPr sz="2400" spc="-90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filter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2693797" y="44451"/>
            <a:ext cx="3696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Convolution</a:t>
            </a:r>
            <a:r>
              <a:rPr spc="-130" dirty="0"/>
              <a:t> </a:t>
            </a:r>
            <a:r>
              <a:rPr spc="-10" dirty="0"/>
              <a:t>Layer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1871" y="1705474"/>
            <a:ext cx="213360" cy="2014855"/>
          </a:xfrm>
          <a:custGeom>
            <a:avLst/>
            <a:gdLst/>
            <a:ahLst/>
            <a:cxnLst/>
            <a:rect l="l" t="t" r="r" b="b"/>
            <a:pathLst>
              <a:path w="213359" h="2014854">
                <a:moveTo>
                  <a:pt x="0" y="0"/>
                </a:moveTo>
                <a:lnTo>
                  <a:pt x="213173" y="0"/>
                </a:lnTo>
                <a:lnTo>
                  <a:pt x="213173" y="2014669"/>
                </a:lnTo>
                <a:lnTo>
                  <a:pt x="0" y="2014669"/>
                </a:lnTo>
                <a:lnTo>
                  <a:pt x="0" y="0"/>
                </a:lnTo>
                <a:close/>
              </a:path>
            </a:pathLst>
          </a:custGeom>
          <a:solidFill>
            <a:srgbClr val="F7D6D5">
              <a:alpha val="517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21871" y="962248"/>
            <a:ext cx="956944" cy="2758440"/>
          </a:xfrm>
          <a:custGeom>
            <a:avLst/>
            <a:gdLst/>
            <a:ahLst/>
            <a:cxnLst/>
            <a:rect l="l" t="t" r="r" b="b"/>
            <a:pathLst>
              <a:path w="956944" h="2758440">
                <a:moveTo>
                  <a:pt x="0" y="743225"/>
                </a:moveTo>
                <a:lnTo>
                  <a:pt x="743225" y="0"/>
                </a:lnTo>
                <a:lnTo>
                  <a:pt x="956397" y="0"/>
                </a:lnTo>
                <a:lnTo>
                  <a:pt x="956397" y="2014669"/>
                </a:lnTo>
                <a:lnTo>
                  <a:pt x="213171" y="2757893"/>
                </a:lnTo>
                <a:lnTo>
                  <a:pt x="0" y="2757893"/>
                </a:lnTo>
                <a:lnTo>
                  <a:pt x="0" y="743225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21871" y="962248"/>
            <a:ext cx="956944" cy="743585"/>
          </a:xfrm>
          <a:custGeom>
            <a:avLst/>
            <a:gdLst/>
            <a:ahLst/>
            <a:cxnLst/>
            <a:rect l="l" t="t" r="r" b="b"/>
            <a:pathLst>
              <a:path w="956944" h="743585">
                <a:moveTo>
                  <a:pt x="0" y="743225"/>
                </a:moveTo>
                <a:lnTo>
                  <a:pt x="213171" y="743225"/>
                </a:lnTo>
                <a:lnTo>
                  <a:pt x="956397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35044" y="1705474"/>
            <a:ext cx="0" cy="2014855"/>
          </a:xfrm>
          <a:custGeom>
            <a:avLst/>
            <a:gdLst/>
            <a:ahLst/>
            <a:cxnLst/>
            <a:rect l="l" t="t" r="r" b="b"/>
            <a:pathLst>
              <a:path h="2014854">
                <a:moveTo>
                  <a:pt x="0" y="0"/>
                </a:moveTo>
                <a:lnTo>
                  <a:pt x="0" y="2014668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03337" y="1826421"/>
            <a:ext cx="92710" cy="1894205"/>
          </a:xfrm>
          <a:custGeom>
            <a:avLst/>
            <a:gdLst/>
            <a:ahLst/>
            <a:cxnLst/>
            <a:rect l="l" t="t" r="r" b="b"/>
            <a:pathLst>
              <a:path w="92710" h="1894204">
                <a:moveTo>
                  <a:pt x="0" y="0"/>
                </a:moveTo>
                <a:lnTo>
                  <a:pt x="92223" y="0"/>
                </a:lnTo>
                <a:lnTo>
                  <a:pt x="92223" y="1893721"/>
                </a:lnTo>
                <a:lnTo>
                  <a:pt x="0" y="1893721"/>
                </a:lnTo>
                <a:lnTo>
                  <a:pt x="0" y="0"/>
                </a:lnTo>
                <a:close/>
              </a:path>
            </a:pathLst>
          </a:custGeom>
          <a:solidFill>
            <a:srgbClr val="D2E2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03337" y="962248"/>
            <a:ext cx="956944" cy="2758440"/>
          </a:xfrm>
          <a:custGeom>
            <a:avLst/>
            <a:gdLst/>
            <a:ahLst/>
            <a:cxnLst/>
            <a:rect l="l" t="t" r="r" b="b"/>
            <a:pathLst>
              <a:path w="956945" h="2758440">
                <a:moveTo>
                  <a:pt x="0" y="864172"/>
                </a:moveTo>
                <a:lnTo>
                  <a:pt x="864171" y="0"/>
                </a:lnTo>
                <a:lnTo>
                  <a:pt x="956396" y="0"/>
                </a:lnTo>
                <a:lnTo>
                  <a:pt x="956396" y="1893720"/>
                </a:lnTo>
                <a:lnTo>
                  <a:pt x="92223" y="2757893"/>
                </a:lnTo>
                <a:lnTo>
                  <a:pt x="0" y="2757893"/>
                </a:lnTo>
                <a:lnTo>
                  <a:pt x="0" y="864172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03337" y="962248"/>
            <a:ext cx="956944" cy="864235"/>
          </a:xfrm>
          <a:custGeom>
            <a:avLst/>
            <a:gdLst/>
            <a:ahLst/>
            <a:cxnLst/>
            <a:rect l="l" t="t" r="r" b="b"/>
            <a:pathLst>
              <a:path w="956945" h="864235">
                <a:moveTo>
                  <a:pt x="0" y="864172"/>
                </a:moveTo>
                <a:lnTo>
                  <a:pt x="92223" y="864172"/>
                </a:lnTo>
                <a:lnTo>
                  <a:pt x="956396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5562" y="1826421"/>
            <a:ext cx="0" cy="1894205"/>
          </a:xfrm>
          <a:custGeom>
            <a:avLst/>
            <a:gdLst/>
            <a:ahLst/>
            <a:cxnLst/>
            <a:rect l="l" t="t" r="r" b="b"/>
            <a:pathLst>
              <a:path h="1894204">
                <a:moveTo>
                  <a:pt x="0" y="0"/>
                </a:moveTo>
                <a:lnTo>
                  <a:pt x="0" y="1893721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907517" y="3326119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36909" y="371775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28893" y="2344494"/>
            <a:ext cx="2308860" cy="0"/>
          </a:xfrm>
          <a:custGeom>
            <a:avLst/>
            <a:gdLst/>
            <a:ahLst/>
            <a:cxnLst/>
            <a:rect l="l" t="t" r="r" b="b"/>
            <a:pathLst>
              <a:path w="2308860">
                <a:moveTo>
                  <a:pt x="0" y="0"/>
                </a:moveTo>
                <a:lnTo>
                  <a:pt x="2308644" y="0"/>
                </a:lnTo>
              </a:path>
            </a:pathLst>
          </a:custGeom>
          <a:ln w="952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37538" y="232876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3"/>
                </a:moveTo>
                <a:lnTo>
                  <a:pt x="43224" y="15731"/>
                </a:lnTo>
                <a:lnTo>
                  <a:pt x="0" y="0"/>
                </a:lnTo>
                <a:lnTo>
                  <a:pt x="0" y="31463"/>
                </a:lnTo>
                <a:close/>
              </a:path>
            </a:pathLst>
          </a:custGeom>
          <a:ln w="952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52712" y="1826421"/>
            <a:ext cx="92710" cy="1894205"/>
          </a:xfrm>
          <a:custGeom>
            <a:avLst/>
            <a:gdLst/>
            <a:ahLst/>
            <a:cxnLst/>
            <a:rect l="l" t="t" r="r" b="b"/>
            <a:pathLst>
              <a:path w="92710" h="1894204">
                <a:moveTo>
                  <a:pt x="0" y="0"/>
                </a:moveTo>
                <a:lnTo>
                  <a:pt x="92223" y="0"/>
                </a:lnTo>
                <a:lnTo>
                  <a:pt x="92223" y="1893721"/>
                </a:lnTo>
                <a:lnTo>
                  <a:pt x="0" y="1893721"/>
                </a:lnTo>
                <a:lnTo>
                  <a:pt x="0" y="0"/>
                </a:lnTo>
                <a:close/>
              </a:path>
            </a:pathLst>
          </a:custGeom>
          <a:solidFill>
            <a:srgbClr val="DFED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52712" y="962248"/>
            <a:ext cx="956944" cy="2758440"/>
          </a:xfrm>
          <a:custGeom>
            <a:avLst/>
            <a:gdLst/>
            <a:ahLst/>
            <a:cxnLst/>
            <a:rect l="l" t="t" r="r" b="b"/>
            <a:pathLst>
              <a:path w="956945" h="2758440">
                <a:moveTo>
                  <a:pt x="0" y="864172"/>
                </a:moveTo>
                <a:lnTo>
                  <a:pt x="864171" y="0"/>
                </a:lnTo>
                <a:lnTo>
                  <a:pt x="956396" y="0"/>
                </a:lnTo>
                <a:lnTo>
                  <a:pt x="956396" y="1893720"/>
                </a:lnTo>
                <a:lnTo>
                  <a:pt x="92223" y="2757893"/>
                </a:lnTo>
                <a:lnTo>
                  <a:pt x="0" y="2757893"/>
                </a:lnTo>
                <a:lnTo>
                  <a:pt x="0" y="864172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52712" y="962248"/>
            <a:ext cx="956944" cy="864235"/>
          </a:xfrm>
          <a:custGeom>
            <a:avLst/>
            <a:gdLst/>
            <a:ahLst/>
            <a:cxnLst/>
            <a:rect l="l" t="t" r="r" b="b"/>
            <a:pathLst>
              <a:path w="956945" h="864235">
                <a:moveTo>
                  <a:pt x="0" y="864172"/>
                </a:moveTo>
                <a:lnTo>
                  <a:pt x="92223" y="864172"/>
                </a:lnTo>
                <a:lnTo>
                  <a:pt x="956396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44935" y="1826421"/>
            <a:ext cx="0" cy="1894205"/>
          </a:xfrm>
          <a:custGeom>
            <a:avLst/>
            <a:gdLst/>
            <a:ahLst/>
            <a:cxnLst/>
            <a:rect l="l" t="t" r="r" b="b"/>
            <a:pathLst>
              <a:path h="1894204">
                <a:moveTo>
                  <a:pt x="0" y="0"/>
                </a:moveTo>
                <a:lnTo>
                  <a:pt x="0" y="1893721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038833" y="373959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94409" y="3303145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28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91317" y="587555"/>
            <a:ext cx="1738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activation</a:t>
            </a:r>
            <a:r>
              <a:rPr sz="1800" b="1" spc="-1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maps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71819" y="1260654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601101" y="1735633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28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19517" y="2410004"/>
            <a:ext cx="1854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Convolution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Layer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339399" y="137083"/>
            <a:ext cx="81743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For </a:t>
            </a:r>
            <a:r>
              <a:rPr sz="2000" spc="-10" dirty="0"/>
              <a:t>example, </a:t>
            </a:r>
            <a:r>
              <a:rPr sz="2000" spc="-5" dirty="0"/>
              <a:t>if we </a:t>
            </a:r>
            <a:r>
              <a:rPr sz="2000" spc="-10" dirty="0"/>
              <a:t>had </a:t>
            </a:r>
            <a:r>
              <a:rPr sz="2000" dirty="0"/>
              <a:t>6 </a:t>
            </a:r>
            <a:r>
              <a:rPr sz="2000" spc="-10" dirty="0"/>
              <a:t>5x5 </a:t>
            </a:r>
            <a:r>
              <a:rPr sz="2000" spc="-5" dirty="0"/>
              <a:t>filters, </a:t>
            </a:r>
            <a:r>
              <a:rPr sz="2000" spc="-10" dirty="0"/>
              <a:t>we’ll get </a:t>
            </a:r>
            <a:r>
              <a:rPr sz="2000" dirty="0"/>
              <a:t>6 </a:t>
            </a:r>
            <a:r>
              <a:rPr sz="2000" spc="-10" dirty="0"/>
              <a:t>separate activation</a:t>
            </a:r>
            <a:r>
              <a:rPr sz="2000" spc="90" dirty="0"/>
              <a:t> </a:t>
            </a:r>
            <a:r>
              <a:rPr sz="2000" spc="-5" dirty="0"/>
              <a:t>maps:</a:t>
            </a:r>
            <a:endParaRPr sz="2000"/>
          </a:p>
        </p:txBody>
      </p:sp>
      <p:sp>
        <p:nvSpPr>
          <p:cNvPr id="25" name="object 25"/>
          <p:cNvSpPr/>
          <p:nvPr/>
        </p:nvSpPr>
        <p:spPr>
          <a:xfrm>
            <a:off x="6005111" y="1826421"/>
            <a:ext cx="92710" cy="1894205"/>
          </a:xfrm>
          <a:custGeom>
            <a:avLst/>
            <a:gdLst/>
            <a:ahLst/>
            <a:cxnLst/>
            <a:rect l="l" t="t" r="r" b="b"/>
            <a:pathLst>
              <a:path w="92710" h="1894204">
                <a:moveTo>
                  <a:pt x="0" y="0"/>
                </a:moveTo>
                <a:lnTo>
                  <a:pt x="92223" y="0"/>
                </a:lnTo>
                <a:lnTo>
                  <a:pt x="92223" y="1893721"/>
                </a:lnTo>
                <a:lnTo>
                  <a:pt x="0" y="1893721"/>
                </a:lnTo>
                <a:lnTo>
                  <a:pt x="0" y="0"/>
                </a:lnTo>
                <a:close/>
              </a:path>
            </a:pathLst>
          </a:custGeom>
          <a:solidFill>
            <a:srgbClr val="F7D6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05110" y="962248"/>
            <a:ext cx="956944" cy="2758440"/>
          </a:xfrm>
          <a:custGeom>
            <a:avLst/>
            <a:gdLst/>
            <a:ahLst/>
            <a:cxnLst/>
            <a:rect l="l" t="t" r="r" b="b"/>
            <a:pathLst>
              <a:path w="956945" h="2758440">
                <a:moveTo>
                  <a:pt x="0" y="864172"/>
                </a:moveTo>
                <a:lnTo>
                  <a:pt x="864171" y="0"/>
                </a:lnTo>
                <a:lnTo>
                  <a:pt x="956396" y="0"/>
                </a:lnTo>
                <a:lnTo>
                  <a:pt x="956396" y="1893720"/>
                </a:lnTo>
                <a:lnTo>
                  <a:pt x="92223" y="2757893"/>
                </a:lnTo>
                <a:lnTo>
                  <a:pt x="0" y="2757893"/>
                </a:lnTo>
                <a:lnTo>
                  <a:pt x="0" y="864172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005110" y="962248"/>
            <a:ext cx="956944" cy="864235"/>
          </a:xfrm>
          <a:custGeom>
            <a:avLst/>
            <a:gdLst/>
            <a:ahLst/>
            <a:cxnLst/>
            <a:rect l="l" t="t" r="r" b="b"/>
            <a:pathLst>
              <a:path w="956945" h="864235">
                <a:moveTo>
                  <a:pt x="0" y="864172"/>
                </a:moveTo>
                <a:lnTo>
                  <a:pt x="92223" y="864172"/>
                </a:lnTo>
                <a:lnTo>
                  <a:pt x="956396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97335" y="1826421"/>
            <a:ext cx="0" cy="1894205"/>
          </a:xfrm>
          <a:custGeom>
            <a:avLst/>
            <a:gdLst/>
            <a:ahLst/>
            <a:cxnLst/>
            <a:rect l="l" t="t" r="r" b="b"/>
            <a:pathLst>
              <a:path h="1894204">
                <a:moveTo>
                  <a:pt x="0" y="0"/>
                </a:moveTo>
                <a:lnTo>
                  <a:pt x="0" y="1893721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157511" y="1826421"/>
            <a:ext cx="92710" cy="1894205"/>
          </a:xfrm>
          <a:custGeom>
            <a:avLst/>
            <a:gdLst/>
            <a:ahLst/>
            <a:cxnLst/>
            <a:rect l="l" t="t" r="r" b="b"/>
            <a:pathLst>
              <a:path w="92710" h="1894204">
                <a:moveTo>
                  <a:pt x="0" y="0"/>
                </a:moveTo>
                <a:lnTo>
                  <a:pt x="92223" y="0"/>
                </a:lnTo>
                <a:lnTo>
                  <a:pt x="92223" y="1893721"/>
                </a:lnTo>
                <a:lnTo>
                  <a:pt x="0" y="1893721"/>
                </a:lnTo>
                <a:lnTo>
                  <a:pt x="0" y="0"/>
                </a:lnTo>
                <a:close/>
              </a:path>
            </a:pathLst>
          </a:custGeom>
          <a:solidFill>
            <a:srgbClr val="FFF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57510" y="962248"/>
            <a:ext cx="956944" cy="2758440"/>
          </a:xfrm>
          <a:custGeom>
            <a:avLst/>
            <a:gdLst/>
            <a:ahLst/>
            <a:cxnLst/>
            <a:rect l="l" t="t" r="r" b="b"/>
            <a:pathLst>
              <a:path w="956945" h="2758440">
                <a:moveTo>
                  <a:pt x="0" y="864172"/>
                </a:moveTo>
                <a:lnTo>
                  <a:pt x="864171" y="0"/>
                </a:lnTo>
                <a:lnTo>
                  <a:pt x="956396" y="0"/>
                </a:lnTo>
                <a:lnTo>
                  <a:pt x="956396" y="1893720"/>
                </a:lnTo>
                <a:lnTo>
                  <a:pt x="92223" y="2757893"/>
                </a:lnTo>
                <a:lnTo>
                  <a:pt x="0" y="2757893"/>
                </a:lnTo>
                <a:lnTo>
                  <a:pt x="0" y="864172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157510" y="962248"/>
            <a:ext cx="956944" cy="864235"/>
          </a:xfrm>
          <a:custGeom>
            <a:avLst/>
            <a:gdLst/>
            <a:ahLst/>
            <a:cxnLst/>
            <a:rect l="l" t="t" r="r" b="b"/>
            <a:pathLst>
              <a:path w="956945" h="864235">
                <a:moveTo>
                  <a:pt x="0" y="864172"/>
                </a:moveTo>
                <a:lnTo>
                  <a:pt x="92223" y="864172"/>
                </a:lnTo>
                <a:lnTo>
                  <a:pt x="956396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249735" y="1826421"/>
            <a:ext cx="0" cy="1894205"/>
          </a:xfrm>
          <a:custGeom>
            <a:avLst/>
            <a:gdLst/>
            <a:ahLst/>
            <a:cxnLst/>
            <a:rect l="l" t="t" r="r" b="b"/>
            <a:pathLst>
              <a:path h="1894204">
                <a:moveTo>
                  <a:pt x="0" y="0"/>
                </a:moveTo>
                <a:lnTo>
                  <a:pt x="0" y="1893721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309911" y="1826421"/>
            <a:ext cx="92710" cy="1894205"/>
          </a:xfrm>
          <a:custGeom>
            <a:avLst/>
            <a:gdLst/>
            <a:ahLst/>
            <a:cxnLst/>
            <a:rect l="l" t="t" r="r" b="b"/>
            <a:pathLst>
              <a:path w="92710" h="1894204">
                <a:moveTo>
                  <a:pt x="0" y="0"/>
                </a:moveTo>
                <a:lnTo>
                  <a:pt x="92223" y="0"/>
                </a:lnTo>
                <a:lnTo>
                  <a:pt x="92223" y="1893721"/>
                </a:lnTo>
                <a:lnTo>
                  <a:pt x="0" y="1893721"/>
                </a:lnTo>
                <a:lnTo>
                  <a:pt x="0" y="0"/>
                </a:lnTo>
                <a:close/>
              </a:path>
            </a:pathLst>
          </a:custGeom>
          <a:solidFill>
            <a:srgbClr val="E0D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309910" y="962248"/>
            <a:ext cx="956944" cy="2758440"/>
          </a:xfrm>
          <a:custGeom>
            <a:avLst/>
            <a:gdLst/>
            <a:ahLst/>
            <a:cxnLst/>
            <a:rect l="l" t="t" r="r" b="b"/>
            <a:pathLst>
              <a:path w="956945" h="2758440">
                <a:moveTo>
                  <a:pt x="0" y="864172"/>
                </a:moveTo>
                <a:lnTo>
                  <a:pt x="864171" y="0"/>
                </a:lnTo>
                <a:lnTo>
                  <a:pt x="956396" y="0"/>
                </a:lnTo>
                <a:lnTo>
                  <a:pt x="956396" y="1893720"/>
                </a:lnTo>
                <a:lnTo>
                  <a:pt x="92223" y="2757893"/>
                </a:lnTo>
                <a:lnTo>
                  <a:pt x="0" y="2757893"/>
                </a:lnTo>
                <a:lnTo>
                  <a:pt x="0" y="864172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309910" y="962248"/>
            <a:ext cx="956944" cy="864235"/>
          </a:xfrm>
          <a:custGeom>
            <a:avLst/>
            <a:gdLst/>
            <a:ahLst/>
            <a:cxnLst/>
            <a:rect l="l" t="t" r="r" b="b"/>
            <a:pathLst>
              <a:path w="956945" h="864235">
                <a:moveTo>
                  <a:pt x="0" y="864172"/>
                </a:moveTo>
                <a:lnTo>
                  <a:pt x="92223" y="864172"/>
                </a:lnTo>
                <a:lnTo>
                  <a:pt x="956396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402135" y="1826421"/>
            <a:ext cx="0" cy="1894205"/>
          </a:xfrm>
          <a:custGeom>
            <a:avLst/>
            <a:gdLst/>
            <a:ahLst/>
            <a:cxnLst/>
            <a:rect l="l" t="t" r="r" b="b"/>
            <a:pathLst>
              <a:path h="1894204">
                <a:moveTo>
                  <a:pt x="0" y="0"/>
                </a:moveTo>
                <a:lnTo>
                  <a:pt x="0" y="1893721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462311" y="1826421"/>
            <a:ext cx="92710" cy="1894205"/>
          </a:xfrm>
          <a:custGeom>
            <a:avLst/>
            <a:gdLst/>
            <a:ahLst/>
            <a:cxnLst/>
            <a:rect l="l" t="t" r="r" b="b"/>
            <a:pathLst>
              <a:path w="92709" h="1894204">
                <a:moveTo>
                  <a:pt x="0" y="0"/>
                </a:moveTo>
                <a:lnTo>
                  <a:pt x="92224" y="0"/>
                </a:lnTo>
                <a:lnTo>
                  <a:pt x="92224" y="1893721"/>
                </a:lnTo>
                <a:lnTo>
                  <a:pt x="0" y="1893721"/>
                </a:lnTo>
                <a:lnTo>
                  <a:pt x="0" y="0"/>
                </a:lnTo>
                <a:close/>
              </a:path>
            </a:pathLst>
          </a:custGeom>
          <a:solidFill>
            <a:srgbClr val="FCE9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462310" y="962248"/>
            <a:ext cx="956944" cy="2758440"/>
          </a:xfrm>
          <a:custGeom>
            <a:avLst/>
            <a:gdLst/>
            <a:ahLst/>
            <a:cxnLst/>
            <a:rect l="l" t="t" r="r" b="b"/>
            <a:pathLst>
              <a:path w="956945" h="2758440">
                <a:moveTo>
                  <a:pt x="0" y="864172"/>
                </a:moveTo>
                <a:lnTo>
                  <a:pt x="864172" y="0"/>
                </a:lnTo>
                <a:lnTo>
                  <a:pt x="956396" y="0"/>
                </a:lnTo>
                <a:lnTo>
                  <a:pt x="956396" y="1893720"/>
                </a:lnTo>
                <a:lnTo>
                  <a:pt x="92223" y="2757893"/>
                </a:lnTo>
                <a:lnTo>
                  <a:pt x="0" y="2757893"/>
                </a:lnTo>
                <a:lnTo>
                  <a:pt x="0" y="864172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462310" y="962248"/>
            <a:ext cx="956944" cy="864235"/>
          </a:xfrm>
          <a:custGeom>
            <a:avLst/>
            <a:gdLst/>
            <a:ahLst/>
            <a:cxnLst/>
            <a:rect l="l" t="t" r="r" b="b"/>
            <a:pathLst>
              <a:path w="956945" h="864235">
                <a:moveTo>
                  <a:pt x="0" y="864172"/>
                </a:moveTo>
                <a:lnTo>
                  <a:pt x="92223" y="864172"/>
                </a:lnTo>
                <a:lnTo>
                  <a:pt x="956396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554536" y="1826421"/>
            <a:ext cx="0" cy="1894205"/>
          </a:xfrm>
          <a:custGeom>
            <a:avLst/>
            <a:gdLst/>
            <a:ahLst/>
            <a:cxnLst/>
            <a:rect l="l" t="t" r="r" b="b"/>
            <a:pathLst>
              <a:path h="1894204">
                <a:moveTo>
                  <a:pt x="0" y="0"/>
                </a:moveTo>
                <a:lnTo>
                  <a:pt x="0" y="1893721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892672" y="4173617"/>
            <a:ext cx="63804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latin typeface="Arial"/>
                <a:cs typeface="Arial"/>
              </a:rPr>
              <a:t>We </a:t>
            </a:r>
            <a:r>
              <a:rPr sz="2000" spc="-10" dirty="0">
                <a:latin typeface="Arial"/>
                <a:cs typeface="Arial"/>
              </a:rPr>
              <a:t>stack these </a:t>
            </a:r>
            <a:r>
              <a:rPr sz="2000" spc="-5" dirty="0">
                <a:latin typeface="Arial"/>
                <a:cs typeface="Arial"/>
              </a:rPr>
              <a:t>up to </a:t>
            </a:r>
            <a:r>
              <a:rPr sz="2000" spc="-10" dirty="0">
                <a:latin typeface="Arial"/>
                <a:cs typeface="Arial"/>
              </a:rPr>
              <a:t>get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10" dirty="0">
                <a:latin typeface="Arial"/>
                <a:cs typeface="Arial"/>
              </a:rPr>
              <a:t>“new image”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0" dirty="0">
                <a:latin typeface="Arial"/>
                <a:cs typeface="Arial"/>
              </a:rPr>
              <a:t>size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28x28x6!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92999" y="1365271"/>
          <a:ext cx="2680334" cy="27467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23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3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3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3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3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3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463194" y="855205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7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75646" y="1401305"/>
            <a:ext cx="3260725" cy="1718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6905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7x7 </a:t>
            </a:r>
            <a:r>
              <a:rPr sz="2400" spc="-5" dirty="0">
                <a:latin typeface="Arial"/>
                <a:cs typeface="Arial"/>
              </a:rPr>
              <a:t>input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(spatially)  assume </a:t>
            </a:r>
            <a:r>
              <a:rPr sz="2400" spc="-5" dirty="0">
                <a:latin typeface="Arial"/>
                <a:cs typeface="Arial"/>
              </a:rPr>
              <a:t>3x3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filter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90"/>
              </a:spcBef>
            </a:pPr>
            <a:r>
              <a:rPr sz="2400" dirty="0">
                <a:latin typeface="Arial"/>
                <a:cs typeface="Arial"/>
              </a:rPr>
              <a:t>7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2399" y="137083"/>
            <a:ext cx="43719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/>
              <a:t>A </a:t>
            </a:r>
            <a:r>
              <a:rPr sz="2200" spc="-10" dirty="0"/>
              <a:t>closer look </a:t>
            </a:r>
            <a:r>
              <a:rPr sz="2200" spc="-5" dirty="0"/>
              <a:t>at </a:t>
            </a:r>
            <a:r>
              <a:rPr sz="2200" spc="-10" dirty="0"/>
              <a:t>spatial</a:t>
            </a:r>
            <a:r>
              <a:rPr sz="2200" spc="-65" dirty="0"/>
              <a:t> </a:t>
            </a:r>
            <a:r>
              <a:rPr sz="2200" spc="-5" dirty="0"/>
              <a:t>dimensions:</a:t>
            </a:r>
            <a:endParaRPr sz="2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92999" y="1365271"/>
          <a:ext cx="2680334" cy="27467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23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3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3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3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3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3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463194" y="855205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7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75646" y="1401305"/>
            <a:ext cx="3260725" cy="1718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6905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7x7 </a:t>
            </a:r>
            <a:r>
              <a:rPr sz="2400" spc="-5" dirty="0">
                <a:latin typeface="Arial"/>
                <a:cs typeface="Arial"/>
              </a:rPr>
              <a:t>input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(spatially)  assume </a:t>
            </a:r>
            <a:r>
              <a:rPr sz="2400" spc="-5" dirty="0">
                <a:latin typeface="Arial"/>
                <a:cs typeface="Arial"/>
              </a:rPr>
              <a:t>3x3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filter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90"/>
              </a:spcBef>
            </a:pPr>
            <a:r>
              <a:rPr sz="2400" dirty="0">
                <a:latin typeface="Arial"/>
                <a:cs typeface="Arial"/>
              </a:rPr>
              <a:t>7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2399" y="137083"/>
            <a:ext cx="43719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/>
              <a:t>A </a:t>
            </a:r>
            <a:r>
              <a:rPr sz="2200" spc="-10" dirty="0"/>
              <a:t>closer look </a:t>
            </a:r>
            <a:r>
              <a:rPr sz="2200" spc="-5" dirty="0"/>
              <a:t>at </a:t>
            </a:r>
            <a:r>
              <a:rPr sz="2200" spc="-10" dirty="0"/>
              <a:t>spatial</a:t>
            </a:r>
            <a:r>
              <a:rPr sz="2200" spc="-65" dirty="0"/>
              <a:t> </a:t>
            </a:r>
            <a:r>
              <a:rPr sz="2200" spc="-5" dirty="0"/>
              <a:t>dimensions:</a:t>
            </a:r>
            <a:endParaRPr sz="2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3194" y="855205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7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75646" y="1401305"/>
            <a:ext cx="3260725" cy="1718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6905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7x7 </a:t>
            </a:r>
            <a:r>
              <a:rPr sz="2400" spc="-5" dirty="0">
                <a:latin typeface="Arial"/>
                <a:cs typeface="Arial"/>
              </a:rPr>
              <a:t>input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(spatially)  assume </a:t>
            </a:r>
            <a:r>
              <a:rPr sz="2400" spc="-5" dirty="0">
                <a:latin typeface="Arial"/>
                <a:cs typeface="Arial"/>
              </a:rPr>
              <a:t>3x3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filter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90"/>
              </a:spcBef>
            </a:pPr>
            <a:r>
              <a:rPr sz="2400" dirty="0">
                <a:latin typeface="Arial"/>
                <a:cs typeface="Arial"/>
              </a:rPr>
              <a:t>7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2399" y="137083"/>
            <a:ext cx="43719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/>
              <a:t>A </a:t>
            </a:r>
            <a:r>
              <a:rPr sz="2200" spc="-10" dirty="0"/>
              <a:t>closer look </a:t>
            </a:r>
            <a:r>
              <a:rPr sz="2200" spc="-5" dirty="0"/>
              <a:t>at </a:t>
            </a:r>
            <a:r>
              <a:rPr sz="2200" spc="-10" dirty="0"/>
              <a:t>spatial</a:t>
            </a:r>
            <a:r>
              <a:rPr sz="2200" spc="-65" dirty="0"/>
              <a:t> </a:t>
            </a:r>
            <a:r>
              <a:rPr sz="2200" spc="-5" dirty="0"/>
              <a:t>dimensions:</a:t>
            </a:r>
            <a:endParaRPr sz="220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92999" y="1365271"/>
          <a:ext cx="2680334" cy="27467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23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3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3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3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3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3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3194" y="855205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7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75646" y="1401305"/>
            <a:ext cx="3260725" cy="1718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6905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7x7 </a:t>
            </a:r>
            <a:r>
              <a:rPr sz="2400" spc="-5" dirty="0">
                <a:latin typeface="Arial"/>
                <a:cs typeface="Arial"/>
              </a:rPr>
              <a:t>input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(spatially)  assume </a:t>
            </a:r>
            <a:r>
              <a:rPr sz="2400" spc="-5" dirty="0">
                <a:latin typeface="Arial"/>
                <a:cs typeface="Arial"/>
              </a:rPr>
              <a:t>3x3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filter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90"/>
              </a:spcBef>
            </a:pPr>
            <a:r>
              <a:rPr sz="2400" dirty="0">
                <a:latin typeface="Arial"/>
                <a:cs typeface="Arial"/>
              </a:rPr>
              <a:t>7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2399" y="137083"/>
            <a:ext cx="43719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/>
              <a:t>A </a:t>
            </a:r>
            <a:r>
              <a:rPr sz="2200" spc="-10" dirty="0"/>
              <a:t>closer look </a:t>
            </a:r>
            <a:r>
              <a:rPr sz="2200" spc="-5" dirty="0"/>
              <a:t>at </a:t>
            </a:r>
            <a:r>
              <a:rPr sz="2200" spc="-10" dirty="0"/>
              <a:t>spatial</a:t>
            </a:r>
            <a:r>
              <a:rPr sz="2200" spc="-65" dirty="0"/>
              <a:t> </a:t>
            </a:r>
            <a:r>
              <a:rPr sz="2200" spc="-5" dirty="0"/>
              <a:t>dimensions:</a:t>
            </a:r>
            <a:endParaRPr sz="220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92999" y="1365271"/>
          <a:ext cx="2680334" cy="27467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23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3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3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3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3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3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07112" y="2485501"/>
            <a:ext cx="1991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=&gt; </a:t>
            </a:r>
            <a:r>
              <a:rPr sz="2400" b="1" spc="-10" dirty="0">
                <a:latin typeface="Arial"/>
                <a:cs typeface="Arial"/>
              </a:rPr>
              <a:t>5x5</a:t>
            </a:r>
            <a:r>
              <a:rPr sz="2400" b="1" spc="-1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output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3194" y="855205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7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99994" y="1401305"/>
            <a:ext cx="2636520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7x7 </a:t>
            </a:r>
            <a:r>
              <a:rPr sz="2400" spc="-5" dirty="0">
                <a:latin typeface="Arial"/>
                <a:cs typeface="Arial"/>
              </a:rPr>
              <a:t>input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(spatially)  assume </a:t>
            </a:r>
            <a:r>
              <a:rPr sz="2400" spc="-5" dirty="0">
                <a:latin typeface="Arial"/>
                <a:cs typeface="Arial"/>
              </a:rPr>
              <a:t>3x3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filter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68718" y="2724798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7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2399" y="137083"/>
            <a:ext cx="43719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/>
              <a:t>A </a:t>
            </a:r>
            <a:r>
              <a:rPr sz="2200" spc="-10" dirty="0"/>
              <a:t>closer look </a:t>
            </a:r>
            <a:r>
              <a:rPr sz="2200" spc="-5" dirty="0"/>
              <a:t>at </a:t>
            </a:r>
            <a:r>
              <a:rPr sz="2200" spc="-10" dirty="0"/>
              <a:t>spatial</a:t>
            </a:r>
            <a:r>
              <a:rPr sz="2200" spc="-65" dirty="0"/>
              <a:t> </a:t>
            </a:r>
            <a:r>
              <a:rPr sz="2200" spc="-5" dirty="0"/>
              <a:t>dimensions:</a:t>
            </a:r>
            <a:endParaRPr sz="2200"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92999" y="1365271"/>
          <a:ext cx="2680334" cy="27467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23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3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3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3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3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3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45310" y="1106919"/>
            <a:ext cx="2856230" cy="11150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99000"/>
              </a:lnSpc>
              <a:spcBef>
                <a:spcPts val="125"/>
              </a:spcBef>
            </a:pPr>
            <a:r>
              <a:rPr sz="2400" spc="-10" dirty="0">
                <a:latin typeface="Arial"/>
                <a:cs typeface="Arial"/>
              </a:rPr>
              <a:t>7x7 input </a:t>
            </a:r>
            <a:r>
              <a:rPr sz="2400" spc="-5" dirty="0">
                <a:latin typeface="Arial"/>
                <a:cs typeface="Arial"/>
              </a:rPr>
              <a:t>(spatially)  </a:t>
            </a:r>
            <a:r>
              <a:rPr sz="2400" spc="-10" dirty="0">
                <a:latin typeface="Arial"/>
                <a:cs typeface="Arial"/>
              </a:rPr>
              <a:t>assume 3x3 </a:t>
            </a:r>
            <a:r>
              <a:rPr sz="2400" spc="-5" dirty="0">
                <a:latin typeface="Arial"/>
                <a:cs typeface="Arial"/>
              </a:rPr>
              <a:t>filter  </a:t>
            </a:r>
            <a:r>
              <a:rPr sz="2400" spc="-10" dirty="0">
                <a:latin typeface="Arial"/>
                <a:cs typeface="Arial"/>
              </a:rPr>
              <a:t>applied </a:t>
            </a:r>
            <a:r>
              <a:rPr sz="2400" b="1" spc="-5" dirty="0">
                <a:latin typeface="Arial"/>
                <a:cs typeface="Arial"/>
              </a:rPr>
              <a:t>with </a:t>
            </a:r>
            <a:r>
              <a:rPr sz="2400" b="1" spc="-10" dirty="0">
                <a:latin typeface="Arial"/>
                <a:cs typeface="Arial"/>
              </a:rPr>
              <a:t>stride</a:t>
            </a:r>
            <a:r>
              <a:rPr sz="2400" b="1" spc="-1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3194" y="855205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7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68718" y="2724798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7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2399" y="137083"/>
            <a:ext cx="43719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/>
              <a:t>A </a:t>
            </a:r>
            <a:r>
              <a:rPr sz="2200" spc="-10" dirty="0"/>
              <a:t>closer look </a:t>
            </a:r>
            <a:r>
              <a:rPr sz="2200" spc="-5" dirty="0"/>
              <a:t>at </a:t>
            </a:r>
            <a:r>
              <a:rPr sz="2200" spc="-10" dirty="0"/>
              <a:t>spatial</a:t>
            </a:r>
            <a:r>
              <a:rPr sz="2200" spc="-65" dirty="0"/>
              <a:t> </a:t>
            </a:r>
            <a:r>
              <a:rPr sz="2200" spc="-5" dirty="0"/>
              <a:t>dimensions:</a:t>
            </a:r>
            <a:endParaRPr sz="220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92999" y="1365271"/>
          <a:ext cx="2680334" cy="27467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23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3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3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3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3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3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964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520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45310" y="1106919"/>
            <a:ext cx="2856230" cy="11150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99000"/>
              </a:lnSpc>
              <a:spcBef>
                <a:spcPts val="125"/>
              </a:spcBef>
            </a:pPr>
            <a:r>
              <a:rPr sz="2400" spc="-10" dirty="0">
                <a:latin typeface="Arial"/>
                <a:cs typeface="Arial"/>
              </a:rPr>
              <a:t>7x7 input </a:t>
            </a:r>
            <a:r>
              <a:rPr sz="2400" spc="-5" dirty="0">
                <a:latin typeface="Arial"/>
                <a:cs typeface="Arial"/>
              </a:rPr>
              <a:t>(spatially)  </a:t>
            </a:r>
            <a:r>
              <a:rPr sz="2400" spc="-10" dirty="0">
                <a:latin typeface="Arial"/>
                <a:cs typeface="Arial"/>
              </a:rPr>
              <a:t>assume 3x3 </a:t>
            </a:r>
            <a:r>
              <a:rPr sz="2400" spc="-5" dirty="0">
                <a:latin typeface="Arial"/>
                <a:cs typeface="Arial"/>
              </a:rPr>
              <a:t>filter  </a:t>
            </a:r>
            <a:r>
              <a:rPr sz="2400" spc="-10" dirty="0">
                <a:latin typeface="Arial"/>
                <a:cs typeface="Arial"/>
              </a:rPr>
              <a:t>applied </a:t>
            </a:r>
            <a:r>
              <a:rPr sz="2400" b="1" spc="-5" dirty="0">
                <a:latin typeface="Arial"/>
                <a:cs typeface="Arial"/>
              </a:rPr>
              <a:t>with </a:t>
            </a:r>
            <a:r>
              <a:rPr sz="2400" b="1" spc="-10" dirty="0">
                <a:latin typeface="Arial"/>
                <a:cs typeface="Arial"/>
              </a:rPr>
              <a:t>stride</a:t>
            </a:r>
            <a:r>
              <a:rPr sz="2400" b="1" spc="-1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3194" y="855205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7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68718" y="2724798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7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2399" y="137083"/>
            <a:ext cx="43719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/>
              <a:t>A </a:t>
            </a:r>
            <a:r>
              <a:rPr sz="2200" spc="-10" dirty="0"/>
              <a:t>closer look </a:t>
            </a:r>
            <a:r>
              <a:rPr sz="2200" spc="-5" dirty="0"/>
              <a:t>at </a:t>
            </a:r>
            <a:r>
              <a:rPr sz="2200" spc="-10" dirty="0"/>
              <a:t>spatial</a:t>
            </a:r>
            <a:r>
              <a:rPr sz="2200" spc="-65" dirty="0"/>
              <a:t> </a:t>
            </a:r>
            <a:r>
              <a:rPr sz="2200" spc="-5" dirty="0"/>
              <a:t>dimensions:</a:t>
            </a:r>
            <a:endParaRPr sz="220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92999" y="1365271"/>
          <a:ext cx="2680334" cy="27467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23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3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3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3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3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3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45310" y="1106919"/>
            <a:ext cx="2856230" cy="14611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99000"/>
              </a:lnSpc>
              <a:spcBef>
                <a:spcPts val="125"/>
              </a:spcBef>
            </a:pPr>
            <a:r>
              <a:rPr sz="2400" spc="-10" dirty="0">
                <a:latin typeface="Arial"/>
                <a:cs typeface="Arial"/>
              </a:rPr>
              <a:t>7x7 input </a:t>
            </a:r>
            <a:r>
              <a:rPr sz="2400" spc="-5" dirty="0">
                <a:latin typeface="Arial"/>
                <a:cs typeface="Arial"/>
              </a:rPr>
              <a:t>(spatially)  </a:t>
            </a:r>
            <a:r>
              <a:rPr sz="2400" spc="-10" dirty="0">
                <a:latin typeface="Arial"/>
                <a:cs typeface="Arial"/>
              </a:rPr>
              <a:t>assume 3x3 </a:t>
            </a:r>
            <a:r>
              <a:rPr sz="2400" spc="-5" dirty="0">
                <a:latin typeface="Arial"/>
                <a:cs typeface="Arial"/>
              </a:rPr>
              <a:t>filter  </a:t>
            </a:r>
            <a:r>
              <a:rPr sz="2400" spc="-10" dirty="0">
                <a:latin typeface="Arial"/>
                <a:cs typeface="Arial"/>
              </a:rPr>
              <a:t>applied </a:t>
            </a:r>
            <a:r>
              <a:rPr sz="2400" b="1" spc="-5" dirty="0">
                <a:latin typeface="Arial"/>
                <a:cs typeface="Arial"/>
              </a:rPr>
              <a:t>with </a:t>
            </a:r>
            <a:r>
              <a:rPr sz="2400" b="1" spc="-10" dirty="0">
                <a:latin typeface="Arial"/>
                <a:cs typeface="Arial"/>
              </a:rPr>
              <a:t>stride</a:t>
            </a:r>
            <a:r>
              <a:rPr sz="2400" b="1" spc="-1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25"/>
              </a:lnSpc>
            </a:pPr>
            <a:r>
              <a:rPr sz="2400" b="1" spc="-5" dirty="0">
                <a:latin typeface="Arial"/>
                <a:cs typeface="Arial"/>
              </a:rPr>
              <a:t>=&gt; </a:t>
            </a:r>
            <a:r>
              <a:rPr sz="2400" b="1" spc="-10" dirty="0">
                <a:latin typeface="Arial"/>
                <a:cs typeface="Arial"/>
              </a:rPr>
              <a:t>3x3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output!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3194" y="855205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7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68718" y="2724798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7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2399" y="137083"/>
            <a:ext cx="43719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/>
              <a:t>A </a:t>
            </a:r>
            <a:r>
              <a:rPr sz="2200" spc="-10" dirty="0"/>
              <a:t>closer look </a:t>
            </a:r>
            <a:r>
              <a:rPr sz="2200" spc="-5" dirty="0"/>
              <a:t>at </a:t>
            </a:r>
            <a:r>
              <a:rPr sz="2200" spc="-10" dirty="0"/>
              <a:t>spatial</a:t>
            </a:r>
            <a:r>
              <a:rPr sz="2200" spc="-65" dirty="0"/>
              <a:t> </a:t>
            </a:r>
            <a:r>
              <a:rPr sz="2200" spc="-5" dirty="0"/>
              <a:t>dimensions:</a:t>
            </a:r>
            <a:endParaRPr sz="220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92999" y="1365271"/>
          <a:ext cx="2680334" cy="27467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23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3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3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3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3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3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45310" y="1106919"/>
            <a:ext cx="3041650" cy="11150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99000"/>
              </a:lnSpc>
              <a:spcBef>
                <a:spcPts val="125"/>
              </a:spcBef>
            </a:pPr>
            <a:r>
              <a:rPr sz="2400" spc="-10" dirty="0">
                <a:latin typeface="Arial"/>
                <a:cs typeface="Arial"/>
              </a:rPr>
              <a:t>7x7 input </a:t>
            </a:r>
            <a:r>
              <a:rPr sz="2400" spc="-5" dirty="0">
                <a:latin typeface="Arial"/>
                <a:cs typeface="Arial"/>
              </a:rPr>
              <a:t>(spatially)  </a:t>
            </a:r>
            <a:r>
              <a:rPr sz="2400" spc="-10" dirty="0">
                <a:latin typeface="Arial"/>
                <a:cs typeface="Arial"/>
              </a:rPr>
              <a:t>assume 3x3 </a:t>
            </a:r>
            <a:r>
              <a:rPr sz="2400" spc="-5" dirty="0">
                <a:latin typeface="Arial"/>
                <a:cs typeface="Arial"/>
              </a:rPr>
              <a:t>filter  </a:t>
            </a:r>
            <a:r>
              <a:rPr sz="2400" spc="-10" dirty="0">
                <a:latin typeface="Arial"/>
                <a:cs typeface="Arial"/>
              </a:rPr>
              <a:t>applied </a:t>
            </a:r>
            <a:r>
              <a:rPr sz="2400" b="1" spc="-5" dirty="0">
                <a:latin typeface="Arial"/>
                <a:cs typeface="Arial"/>
              </a:rPr>
              <a:t>with </a:t>
            </a:r>
            <a:r>
              <a:rPr sz="2400" b="1" spc="-10" dirty="0">
                <a:latin typeface="Arial"/>
                <a:cs typeface="Arial"/>
              </a:rPr>
              <a:t>stride</a:t>
            </a:r>
            <a:r>
              <a:rPr sz="2400" b="1" spc="-1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3?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3194" y="855205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7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68718" y="2724798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7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2399" y="137083"/>
            <a:ext cx="43719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/>
              <a:t>A </a:t>
            </a:r>
            <a:r>
              <a:rPr sz="2200" spc="-10" dirty="0"/>
              <a:t>closer look </a:t>
            </a:r>
            <a:r>
              <a:rPr sz="2200" spc="-5" dirty="0"/>
              <a:t>at </a:t>
            </a:r>
            <a:r>
              <a:rPr sz="2200" spc="-10" dirty="0"/>
              <a:t>spatial</a:t>
            </a:r>
            <a:r>
              <a:rPr sz="2200" spc="-65" dirty="0"/>
              <a:t> </a:t>
            </a:r>
            <a:r>
              <a:rPr sz="2200" spc="-5" dirty="0"/>
              <a:t>dimensions:</a:t>
            </a:r>
            <a:endParaRPr sz="220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92999" y="1365271"/>
          <a:ext cx="2680334" cy="27467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23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3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3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3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3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3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45310" y="1106919"/>
            <a:ext cx="3041650" cy="11150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99000"/>
              </a:lnSpc>
              <a:spcBef>
                <a:spcPts val="125"/>
              </a:spcBef>
            </a:pPr>
            <a:r>
              <a:rPr sz="2400" spc="-10" dirty="0">
                <a:latin typeface="Arial"/>
                <a:cs typeface="Arial"/>
              </a:rPr>
              <a:t>7x7 input </a:t>
            </a:r>
            <a:r>
              <a:rPr sz="2400" spc="-5" dirty="0">
                <a:latin typeface="Arial"/>
                <a:cs typeface="Arial"/>
              </a:rPr>
              <a:t>(spatially)  </a:t>
            </a:r>
            <a:r>
              <a:rPr sz="2400" spc="-10" dirty="0">
                <a:latin typeface="Arial"/>
                <a:cs typeface="Arial"/>
              </a:rPr>
              <a:t>assume 3x3 </a:t>
            </a:r>
            <a:r>
              <a:rPr sz="2400" spc="-5" dirty="0">
                <a:latin typeface="Arial"/>
                <a:cs typeface="Arial"/>
              </a:rPr>
              <a:t>filter  </a:t>
            </a:r>
            <a:r>
              <a:rPr sz="2400" spc="-10" dirty="0">
                <a:latin typeface="Arial"/>
                <a:cs typeface="Arial"/>
              </a:rPr>
              <a:t>applied </a:t>
            </a:r>
            <a:r>
              <a:rPr sz="2400" b="1" spc="-5" dirty="0">
                <a:latin typeface="Arial"/>
                <a:cs typeface="Arial"/>
              </a:rPr>
              <a:t>with </a:t>
            </a:r>
            <a:r>
              <a:rPr sz="2400" b="1" spc="-10" dirty="0">
                <a:latin typeface="Arial"/>
                <a:cs typeface="Arial"/>
              </a:rPr>
              <a:t>stride</a:t>
            </a:r>
            <a:r>
              <a:rPr sz="2400" b="1" spc="-1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3?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3194" y="855205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7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68718" y="2724798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7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2399" y="137083"/>
            <a:ext cx="43719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/>
              <a:t>A </a:t>
            </a:r>
            <a:r>
              <a:rPr sz="2200" spc="-10" dirty="0"/>
              <a:t>closer look </a:t>
            </a:r>
            <a:r>
              <a:rPr sz="2200" spc="-5" dirty="0"/>
              <a:t>at </a:t>
            </a:r>
            <a:r>
              <a:rPr sz="2200" spc="-10" dirty="0"/>
              <a:t>spatial</a:t>
            </a:r>
            <a:r>
              <a:rPr sz="2200" spc="-65" dirty="0"/>
              <a:t> </a:t>
            </a:r>
            <a:r>
              <a:rPr sz="2200" spc="-5" dirty="0"/>
              <a:t>dimensions:</a:t>
            </a:r>
            <a:endParaRPr sz="220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92999" y="1365271"/>
          <a:ext cx="2680334" cy="27467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23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3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3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3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3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3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4762667" y="2708541"/>
            <a:ext cx="3397885" cy="1126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doesn’t</a:t>
            </a:r>
            <a:r>
              <a:rPr sz="2400" b="1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fit!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ts val="2900"/>
              </a:lnSpc>
              <a:spcBef>
                <a:spcPts val="90"/>
              </a:spcBef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cannot 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apply 3x3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filter</a:t>
            </a:r>
            <a:r>
              <a:rPr sz="2400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on  7x7 input with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stride</a:t>
            </a:r>
            <a:r>
              <a:rPr sz="2400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3.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4473" y="628423"/>
            <a:ext cx="2696210" cy="0"/>
          </a:xfrm>
          <a:custGeom>
            <a:avLst/>
            <a:gdLst/>
            <a:ahLst/>
            <a:cxnLst/>
            <a:rect l="l" t="t" r="r" b="b"/>
            <a:pathLst>
              <a:path w="2696210">
                <a:moveTo>
                  <a:pt x="0" y="0"/>
                </a:moveTo>
                <a:lnTo>
                  <a:pt x="2695793" y="0"/>
                </a:lnTo>
              </a:path>
            </a:pathLst>
          </a:custGeom>
          <a:ln w="1904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85920" y="1870807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00293" y="850749"/>
            <a:ext cx="0" cy="2595880"/>
          </a:xfrm>
          <a:custGeom>
            <a:avLst/>
            <a:gdLst/>
            <a:ahLst/>
            <a:cxnLst/>
            <a:rect l="l" t="t" r="r" b="b"/>
            <a:pathLst>
              <a:path h="2595879">
                <a:moveTo>
                  <a:pt x="0" y="0"/>
                </a:moveTo>
                <a:lnTo>
                  <a:pt x="0" y="2595294"/>
                </a:lnTo>
              </a:path>
            </a:pathLst>
          </a:custGeom>
          <a:ln w="1904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45398" y="831873"/>
          <a:ext cx="2680334" cy="27467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23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3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3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83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3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3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3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430047" y="151907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81247" y="613869"/>
            <a:ext cx="2489200" cy="753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Output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size: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ts val="2865"/>
              </a:lnSpc>
            </a:pPr>
            <a:r>
              <a:rPr sz="2400" b="1" spc="-5" dirty="0">
                <a:latin typeface="Arial"/>
                <a:cs typeface="Arial"/>
              </a:rPr>
              <a:t>(N </a:t>
            </a:r>
            <a:r>
              <a:rPr sz="2400" b="1" dirty="0">
                <a:latin typeface="Arial"/>
                <a:cs typeface="Arial"/>
              </a:rPr>
              <a:t>- </a:t>
            </a:r>
            <a:r>
              <a:rPr sz="2400" b="1" spc="-5" dirty="0">
                <a:latin typeface="Arial"/>
                <a:cs typeface="Arial"/>
              </a:rPr>
              <a:t>F) </a:t>
            </a:r>
            <a:r>
              <a:rPr sz="2400" b="1" dirty="0">
                <a:latin typeface="Arial"/>
                <a:cs typeface="Arial"/>
              </a:rPr>
              <a:t>/ </a:t>
            </a:r>
            <a:r>
              <a:rPr sz="2400" b="1" spc="-10" dirty="0">
                <a:latin typeface="Arial"/>
                <a:cs typeface="Arial"/>
              </a:rPr>
              <a:t>stride </a:t>
            </a:r>
            <a:r>
              <a:rPr sz="2400" b="1" dirty="0">
                <a:latin typeface="Arial"/>
                <a:cs typeface="Arial"/>
              </a:rPr>
              <a:t>+</a:t>
            </a:r>
            <a:r>
              <a:rPr sz="2400" b="1" spc="-17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1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81438" y="1709766"/>
            <a:ext cx="4307205" cy="147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5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e.g. </a:t>
            </a:r>
            <a:r>
              <a:rPr sz="2400" dirty="0">
                <a:latin typeface="Arial"/>
                <a:cs typeface="Arial"/>
              </a:rPr>
              <a:t>N = </a:t>
            </a:r>
            <a:r>
              <a:rPr sz="2400" spc="-5" dirty="0">
                <a:latin typeface="Arial"/>
                <a:cs typeface="Arial"/>
              </a:rPr>
              <a:t>7, </a:t>
            </a:r>
            <a:r>
              <a:rPr sz="2400" dirty="0">
                <a:latin typeface="Arial"/>
                <a:cs typeface="Arial"/>
              </a:rPr>
              <a:t>F =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3: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35"/>
              </a:lnSpc>
            </a:pPr>
            <a:r>
              <a:rPr sz="2400" spc="-5" dirty="0">
                <a:latin typeface="Arial"/>
                <a:cs typeface="Arial"/>
              </a:rPr>
              <a:t>stride </a:t>
            </a:r>
            <a:r>
              <a:rPr sz="2400" dirty="0">
                <a:latin typeface="Arial"/>
                <a:cs typeface="Arial"/>
              </a:rPr>
              <a:t>1 </a:t>
            </a:r>
            <a:r>
              <a:rPr sz="2400" spc="-5" dirty="0">
                <a:latin typeface="Arial"/>
                <a:cs typeface="Arial"/>
              </a:rPr>
              <a:t>=&gt; (7 </a:t>
            </a:r>
            <a:r>
              <a:rPr sz="2400" dirty="0">
                <a:latin typeface="Arial"/>
                <a:cs typeface="Arial"/>
              </a:rPr>
              <a:t>- </a:t>
            </a:r>
            <a:r>
              <a:rPr sz="2400" spc="-10" dirty="0">
                <a:latin typeface="Arial"/>
                <a:cs typeface="Arial"/>
              </a:rPr>
              <a:t>3)/1 </a:t>
            </a:r>
            <a:r>
              <a:rPr sz="2400" dirty="0">
                <a:latin typeface="Arial"/>
                <a:cs typeface="Arial"/>
              </a:rPr>
              <a:t>+ 1 =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45"/>
              </a:lnSpc>
              <a:spcBef>
                <a:spcPts val="20"/>
              </a:spcBef>
            </a:pPr>
            <a:r>
              <a:rPr sz="2400" spc="-5" dirty="0">
                <a:latin typeface="Arial"/>
                <a:cs typeface="Arial"/>
              </a:rPr>
              <a:t>stride </a:t>
            </a:r>
            <a:r>
              <a:rPr sz="2400" dirty="0">
                <a:latin typeface="Arial"/>
                <a:cs typeface="Arial"/>
              </a:rPr>
              <a:t>2 </a:t>
            </a:r>
            <a:r>
              <a:rPr sz="2400" spc="-5" dirty="0">
                <a:latin typeface="Arial"/>
                <a:cs typeface="Arial"/>
              </a:rPr>
              <a:t>=&gt; (7 </a:t>
            </a:r>
            <a:r>
              <a:rPr sz="2400" dirty="0">
                <a:latin typeface="Arial"/>
                <a:cs typeface="Arial"/>
              </a:rPr>
              <a:t>- </a:t>
            </a:r>
            <a:r>
              <a:rPr sz="2400" spc="-10" dirty="0">
                <a:latin typeface="Arial"/>
                <a:cs typeface="Arial"/>
              </a:rPr>
              <a:t>3)/2 </a:t>
            </a:r>
            <a:r>
              <a:rPr sz="2400" dirty="0">
                <a:latin typeface="Arial"/>
                <a:cs typeface="Arial"/>
              </a:rPr>
              <a:t>+ 1 =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45"/>
              </a:lnSpc>
            </a:pPr>
            <a:r>
              <a:rPr sz="2400" spc="-5" dirty="0">
                <a:latin typeface="Arial"/>
                <a:cs typeface="Arial"/>
              </a:rPr>
              <a:t>stride </a:t>
            </a:r>
            <a:r>
              <a:rPr sz="2400" dirty="0">
                <a:latin typeface="Arial"/>
                <a:cs typeface="Arial"/>
              </a:rPr>
              <a:t>3 </a:t>
            </a:r>
            <a:r>
              <a:rPr sz="2400" spc="-5" dirty="0">
                <a:latin typeface="Arial"/>
                <a:cs typeface="Arial"/>
              </a:rPr>
              <a:t>=&gt; (7 </a:t>
            </a:r>
            <a:r>
              <a:rPr sz="2400" dirty="0">
                <a:latin typeface="Arial"/>
                <a:cs typeface="Arial"/>
              </a:rPr>
              <a:t>- </a:t>
            </a:r>
            <a:r>
              <a:rPr sz="2400" spc="-10" dirty="0">
                <a:latin typeface="Arial"/>
                <a:cs typeface="Arial"/>
              </a:rPr>
              <a:t>3)/3 </a:t>
            </a:r>
            <a:r>
              <a:rPr sz="2400" dirty="0">
                <a:latin typeface="Arial"/>
                <a:cs typeface="Arial"/>
              </a:rPr>
              <a:t>+ 1 = </a:t>
            </a:r>
            <a:r>
              <a:rPr sz="2400" spc="-5" dirty="0">
                <a:latin typeface="Arial"/>
                <a:cs typeface="Arial"/>
              </a:rPr>
              <a:t>2.33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:\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2586766"/>
            <a:ext cx="2795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Zero-Padding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94983-3EDC-4614-8D81-7B3F3A469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A3585-DBD6-4AF6-905D-D66FDC611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096" y="777013"/>
            <a:ext cx="8073806" cy="307777"/>
          </a:xfrm>
        </p:spPr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293AF2-F0D1-46E2-AE34-10C016D9D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307" y="1428750"/>
            <a:ext cx="2953271" cy="277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7053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BBBBE-286D-4E9E-B693-67EBA6BF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C7AEB5-302A-4D81-A631-423C08395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485900"/>
            <a:ext cx="3032651" cy="291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217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324C9-8872-4148-AD33-E4F6EC95F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DD1316-26C1-4751-B230-5DB813569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517900"/>
            <a:ext cx="3146974" cy="30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1566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67874" y="937647"/>
          <a:ext cx="2680330" cy="35315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8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8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78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78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78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78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239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0DF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0DF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0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0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0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0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39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0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0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39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0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0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39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0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0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3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0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0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3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0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0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23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0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0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23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0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0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0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0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0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0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0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0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0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3372143" y="1086237"/>
            <a:ext cx="52717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rial"/>
                <a:cs typeface="Arial"/>
              </a:rPr>
              <a:t>e.g. </a:t>
            </a:r>
            <a:r>
              <a:rPr sz="2000" spc="-5" dirty="0">
                <a:latin typeface="Arial"/>
                <a:cs typeface="Arial"/>
              </a:rPr>
              <a:t>input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7x7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latin typeface="Arial"/>
                <a:cs typeface="Arial"/>
              </a:rPr>
              <a:t>3x3 </a:t>
            </a:r>
            <a:r>
              <a:rPr sz="2000" spc="-25" dirty="0">
                <a:latin typeface="Arial"/>
                <a:cs typeface="Arial"/>
              </a:rPr>
              <a:t>filter, </a:t>
            </a:r>
            <a:r>
              <a:rPr sz="2000" spc="-10" dirty="0">
                <a:latin typeface="Arial"/>
                <a:cs typeface="Arial"/>
              </a:rPr>
              <a:t>applied with </a:t>
            </a:r>
            <a:r>
              <a:rPr sz="2000" b="1" spc="-5" dirty="0">
                <a:latin typeface="Arial"/>
                <a:cs typeface="Arial"/>
              </a:rPr>
              <a:t>stride</a:t>
            </a:r>
            <a:r>
              <a:rPr sz="2000" b="1" spc="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pad with </a:t>
            </a:r>
            <a:r>
              <a:rPr sz="2000" b="1" dirty="0">
                <a:latin typeface="Arial"/>
                <a:cs typeface="Arial"/>
              </a:rPr>
              <a:t>1 </a:t>
            </a:r>
            <a:r>
              <a:rPr sz="2000" b="1" spc="-5" dirty="0">
                <a:latin typeface="Arial"/>
                <a:cs typeface="Arial"/>
              </a:rPr>
              <a:t>pixel </a:t>
            </a:r>
            <a:r>
              <a:rPr sz="2000" spc="-10" dirty="0">
                <a:latin typeface="Arial"/>
                <a:cs typeface="Arial"/>
              </a:rPr>
              <a:t>border </a:t>
            </a:r>
            <a:r>
              <a:rPr sz="2000" spc="-5" dirty="0">
                <a:latin typeface="Arial"/>
                <a:cs typeface="Arial"/>
              </a:rPr>
              <a:t>=&gt; </a:t>
            </a:r>
            <a:r>
              <a:rPr sz="2000" spc="-10" dirty="0">
                <a:latin typeface="Arial"/>
                <a:cs typeface="Arial"/>
              </a:rPr>
              <a:t>what </a:t>
            </a:r>
            <a:r>
              <a:rPr sz="2000" spc="-5" dirty="0">
                <a:latin typeface="Arial"/>
                <a:cs typeface="Arial"/>
              </a:rPr>
              <a:t>is the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output?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05973" y="3409950"/>
            <a:ext cx="2404110" cy="746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0"/>
              </a:lnSpc>
              <a:spcBef>
                <a:spcPts val="100"/>
              </a:spcBef>
            </a:pPr>
            <a:r>
              <a:rPr sz="2400" spc="-10" dirty="0">
                <a:solidFill>
                  <a:srgbClr val="424242"/>
                </a:solidFill>
                <a:latin typeface="Arial"/>
                <a:cs typeface="Arial"/>
              </a:rPr>
              <a:t>(recall:)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40"/>
              </a:lnSpc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(N </a:t>
            </a:r>
            <a:r>
              <a:rPr sz="2400" dirty="0">
                <a:solidFill>
                  <a:srgbClr val="0433FF"/>
                </a:solidFill>
                <a:latin typeface="Arial"/>
                <a:cs typeface="Arial"/>
              </a:rPr>
              <a:t>-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F)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/ 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stride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+</a:t>
            </a:r>
            <a:r>
              <a:rPr sz="2400" spc="-1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13689" y="137083"/>
            <a:ext cx="75234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Zero-Padding: </a:t>
            </a:r>
            <a:r>
              <a:rPr dirty="0"/>
              <a:t>common </a:t>
            </a:r>
            <a:r>
              <a:rPr spc="-5" dirty="0"/>
              <a:t>to the</a:t>
            </a:r>
            <a:r>
              <a:rPr spc="-20" dirty="0"/>
              <a:t> </a:t>
            </a:r>
            <a:r>
              <a:rPr dirty="0"/>
              <a:t>border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390525"/>
            <a:ext cx="909637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752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72143" y="1086237"/>
            <a:ext cx="5271770" cy="156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rial"/>
                <a:cs typeface="Arial"/>
              </a:rPr>
              <a:t>e.g. </a:t>
            </a:r>
            <a:r>
              <a:rPr sz="2000" spc="-5" dirty="0">
                <a:latin typeface="Arial"/>
                <a:cs typeface="Arial"/>
              </a:rPr>
              <a:t>input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7x7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latin typeface="Arial"/>
                <a:cs typeface="Arial"/>
              </a:rPr>
              <a:t>3x3 </a:t>
            </a:r>
            <a:r>
              <a:rPr sz="2000" spc="-25" dirty="0">
                <a:latin typeface="Arial"/>
                <a:cs typeface="Arial"/>
              </a:rPr>
              <a:t>filter, </a:t>
            </a:r>
            <a:r>
              <a:rPr sz="2000" spc="-10" dirty="0">
                <a:latin typeface="Arial"/>
                <a:cs typeface="Arial"/>
              </a:rPr>
              <a:t>applied with </a:t>
            </a:r>
            <a:r>
              <a:rPr sz="2000" b="1" spc="-5" dirty="0">
                <a:latin typeface="Arial"/>
                <a:cs typeface="Arial"/>
              </a:rPr>
              <a:t>stride</a:t>
            </a:r>
            <a:r>
              <a:rPr sz="2000" b="1" spc="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pad with </a:t>
            </a:r>
            <a:r>
              <a:rPr sz="2000" b="1" dirty="0">
                <a:latin typeface="Arial"/>
                <a:cs typeface="Arial"/>
              </a:rPr>
              <a:t>1 </a:t>
            </a:r>
            <a:r>
              <a:rPr sz="2000" b="1" spc="-5" dirty="0">
                <a:latin typeface="Arial"/>
                <a:cs typeface="Arial"/>
              </a:rPr>
              <a:t>pixel </a:t>
            </a:r>
            <a:r>
              <a:rPr sz="2000" spc="-10" dirty="0">
                <a:latin typeface="Arial"/>
                <a:cs typeface="Arial"/>
              </a:rPr>
              <a:t>border </a:t>
            </a:r>
            <a:r>
              <a:rPr sz="2000" spc="-5" dirty="0">
                <a:latin typeface="Arial"/>
                <a:cs typeface="Arial"/>
              </a:rPr>
              <a:t>=&gt; </a:t>
            </a:r>
            <a:r>
              <a:rPr sz="2000" spc="-10" dirty="0">
                <a:latin typeface="Arial"/>
                <a:cs typeface="Arial"/>
              </a:rPr>
              <a:t>what </a:t>
            </a:r>
            <a:r>
              <a:rPr sz="2000" spc="-5" dirty="0">
                <a:latin typeface="Arial"/>
                <a:cs typeface="Arial"/>
              </a:rPr>
              <a:t>is the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output?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7x7</a:t>
            </a:r>
            <a:r>
              <a:rPr sz="2000" b="1" spc="-8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output!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67874" y="937647"/>
          <a:ext cx="2680330" cy="35315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8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8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78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78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78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78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239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0DF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0DF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0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0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0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0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39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0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0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39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0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0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39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0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0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3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0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0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3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0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0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23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0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0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23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0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0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0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0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0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0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0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0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0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13689" y="137083"/>
            <a:ext cx="75234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Zero-Padding: </a:t>
            </a:r>
            <a:r>
              <a:rPr dirty="0"/>
              <a:t>common </a:t>
            </a:r>
            <a:r>
              <a:rPr spc="-5" dirty="0"/>
              <a:t>to the</a:t>
            </a:r>
            <a:r>
              <a:rPr spc="-20" dirty="0"/>
              <a:t> </a:t>
            </a:r>
            <a:r>
              <a:rPr dirty="0"/>
              <a:t>border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59443" y="1086237"/>
            <a:ext cx="5511165" cy="3390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rial"/>
                <a:cs typeface="Arial"/>
              </a:rPr>
              <a:t>e.g. </a:t>
            </a:r>
            <a:r>
              <a:rPr sz="2000" spc="-5" dirty="0">
                <a:latin typeface="Arial"/>
                <a:cs typeface="Arial"/>
              </a:rPr>
              <a:t>input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7x7</a:t>
            </a:r>
            <a:endParaRPr sz="2000" dirty="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</a:pPr>
            <a:r>
              <a:rPr sz="2000" b="1" spc="-10" dirty="0">
                <a:latin typeface="Arial"/>
                <a:cs typeface="Arial"/>
              </a:rPr>
              <a:t>3x3 </a:t>
            </a:r>
            <a:r>
              <a:rPr sz="2000" spc="-25" dirty="0">
                <a:latin typeface="Arial"/>
                <a:cs typeface="Arial"/>
              </a:rPr>
              <a:t>filter, </a:t>
            </a:r>
            <a:r>
              <a:rPr sz="2000" spc="-10" dirty="0">
                <a:latin typeface="Arial"/>
                <a:cs typeface="Arial"/>
              </a:rPr>
              <a:t>applied with </a:t>
            </a:r>
            <a:r>
              <a:rPr sz="2000" b="1" spc="-5" dirty="0">
                <a:latin typeface="Arial"/>
                <a:cs typeface="Arial"/>
              </a:rPr>
              <a:t>stride</a:t>
            </a:r>
            <a:r>
              <a:rPr sz="2000" b="1" spc="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1</a:t>
            </a:r>
            <a:endParaRPr sz="2000" dirty="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pad with </a:t>
            </a:r>
            <a:r>
              <a:rPr sz="2000" b="1" dirty="0">
                <a:latin typeface="Arial"/>
                <a:cs typeface="Arial"/>
              </a:rPr>
              <a:t>1 </a:t>
            </a:r>
            <a:r>
              <a:rPr sz="2000" b="1" spc="-5" dirty="0">
                <a:latin typeface="Arial"/>
                <a:cs typeface="Arial"/>
              </a:rPr>
              <a:t>pixel </a:t>
            </a:r>
            <a:r>
              <a:rPr sz="2000" spc="-10" dirty="0">
                <a:latin typeface="Arial"/>
                <a:cs typeface="Arial"/>
              </a:rPr>
              <a:t>border </a:t>
            </a:r>
            <a:r>
              <a:rPr sz="2000" spc="-5" dirty="0">
                <a:latin typeface="Arial"/>
                <a:cs typeface="Arial"/>
              </a:rPr>
              <a:t>=&gt; </a:t>
            </a:r>
            <a:r>
              <a:rPr sz="2000" spc="-10" dirty="0">
                <a:latin typeface="Arial"/>
                <a:cs typeface="Arial"/>
              </a:rPr>
              <a:t>what </a:t>
            </a:r>
            <a:r>
              <a:rPr sz="2000" spc="-5" dirty="0">
                <a:latin typeface="Arial"/>
                <a:cs typeface="Arial"/>
              </a:rPr>
              <a:t>is 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output?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7x7</a:t>
            </a:r>
            <a:r>
              <a:rPr sz="2000" b="1" spc="-8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output!</a:t>
            </a:r>
            <a:endParaRPr sz="2000" dirty="0">
              <a:latin typeface="Arial"/>
              <a:cs typeface="Arial"/>
            </a:endParaRPr>
          </a:p>
          <a:p>
            <a:pPr marL="25400" marR="508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in </a:t>
            </a:r>
            <a:r>
              <a:rPr sz="2000" spc="-10" dirty="0">
                <a:latin typeface="Arial"/>
                <a:cs typeface="Arial"/>
              </a:rPr>
              <a:t>general, </a:t>
            </a:r>
            <a:r>
              <a:rPr sz="2000" spc="-5" dirty="0">
                <a:latin typeface="Arial"/>
                <a:cs typeface="Arial"/>
              </a:rPr>
              <a:t>common to see </a:t>
            </a:r>
            <a:r>
              <a:rPr sz="2000" spc="-10" dirty="0">
                <a:latin typeface="Arial"/>
                <a:cs typeface="Arial"/>
              </a:rPr>
              <a:t>CONV layers with  </a:t>
            </a:r>
            <a:r>
              <a:rPr sz="2000" spc="-5" dirty="0">
                <a:latin typeface="Arial"/>
                <a:cs typeface="Arial"/>
              </a:rPr>
              <a:t>stride 1, filters of size </a:t>
            </a:r>
            <a:r>
              <a:rPr sz="2000" spc="-60" dirty="0">
                <a:latin typeface="Arial"/>
                <a:cs typeface="Arial"/>
              </a:rPr>
              <a:t>FxF, </a:t>
            </a:r>
            <a:r>
              <a:rPr sz="2000" spc="-10" dirty="0">
                <a:latin typeface="Arial"/>
                <a:cs typeface="Arial"/>
              </a:rPr>
              <a:t>and </a:t>
            </a:r>
            <a:r>
              <a:rPr sz="2000" spc="-5" dirty="0">
                <a:latin typeface="Arial"/>
                <a:cs typeface="Arial"/>
              </a:rPr>
              <a:t>zero-padding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with  </a:t>
            </a:r>
            <a:r>
              <a:rPr sz="2000" spc="-5" dirty="0">
                <a:latin typeface="Arial"/>
                <a:cs typeface="Arial"/>
              </a:rPr>
              <a:t>(F-1)/2. (will </a:t>
            </a:r>
            <a:r>
              <a:rPr sz="2000" spc="-10" dirty="0">
                <a:latin typeface="Arial"/>
                <a:cs typeface="Arial"/>
              </a:rPr>
              <a:t>preserve </a:t>
            </a:r>
            <a:r>
              <a:rPr sz="2000" spc="-5" dirty="0">
                <a:latin typeface="Arial"/>
                <a:cs typeface="Arial"/>
              </a:rPr>
              <a:t>size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spatially)</a:t>
            </a:r>
            <a:endParaRPr sz="2000" dirty="0">
              <a:latin typeface="Arial"/>
              <a:cs typeface="Arial"/>
            </a:endParaRPr>
          </a:p>
          <a:p>
            <a:pPr marL="508000" marR="2238375" indent="-495300" algn="just">
              <a:lnSpc>
                <a:spcPct val="100000"/>
              </a:lnSpc>
            </a:pP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e.g.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F = 3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=&gt; zero 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pad with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1  F = 5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=&gt; 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zero pad with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2  F = 7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=&gt; 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zero pad with</a:t>
            </a:r>
            <a:r>
              <a:rPr sz="2000" spc="-1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endParaRPr sz="2000" dirty="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67874" y="937647"/>
          <a:ext cx="2680330" cy="35315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8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8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78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78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78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78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239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0DF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0DF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0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0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0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0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39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0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0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39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0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0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39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0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0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3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0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0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3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0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0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23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0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0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23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0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0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0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0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0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0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0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0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0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13689" y="137083"/>
            <a:ext cx="75234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Zero-Padding: </a:t>
            </a:r>
            <a:r>
              <a:rPr dirty="0"/>
              <a:t>common </a:t>
            </a:r>
            <a:r>
              <a:rPr spc="-5" dirty="0"/>
              <a:t>to the</a:t>
            </a:r>
            <a:r>
              <a:rPr spc="-20" dirty="0"/>
              <a:t> </a:t>
            </a:r>
            <a:r>
              <a:rPr dirty="0"/>
              <a:t>border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9C008E1D-5689-410A-BC38-50EC480D17FC}"/>
              </a:ext>
            </a:extLst>
          </p:cNvPr>
          <p:cNvSpPr txBox="1"/>
          <p:nvPr/>
        </p:nvSpPr>
        <p:spPr>
          <a:xfrm>
            <a:off x="5562600" y="4619056"/>
            <a:ext cx="3308008" cy="3718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(N </a:t>
            </a:r>
            <a:r>
              <a:rPr lang="en-IN" sz="240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lang="en-US" sz="2400" spc="-5" dirty="0">
                <a:solidFill>
                  <a:srgbClr val="FF0000"/>
                </a:solidFill>
                <a:latin typeface="Arial"/>
                <a:cs typeface="Arial"/>
              </a:rPr>
              <a:t>+2P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/ 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stride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2400" spc="-1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823" y="267258"/>
            <a:ext cx="5469890" cy="298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latin typeface="Arial"/>
                <a:cs typeface="Arial"/>
              </a:rPr>
              <a:t>Examples</a:t>
            </a:r>
            <a:r>
              <a:rPr sz="3000" spc="-6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time: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Arial"/>
                <a:cs typeface="Arial"/>
              </a:rPr>
              <a:t>Input </a:t>
            </a:r>
            <a:r>
              <a:rPr sz="3000" spc="-10" dirty="0">
                <a:latin typeface="Arial"/>
                <a:cs typeface="Arial"/>
              </a:rPr>
              <a:t>volume:</a:t>
            </a:r>
            <a:r>
              <a:rPr sz="3000" spc="-3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32x32x3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Arial"/>
                <a:cs typeface="Arial"/>
              </a:rPr>
              <a:t>10 </a:t>
            </a:r>
            <a:r>
              <a:rPr sz="3000" spc="-10" dirty="0">
                <a:latin typeface="Arial"/>
                <a:cs typeface="Arial"/>
              </a:rPr>
              <a:t>5x5 </a:t>
            </a:r>
            <a:r>
              <a:rPr sz="3000" spc="-5" dirty="0">
                <a:latin typeface="Arial"/>
                <a:cs typeface="Arial"/>
              </a:rPr>
              <a:t>filters </a:t>
            </a:r>
            <a:r>
              <a:rPr sz="3000" spc="-10" dirty="0">
                <a:latin typeface="Arial"/>
                <a:cs typeface="Arial"/>
              </a:rPr>
              <a:t>with </a:t>
            </a:r>
            <a:r>
              <a:rPr sz="3000" spc="-5" dirty="0">
                <a:latin typeface="Arial"/>
                <a:cs typeface="Arial"/>
              </a:rPr>
              <a:t>stride 1, pad</a:t>
            </a:r>
            <a:r>
              <a:rPr sz="3000" spc="-9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2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Arial"/>
                <a:cs typeface="Arial"/>
              </a:rPr>
              <a:t>Output </a:t>
            </a:r>
            <a:r>
              <a:rPr sz="3000" spc="-10" dirty="0">
                <a:latin typeface="Arial"/>
                <a:cs typeface="Arial"/>
              </a:rPr>
              <a:t>volume size:</a:t>
            </a:r>
            <a:r>
              <a:rPr sz="3000" spc="-6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?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564384" y="694038"/>
            <a:ext cx="159385" cy="1503045"/>
          </a:xfrm>
          <a:custGeom>
            <a:avLst/>
            <a:gdLst/>
            <a:ahLst/>
            <a:cxnLst/>
            <a:rect l="l" t="t" r="r" b="b"/>
            <a:pathLst>
              <a:path w="159384" h="1503045">
                <a:moveTo>
                  <a:pt x="0" y="0"/>
                </a:moveTo>
                <a:lnTo>
                  <a:pt x="159024" y="0"/>
                </a:lnTo>
                <a:lnTo>
                  <a:pt x="159024" y="1503005"/>
                </a:lnTo>
                <a:lnTo>
                  <a:pt x="0" y="1503005"/>
                </a:lnTo>
                <a:lnTo>
                  <a:pt x="0" y="0"/>
                </a:lnTo>
                <a:close/>
              </a:path>
            </a:pathLst>
          </a:custGeom>
          <a:solidFill>
            <a:srgbClr val="F7D6D5">
              <a:alpha val="517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64385" y="139649"/>
            <a:ext cx="713740" cy="2057400"/>
          </a:xfrm>
          <a:custGeom>
            <a:avLst/>
            <a:gdLst/>
            <a:ahLst/>
            <a:cxnLst/>
            <a:rect l="l" t="t" r="r" b="b"/>
            <a:pathLst>
              <a:path w="713740" h="2057400">
                <a:moveTo>
                  <a:pt x="0" y="554387"/>
                </a:moveTo>
                <a:lnTo>
                  <a:pt x="554397" y="0"/>
                </a:lnTo>
                <a:lnTo>
                  <a:pt x="713397" y="0"/>
                </a:lnTo>
                <a:lnTo>
                  <a:pt x="713397" y="1503005"/>
                </a:lnTo>
                <a:lnTo>
                  <a:pt x="159023" y="2057394"/>
                </a:lnTo>
                <a:lnTo>
                  <a:pt x="0" y="2057394"/>
                </a:lnTo>
                <a:lnTo>
                  <a:pt x="0" y="554387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64385" y="139649"/>
            <a:ext cx="713740" cy="554990"/>
          </a:xfrm>
          <a:custGeom>
            <a:avLst/>
            <a:gdLst/>
            <a:ahLst/>
            <a:cxnLst/>
            <a:rect l="l" t="t" r="r" b="b"/>
            <a:pathLst>
              <a:path w="713740" h="554990">
                <a:moveTo>
                  <a:pt x="0" y="554387"/>
                </a:moveTo>
                <a:lnTo>
                  <a:pt x="159023" y="554387"/>
                </a:lnTo>
                <a:lnTo>
                  <a:pt x="713397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23408" y="694038"/>
            <a:ext cx="0" cy="1503045"/>
          </a:xfrm>
          <a:custGeom>
            <a:avLst/>
            <a:gdLst/>
            <a:ahLst/>
            <a:cxnLst/>
            <a:rect l="l" t="t" r="r" b="b"/>
            <a:pathLst>
              <a:path h="1503045">
                <a:moveTo>
                  <a:pt x="0" y="0"/>
                </a:moveTo>
                <a:lnTo>
                  <a:pt x="0" y="1503005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85360" y="1093508"/>
            <a:ext cx="680085" cy="0"/>
          </a:xfrm>
          <a:custGeom>
            <a:avLst/>
            <a:gdLst/>
            <a:ahLst/>
            <a:cxnLst/>
            <a:rect l="l" t="t" r="r" b="b"/>
            <a:pathLst>
              <a:path w="680084">
                <a:moveTo>
                  <a:pt x="0" y="0"/>
                </a:moveTo>
                <a:lnTo>
                  <a:pt x="679649" y="0"/>
                </a:lnTo>
              </a:path>
            </a:pathLst>
          </a:custGeom>
          <a:ln w="952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65006" y="1077775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3"/>
                </a:moveTo>
                <a:lnTo>
                  <a:pt x="43223" y="15731"/>
                </a:lnTo>
                <a:lnTo>
                  <a:pt x="0" y="0"/>
                </a:lnTo>
                <a:lnTo>
                  <a:pt x="0" y="31463"/>
                </a:lnTo>
                <a:close/>
              </a:path>
            </a:pathLst>
          </a:custGeom>
          <a:ln w="952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87857" y="694038"/>
            <a:ext cx="159385" cy="1503045"/>
          </a:xfrm>
          <a:custGeom>
            <a:avLst/>
            <a:gdLst/>
            <a:ahLst/>
            <a:cxnLst/>
            <a:rect l="l" t="t" r="r" b="b"/>
            <a:pathLst>
              <a:path w="159384" h="1503045">
                <a:moveTo>
                  <a:pt x="0" y="0"/>
                </a:moveTo>
                <a:lnTo>
                  <a:pt x="158998" y="0"/>
                </a:lnTo>
                <a:lnTo>
                  <a:pt x="158998" y="1503005"/>
                </a:lnTo>
                <a:lnTo>
                  <a:pt x="0" y="1503005"/>
                </a:lnTo>
                <a:lnTo>
                  <a:pt x="0" y="0"/>
                </a:lnTo>
                <a:close/>
              </a:path>
            </a:pathLst>
          </a:custGeom>
          <a:solidFill>
            <a:srgbClr val="D2E2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87856" y="139649"/>
            <a:ext cx="713740" cy="2057400"/>
          </a:xfrm>
          <a:custGeom>
            <a:avLst/>
            <a:gdLst/>
            <a:ahLst/>
            <a:cxnLst/>
            <a:rect l="l" t="t" r="r" b="b"/>
            <a:pathLst>
              <a:path w="713740" h="2057400">
                <a:moveTo>
                  <a:pt x="0" y="554387"/>
                </a:moveTo>
                <a:lnTo>
                  <a:pt x="554373" y="0"/>
                </a:lnTo>
                <a:lnTo>
                  <a:pt x="713397" y="0"/>
                </a:lnTo>
                <a:lnTo>
                  <a:pt x="713397" y="1503005"/>
                </a:lnTo>
                <a:lnTo>
                  <a:pt x="158998" y="2057394"/>
                </a:lnTo>
                <a:lnTo>
                  <a:pt x="0" y="2057394"/>
                </a:lnTo>
                <a:lnTo>
                  <a:pt x="0" y="554387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87856" y="139649"/>
            <a:ext cx="713740" cy="554990"/>
          </a:xfrm>
          <a:custGeom>
            <a:avLst/>
            <a:gdLst/>
            <a:ahLst/>
            <a:cxnLst/>
            <a:rect l="l" t="t" r="r" b="b"/>
            <a:pathLst>
              <a:path w="713740" h="554990">
                <a:moveTo>
                  <a:pt x="0" y="554387"/>
                </a:moveTo>
                <a:lnTo>
                  <a:pt x="158998" y="554387"/>
                </a:lnTo>
                <a:lnTo>
                  <a:pt x="713397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446856" y="694038"/>
            <a:ext cx="0" cy="1503045"/>
          </a:xfrm>
          <a:custGeom>
            <a:avLst/>
            <a:gdLst/>
            <a:ahLst/>
            <a:cxnLst/>
            <a:rect l="l" t="t" r="r" b="b"/>
            <a:pathLst>
              <a:path h="1503045">
                <a:moveTo>
                  <a:pt x="0" y="0"/>
                </a:moveTo>
                <a:lnTo>
                  <a:pt x="0" y="1503005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823" y="267258"/>
            <a:ext cx="5496560" cy="3898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latin typeface="Arial"/>
                <a:cs typeface="Arial"/>
              </a:rPr>
              <a:t>Examples</a:t>
            </a:r>
            <a:r>
              <a:rPr sz="3000" spc="-6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time: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Arial"/>
                <a:cs typeface="Arial"/>
              </a:rPr>
              <a:t>Input </a:t>
            </a:r>
            <a:r>
              <a:rPr sz="3000" spc="-10" dirty="0">
                <a:latin typeface="Arial"/>
                <a:cs typeface="Arial"/>
              </a:rPr>
              <a:t>volume:</a:t>
            </a:r>
            <a:r>
              <a:rPr sz="3000" spc="-35" dirty="0">
                <a:latin typeface="Arial"/>
                <a:cs typeface="Arial"/>
              </a:rPr>
              <a:t> </a:t>
            </a:r>
            <a:r>
              <a:rPr sz="3000" b="1" spc="-10" dirty="0">
                <a:solidFill>
                  <a:srgbClr val="0000FF"/>
                </a:solidFill>
                <a:latin typeface="Arial"/>
                <a:cs typeface="Arial"/>
              </a:rPr>
              <a:t>32x32</a:t>
            </a:r>
            <a:r>
              <a:rPr sz="3000" b="1" spc="-10" dirty="0">
                <a:latin typeface="Arial"/>
                <a:cs typeface="Arial"/>
              </a:rPr>
              <a:t>x3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10 </a:t>
            </a:r>
            <a:r>
              <a:rPr sz="3000" spc="-10" dirty="0">
                <a:solidFill>
                  <a:srgbClr val="FF00FF"/>
                </a:solidFill>
                <a:latin typeface="Arial"/>
                <a:cs typeface="Arial"/>
              </a:rPr>
              <a:t>5x5 </a:t>
            </a:r>
            <a:r>
              <a:rPr sz="3000" spc="-5" dirty="0">
                <a:latin typeface="Arial"/>
                <a:cs typeface="Arial"/>
              </a:rPr>
              <a:t>filters </a:t>
            </a:r>
            <a:r>
              <a:rPr sz="3000" spc="-10" dirty="0">
                <a:latin typeface="Arial"/>
                <a:cs typeface="Arial"/>
              </a:rPr>
              <a:t>with stride </a:t>
            </a:r>
            <a:r>
              <a:rPr sz="3000" spc="-5" dirty="0">
                <a:solidFill>
                  <a:srgbClr val="38751C"/>
                </a:solidFill>
                <a:latin typeface="Arial"/>
                <a:cs typeface="Arial"/>
              </a:rPr>
              <a:t>1</a:t>
            </a:r>
            <a:r>
              <a:rPr sz="3000" spc="-5" dirty="0">
                <a:latin typeface="Arial"/>
                <a:cs typeface="Arial"/>
              </a:rPr>
              <a:t>, </a:t>
            </a:r>
            <a:r>
              <a:rPr sz="3000" spc="-10" dirty="0">
                <a:latin typeface="Arial"/>
                <a:cs typeface="Arial"/>
              </a:rPr>
              <a:t>pad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9900FF"/>
                </a:solidFill>
                <a:latin typeface="Arial"/>
                <a:cs typeface="Arial"/>
              </a:rPr>
              <a:t>2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Arial"/>
                <a:cs typeface="Arial"/>
              </a:rPr>
              <a:t>Output </a:t>
            </a:r>
            <a:r>
              <a:rPr sz="3000" spc="-10" dirty="0">
                <a:latin typeface="Arial"/>
                <a:cs typeface="Arial"/>
              </a:rPr>
              <a:t>volume</a:t>
            </a:r>
            <a:r>
              <a:rPr sz="3000" spc="-60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size: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000" spc="-10" dirty="0">
                <a:latin typeface="Arial"/>
                <a:cs typeface="Arial"/>
              </a:rPr>
              <a:t>(</a:t>
            </a:r>
            <a:r>
              <a:rPr sz="3000" spc="-10" dirty="0">
                <a:solidFill>
                  <a:srgbClr val="0000FF"/>
                </a:solidFill>
                <a:latin typeface="Arial"/>
                <a:cs typeface="Arial"/>
              </a:rPr>
              <a:t>32</a:t>
            </a:r>
            <a:r>
              <a:rPr sz="3000" spc="-10" dirty="0">
                <a:latin typeface="Arial"/>
                <a:cs typeface="Arial"/>
              </a:rPr>
              <a:t>+2*</a:t>
            </a:r>
            <a:r>
              <a:rPr sz="3000" spc="-10" dirty="0">
                <a:solidFill>
                  <a:srgbClr val="9900FF"/>
                </a:solidFill>
                <a:latin typeface="Arial"/>
                <a:cs typeface="Arial"/>
              </a:rPr>
              <a:t>2</a:t>
            </a:r>
            <a:r>
              <a:rPr sz="3000" spc="-10" dirty="0">
                <a:latin typeface="Arial"/>
                <a:cs typeface="Arial"/>
              </a:rPr>
              <a:t>-</a:t>
            </a:r>
            <a:r>
              <a:rPr sz="3000" spc="-10" dirty="0">
                <a:solidFill>
                  <a:srgbClr val="FF00FF"/>
                </a:solidFill>
                <a:latin typeface="Arial"/>
                <a:cs typeface="Arial"/>
              </a:rPr>
              <a:t>5</a:t>
            </a:r>
            <a:r>
              <a:rPr sz="3000" spc="-10" dirty="0">
                <a:latin typeface="Arial"/>
                <a:cs typeface="Arial"/>
              </a:rPr>
              <a:t>)/</a:t>
            </a:r>
            <a:r>
              <a:rPr sz="3000" spc="-10" dirty="0">
                <a:solidFill>
                  <a:srgbClr val="38751C"/>
                </a:solidFill>
                <a:latin typeface="Arial"/>
                <a:cs typeface="Arial"/>
              </a:rPr>
              <a:t>1</a:t>
            </a:r>
            <a:r>
              <a:rPr sz="3000" spc="-10" dirty="0">
                <a:latin typeface="Arial"/>
                <a:cs typeface="Arial"/>
              </a:rPr>
              <a:t>+1 </a:t>
            </a:r>
            <a:r>
              <a:rPr sz="3000" dirty="0">
                <a:latin typeface="Arial"/>
                <a:cs typeface="Arial"/>
              </a:rPr>
              <a:t>= </a:t>
            </a:r>
            <a:r>
              <a:rPr sz="3000" spc="-5" dirty="0">
                <a:latin typeface="Arial"/>
                <a:cs typeface="Arial"/>
              </a:rPr>
              <a:t>32 </a:t>
            </a:r>
            <a:r>
              <a:rPr sz="3000" spc="-35" dirty="0">
                <a:latin typeface="Arial"/>
                <a:cs typeface="Arial"/>
              </a:rPr>
              <a:t>spatially,</a:t>
            </a:r>
            <a:r>
              <a:rPr sz="3000" spc="-10" dirty="0">
                <a:latin typeface="Arial"/>
                <a:cs typeface="Arial"/>
              </a:rPr>
              <a:t> so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000" b="1" spc="-10" dirty="0">
                <a:latin typeface="Arial"/>
                <a:cs typeface="Arial"/>
              </a:rPr>
              <a:t>32x32x</a:t>
            </a:r>
            <a:r>
              <a:rPr sz="3000" b="1" spc="-10" dirty="0">
                <a:solidFill>
                  <a:srgbClr val="FF0000"/>
                </a:solidFill>
                <a:latin typeface="Arial"/>
                <a:cs typeface="Arial"/>
              </a:rPr>
              <a:t>10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564384" y="694038"/>
            <a:ext cx="159385" cy="1503045"/>
          </a:xfrm>
          <a:custGeom>
            <a:avLst/>
            <a:gdLst/>
            <a:ahLst/>
            <a:cxnLst/>
            <a:rect l="l" t="t" r="r" b="b"/>
            <a:pathLst>
              <a:path w="159384" h="1503045">
                <a:moveTo>
                  <a:pt x="0" y="0"/>
                </a:moveTo>
                <a:lnTo>
                  <a:pt x="159024" y="0"/>
                </a:lnTo>
                <a:lnTo>
                  <a:pt x="159024" y="1503005"/>
                </a:lnTo>
                <a:lnTo>
                  <a:pt x="0" y="1503005"/>
                </a:lnTo>
                <a:lnTo>
                  <a:pt x="0" y="0"/>
                </a:lnTo>
                <a:close/>
              </a:path>
            </a:pathLst>
          </a:custGeom>
          <a:solidFill>
            <a:srgbClr val="F7D6D5">
              <a:alpha val="517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64385" y="139649"/>
            <a:ext cx="713740" cy="2057400"/>
          </a:xfrm>
          <a:custGeom>
            <a:avLst/>
            <a:gdLst/>
            <a:ahLst/>
            <a:cxnLst/>
            <a:rect l="l" t="t" r="r" b="b"/>
            <a:pathLst>
              <a:path w="713740" h="2057400">
                <a:moveTo>
                  <a:pt x="0" y="554387"/>
                </a:moveTo>
                <a:lnTo>
                  <a:pt x="554397" y="0"/>
                </a:lnTo>
                <a:lnTo>
                  <a:pt x="713397" y="0"/>
                </a:lnTo>
                <a:lnTo>
                  <a:pt x="713397" y="1503005"/>
                </a:lnTo>
                <a:lnTo>
                  <a:pt x="159023" y="2057394"/>
                </a:lnTo>
                <a:lnTo>
                  <a:pt x="0" y="2057394"/>
                </a:lnTo>
                <a:lnTo>
                  <a:pt x="0" y="554387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64385" y="139649"/>
            <a:ext cx="713740" cy="554990"/>
          </a:xfrm>
          <a:custGeom>
            <a:avLst/>
            <a:gdLst/>
            <a:ahLst/>
            <a:cxnLst/>
            <a:rect l="l" t="t" r="r" b="b"/>
            <a:pathLst>
              <a:path w="713740" h="554990">
                <a:moveTo>
                  <a:pt x="0" y="554387"/>
                </a:moveTo>
                <a:lnTo>
                  <a:pt x="159023" y="554387"/>
                </a:lnTo>
                <a:lnTo>
                  <a:pt x="713397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23408" y="694038"/>
            <a:ext cx="0" cy="1503045"/>
          </a:xfrm>
          <a:custGeom>
            <a:avLst/>
            <a:gdLst/>
            <a:ahLst/>
            <a:cxnLst/>
            <a:rect l="l" t="t" r="r" b="b"/>
            <a:pathLst>
              <a:path h="1503045">
                <a:moveTo>
                  <a:pt x="0" y="0"/>
                </a:moveTo>
                <a:lnTo>
                  <a:pt x="0" y="1503005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85360" y="1093508"/>
            <a:ext cx="680085" cy="0"/>
          </a:xfrm>
          <a:custGeom>
            <a:avLst/>
            <a:gdLst/>
            <a:ahLst/>
            <a:cxnLst/>
            <a:rect l="l" t="t" r="r" b="b"/>
            <a:pathLst>
              <a:path w="680084">
                <a:moveTo>
                  <a:pt x="0" y="0"/>
                </a:moveTo>
                <a:lnTo>
                  <a:pt x="679649" y="0"/>
                </a:lnTo>
              </a:path>
            </a:pathLst>
          </a:custGeom>
          <a:ln w="952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65006" y="1077775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3"/>
                </a:moveTo>
                <a:lnTo>
                  <a:pt x="43223" y="15731"/>
                </a:lnTo>
                <a:lnTo>
                  <a:pt x="0" y="0"/>
                </a:lnTo>
                <a:lnTo>
                  <a:pt x="0" y="31463"/>
                </a:lnTo>
                <a:close/>
              </a:path>
            </a:pathLst>
          </a:custGeom>
          <a:ln w="952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87857" y="694038"/>
            <a:ext cx="159385" cy="1503045"/>
          </a:xfrm>
          <a:custGeom>
            <a:avLst/>
            <a:gdLst/>
            <a:ahLst/>
            <a:cxnLst/>
            <a:rect l="l" t="t" r="r" b="b"/>
            <a:pathLst>
              <a:path w="159384" h="1503045">
                <a:moveTo>
                  <a:pt x="0" y="0"/>
                </a:moveTo>
                <a:lnTo>
                  <a:pt x="158998" y="0"/>
                </a:lnTo>
                <a:lnTo>
                  <a:pt x="158998" y="1503005"/>
                </a:lnTo>
                <a:lnTo>
                  <a:pt x="0" y="1503005"/>
                </a:lnTo>
                <a:lnTo>
                  <a:pt x="0" y="0"/>
                </a:lnTo>
                <a:close/>
              </a:path>
            </a:pathLst>
          </a:custGeom>
          <a:solidFill>
            <a:srgbClr val="D2E2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87856" y="139649"/>
            <a:ext cx="713740" cy="2057400"/>
          </a:xfrm>
          <a:custGeom>
            <a:avLst/>
            <a:gdLst/>
            <a:ahLst/>
            <a:cxnLst/>
            <a:rect l="l" t="t" r="r" b="b"/>
            <a:pathLst>
              <a:path w="713740" h="2057400">
                <a:moveTo>
                  <a:pt x="0" y="554387"/>
                </a:moveTo>
                <a:lnTo>
                  <a:pt x="554373" y="0"/>
                </a:lnTo>
                <a:lnTo>
                  <a:pt x="713397" y="0"/>
                </a:lnTo>
                <a:lnTo>
                  <a:pt x="713397" y="1503005"/>
                </a:lnTo>
                <a:lnTo>
                  <a:pt x="158998" y="2057394"/>
                </a:lnTo>
                <a:lnTo>
                  <a:pt x="0" y="2057394"/>
                </a:lnTo>
                <a:lnTo>
                  <a:pt x="0" y="554387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87856" y="139649"/>
            <a:ext cx="713740" cy="554990"/>
          </a:xfrm>
          <a:custGeom>
            <a:avLst/>
            <a:gdLst/>
            <a:ahLst/>
            <a:cxnLst/>
            <a:rect l="l" t="t" r="r" b="b"/>
            <a:pathLst>
              <a:path w="713740" h="554990">
                <a:moveTo>
                  <a:pt x="0" y="554387"/>
                </a:moveTo>
                <a:lnTo>
                  <a:pt x="158998" y="554387"/>
                </a:lnTo>
                <a:lnTo>
                  <a:pt x="713397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446856" y="694038"/>
            <a:ext cx="0" cy="1503045"/>
          </a:xfrm>
          <a:custGeom>
            <a:avLst/>
            <a:gdLst/>
            <a:ahLst/>
            <a:cxnLst/>
            <a:rect l="l" t="t" r="r" b="b"/>
            <a:pathLst>
              <a:path h="1503045">
                <a:moveTo>
                  <a:pt x="0" y="0"/>
                </a:moveTo>
                <a:lnTo>
                  <a:pt x="0" y="1503005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823" y="267258"/>
            <a:ext cx="6063615" cy="298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latin typeface="Arial"/>
                <a:cs typeface="Arial"/>
              </a:rPr>
              <a:t>Examples</a:t>
            </a:r>
            <a:r>
              <a:rPr sz="3000" spc="-6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time: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Arial"/>
                <a:cs typeface="Arial"/>
              </a:rPr>
              <a:t>Input </a:t>
            </a:r>
            <a:r>
              <a:rPr sz="3000" spc="-10" dirty="0">
                <a:latin typeface="Arial"/>
                <a:cs typeface="Arial"/>
              </a:rPr>
              <a:t>volume:</a:t>
            </a:r>
            <a:r>
              <a:rPr sz="3000" spc="-3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32x32x3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Arial"/>
                <a:cs typeface="Arial"/>
              </a:rPr>
              <a:t>10 </a:t>
            </a:r>
            <a:r>
              <a:rPr sz="3000" spc="-10" dirty="0">
                <a:latin typeface="Arial"/>
                <a:cs typeface="Arial"/>
              </a:rPr>
              <a:t>5x5 </a:t>
            </a:r>
            <a:r>
              <a:rPr sz="3000" spc="-5" dirty="0">
                <a:latin typeface="Arial"/>
                <a:cs typeface="Arial"/>
              </a:rPr>
              <a:t>filters </a:t>
            </a:r>
            <a:r>
              <a:rPr sz="3000" spc="-10" dirty="0">
                <a:latin typeface="Arial"/>
                <a:cs typeface="Arial"/>
              </a:rPr>
              <a:t>with </a:t>
            </a:r>
            <a:r>
              <a:rPr sz="3000" spc="-5" dirty="0">
                <a:latin typeface="Arial"/>
                <a:cs typeface="Arial"/>
              </a:rPr>
              <a:t>stride 1, pad</a:t>
            </a:r>
            <a:r>
              <a:rPr sz="3000" spc="-7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2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00" spc="-10" dirty="0">
                <a:latin typeface="Arial"/>
                <a:cs typeface="Arial"/>
              </a:rPr>
              <a:t>Number </a:t>
            </a:r>
            <a:r>
              <a:rPr sz="3000" spc="-5" dirty="0">
                <a:latin typeface="Arial"/>
                <a:cs typeface="Arial"/>
              </a:rPr>
              <a:t>of </a:t>
            </a:r>
            <a:r>
              <a:rPr sz="3000" spc="-10" dirty="0">
                <a:latin typeface="Arial"/>
                <a:cs typeface="Arial"/>
              </a:rPr>
              <a:t>parameters </a:t>
            </a:r>
            <a:r>
              <a:rPr sz="3000" spc="-5" dirty="0">
                <a:latin typeface="Arial"/>
                <a:cs typeface="Arial"/>
              </a:rPr>
              <a:t>in this</a:t>
            </a:r>
            <a:r>
              <a:rPr sz="3000" spc="-6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layer?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564384" y="694038"/>
            <a:ext cx="159385" cy="1503045"/>
          </a:xfrm>
          <a:custGeom>
            <a:avLst/>
            <a:gdLst/>
            <a:ahLst/>
            <a:cxnLst/>
            <a:rect l="l" t="t" r="r" b="b"/>
            <a:pathLst>
              <a:path w="159384" h="1503045">
                <a:moveTo>
                  <a:pt x="0" y="0"/>
                </a:moveTo>
                <a:lnTo>
                  <a:pt x="159024" y="0"/>
                </a:lnTo>
                <a:lnTo>
                  <a:pt x="159024" y="1503005"/>
                </a:lnTo>
                <a:lnTo>
                  <a:pt x="0" y="1503005"/>
                </a:lnTo>
                <a:lnTo>
                  <a:pt x="0" y="0"/>
                </a:lnTo>
                <a:close/>
              </a:path>
            </a:pathLst>
          </a:custGeom>
          <a:solidFill>
            <a:srgbClr val="F7D6D5">
              <a:alpha val="517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64385" y="139649"/>
            <a:ext cx="713740" cy="2057400"/>
          </a:xfrm>
          <a:custGeom>
            <a:avLst/>
            <a:gdLst/>
            <a:ahLst/>
            <a:cxnLst/>
            <a:rect l="l" t="t" r="r" b="b"/>
            <a:pathLst>
              <a:path w="713740" h="2057400">
                <a:moveTo>
                  <a:pt x="0" y="554387"/>
                </a:moveTo>
                <a:lnTo>
                  <a:pt x="554397" y="0"/>
                </a:lnTo>
                <a:lnTo>
                  <a:pt x="713397" y="0"/>
                </a:lnTo>
                <a:lnTo>
                  <a:pt x="713397" y="1503005"/>
                </a:lnTo>
                <a:lnTo>
                  <a:pt x="159023" y="2057394"/>
                </a:lnTo>
                <a:lnTo>
                  <a:pt x="0" y="2057394"/>
                </a:lnTo>
                <a:lnTo>
                  <a:pt x="0" y="554387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64385" y="139649"/>
            <a:ext cx="713740" cy="554990"/>
          </a:xfrm>
          <a:custGeom>
            <a:avLst/>
            <a:gdLst/>
            <a:ahLst/>
            <a:cxnLst/>
            <a:rect l="l" t="t" r="r" b="b"/>
            <a:pathLst>
              <a:path w="713740" h="554990">
                <a:moveTo>
                  <a:pt x="0" y="554387"/>
                </a:moveTo>
                <a:lnTo>
                  <a:pt x="159023" y="554387"/>
                </a:lnTo>
                <a:lnTo>
                  <a:pt x="713397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23408" y="694038"/>
            <a:ext cx="0" cy="1503045"/>
          </a:xfrm>
          <a:custGeom>
            <a:avLst/>
            <a:gdLst/>
            <a:ahLst/>
            <a:cxnLst/>
            <a:rect l="l" t="t" r="r" b="b"/>
            <a:pathLst>
              <a:path h="1503045">
                <a:moveTo>
                  <a:pt x="0" y="0"/>
                </a:moveTo>
                <a:lnTo>
                  <a:pt x="0" y="1503005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85360" y="1093508"/>
            <a:ext cx="680085" cy="0"/>
          </a:xfrm>
          <a:custGeom>
            <a:avLst/>
            <a:gdLst/>
            <a:ahLst/>
            <a:cxnLst/>
            <a:rect l="l" t="t" r="r" b="b"/>
            <a:pathLst>
              <a:path w="680084">
                <a:moveTo>
                  <a:pt x="0" y="0"/>
                </a:moveTo>
                <a:lnTo>
                  <a:pt x="679649" y="0"/>
                </a:lnTo>
              </a:path>
            </a:pathLst>
          </a:custGeom>
          <a:ln w="952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65006" y="1077775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3"/>
                </a:moveTo>
                <a:lnTo>
                  <a:pt x="43223" y="15731"/>
                </a:lnTo>
                <a:lnTo>
                  <a:pt x="0" y="0"/>
                </a:lnTo>
                <a:lnTo>
                  <a:pt x="0" y="31463"/>
                </a:lnTo>
                <a:close/>
              </a:path>
            </a:pathLst>
          </a:custGeom>
          <a:ln w="952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87857" y="694038"/>
            <a:ext cx="159385" cy="1503045"/>
          </a:xfrm>
          <a:custGeom>
            <a:avLst/>
            <a:gdLst/>
            <a:ahLst/>
            <a:cxnLst/>
            <a:rect l="l" t="t" r="r" b="b"/>
            <a:pathLst>
              <a:path w="159384" h="1503045">
                <a:moveTo>
                  <a:pt x="0" y="0"/>
                </a:moveTo>
                <a:lnTo>
                  <a:pt x="158998" y="0"/>
                </a:lnTo>
                <a:lnTo>
                  <a:pt x="158998" y="1503005"/>
                </a:lnTo>
                <a:lnTo>
                  <a:pt x="0" y="1503005"/>
                </a:lnTo>
                <a:lnTo>
                  <a:pt x="0" y="0"/>
                </a:lnTo>
                <a:close/>
              </a:path>
            </a:pathLst>
          </a:custGeom>
          <a:solidFill>
            <a:srgbClr val="D2E2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87856" y="139649"/>
            <a:ext cx="713740" cy="2057400"/>
          </a:xfrm>
          <a:custGeom>
            <a:avLst/>
            <a:gdLst/>
            <a:ahLst/>
            <a:cxnLst/>
            <a:rect l="l" t="t" r="r" b="b"/>
            <a:pathLst>
              <a:path w="713740" h="2057400">
                <a:moveTo>
                  <a:pt x="0" y="554387"/>
                </a:moveTo>
                <a:lnTo>
                  <a:pt x="554373" y="0"/>
                </a:lnTo>
                <a:lnTo>
                  <a:pt x="713397" y="0"/>
                </a:lnTo>
                <a:lnTo>
                  <a:pt x="713397" y="1503005"/>
                </a:lnTo>
                <a:lnTo>
                  <a:pt x="158998" y="2057394"/>
                </a:lnTo>
                <a:lnTo>
                  <a:pt x="0" y="2057394"/>
                </a:lnTo>
                <a:lnTo>
                  <a:pt x="0" y="554387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87856" y="139649"/>
            <a:ext cx="713740" cy="554990"/>
          </a:xfrm>
          <a:custGeom>
            <a:avLst/>
            <a:gdLst/>
            <a:ahLst/>
            <a:cxnLst/>
            <a:rect l="l" t="t" r="r" b="b"/>
            <a:pathLst>
              <a:path w="713740" h="554990">
                <a:moveTo>
                  <a:pt x="0" y="554387"/>
                </a:moveTo>
                <a:lnTo>
                  <a:pt x="158998" y="554387"/>
                </a:lnTo>
                <a:lnTo>
                  <a:pt x="713397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446856" y="694038"/>
            <a:ext cx="0" cy="1503045"/>
          </a:xfrm>
          <a:custGeom>
            <a:avLst/>
            <a:gdLst/>
            <a:ahLst/>
            <a:cxnLst/>
            <a:rect l="l" t="t" r="r" b="b"/>
            <a:pathLst>
              <a:path h="1503045">
                <a:moveTo>
                  <a:pt x="0" y="0"/>
                </a:moveTo>
                <a:lnTo>
                  <a:pt x="0" y="1503005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699" y="267257"/>
            <a:ext cx="26149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/>
              <a:t>Examples</a:t>
            </a:r>
            <a:r>
              <a:rPr sz="3000" spc="-140" dirty="0"/>
              <a:t> </a:t>
            </a:r>
            <a:r>
              <a:rPr sz="3000" spc="-5" dirty="0"/>
              <a:t>time: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275823" y="1351057"/>
            <a:ext cx="547052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Arial"/>
                <a:cs typeface="Arial"/>
              </a:rPr>
              <a:t>Input </a:t>
            </a:r>
            <a:r>
              <a:rPr sz="3000" spc="-10" dirty="0">
                <a:latin typeface="Arial"/>
                <a:cs typeface="Arial"/>
              </a:rPr>
              <a:t>volume:</a:t>
            </a:r>
            <a:r>
              <a:rPr sz="3000" spc="-35" dirty="0"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0000FF"/>
                </a:solidFill>
                <a:latin typeface="Arial"/>
                <a:cs typeface="Arial"/>
              </a:rPr>
              <a:t>32x32</a:t>
            </a:r>
            <a:r>
              <a:rPr sz="3000" b="1" spc="-5" dirty="0">
                <a:latin typeface="Arial"/>
                <a:cs typeface="Arial"/>
              </a:rPr>
              <a:t>x</a:t>
            </a:r>
            <a:r>
              <a:rPr sz="3000" b="1" spc="-5" dirty="0">
                <a:solidFill>
                  <a:srgbClr val="FF9900"/>
                </a:solidFill>
                <a:latin typeface="Arial"/>
                <a:cs typeface="Arial"/>
              </a:rPr>
              <a:t>3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10 </a:t>
            </a:r>
            <a:r>
              <a:rPr sz="3000" spc="-10" dirty="0">
                <a:solidFill>
                  <a:srgbClr val="FF00FF"/>
                </a:solidFill>
                <a:latin typeface="Arial"/>
                <a:cs typeface="Arial"/>
              </a:rPr>
              <a:t>5x5 </a:t>
            </a:r>
            <a:r>
              <a:rPr sz="3000" spc="-5" dirty="0">
                <a:latin typeface="Arial"/>
                <a:cs typeface="Arial"/>
              </a:rPr>
              <a:t>filters </a:t>
            </a:r>
            <a:r>
              <a:rPr sz="3000" spc="-10" dirty="0">
                <a:latin typeface="Arial"/>
                <a:cs typeface="Arial"/>
              </a:rPr>
              <a:t>with stride </a:t>
            </a:r>
            <a:r>
              <a:rPr sz="3000" spc="-5" dirty="0">
                <a:latin typeface="Arial"/>
                <a:cs typeface="Arial"/>
              </a:rPr>
              <a:t>1, </a:t>
            </a:r>
            <a:r>
              <a:rPr sz="3000" spc="-10" dirty="0">
                <a:latin typeface="Arial"/>
                <a:cs typeface="Arial"/>
              </a:rPr>
              <a:t>pad</a:t>
            </a:r>
            <a:r>
              <a:rPr sz="3000" spc="-7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2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01341" y="3306853"/>
            <a:ext cx="13728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(+1 for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bias)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5823" y="2722653"/>
            <a:ext cx="6658375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b="1" spc="-10" dirty="0">
                <a:latin typeface="Arial"/>
                <a:cs typeface="Arial"/>
              </a:rPr>
              <a:t>Number </a:t>
            </a:r>
            <a:r>
              <a:rPr sz="3000" b="1" spc="-5" dirty="0">
                <a:latin typeface="Arial"/>
                <a:cs typeface="Arial"/>
              </a:rPr>
              <a:t>of </a:t>
            </a:r>
            <a:r>
              <a:rPr sz="3000" b="1" spc="-10" dirty="0">
                <a:latin typeface="Arial"/>
                <a:cs typeface="Arial"/>
              </a:rPr>
              <a:t>parameters </a:t>
            </a:r>
            <a:r>
              <a:rPr sz="3000" b="1" spc="-5" dirty="0">
                <a:latin typeface="Arial"/>
                <a:cs typeface="Arial"/>
              </a:rPr>
              <a:t>in this </a:t>
            </a:r>
            <a:r>
              <a:rPr sz="3000" b="1" spc="-10" dirty="0">
                <a:latin typeface="Arial"/>
                <a:cs typeface="Arial"/>
              </a:rPr>
              <a:t>layer?  </a:t>
            </a:r>
            <a:r>
              <a:rPr sz="3000" spc="-10" dirty="0">
                <a:latin typeface="Arial"/>
                <a:cs typeface="Arial"/>
              </a:rPr>
              <a:t>each </a:t>
            </a:r>
            <a:r>
              <a:rPr sz="3000" spc="-5" dirty="0">
                <a:latin typeface="Arial"/>
                <a:cs typeface="Arial"/>
              </a:rPr>
              <a:t>filter </a:t>
            </a:r>
            <a:r>
              <a:rPr sz="3000" spc="-10" dirty="0">
                <a:latin typeface="Arial"/>
                <a:cs typeface="Arial"/>
              </a:rPr>
              <a:t>has </a:t>
            </a:r>
            <a:r>
              <a:rPr sz="3000" spc="-5" dirty="0">
                <a:solidFill>
                  <a:srgbClr val="FF00FF"/>
                </a:solidFill>
                <a:latin typeface="Arial"/>
                <a:cs typeface="Arial"/>
              </a:rPr>
              <a:t>5*5</a:t>
            </a:r>
            <a:r>
              <a:rPr sz="3000" spc="-5" dirty="0">
                <a:latin typeface="Arial"/>
                <a:cs typeface="Arial"/>
              </a:rPr>
              <a:t>*</a:t>
            </a:r>
            <a:r>
              <a:rPr sz="3000" spc="-5" dirty="0">
                <a:solidFill>
                  <a:srgbClr val="FF9900"/>
                </a:solidFill>
                <a:latin typeface="Arial"/>
                <a:cs typeface="Arial"/>
              </a:rPr>
              <a:t>3 </a:t>
            </a:r>
            <a:r>
              <a:rPr sz="3000" dirty="0">
                <a:latin typeface="Arial"/>
                <a:cs typeface="Arial"/>
              </a:rPr>
              <a:t>+ 1 = </a:t>
            </a:r>
            <a:r>
              <a:rPr sz="3000" spc="-5" dirty="0">
                <a:solidFill>
                  <a:srgbClr val="38751C"/>
                </a:solidFill>
                <a:latin typeface="Arial"/>
                <a:cs typeface="Arial"/>
              </a:rPr>
              <a:t>76</a:t>
            </a:r>
            <a:r>
              <a:rPr sz="3000" spc="-80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params</a:t>
            </a:r>
            <a:endParaRPr sz="3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Arial"/>
                <a:cs typeface="Arial"/>
              </a:rPr>
              <a:t>=&gt; </a:t>
            </a:r>
            <a:r>
              <a:rPr sz="3000" spc="-5" dirty="0">
                <a:solidFill>
                  <a:srgbClr val="38751C"/>
                </a:solidFill>
                <a:latin typeface="Arial"/>
                <a:cs typeface="Arial"/>
              </a:rPr>
              <a:t>76</a:t>
            </a:r>
            <a:r>
              <a:rPr sz="3000" spc="-5" dirty="0">
                <a:latin typeface="Arial"/>
                <a:cs typeface="Arial"/>
              </a:rPr>
              <a:t>*</a:t>
            </a: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10 </a:t>
            </a:r>
            <a:r>
              <a:rPr sz="3000" dirty="0">
                <a:latin typeface="Arial"/>
                <a:cs typeface="Arial"/>
              </a:rPr>
              <a:t>=</a:t>
            </a:r>
            <a:r>
              <a:rPr sz="3000" spc="-70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760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64384" y="694038"/>
            <a:ext cx="159385" cy="1503045"/>
          </a:xfrm>
          <a:custGeom>
            <a:avLst/>
            <a:gdLst/>
            <a:ahLst/>
            <a:cxnLst/>
            <a:rect l="l" t="t" r="r" b="b"/>
            <a:pathLst>
              <a:path w="159384" h="1503045">
                <a:moveTo>
                  <a:pt x="0" y="0"/>
                </a:moveTo>
                <a:lnTo>
                  <a:pt x="159024" y="0"/>
                </a:lnTo>
                <a:lnTo>
                  <a:pt x="159024" y="1503005"/>
                </a:lnTo>
                <a:lnTo>
                  <a:pt x="0" y="1503005"/>
                </a:lnTo>
                <a:lnTo>
                  <a:pt x="0" y="0"/>
                </a:lnTo>
                <a:close/>
              </a:path>
            </a:pathLst>
          </a:custGeom>
          <a:solidFill>
            <a:srgbClr val="F7D6D5">
              <a:alpha val="517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64385" y="139649"/>
            <a:ext cx="713740" cy="2057400"/>
          </a:xfrm>
          <a:custGeom>
            <a:avLst/>
            <a:gdLst/>
            <a:ahLst/>
            <a:cxnLst/>
            <a:rect l="l" t="t" r="r" b="b"/>
            <a:pathLst>
              <a:path w="713740" h="2057400">
                <a:moveTo>
                  <a:pt x="0" y="554387"/>
                </a:moveTo>
                <a:lnTo>
                  <a:pt x="554397" y="0"/>
                </a:lnTo>
                <a:lnTo>
                  <a:pt x="713397" y="0"/>
                </a:lnTo>
                <a:lnTo>
                  <a:pt x="713397" y="1503005"/>
                </a:lnTo>
                <a:lnTo>
                  <a:pt x="159023" y="2057394"/>
                </a:lnTo>
                <a:lnTo>
                  <a:pt x="0" y="2057394"/>
                </a:lnTo>
                <a:lnTo>
                  <a:pt x="0" y="554387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64385" y="139649"/>
            <a:ext cx="713740" cy="554990"/>
          </a:xfrm>
          <a:custGeom>
            <a:avLst/>
            <a:gdLst/>
            <a:ahLst/>
            <a:cxnLst/>
            <a:rect l="l" t="t" r="r" b="b"/>
            <a:pathLst>
              <a:path w="713740" h="554990">
                <a:moveTo>
                  <a:pt x="0" y="554387"/>
                </a:moveTo>
                <a:lnTo>
                  <a:pt x="159023" y="554387"/>
                </a:lnTo>
                <a:lnTo>
                  <a:pt x="713397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23408" y="694038"/>
            <a:ext cx="0" cy="1503045"/>
          </a:xfrm>
          <a:custGeom>
            <a:avLst/>
            <a:gdLst/>
            <a:ahLst/>
            <a:cxnLst/>
            <a:rect l="l" t="t" r="r" b="b"/>
            <a:pathLst>
              <a:path h="1503045">
                <a:moveTo>
                  <a:pt x="0" y="0"/>
                </a:moveTo>
                <a:lnTo>
                  <a:pt x="0" y="1503005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85360" y="1093508"/>
            <a:ext cx="680085" cy="0"/>
          </a:xfrm>
          <a:custGeom>
            <a:avLst/>
            <a:gdLst/>
            <a:ahLst/>
            <a:cxnLst/>
            <a:rect l="l" t="t" r="r" b="b"/>
            <a:pathLst>
              <a:path w="680084">
                <a:moveTo>
                  <a:pt x="0" y="0"/>
                </a:moveTo>
                <a:lnTo>
                  <a:pt x="679649" y="0"/>
                </a:lnTo>
              </a:path>
            </a:pathLst>
          </a:custGeom>
          <a:ln w="952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65006" y="1077775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3"/>
                </a:moveTo>
                <a:lnTo>
                  <a:pt x="43223" y="15731"/>
                </a:lnTo>
                <a:lnTo>
                  <a:pt x="0" y="0"/>
                </a:lnTo>
                <a:lnTo>
                  <a:pt x="0" y="31463"/>
                </a:lnTo>
                <a:close/>
              </a:path>
            </a:pathLst>
          </a:custGeom>
          <a:ln w="952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87857" y="694038"/>
            <a:ext cx="159385" cy="1503045"/>
          </a:xfrm>
          <a:custGeom>
            <a:avLst/>
            <a:gdLst/>
            <a:ahLst/>
            <a:cxnLst/>
            <a:rect l="l" t="t" r="r" b="b"/>
            <a:pathLst>
              <a:path w="159384" h="1503045">
                <a:moveTo>
                  <a:pt x="0" y="0"/>
                </a:moveTo>
                <a:lnTo>
                  <a:pt x="158998" y="0"/>
                </a:lnTo>
                <a:lnTo>
                  <a:pt x="158998" y="1503005"/>
                </a:lnTo>
                <a:lnTo>
                  <a:pt x="0" y="1503005"/>
                </a:lnTo>
                <a:lnTo>
                  <a:pt x="0" y="0"/>
                </a:lnTo>
                <a:close/>
              </a:path>
            </a:pathLst>
          </a:custGeom>
          <a:solidFill>
            <a:srgbClr val="D2E2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87856" y="139649"/>
            <a:ext cx="713740" cy="2057400"/>
          </a:xfrm>
          <a:custGeom>
            <a:avLst/>
            <a:gdLst/>
            <a:ahLst/>
            <a:cxnLst/>
            <a:rect l="l" t="t" r="r" b="b"/>
            <a:pathLst>
              <a:path w="713740" h="2057400">
                <a:moveTo>
                  <a:pt x="0" y="554387"/>
                </a:moveTo>
                <a:lnTo>
                  <a:pt x="554373" y="0"/>
                </a:lnTo>
                <a:lnTo>
                  <a:pt x="713397" y="0"/>
                </a:lnTo>
                <a:lnTo>
                  <a:pt x="713397" y="1503005"/>
                </a:lnTo>
                <a:lnTo>
                  <a:pt x="158998" y="2057394"/>
                </a:lnTo>
                <a:lnTo>
                  <a:pt x="0" y="2057394"/>
                </a:lnTo>
                <a:lnTo>
                  <a:pt x="0" y="554387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87856" y="139649"/>
            <a:ext cx="713740" cy="554990"/>
          </a:xfrm>
          <a:custGeom>
            <a:avLst/>
            <a:gdLst/>
            <a:ahLst/>
            <a:cxnLst/>
            <a:rect l="l" t="t" r="r" b="b"/>
            <a:pathLst>
              <a:path w="713740" h="554990">
                <a:moveTo>
                  <a:pt x="0" y="554387"/>
                </a:moveTo>
                <a:lnTo>
                  <a:pt x="158998" y="554387"/>
                </a:lnTo>
                <a:lnTo>
                  <a:pt x="713397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446856" y="694038"/>
            <a:ext cx="0" cy="1503045"/>
          </a:xfrm>
          <a:custGeom>
            <a:avLst/>
            <a:gdLst/>
            <a:ahLst/>
            <a:cxnLst/>
            <a:rect l="l" t="t" r="r" b="b"/>
            <a:pathLst>
              <a:path h="1503045">
                <a:moveTo>
                  <a:pt x="0" y="0"/>
                </a:moveTo>
                <a:lnTo>
                  <a:pt x="0" y="1503005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610" y="508173"/>
            <a:ext cx="7619969" cy="36671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51296" y="1420497"/>
            <a:ext cx="2966720" cy="927100"/>
          </a:xfrm>
          <a:custGeom>
            <a:avLst/>
            <a:gdLst/>
            <a:ahLst/>
            <a:cxnLst/>
            <a:rect l="l" t="t" r="r" b="b"/>
            <a:pathLst>
              <a:path w="2966720" h="927100">
                <a:moveTo>
                  <a:pt x="0" y="0"/>
                </a:moveTo>
                <a:lnTo>
                  <a:pt x="2966093" y="0"/>
                </a:lnTo>
                <a:lnTo>
                  <a:pt x="2966093" y="926997"/>
                </a:lnTo>
                <a:lnTo>
                  <a:pt x="0" y="926997"/>
                </a:lnTo>
                <a:lnTo>
                  <a:pt x="0" y="0"/>
                </a:lnTo>
                <a:close/>
              </a:path>
            </a:pathLst>
          </a:custGeom>
          <a:ln w="19048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575" y="438150"/>
            <a:ext cx="9201150" cy="426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1930"/>
            <a:ext cx="9077325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5408" y="952325"/>
            <a:ext cx="7315171" cy="32230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84283" y="182803"/>
            <a:ext cx="1981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Summary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標題 1"/>
          <p:cNvSpPr>
            <a:spLocks noGrp="1"/>
          </p:cNvSpPr>
          <p:nvPr>
            <p:ph type="title"/>
          </p:nvPr>
        </p:nvSpPr>
        <p:spPr>
          <a:xfrm>
            <a:off x="1614488" y="273844"/>
            <a:ext cx="5915025" cy="553998"/>
          </a:xfrm>
        </p:spPr>
        <p:txBody>
          <a:bodyPr/>
          <a:lstStyle/>
          <a:p>
            <a:r>
              <a:rPr lang="en-US" altLang="zh-TW"/>
              <a:t>Why Pooling</a:t>
            </a:r>
            <a:endParaRPr lang="zh-TW" altLang="en-US"/>
          </a:p>
        </p:txBody>
      </p:sp>
      <p:sp>
        <p:nvSpPr>
          <p:cNvPr id="29698" name="內容版面配置區 2"/>
          <p:cNvSpPr>
            <a:spLocks noGrp="1"/>
          </p:cNvSpPr>
          <p:nvPr>
            <p:ph idx="1"/>
          </p:nvPr>
        </p:nvSpPr>
        <p:spPr>
          <a:xfrm>
            <a:off x="1614488" y="1369219"/>
            <a:ext cx="5915025" cy="323165"/>
          </a:xfrm>
        </p:spPr>
        <p:txBody>
          <a:bodyPr/>
          <a:lstStyle/>
          <a:p>
            <a:r>
              <a:rPr lang="en-US" altLang="zh-TW" sz="2100"/>
              <a:t>Subsampling pixels will not change the object</a:t>
            </a:r>
            <a:endParaRPr lang="zh-TW" altLang="en-US" sz="2100"/>
          </a:p>
        </p:txBody>
      </p:sp>
      <p:pic>
        <p:nvPicPr>
          <p:cNvPr id="6" name="Picture 2" descr="http://insider.si.edu/wordpress/wp-content/uploads/2016/04/Mountain_Bluebir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756" y="2193131"/>
            <a:ext cx="2501504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http://insider.si.edu/wordpress/wp-content/uploads/2016/04/Mountain_Bluebir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178" y="2575323"/>
            <a:ext cx="1318022" cy="892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向右箭號 3"/>
          <p:cNvSpPr/>
          <p:nvPr/>
        </p:nvSpPr>
        <p:spPr>
          <a:xfrm>
            <a:off x="4441031" y="2720579"/>
            <a:ext cx="1395413" cy="60245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350"/>
          </a:p>
        </p:txBody>
      </p:sp>
      <p:sp>
        <p:nvSpPr>
          <p:cNvPr id="9" name="文字方塊 5"/>
          <p:cNvSpPr txBox="1">
            <a:spLocks noChangeArrowheads="1"/>
          </p:cNvSpPr>
          <p:nvPr/>
        </p:nvSpPr>
        <p:spPr bwMode="auto">
          <a:xfrm>
            <a:off x="4361260" y="3318272"/>
            <a:ext cx="15573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800">
                <a:solidFill>
                  <a:srgbClr val="FF0000"/>
                </a:solidFill>
              </a:rPr>
              <a:t>Subsampling</a:t>
            </a:r>
            <a:endParaRPr lang="zh-TW" altLang="en-US" sz="1800">
              <a:solidFill>
                <a:srgbClr val="FF0000"/>
              </a:solidFill>
            </a:endParaRPr>
          </a:p>
        </p:txBody>
      </p:sp>
      <p:sp>
        <p:nvSpPr>
          <p:cNvPr id="10" name="文字方塊 6"/>
          <p:cNvSpPr txBox="1">
            <a:spLocks noChangeArrowheads="1"/>
          </p:cNvSpPr>
          <p:nvPr/>
        </p:nvSpPr>
        <p:spPr bwMode="auto">
          <a:xfrm>
            <a:off x="2550319" y="1806178"/>
            <a:ext cx="112156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100"/>
              <a:t>bird</a:t>
            </a:r>
            <a:endParaRPr lang="zh-TW" altLang="en-US" sz="2100"/>
          </a:p>
        </p:txBody>
      </p:sp>
      <p:sp>
        <p:nvSpPr>
          <p:cNvPr id="11" name="文字方塊 8"/>
          <p:cNvSpPr txBox="1">
            <a:spLocks noChangeArrowheads="1"/>
          </p:cNvSpPr>
          <p:nvPr/>
        </p:nvSpPr>
        <p:spPr bwMode="auto">
          <a:xfrm>
            <a:off x="6096000" y="2175272"/>
            <a:ext cx="112037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100"/>
              <a:t>bird</a:t>
            </a:r>
            <a:endParaRPr lang="zh-TW" altLang="en-US" sz="2100"/>
          </a:p>
        </p:txBody>
      </p:sp>
      <p:sp>
        <p:nvSpPr>
          <p:cNvPr id="12" name="文字方塊 7"/>
          <p:cNvSpPr txBox="1">
            <a:spLocks noChangeArrowheads="1"/>
          </p:cNvSpPr>
          <p:nvPr/>
        </p:nvSpPr>
        <p:spPr bwMode="auto">
          <a:xfrm>
            <a:off x="1727598" y="4133850"/>
            <a:ext cx="66544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800" dirty="0"/>
              <a:t>We can subsample the pixels to make image smaller</a:t>
            </a:r>
            <a:endParaRPr lang="zh-TW" altLang="en-US" sz="1800" dirty="0"/>
          </a:p>
        </p:txBody>
      </p:sp>
      <p:sp>
        <p:nvSpPr>
          <p:cNvPr id="13" name="文字方塊 12"/>
          <p:cNvSpPr txBox="1">
            <a:spLocks noChangeArrowheads="1"/>
          </p:cNvSpPr>
          <p:nvPr/>
        </p:nvSpPr>
        <p:spPr bwMode="auto">
          <a:xfrm>
            <a:off x="1731062" y="4484542"/>
            <a:ext cx="54506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800" b="1" dirty="0"/>
              <a:t>fewer parameters </a:t>
            </a:r>
            <a:r>
              <a:rPr lang="en-US" altLang="zh-TW" sz="1800" dirty="0"/>
              <a:t>to </a:t>
            </a:r>
            <a:r>
              <a:rPr lang="en-US" altLang="zh-TW" sz="1800" b="1" dirty="0"/>
              <a:t>characterize</a:t>
            </a:r>
            <a:r>
              <a:rPr lang="en-US" altLang="zh-TW" sz="1800" dirty="0"/>
              <a:t> the </a:t>
            </a:r>
            <a:r>
              <a:rPr lang="en-US" altLang="zh-TW" sz="1800" b="1" dirty="0"/>
              <a:t>image</a:t>
            </a:r>
            <a:endParaRPr lang="zh-TW" altLang="en-US" sz="1800" b="1" dirty="0"/>
          </a:p>
        </p:txBody>
      </p:sp>
      <p:sp>
        <p:nvSpPr>
          <p:cNvPr id="14" name="向右箭號 11"/>
          <p:cNvSpPr/>
          <p:nvPr/>
        </p:nvSpPr>
        <p:spPr>
          <a:xfrm>
            <a:off x="533400" y="2840832"/>
            <a:ext cx="690563" cy="36195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350"/>
          </a:p>
        </p:txBody>
      </p:sp>
    </p:spTree>
    <p:extLst>
      <p:ext uri="{BB962C8B-B14F-4D97-AF65-F5344CB8AC3E}">
        <p14:creationId xmlns:p14="http://schemas.microsoft.com/office/powerpoint/2010/main" val="294521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  <p:bldP spid="12" grpId="0"/>
      <p:bldP spid="13" grpId="0"/>
      <p:bldP spid="1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79E17-9EC8-4E66-A8A6-DAD35542D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7F99B6-763F-4A42-A4C5-DC5A32817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761" y="1482176"/>
            <a:ext cx="2886478" cy="217914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F4815-5429-4F65-8C7D-3F1869E8C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096" y="777013"/>
            <a:ext cx="8073806" cy="307777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595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1789" y="9554"/>
            <a:ext cx="5287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 convolution</a:t>
            </a:r>
            <a:r>
              <a:rPr spc="5" dirty="0"/>
              <a:t> </a:t>
            </a:r>
            <a:r>
              <a:rPr spc="-5" dirty="0"/>
              <a:t>operation</a:t>
            </a:r>
          </a:p>
        </p:txBody>
      </p:sp>
      <p:sp>
        <p:nvSpPr>
          <p:cNvPr id="3" name="object 3"/>
          <p:cNvSpPr/>
          <p:nvPr/>
        </p:nvSpPr>
        <p:spPr>
          <a:xfrm>
            <a:off x="1781907" y="1276351"/>
            <a:ext cx="5216767" cy="27025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29711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9F937-E3B0-4E86-9052-3DC65CD74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24BED-A7E3-4467-9B73-A2150A225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096" y="777013"/>
            <a:ext cx="8073806" cy="307777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6301C0-9F0B-4A06-A5D0-88DFEEB89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721" y="1475031"/>
            <a:ext cx="5145848" cy="262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5010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B58AF-96EB-4B16-BBE9-1B3F338EF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C58BB9-7358-4B78-83E8-ECA5D0221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1371600"/>
            <a:ext cx="5006364" cy="263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624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42972" y="1400173"/>
          <a:ext cx="2423159" cy="24234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5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5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5872"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7D6D5"/>
                    </a:solidFill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7D6D5"/>
                    </a:solidFill>
                  </a:tcPr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872"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7D6D5"/>
                    </a:solidFill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7D6D5"/>
                    </a:solidFill>
                  </a:tcPr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872"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4D5"/>
                    </a:solidFill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4D5"/>
                    </a:solidFill>
                  </a:tcPr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2E2F9"/>
                    </a:solidFill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2E2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872"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4D5"/>
                    </a:solidFill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4D5"/>
                    </a:solidFill>
                  </a:tcPr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2E2F9"/>
                    </a:solidFill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2E2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004871" y="960955"/>
            <a:ext cx="23996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Single </a:t>
            </a:r>
            <a:r>
              <a:rPr sz="2400" spc="-10" dirty="0">
                <a:latin typeface="Arial"/>
                <a:cs typeface="Arial"/>
              </a:rPr>
              <a:t>depth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slice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2922" y="1553747"/>
            <a:ext cx="0" cy="2249805"/>
          </a:xfrm>
          <a:custGeom>
            <a:avLst/>
            <a:gdLst/>
            <a:ahLst/>
            <a:cxnLst/>
            <a:rect l="l" t="t" r="r" b="b"/>
            <a:pathLst>
              <a:path h="2249804">
                <a:moveTo>
                  <a:pt x="0" y="2249695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1457" y="1467297"/>
            <a:ext cx="63500" cy="86995"/>
          </a:xfrm>
          <a:custGeom>
            <a:avLst/>
            <a:gdLst/>
            <a:ahLst/>
            <a:cxnLst/>
            <a:rect l="l" t="t" r="r" b="b"/>
            <a:pathLst>
              <a:path w="63500" h="86994">
                <a:moveTo>
                  <a:pt x="62929" y="86450"/>
                </a:moveTo>
                <a:lnTo>
                  <a:pt x="31463" y="0"/>
                </a:lnTo>
                <a:lnTo>
                  <a:pt x="0" y="86450"/>
                </a:lnTo>
                <a:lnTo>
                  <a:pt x="62929" y="8645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0548" y="1624653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25997" y="4150666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194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88192" y="4119191"/>
            <a:ext cx="86995" cy="63500"/>
          </a:xfrm>
          <a:custGeom>
            <a:avLst/>
            <a:gdLst/>
            <a:ahLst/>
            <a:cxnLst/>
            <a:rect l="l" t="t" r="r" b="b"/>
            <a:pathLst>
              <a:path w="86995" h="63500">
                <a:moveTo>
                  <a:pt x="0" y="62948"/>
                </a:moveTo>
                <a:lnTo>
                  <a:pt x="86448" y="31473"/>
                </a:lnTo>
                <a:lnTo>
                  <a:pt x="0" y="0"/>
                </a:lnTo>
                <a:lnTo>
                  <a:pt x="0" y="62948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951293" y="4141848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53692" y="2621443"/>
            <a:ext cx="1918970" cy="0"/>
          </a:xfrm>
          <a:custGeom>
            <a:avLst/>
            <a:gdLst/>
            <a:ahLst/>
            <a:cxnLst/>
            <a:rect l="l" t="t" r="r" b="b"/>
            <a:pathLst>
              <a:path w="1918970">
                <a:moveTo>
                  <a:pt x="0" y="0"/>
                </a:moveTo>
                <a:lnTo>
                  <a:pt x="1918495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72186" y="2589969"/>
            <a:ext cx="86995" cy="63500"/>
          </a:xfrm>
          <a:custGeom>
            <a:avLst/>
            <a:gdLst/>
            <a:ahLst/>
            <a:cxnLst/>
            <a:rect l="l" t="t" r="r" b="b"/>
            <a:pathLst>
              <a:path w="86995" h="63500">
                <a:moveTo>
                  <a:pt x="0" y="62949"/>
                </a:moveTo>
                <a:lnTo>
                  <a:pt x="86448" y="31474"/>
                </a:lnTo>
                <a:lnTo>
                  <a:pt x="0" y="0"/>
                </a:lnTo>
                <a:lnTo>
                  <a:pt x="0" y="62949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734292" y="1852081"/>
            <a:ext cx="2449195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sz="1800" dirty="0">
                <a:latin typeface="Arial"/>
                <a:cs typeface="Arial"/>
              </a:rPr>
              <a:t>max </a:t>
            </a:r>
            <a:r>
              <a:rPr sz="1800" spc="-10" dirty="0">
                <a:latin typeface="Arial"/>
                <a:cs typeface="Arial"/>
              </a:rPr>
              <a:t>pool with </a:t>
            </a:r>
            <a:r>
              <a:rPr sz="1800" spc="-5" dirty="0">
                <a:latin typeface="Arial"/>
                <a:cs typeface="Arial"/>
              </a:rPr>
              <a:t>2x2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filters  </a:t>
            </a:r>
            <a:r>
              <a:rPr sz="1800" spc="-10" dirty="0">
                <a:latin typeface="Arial"/>
                <a:cs typeface="Arial"/>
              </a:rPr>
              <a:t>and </a:t>
            </a:r>
            <a:r>
              <a:rPr sz="1800" spc="-5" dirty="0">
                <a:latin typeface="Arial"/>
                <a:cs typeface="Arial"/>
              </a:rPr>
              <a:t>stride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6612711" y="1967096"/>
          <a:ext cx="1211580" cy="12117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5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5872">
                <a:tc>
                  <a:txBody>
                    <a:bodyPr/>
                    <a:lstStyle/>
                    <a:p>
                      <a:pPr marR="192405" algn="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7D6D5"/>
                    </a:solidFill>
                  </a:tcPr>
                </a:tc>
                <a:tc>
                  <a:txBody>
                    <a:bodyPr/>
                    <a:lstStyle/>
                    <a:p>
                      <a:pPr marR="192405" algn="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D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872">
                <a:tc>
                  <a:txBody>
                    <a:bodyPr/>
                    <a:lstStyle/>
                    <a:p>
                      <a:pPr marR="192405" algn="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4D5"/>
                    </a:solidFill>
                  </a:tcPr>
                </a:tc>
                <a:tc>
                  <a:txBody>
                    <a:bodyPr/>
                    <a:lstStyle/>
                    <a:p>
                      <a:pPr marR="192405" algn="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2E2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304179" y="137083"/>
            <a:ext cx="2541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Max</a:t>
            </a:r>
            <a:r>
              <a:rPr spc="-100" dirty="0"/>
              <a:t> </a:t>
            </a:r>
            <a:r>
              <a:rPr dirty="0"/>
              <a:t>Pooling</a:t>
            </a:r>
          </a:p>
        </p:txBody>
      </p:sp>
    </p:spTree>
    <p:extLst>
      <p:ext uri="{BB962C8B-B14F-4D97-AF65-F5344CB8AC3E}">
        <p14:creationId xmlns:p14="http://schemas.microsoft.com/office/powerpoint/2010/main" val="18711382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8D9D6-DAB4-44E5-B99B-8113ADC7F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DBB860-E20A-45C1-9587-9FF466DD7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1" y="1232110"/>
            <a:ext cx="5372099" cy="350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0316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C3E42-04CE-4D96-ACF0-576837506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33B0EC-04F5-4532-AE9F-DB45FC57C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807" y="1542906"/>
            <a:ext cx="4859400" cy="268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8333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EB97C-6F1E-4F7D-9B83-2EDD96DDE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EE0632-2AC8-4455-B310-2A399CB3D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160" y="1357143"/>
            <a:ext cx="4815797" cy="292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773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92B25-208B-48D3-8241-99FE3F2A4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EC4DCC-156B-4BD9-830D-908B06ED2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224" y="1371600"/>
            <a:ext cx="5015552" cy="296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6327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61DAA0-792C-4BA1-B213-0776E02CEB01}"/>
              </a:ext>
            </a:extLst>
          </p:cNvPr>
          <p:cNvSpPr/>
          <p:nvPr/>
        </p:nvSpPr>
        <p:spPr>
          <a:xfrm>
            <a:off x="1333500" y="209550"/>
            <a:ext cx="6477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83838"/>
                </a:solidFill>
                <a:latin typeface="Inter"/>
              </a:rPr>
              <a:t>Pooling layers are generally used to reduce the size of the inputs and hence speed up the computation.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383838"/>
              </a:solidFill>
              <a:latin typeface="Inter"/>
            </a:endParaRPr>
          </a:p>
          <a:p>
            <a:r>
              <a:rPr lang="en-US" sz="3200" dirty="0"/>
              <a:t>The hyperparameters for a pooling layer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Filter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Stride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Max or average pooling</a:t>
            </a:r>
          </a:p>
          <a:p>
            <a:r>
              <a:rPr lang="en-US" sz="3200" dirty="0">
                <a:solidFill>
                  <a:srgbClr val="383838"/>
                </a:solidFill>
                <a:latin typeface="Inter"/>
              </a:rPr>
              <a:t> </a:t>
            </a:r>
            <a:endParaRPr lang="en-US" sz="3200" b="0" i="0" dirty="0">
              <a:solidFill>
                <a:srgbClr val="383838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3752913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9FF9D-C6C7-431F-B2B1-25F07503A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EDB277-35C1-4480-A610-5CC85BF0C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200151"/>
            <a:ext cx="4846443" cy="339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81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7C845-4641-4166-A84F-631B51D16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FB74D0-5C26-4B85-97D8-351D17916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338" y="1200150"/>
            <a:ext cx="6357325" cy="345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380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8625" y="674267"/>
            <a:ext cx="5689047" cy="43682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1538" y="0"/>
            <a:ext cx="50863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dirty="0">
                <a:latin typeface="Calibri"/>
                <a:cs typeface="Calibri"/>
              </a:rPr>
              <a:t>The </a:t>
            </a:r>
            <a:r>
              <a:rPr sz="3700" spc="-5" dirty="0">
                <a:latin typeface="Calibri"/>
                <a:cs typeface="Calibri"/>
              </a:rPr>
              <a:t>convolution</a:t>
            </a:r>
            <a:r>
              <a:rPr sz="3700" spc="-85" dirty="0">
                <a:latin typeface="Calibri"/>
                <a:cs typeface="Calibri"/>
              </a:rPr>
              <a:t> </a:t>
            </a:r>
            <a:r>
              <a:rPr sz="3700" spc="-5" dirty="0">
                <a:latin typeface="Calibri"/>
                <a:cs typeface="Calibri"/>
              </a:rPr>
              <a:t>operation</a:t>
            </a:r>
            <a:endParaRPr sz="37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22216" y="767716"/>
            <a:ext cx="3295515" cy="13593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33063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670AB-8851-4B8A-A6C5-D9B227003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8A2075-4566-4027-BCD4-49444FDF2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215" y="1310702"/>
            <a:ext cx="3779571" cy="2522096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FC328-6C49-4FA9-8162-499D243A4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096" y="777013"/>
            <a:ext cx="8073806" cy="307777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7657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7BA45-1DB8-4041-A449-AAD37B9D1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6730C3-E251-42E0-85DA-D83FD5A19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020" y="1485901"/>
            <a:ext cx="6705980" cy="305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899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CD179-212B-46E3-97F0-92252A07B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4C095C-F839-42B8-B9A0-8D9635ADD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509073"/>
            <a:ext cx="5176844" cy="212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8652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86A5B-83FE-49C7-9D24-1813CFBBB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215B04-4649-42E9-A0BE-BA0583BC5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900" y="1600200"/>
            <a:ext cx="66022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0372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94E32-4226-457E-9FDE-A1D5EF801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1C8C8B-B9EC-4BA9-9521-65B3D93D5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257301"/>
            <a:ext cx="6212332" cy="291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4944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7A1E6-B26F-43C6-A9FB-5DB3B9446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584F45-B7AF-4032-8228-CAE6B8EB8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1143000"/>
            <a:ext cx="6034093" cy="326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9523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C8D3F-5680-4BC5-8CB0-31951028A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53A2D9-7CB0-4EE2-8E79-57EA121C4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315" y="1200150"/>
            <a:ext cx="6071370" cy="321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4749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9EA0E-2CD9-4919-B00C-618CE900D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9E20BC-A7F4-42C6-8336-BFF1240E1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128" y="1085850"/>
            <a:ext cx="6351744" cy="339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2211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97EFD-3932-4583-9DDA-6D2E82B02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B626E5-F4AE-46A1-9BD6-93A7EA02B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818" y="1200150"/>
            <a:ext cx="6178364" cy="306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9106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B52405-FBE2-4FC4-964F-DE8E60805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902" y="876049"/>
            <a:ext cx="6321348" cy="341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311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標題 1"/>
          <p:cNvSpPr>
            <a:spLocks noGrp="1"/>
          </p:cNvSpPr>
          <p:nvPr>
            <p:ph type="title"/>
          </p:nvPr>
        </p:nvSpPr>
        <p:spPr>
          <a:xfrm>
            <a:off x="1614488" y="273844"/>
            <a:ext cx="5915025" cy="553998"/>
          </a:xfrm>
        </p:spPr>
        <p:txBody>
          <a:bodyPr/>
          <a:lstStyle/>
          <a:p>
            <a:r>
              <a:rPr lang="en-US" altLang="zh-TW"/>
              <a:t>Convolution</a:t>
            </a:r>
            <a:endParaRPr lang="zh-TW" altLang="en-US"/>
          </a:p>
        </p:txBody>
      </p:sp>
      <p:graphicFrame>
        <p:nvGraphicFramePr>
          <p:cNvPr id="5" name="內容版面配置區 3"/>
          <p:cNvGraphicFramePr>
            <a:graphicFrameLocks noGrp="1"/>
          </p:cNvGraphicFramePr>
          <p:nvPr>
            <p:ph idx="1"/>
          </p:nvPr>
        </p:nvGraphicFramePr>
        <p:xfrm>
          <a:off x="1882379" y="1799035"/>
          <a:ext cx="2155032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9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1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91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66" marR="68566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文字方塊 4"/>
          <p:cNvSpPr txBox="1">
            <a:spLocks noChangeArrowheads="1"/>
          </p:cNvSpPr>
          <p:nvPr/>
        </p:nvSpPr>
        <p:spPr bwMode="auto">
          <a:xfrm>
            <a:off x="2080023" y="4042172"/>
            <a:ext cx="17597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1800"/>
              <a:t>6 x 6 image</a:t>
            </a:r>
            <a:endParaRPr lang="zh-TW" altLang="en-US" sz="1800"/>
          </a:p>
        </p:txBody>
      </p:sp>
      <p:graphicFrame>
        <p:nvGraphicFramePr>
          <p:cNvPr id="7" name="表格 5"/>
          <p:cNvGraphicFramePr>
            <a:graphicFrameLocks noGrp="1"/>
          </p:cNvGraphicFramePr>
          <p:nvPr/>
        </p:nvGraphicFramePr>
        <p:xfrm>
          <a:off x="5087541" y="1551385"/>
          <a:ext cx="1216818" cy="1028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91" marR="68591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91" marR="68591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91" marR="68591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文字方塊 6"/>
          <p:cNvSpPr txBox="1">
            <a:spLocks noChangeArrowheads="1"/>
          </p:cNvSpPr>
          <p:nvPr/>
        </p:nvSpPr>
        <p:spPr bwMode="auto">
          <a:xfrm>
            <a:off x="6236494" y="1815704"/>
            <a:ext cx="10858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1800"/>
              <a:t>Filter 1</a:t>
            </a:r>
            <a:endParaRPr lang="zh-TW" altLang="en-US" sz="1800"/>
          </a:p>
        </p:txBody>
      </p:sp>
      <p:graphicFrame>
        <p:nvGraphicFramePr>
          <p:cNvPr id="9" name="表格 7"/>
          <p:cNvGraphicFramePr>
            <a:graphicFrameLocks noGrp="1"/>
          </p:cNvGraphicFramePr>
          <p:nvPr/>
        </p:nvGraphicFramePr>
        <p:xfrm>
          <a:off x="5087541" y="2770585"/>
          <a:ext cx="1216818" cy="1028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91" marR="68591" marT="34290" marB="342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91" marR="68591" marT="34290" marB="342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91" marR="68591" marT="34290" marB="342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文字方塊 8"/>
          <p:cNvSpPr txBox="1">
            <a:spLocks noChangeArrowheads="1"/>
          </p:cNvSpPr>
          <p:nvPr/>
        </p:nvSpPr>
        <p:spPr bwMode="auto">
          <a:xfrm>
            <a:off x="6236494" y="3024188"/>
            <a:ext cx="10858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1800"/>
              <a:t>Filter 2</a:t>
            </a:r>
            <a:endParaRPr lang="zh-TW" altLang="en-US" sz="1800"/>
          </a:p>
        </p:txBody>
      </p:sp>
      <p:sp>
        <p:nvSpPr>
          <p:cNvPr id="11" name="文字方塊 9"/>
          <p:cNvSpPr txBox="1">
            <a:spLocks noChangeArrowheads="1"/>
          </p:cNvSpPr>
          <p:nvPr/>
        </p:nvSpPr>
        <p:spPr bwMode="auto">
          <a:xfrm rot="5400000">
            <a:off x="5515571" y="3752613"/>
            <a:ext cx="53101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100" b="1"/>
              <a:t>……</a:t>
            </a:r>
            <a:endParaRPr lang="zh-TW" altLang="en-US" sz="2100" b="1"/>
          </a:p>
        </p:txBody>
      </p:sp>
      <p:sp>
        <p:nvSpPr>
          <p:cNvPr id="12" name="文字方塊 10"/>
          <p:cNvSpPr txBox="1">
            <a:spLocks noChangeArrowheads="1"/>
          </p:cNvSpPr>
          <p:nvPr/>
        </p:nvSpPr>
        <p:spPr bwMode="auto">
          <a:xfrm>
            <a:off x="4914900" y="753667"/>
            <a:ext cx="2971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800" b="1">
                <a:solidFill>
                  <a:srgbClr val="FF0000"/>
                </a:solidFill>
              </a:rPr>
              <a:t>These are the network parameters to be learned.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  <p:sp>
        <p:nvSpPr>
          <p:cNvPr id="15" name="文字方塊 12"/>
          <p:cNvSpPr txBox="1">
            <a:spLocks noChangeArrowheads="1"/>
          </p:cNvSpPr>
          <p:nvPr/>
        </p:nvSpPr>
        <p:spPr bwMode="auto">
          <a:xfrm>
            <a:off x="5053013" y="4387454"/>
            <a:ext cx="2667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800"/>
              <a:t>Each filter detects a small pattern (3 x 3). </a:t>
            </a:r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117711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1" grpId="0"/>
      <p:bldP spid="12" grpId="0"/>
      <p:bldP spid="1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35603-D08B-4BB6-B0AE-3800794C0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1200150"/>
            <a:ext cx="8073806" cy="1538883"/>
          </a:xfrm>
        </p:spPr>
        <p:txBody>
          <a:bodyPr/>
          <a:lstStyle/>
          <a:p>
            <a:endParaRPr lang="en-US" dirty="0"/>
          </a:p>
          <a:p>
            <a:endParaRPr lang="en-US" sz="4000" dirty="0"/>
          </a:p>
          <a:p>
            <a:r>
              <a:rPr lang="en-US" sz="4000" dirty="0"/>
              <a:t>    Questions!!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905803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446" y="2168986"/>
            <a:ext cx="213360" cy="2014855"/>
          </a:xfrm>
          <a:custGeom>
            <a:avLst/>
            <a:gdLst/>
            <a:ahLst/>
            <a:cxnLst/>
            <a:rect l="l" t="t" r="r" b="b"/>
            <a:pathLst>
              <a:path w="213359" h="2014854">
                <a:moveTo>
                  <a:pt x="0" y="0"/>
                </a:moveTo>
                <a:lnTo>
                  <a:pt x="213173" y="0"/>
                </a:lnTo>
                <a:lnTo>
                  <a:pt x="213173" y="2014680"/>
                </a:lnTo>
                <a:lnTo>
                  <a:pt x="0" y="2014680"/>
                </a:lnTo>
                <a:lnTo>
                  <a:pt x="0" y="0"/>
                </a:lnTo>
                <a:close/>
              </a:path>
            </a:pathLst>
          </a:custGeom>
          <a:solidFill>
            <a:srgbClr val="F7D6D5">
              <a:alpha val="517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6446" y="1425759"/>
            <a:ext cx="956944" cy="2758440"/>
          </a:xfrm>
          <a:custGeom>
            <a:avLst/>
            <a:gdLst/>
            <a:ahLst/>
            <a:cxnLst/>
            <a:rect l="l" t="t" r="r" b="b"/>
            <a:pathLst>
              <a:path w="956944" h="2758440">
                <a:moveTo>
                  <a:pt x="0" y="743225"/>
                </a:moveTo>
                <a:lnTo>
                  <a:pt x="743225" y="0"/>
                </a:lnTo>
                <a:lnTo>
                  <a:pt x="956397" y="0"/>
                </a:lnTo>
                <a:lnTo>
                  <a:pt x="956397" y="2014657"/>
                </a:lnTo>
                <a:lnTo>
                  <a:pt x="213171" y="2757905"/>
                </a:lnTo>
                <a:lnTo>
                  <a:pt x="0" y="2757905"/>
                </a:lnTo>
                <a:lnTo>
                  <a:pt x="0" y="743225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66446" y="1425759"/>
            <a:ext cx="956944" cy="743585"/>
          </a:xfrm>
          <a:custGeom>
            <a:avLst/>
            <a:gdLst/>
            <a:ahLst/>
            <a:cxnLst/>
            <a:rect l="l" t="t" r="r" b="b"/>
            <a:pathLst>
              <a:path w="956944" h="743585">
                <a:moveTo>
                  <a:pt x="0" y="743225"/>
                </a:moveTo>
                <a:lnTo>
                  <a:pt x="213171" y="743225"/>
                </a:lnTo>
                <a:lnTo>
                  <a:pt x="956397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79618" y="2168986"/>
            <a:ext cx="0" cy="2014855"/>
          </a:xfrm>
          <a:custGeom>
            <a:avLst/>
            <a:gdLst/>
            <a:ahLst/>
            <a:cxnLst/>
            <a:rect l="l" t="t" r="r" b="b"/>
            <a:pathLst>
              <a:path h="2014854">
                <a:moveTo>
                  <a:pt x="0" y="0"/>
                </a:moveTo>
                <a:lnTo>
                  <a:pt x="0" y="201468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95872" y="2248368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32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1481" y="418126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693797" y="44451"/>
            <a:ext cx="3696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Convolution</a:t>
            </a:r>
            <a:r>
              <a:rPr spc="-130" dirty="0"/>
              <a:t> </a:t>
            </a:r>
            <a:r>
              <a:rPr spc="-10" dirty="0"/>
              <a:t>Layer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24247" y="904843"/>
            <a:ext cx="20789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32x32x3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image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91395" y="3704121"/>
            <a:ext cx="556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width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11371" y="2188697"/>
            <a:ext cx="644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height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78422" y="3736927"/>
            <a:ext cx="594360" cy="67945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R="28575" algn="r">
              <a:lnSpc>
                <a:spcPct val="100000"/>
              </a:lnSpc>
              <a:spcBef>
                <a:spcPts val="515"/>
              </a:spcBef>
            </a:pPr>
            <a:r>
              <a:rPr sz="1800" spc="-5" dirty="0">
                <a:latin typeface="Arial"/>
                <a:cs typeface="Arial"/>
              </a:rPr>
              <a:t>32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415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depth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446" y="2168986"/>
            <a:ext cx="213360" cy="2014855"/>
          </a:xfrm>
          <a:custGeom>
            <a:avLst/>
            <a:gdLst/>
            <a:ahLst/>
            <a:cxnLst/>
            <a:rect l="l" t="t" r="r" b="b"/>
            <a:pathLst>
              <a:path w="213359" h="2014854">
                <a:moveTo>
                  <a:pt x="0" y="0"/>
                </a:moveTo>
                <a:lnTo>
                  <a:pt x="213173" y="0"/>
                </a:lnTo>
                <a:lnTo>
                  <a:pt x="213173" y="2014680"/>
                </a:lnTo>
                <a:lnTo>
                  <a:pt x="0" y="2014680"/>
                </a:lnTo>
                <a:lnTo>
                  <a:pt x="0" y="0"/>
                </a:lnTo>
                <a:close/>
              </a:path>
            </a:pathLst>
          </a:custGeom>
          <a:solidFill>
            <a:srgbClr val="F7D6D5">
              <a:alpha val="517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6446" y="1425759"/>
            <a:ext cx="956944" cy="2758440"/>
          </a:xfrm>
          <a:custGeom>
            <a:avLst/>
            <a:gdLst/>
            <a:ahLst/>
            <a:cxnLst/>
            <a:rect l="l" t="t" r="r" b="b"/>
            <a:pathLst>
              <a:path w="956944" h="2758440">
                <a:moveTo>
                  <a:pt x="0" y="743225"/>
                </a:moveTo>
                <a:lnTo>
                  <a:pt x="743225" y="0"/>
                </a:lnTo>
                <a:lnTo>
                  <a:pt x="956397" y="0"/>
                </a:lnTo>
                <a:lnTo>
                  <a:pt x="956397" y="2014657"/>
                </a:lnTo>
                <a:lnTo>
                  <a:pt x="213171" y="2757905"/>
                </a:lnTo>
                <a:lnTo>
                  <a:pt x="0" y="2757905"/>
                </a:lnTo>
                <a:lnTo>
                  <a:pt x="0" y="743225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66446" y="1425759"/>
            <a:ext cx="956944" cy="743585"/>
          </a:xfrm>
          <a:custGeom>
            <a:avLst/>
            <a:gdLst/>
            <a:ahLst/>
            <a:cxnLst/>
            <a:rect l="l" t="t" r="r" b="b"/>
            <a:pathLst>
              <a:path w="956944" h="743585">
                <a:moveTo>
                  <a:pt x="0" y="743225"/>
                </a:moveTo>
                <a:lnTo>
                  <a:pt x="213171" y="743225"/>
                </a:lnTo>
                <a:lnTo>
                  <a:pt x="956397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79618" y="2168986"/>
            <a:ext cx="0" cy="2014855"/>
          </a:xfrm>
          <a:custGeom>
            <a:avLst/>
            <a:gdLst/>
            <a:ahLst/>
            <a:cxnLst/>
            <a:rect l="l" t="t" r="r" b="b"/>
            <a:pathLst>
              <a:path h="2014854">
                <a:moveTo>
                  <a:pt x="0" y="0"/>
                </a:moveTo>
                <a:lnTo>
                  <a:pt x="0" y="201468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45890" y="2455429"/>
            <a:ext cx="132080" cy="663575"/>
          </a:xfrm>
          <a:custGeom>
            <a:avLst/>
            <a:gdLst/>
            <a:ahLst/>
            <a:cxnLst/>
            <a:rect l="l" t="t" r="r" b="b"/>
            <a:pathLst>
              <a:path w="132079" h="663575">
                <a:moveTo>
                  <a:pt x="0" y="0"/>
                </a:moveTo>
                <a:lnTo>
                  <a:pt x="131599" y="0"/>
                </a:lnTo>
                <a:lnTo>
                  <a:pt x="131599" y="663213"/>
                </a:lnTo>
                <a:lnTo>
                  <a:pt x="0" y="663213"/>
                </a:lnTo>
                <a:lnTo>
                  <a:pt x="0" y="0"/>
                </a:lnTo>
                <a:close/>
              </a:path>
            </a:pathLst>
          </a:custGeom>
          <a:solidFill>
            <a:srgbClr val="D2E2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45890" y="2304732"/>
            <a:ext cx="282575" cy="814069"/>
          </a:xfrm>
          <a:custGeom>
            <a:avLst/>
            <a:gdLst/>
            <a:ahLst/>
            <a:cxnLst/>
            <a:rect l="l" t="t" r="r" b="b"/>
            <a:pathLst>
              <a:path w="282575" h="814069">
                <a:moveTo>
                  <a:pt x="0" y="150697"/>
                </a:moveTo>
                <a:lnTo>
                  <a:pt x="150698" y="0"/>
                </a:lnTo>
                <a:lnTo>
                  <a:pt x="282299" y="0"/>
                </a:lnTo>
                <a:lnTo>
                  <a:pt x="282299" y="663210"/>
                </a:lnTo>
                <a:lnTo>
                  <a:pt x="131598" y="813909"/>
                </a:lnTo>
                <a:lnTo>
                  <a:pt x="0" y="813909"/>
                </a:lnTo>
                <a:lnTo>
                  <a:pt x="0" y="150697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45890" y="2304732"/>
            <a:ext cx="282575" cy="151130"/>
          </a:xfrm>
          <a:custGeom>
            <a:avLst/>
            <a:gdLst/>
            <a:ahLst/>
            <a:cxnLst/>
            <a:rect l="l" t="t" r="r" b="b"/>
            <a:pathLst>
              <a:path w="282575" h="151130">
                <a:moveTo>
                  <a:pt x="0" y="150697"/>
                </a:moveTo>
                <a:lnTo>
                  <a:pt x="131598" y="150697"/>
                </a:lnTo>
                <a:lnTo>
                  <a:pt x="282299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77489" y="2455429"/>
            <a:ext cx="0" cy="663575"/>
          </a:xfrm>
          <a:custGeom>
            <a:avLst/>
            <a:gdLst/>
            <a:ahLst/>
            <a:cxnLst/>
            <a:rect l="l" t="t" r="r" b="b"/>
            <a:pathLst>
              <a:path h="663575">
                <a:moveTo>
                  <a:pt x="0" y="0"/>
                </a:moveTo>
                <a:lnTo>
                  <a:pt x="0" y="663212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24247" y="904843"/>
            <a:ext cx="7898130" cy="3576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32x32x3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image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>
              <a:latin typeface="Times New Roman"/>
              <a:cs typeface="Times New Roman"/>
            </a:endParaRPr>
          </a:p>
          <a:p>
            <a:pPr marR="67945" algn="ctr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5x5x3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filter</a:t>
            </a:r>
            <a:endParaRPr sz="2400">
              <a:latin typeface="Arial"/>
              <a:cs typeface="Arial"/>
            </a:endParaRPr>
          </a:p>
          <a:p>
            <a:pPr marL="1283970">
              <a:lnSpc>
                <a:spcPct val="100000"/>
              </a:lnSpc>
              <a:spcBef>
                <a:spcPts val="1550"/>
              </a:spcBef>
            </a:pPr>
            <a:r>
              <a:rPr sz="1800" spc="-5" dirty="0">
                <a:latin typeface="Arial"/>
                <a:cs typeface="Arial"/>
              </a:rPr>
              <a:t>32</a:t>
            </a:r>
            <a:endParaRPr sz="1800">
              <a:latin typeface="Arial"/>
              <a:cs typeface="Arial"/>
            </a:endParaRPr>
          </a:p>
          <a:p>
            <a:pPr marL="4458970">
              <a:lnSpc>
                <a:spcPts val="2135"/>
              </a:lnSpc>
              <a:spcBef>
                <a:spcPts val="1580"/>
              </a:spcBef>
            </a:pPr>
            <a:r>
              <a:rPr sz="1800" b="1" spc="-10" dirty="0">
                <a:latin typeface="Arial"/>
                <a:cs typeface="Arial"/>
              </a:rPr>
              <a:t>Convolve </a:t>
            </a:r>
            <a:r>
              <a:rPr sz="1800" spc="-5" dirty="0">
                <a:latin typeface="Arial"/>
                <a:cs typeface="Arial"/>
              </a:rPr>
              <a:t>the filter </a:t>
            </a:r>
            <a:r>
              <a:rPr sz="1800" spc="-10" dirty="0">
                <a:latin typeface="Arial"/>
                <a:cs typeface="Arial"/>
              </a:rPr>
              <a:t>with </a:t>
            </a:r>
            <a:r>
              <a:rPr sz="1800" spc="-5" dirty="0">
                <a:latin typeface="Arial"/>
                <a:cs typeface="Arial"/>
              </a:rPr>
              <a:t>the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image</a:t>
            </a:r>
            <a:endParaRPr sz="1800">
              <a:latin typeface="Arial"/>
              <a:cs typeface="Arial"/>
            </a:endParaRPr>
          </a:p>
          <a:p>
            <a:pPr marL="4458970" marR="26034">
              <a:lnSpc>
                <a:spcPts val="2200"/>
              </a:lnSpc>
              <a:spcBef>
                <a:spcPts val="15"/>
              </a:spcBef>
            </a:pPr>
            <a:r>
              <a:rPr sz="1800" spc="-10" dirty="0">
                <a:latin typeface="Arial"/>
                <a:cs typeface="Arial"/>
              </a:rPr>
              <a:t>i.e. </a:t>
            </a:r>
            <a:r>
              <a:rPr sz="1800" spc="-5" dirty="0">
                <a:latin typeface="Arial"/>
                <a:cs typeface="Arial"/>
              </a:rPr>
              <a:t>“slide </a:t>
            </a:r>
            <a:r>
              <a:rPr sz="1800" spc="-10" dirty="0">
                <a:latin typeface="Arial"/>
                <a:cs typeface="Arial"/>
              </a:rPr>
              <a:t>over </a:t>
            </a:r>
            <a:r>
              <a:rPr sz="1800" spc="-5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image </a:t>
            </a:r>
            <a:r>
              <a:rPr sz="1800" spc="-20" dirty="0">
                <a:latin typeface="Arial"/>
                <a:cs typeface="Arial"/>
              </a:rPr>
              <a:t>spatially,  </a:t>
            </a:r>
            <a:r>
              <a:rPr sz="1800" spc="-5" dirty="0">
                <a:latin typeface="Arial"/>
                <a:cs typeface="Arial"/>
              </a:rPr>
              <a:t>computing </a:t>
            </a:r>
            <a:r>
              <a:rPr sz="1800" spc="-10" dirty="0">
                <a:latin typeface="Arial"/>
                <a:cs typeface="Arial"/>
              </a:rPr>
              <a:t>dot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products”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86423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32</a:t>
            </a:r>
            <a:endParaRPr sz="1800">
              <a:latin typeface="Arial"/>
              <a:cs typeface="Arial"/>
            </a:endParaRPr>
          </a:p>
          <a:p>
            <a:pPr marL="269875">
              <a:lnSpc>
                <a:spcPct val="100000"/>
              </a:lnSpc>
              <a:spcBef>
                <a:spcPts val="919"/>
              </a:spcBef>
            </a:pPr>
            <a:r>
              <a:rPr sz="180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693797" y="44451"/>
            <a:ext cx="3696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Convolution</a:t>
            </a:r>
            <a:r>
              <a:rPr spc="-130" dirty="0"/>
              <a:t> </a:t>
            </a:r>
            <a:r>
              <a:rPr spc="-10" dirty="0"/>
              <a:t>Layer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446" y="2168986"/>
            <a:ext cx="213360" cy="2014855"/>
          </a:xfrm>
          <a:custGeom>
            <a:avLst/>
            <a:gdLst/>
            <a:ahLst/>
            <a:cxnLst/>
            <a:rect l="l" t="t" r="r" b="b"/>
            <a:pathLst>
              <a:path w="213359" h="2014854">
                <a:moveTo>
                  <a:pt x="0" y="0"/>
                </a:moveTo>
                <a:lnTo>
                  <a:pt x="213173" y="0"/>
                </a:lnTo>
                <a:lnTo>
                  <a:pt x="213173" y="2014680"/>
                </a:lnTo>
                <a:lnTo>
                  <a:pt x="0" y="2014680"/>
                </a:lnTo>
                <a:lnTo>
                  <a:pt x="0" y="0"/>
                </a:lnTo>
                <a:close/>
              </a:path>
            </a:pathLst>
          </a:custGeom>
          <a:solidFill>
            <a:srgbClr val="F7D6D5">
              <a:alpha val="517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6446" y="1425759"/>
            <a:ext cx="956944" cy="2758440"/>
          </a:xfrm>
          <a:custGeom>
            <a:avLst/>
            <a:gdLst/>
            <a:ahLst/>
            <a:cxnLst/>
            <a:rect l="l" t="t" r="r" b="b"/>
            <a:pathLst>
              <a:path w="956944" h="2758440">
                <a:moveTo>
                  <a:pt x="0" y="743225"/>
                </a:moveTo>
                <a:lnTo>
                  <a:pt x="743225" y="0"/>
                </a:lnTo>
                <a:lnTo>
                  <a:pt x="956397" y="0"/>
                </a:lnTo>
                <a:lnTo>
                  <a:pt x="956397" y="2014657"/>
                </a:lnTo>
                <a:lnTo>
                  <a:pt x="213171" y="2757905"/>
                </a:lnTo>
                <a:lnTo>
                  <a:pt x="0" y="2757905"/>
                </a:lnTo>
                <a:lnTo>
                  <a:pt x="0" y="743225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66446" y="1425759"/>
            <a:ext cx="956944" cy="743585"/>
          </a:xfrm>
          <a:custGeom>
            <a:avLst/>
            <a:gdLst/>
            <a:ahLst/>
            <a:cxnLst/>
            <a:rect l="l" t="t" r="r" b="b"/>
            <a:pathLst>
              <a:path w="956944" h="743585">
                <a:moveTo>
                  <a:pt x="0" y="743225"/>
                </a:moveTo>
                <a:lnTo>
                  <a:pt x="213171" y="743225"/>
                </a:lnTo>
                <a:lnTo>
                  <a:pt x="956397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79618" y="2168986"/>
            <a:ext cx="0" cy="2014855"/>
          </a:xfrm>
          <a:custGeom>
            <a:avLst/>
            <a:gdLst/>
            <a:ahLst/>
            <a:cxnLst/>
            <a:rect l="l" t="t" r="r" b="b"/>
            <a:pathLst>
              <a:path h="2014854">
                <a:moveTo>
                  <a:pt x="0" y="0"/>
                </a:moveTo>
                <a:lnTo>
                  <a:pt x="0" y="201468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95872" y="2248368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32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1481" y="3672323"/>
            <a:ext cx="873125" cy="808990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607060">
              <a:lnSpc>
                <a:spcPct val="100000"/>
              </a:lnSpc>
              <a:spcBef>
                <a:spcPts val="1019"/>
              </a:spcBef>
            </a:pPr>
            <a:r>
              <a:rPr sz="1800" spc="-5" dirty="0">
                <a:latin typeface="Arial"/>
                <a:cs typeface="Arial"/>
              </a:rPr>
              <a:t>32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80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45890" y="2455429"/>
            <a:ext cx="132080" cy="663575"/>
          </a:xfrm>
          <a:custGeom>
            <a:avLst/>
            <a:gdLst/>
            <a:ahLst/>
            <a:cxnLst/>
            <a:rect l="l" t="t" r="r" b="b"/>
            <a:pathLst>
              <a:path w="132079" h="663575">
                <a:moveTo>
                  <a:pt x="0" y="0"/>
                </a:moveTo>
                <a:lnTo>
                  <a:pt x="131599" y="0"/>
                </a:lnTo>
                <a:lnTo>
                  <a:pt x="131599" y="663213"/>
                </a:lnTo>
                <a:lnTo>
                  <a:pt x="0" y="663213"/>
                </a:lnTo>
                <a:lnTo>
                  <a:pt x="0" y="0"/>
                </a:lnTo>
                <a:close/>
              </a:path>
            </a:pathLst>
          </a:custGeom>
          <a:solidFill>
            <a:srgbClr val="D2E2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45890" y="2304732"/>
            <a:ext cx="282575" cy="814069"/>
          </a:xfrm>
          <a:custGeom>
            <a:avLst/>
            <a:gdLst/>
            <a:ahLst/>
            <a:cxnLst/>
            <a:rect l="l" t="t" r="r" b="b"/>
            <a:pathLst>
              <a:path w="282575" h="814069">
                <a:moveTo>
                  <a:pt x="0" y="150697"/>
                </a:moveTo>
                <a:lnTo>
                  <a:pt x="150698" y="0"/>
                </a:lnTo>
                <a:lnTo>
                  <a:pt x="282299" y="0"/>
                </a:lnTo>
                <a:lnTo>
                  <a:pt x="282299" y="663210"/>
                </a:lnTo>
                <a:lnTo>
                  <a:pt x="131598" y="813909"/>
                </a:lnTo>
                <a:lnTo>
                  <a:pt x="0" y="813909"/>
                </a:lnTo>
                <a:lnTo>
                  <a:pt x="0" y="150697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45890" y="2304732"/>
            <a:ext cx="282575" cy="151130"/>
          </a:xfrm>
          <a:custGeom>
            <a:avLst/>
            <a:gdLst/>
            <a:ahLst/>
            <a:cxnLst/>
            <a:rect l="l" t="t" r="r" b="b"/>
            <a:pathLst>
              <a:path w="282575" h="151130">
                <a:moveTo>
                  <a:pt x="0" y="150697"/>
                </a:moveTo>
                <a:lnTo>
                  <a:pt x="131598" y="150697"/>
                </a:lnTo>
                <a:lnTo>
                  <a:pt x="282299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77489" y="2455429"/>
            <a:ext cx="0" cy="663575"/>
          </a:xfrm>
          <a:custGeom>
            <a:avLst/>
            <a:gdLst/>
            <a:ahLst/>
            <a:cxnLst/>
            <a:rect l="l" t="t" r="r" b="b"/>
            <a:pathLst>
              <a:path h="663575">
                <a:moveTo>
                  <a:pt x="0" y="0"/>
                </a:moveTo>
                <a:lnTo>
                  <a:pt x="0" y="663212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993114" y="1685917"/>
            <a:ext cx="1484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5x5x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sz="2400" spc="-1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filter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24247" y="904843"/>
            <a:ext cx="20789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32x32x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sz="2400" spc="-1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image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70815" y="2723321"/>
            <a:ext cx="3451860" cy="847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5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Convolve </a:t>
            </a:r>
            <a:r>
              <a:rPr sz="1800" spc="-5" dirty="0">
                <a:latin typeface="Arial"/>
                <a:cs typeface="Arial"/>
              </a:rPr>
              <a:t>the filter </a:t>
            </a:r>
            <a:r>
              <a:rPr sz="1800" spc="-10" dirty="0">
                <a:latin typeface="Arial"/>
                <a:cs typeface="Arial"/>
              </a:rPr>
              <a:t>with </a:t>
            </a:r>
            <a:r>
              <a:rPr sz="1800" spc="-5" dirty="0">
                <a:latin typeface="Arial"/>
                <a:cs typeface="Arial"/>
              </a:rPr>
              <a:t>the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image</a:t>
            </a:r>
            <a:endParaRPr sz="1800">
              <a:latin typeface="Arial"/>
              <a:cs typeface="Arial"/>
            </a:endParaRPr>
          </a:p>
          <a:p>
            <a:pPr marL="12700" marR="26034">
              <a:lnSpc>
                <a:spcPts val="2200"/>
              </a:lnSpc>
              <a:spcBef>
                <a:spcPts val="15"/>
              </a:spcBef>
            </a:pPr>
            <a:r>
              <a:rPr sz="1800" spc="-10" dirty="0">
                <a:latin typeface="Arial"/>
                <a:cs typeface="Arial"/>
              </a:rPr>
              <a:t>i.e. </a:t>
            </a:r>
            <a:r>
              <a:rPr sz="1800" spc="-5" dirty="0">
                <a:latin typeface="Arial"/>
                <a:cs typeface="Arial"/>
              </a:rPr>
              <a:t>“slide </a:t>
            </a:r>
            <a:r>
              <a:rPr sz="1800" spc="-10" dirty="0">
                <a:latin typeface="Arial"/>
                <a:cs typeface="Arial"/>
              </a:rPr>
              <a:t>over </a:t>
            </a:r>
            <a:r>
              <a:rPr sz="1800" spc="-5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image </a:t>
            </a:r>
            <a:r>
              <a:rPr sz="1800" spc="-20" dirty="0">
                <a:latin typeface="Arial"/>
                <a:cs typeface="Arial"/>
              </a:rPr>
              <a:t>spatially,  </a:t>
            </a:r>
            <a:r>
              <a:rPr sz="1800" spc="-5" dirty="0">
                <a:latin typeface="Arial"/>
                <a:cs typeface="Arial"/>
              </a:rPr>
              <a:t>computing </a:t>
            </a:r>
            <a:r>
              <a:rPr sz="1800" spc="-10" dirty="0">
                <a:latin typeface="Arial"/>
                <a:cs typeface="Arial"/>
              </a:rPr>
              <a:t>dot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products”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00598" y="579449"/>
            <a:ext cx="2877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Filters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always extend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1800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full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00598" y="846149"/>
            <a:ext cx="2575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depth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of the input</a:t>
            </a:r>
            <a:r>
              <a:rPr sz="1800" spc="-1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volume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952998" y="1200151"/>
            <a:ext cx="547370" cy="488315"/>
          </a:xfrm>
          <a:custGeom>
            <a:avLst/>
            <a:gdLst/>
            <a:ahLst/>
            <a:cxnLst/>
            <a:rect l="l" t="t" r="r" b="b"/>
            <a:pathLst>
              <a:path w="547370" h="488314">
                <a:moveTo>
                  <a:pt x="547147" y="0"/>
                </a:moveTo>
                <a:lnTo>
                  <a:pt x="0" y="487863"/>
                </a:lnTo>
              </a:path>
            </a:pathLst>
          </a:custGeom>
          <a:ln w="9523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88289" y="1575306"/>
            <a:ext cx="43180" cy="40640"/>
          </a:xfrm>
          <a:custGeom>
            <a:avLst/>
            <a:gdLst/>
            <a:ahLst/>
            <a:cxnLst/>
            <a:rect l="l" t="t" r="r" b="b"/>
            <a:pathLst>
              <a:path w="43179" h="40640">
                <a:moveTo>
                  <a:pt x="21774" y="0"/>
                </a:moveTo>
                <a:lnTo>
                  <a:pt x="0" y="40509"/>
                </a:lnTo>
                <a:lnTo>
                  <a:pt x="42724" y="23483"/>
                </a:lnTo>
                <a:lnTo>
                  <a:pt x="21774" y="0"/>
                </a:lnTo>
                <a:close/>
              </a:path>
            </a:pathLst>
          </a:custGeom>
          <a:ln w="9523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55672" y="728098"/>
            <a:ext cx="2527300" cy="223520"/>
          </a:xfrm>
          <a:custGeom>
            <a:avLst/>
            <a:gdLst/>
            <a:ahLst/>
            <a:cxnLst/>
            <a:rect l="l" t="t" r="r" b="b"/>
            <a:pathLst>
              <a:path w="2527300" h="223519">
                <a:moveTo>
                  <a:pt x="2526966" y="0"/>
                </a:moveTo>
                <a:lnTo>
                  <a:pt x="0" y="223270"/>
                </a:lnTo>
              </a:path>
            </a:pathLst>
          </a:custGeom>
          <a:ln w="9523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12614" y="935695"/>
            <a:ext cx="44450" cy="31750"/>
          </a:xfrm>
          <a:custGeom>
            <a:avLst/>
            <a:gdLst/>
            <a:ahLst/>
            <a:cxnLst/>
            <a:rect l="l" t="t" r="r" b="b"/>
            <a:pathLst>
              <a:path w="44450" h="31750">
                <a:moveTo>
                  <a:pt x="41672" y="0"/>
                </a:moveTo>
                <a:lnTo>
                  <a:pt x="0" y="19477"/>
                </a:lnTo>
                <a:lnTo>
                  <a:pt x="44442" y="31343"/>
                </a:lnTo>
                <a:lnTo>
                  <a:pt x="41672" y="0"/>
                </a:lnTo>
                <a:close/>
              </a:path>
            </a:pathLst>
          </a:custGeom>
          <a:ln w="9523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2693797" y="44451"/>
            <a:ext cx="3696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Convolution</a:t>
            </a:r>
            <a:r>
              <a:rPr spc="-130" dirty="0"/>
              <a:t> </a:t>
            </a:r>
            <a:r>
              <a:rPr spc="-10" dirty="0"/>
              <a:t>Layer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2388</TotalTime>
  <Words>1026</Words>
  <Application>Microsoft Office PowerPoint</Application>
  <PresentationFormat>On-screen Show (16:9)</PresentationFormat>
  <Paragraphs>310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5" baseType="lpstr">
      <vt:lpstr>Arial</vt:lpstr>
      <vt:lpstr>Calibri</vt:lpstr>
      <vt:lpstr>Inter</vt:lpstr>
      <vt:lpstr>Times New Roman</vt:lpstr>
      <vt:lpstr>Office Theme</vt:lpstr>
      <vt:lpstr>Convolutional Neural Network</vt:lpstr>
      <vt:lpstr>PowerPoint Presentation</vt:lpstr>
      <vt:lpstr>PowerPoint Presentation</vt:lpstr>
      <vt:lpstr>The convolution operation</vt:lpstr>
      <vt:lpstr>The convolution operation</vt:lpstr>
      <vt:lpstr>Convolution</vt:lpstr>
      <vt:lpstr>Convolution Layer</vt:lpstr>
      <vt:lpstr>Convolution Layer</vt:lpstr>
      <vt:lpstr>Convolution Layer</vt:lpstr>
      <vt:lpstr>Convolution Layer</vt:lpstr>
      <vt:lpstr>Convolution Layer</vt:lpstr>
      <vt:lpstr>Convolution Layer</vt:lpstr>
      <vt:lpstr>For example, if we had 6 5x5 filters, we’ll get 6 separate activation maps:</vt:lpstr>
      <vt:lpstr>A closer look at spatial dimensions:</vt:lpstr>
      <vt:lpstr>A closer look at spatial dimensions:</vt:lpstr>
      <vt:lpstr>A closer look at spatial dimensions:</vt:lpstr>
      <vt:lpstr>A closer look at spatial dimensions:</vt:lpstr>
      <vt:lpstr>A closer look at spatial dimensions:</vt:lpstr>
      <vt:lpstr>A closer look at spatial dimensions:</vt:lpstr>
      <vt:lpstr>A closer look at spatial dimensions:</vt:lpstr>
      <vt:lpstr>A closer look at spatial dimensions:</vt:lpstr>
      <vt:lpstr>A closer look at spatial dimensions:</vt:lpstr>
      <vt:lpstr>A closer look at spatial dimensions:</vt:lpstr>
      <vt:lpstr>PowerPoint Presentation</vt:lpstr>
      <vt:lpstr>Zero-Padding</vt:lpstr>
      <vt:lpstr>PowerPoint Presentation</vt:lpstr>
      <vt:lpstr>PowerPoint Presentation</vt:lpstr>
      <vt:lpstr>PowerPoint Presentation</vt:lpstr>
      <vt:lpstr>Zero-Padding: common to the border</vt:lpstr>
      <vt:lpstr>Zero-Padding: common to the border</vt:lpstr>
      <vt:lpstr>Zero-Padding: common to the border</vt:lpstr>
      <vt:lpstr>PowerPoint Presentation</vt:lpstr>
      <vt:lpstr>PowerPoint Presentation</vt:lpstr>
      <vt:lpstr>PowerPoint Presentation</vt:lpstr>
      <vt:lpstr>Examples time:</vt:lpstr>
      <vt:lpstr>PowerPoint Presentation</vt:lpstr>
      <vt:lpstr>Summary</vt:lpstr>
      <vt:lpstr>Why Pooling</vt:lpstr>
      <vt:lpstr>PowerPoint Presentation</vt:lpstr>
      <vt:lpstr>PowerPoint Presentation</vt:lpstr>
      <vt:lpstr>PowerPoint Presentation</vt:lpstr>
      <vt:lpstr>Max Pooling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Convolutional  Neural Networks</dc:title>
  <dc:creator>User</dc:creator>
  <cp:lastModifiedBy>Maakhish Sai</cp:lastModifiedBy>
  <cp:revision>28</cp:revision>
  <dcterms:created xsi:type="dcterms:W3CDTF">2020-11-10T05:57:01Z</dcterms:created>
  <dcterms:modified xsi:type="dcterms:W3CDTF">2024-11-05T11:06:19Z</dcterms:modified>
</cp:coreProperties>
</file>