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46"/>
  </p:notesMasterIdLst>
  <p:sldIdLst>
    <p:sldId id="878" r:id="rId2"/>
    <p:sldId id="963" r:id="rId3"/>
    <p:sldId id="911" r:id="rId4"/>
    <p:sldId id="1004" r:id="rId5"/>
    <p:sldId id="278" r:id="rId6"/>
    <p:sldId id="964" r:id="rId7"/>
    <p:sldId id="967" r:id="rId8"/>
    <p:sldId id="965" r:id="rId9"/>
    <p:sldId id="970" r:id="rId10"/>
    <p:sldId id="966" r:id="rId11"/>
    <p:sldId id="976" r:id="rId12"/>
    <p:sldId id="968" r:id="rId13"/>
    <p:sldId id="969" r:id="rId14"/>
    <p:sldId id="971" r:id="rId15"/>
    <p:sldId id="972" r:id="rId16"/>
    <p:sldId id="979" r:id="rId17"/>
    <p:sldId id="973" r:id="rId18"/>
    <p:sldId id="977" r:id="rId19"/>
    <p:sldId id="978" r:id="rId20"/>
    <p:sldId id="985" r:id="rId21"/>
    <p:sldId id="986" r:id="rId22"/>
    <p:sldId id="981" r:id="rId23"/>
    <p:sldId id="987" r:id="rId24"/>
    <p:sldId id="992" r:id="rId25"/>
    <p:sldId id="989" r:id="rId26"/>
    <p:sldId id="1005" r:id="rId27"/>
    <p:sldId id="1006" r:id="rId28"/>
    <p:sldId id="1007" r:id="rId29"/>
    <p:sldId id="1008" r:id="rId30"/>
    <p:sldId id="990" r:id="rId31"/>
    <p:sldId id="991" r:id="rId32"/>
    <p:sldId id="993" r:id="rId33"/>
    <p:sldId id="994" r:id="rId34"/>
    <p:sldId id="995" r:id="rId35"/>
    <p:sldId id="996" r:id="rId36"/>
    <p:sldId id="1009" r:id="rId37"/>
    <p:sldId id="1002" r:id="rId38"/>
    <p:sldId id="997" r:id="rId39"/>
    <p:sldId id="998" r:id="rId40"/>
    <p:sldId id="1010" r:id="rId41"/>
    <p:sldId id="1011" r:id="rId42"/>
    <p:sldId id="1000" r:id="rId43"/>
    <p:sldId id="1003" r:id="rId44"/>
    <p:sldId id="1012" r:id="rId45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Default Section" id="{31932218-5BD1-C44F-B268-4A14B36FF4A9}">
          <p14:sldIdLst>
            <p14:sldId id="878"/>
            <p14:sldId id="963"/>
            <p14:sldId id="911"/>
            <p14:sldId id="1004"/>
            <p14:sldId id="278"/>
            <p14:sldId id="964"/>
            <p14:sldId id="967"/>
            <p14:sldId id="965"/>
            <p14:sldId id="970"/>
            <p14:sldId id="966"/>
            <p14:sldId id="976"/>
            <p14:sldId id="968"/>
            <p14:sldId id="969"/>
            <p14:sldId id="971"/>
            <p14:sldId id="972"/>
            <p14:sldId id="979"/>
            <p14:sldId id="973"/>
            <p14:sldId id="977"/>
            <p14:sldId id="978"/>
            <p14:sldId id="985"/>
            <p14:sldId id="986"/>
            <p14:sldId id="981"/>
            <p14:sldId id="987"/>
            <p14:sldId id="992"/>
            <p14:sldId id="989"/>
            <p14:sldId id="1005"/>
            <p14:sldId id="1006"/>
            <p14:sldId id="1007"/>
            <p14:sldId id="1008"/>
            <p14:sldId id="990"/>
            <p14:sldId id="991"/>
            <p14:sldId id="993"/>
            <p14:sldId id="994"/>
            <p14:sldId id="995"/>
            <p14:sldId id="996"/>
            <p14:sldId id="1009"/>
            <p14:sldId id="1002"/>
            <p14:sldId id="997"/>
            <p14:sldId id="998"/>
            <p14:sldId id="1010"/>
            <p14:sldId id="1011"/>
            <p14:sldId id="1000"/>
            <p14:sldId id="1003"/>
            <p14:sldId id="10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9"/>
  </p:normalViewPr>
  <p:slideViewPr>
    <p:cSldViewPr snapToGrid="0" snapToObjects="1">
      <p:cViewPr varScale="1">
        <p:scale>
          <a:sx n="89" d="100"/>
          <a:sy n="89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638455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10600" cy="3394472"/>
          </a:xfrm>
          <a:prstGeom prst="rect">
            <a:avLst/>
          </a:prstGeom>
        </p:spPr>
        <p:txBody>
          <a:bodyPr/>
          <a:lstStyle>
            <a:lvl1pPr algn="l">
              <a:defRPr sz="2100" b="0">
                <a:solidFill>
                  <a:schemeClr val="tx1"/>
                </a:solidFill>
                <a:latin typeface="+mn-lt"/>
              </a:defRPr>
            </a:lvl1pPr>
            <a:lvl2pPr algn="l">
              <a:defRPr sz="1500" b="0">
                <a:solidFill>
                  <a:schemeClr val="tx1"/>
                </a:solidFill>
                <a:latin typeface="+mn-lt"/>
              </a:defRPr>
            </a:lvl2pPr>
            <a:lvl3pPr algn="l">
              <a:defRPr sz="1350" b="0">
                <a:solidFill>
                  <a:schemeClr val="tx1"/>
                </a:solidFill>
                <a:latin typeface="+mj-lt"/>
              </a:defRPr>
            </a:lvl3pPr>
            <a:lvl4pPr algn="l">
              <a:defRPr sz="1100" b="0">
                <a:solidFill>
                  <a:schemeClr val="tx1"/>
                </a:solidFill>
                <a:latin typeface="+mj-lt"/>
              </a:defRPr>
            </a:lvl4pPr>
            <a:lvl5pPr algn="l">
              <a:defRPr sz="1100"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4903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918F93-C341-4EB0-90ED-80D2F37FD3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6044A-196B-42E3-9270-AF8BCFBE16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1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F1C6D-9305-4F92-9FFF-44BFD78DE8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A10E8-845B-4F12-A45E-E9D8AFA2CA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2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8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4DF7-AD36-F447-9F37-3665E2D3B1E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C8D0-63EA-0A43-AAA8-ACAF7BD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1068" y="1802102"/>
            <a:ext cx="7249981" cy="993775"/>
          </a:xfrm>
        </p:spPr>
        <p:txBody>
          <a:bodyPr>
            <a:normAutofit/>
          </a:bodyPr>
          <a:lstStyle/>
          <a:p>
            <a:r>
              <a:rPr lang="en-IN" b="1" dirty="0"/>
              <a:t>Types of Optimizers in Deep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530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ditor.analyticsvidhya.com/uploads/631731_P7z2BKhd0R-9uyn9ThDasA.png">
            <a:extLst>
              <a:ext uri="{FF2B5EF4-FFF2-40B4-BE49-F238E27FC236}">
                <a16:creationId xmlns:a16="http://schemas.microsoft.com/office/drawing/2014/main" id="{AF3D78B7-10FB-4DF1-B693-C1E93706C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60" y="307265"/>
            <a:ext cx="546823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077467-A6C3-47FC-9F01-CC8F004945FC}"/>
              </a:ext>
            </a:extLst>
          </p:cNvPr>
          <p:cNvSpPr/>
          <p:nvPr/>
        </p:nvSpPr>
        <p:spPr>
          <a:xfrm>
            <a:off x="451821" y="4075855"/>
            <a:ext cx="7627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Inter"/>
              </a:rPr>
              <a:t>Gradient descent was originally proposed by</a:t>
            </a:r>
            <a:r>
              <a:rPr lang="en-US" b="1" dirty="0">
                <a:solidFill>
                  <a:srgbClr val="383838"/>
                </a:solidFill>
                <a:latin typeface="Inter"/>
              </a:rPr>
              <a:t> CAUCHY </a:t>
            </a:r>
            <a:r>
              <a:rPr lang="en-US" dirty="0">
                <a:solidFill>
                  <a:srgbClr val="383838"/>
                </a:solidFill>
                <a:latin typeface="Inter"/>
              </a:rPr>
              <a:t>in 1847. It is also known as steepest descent.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2933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ditor.analyticsvidhya.com/uploads/40982epochss.png">
            <a:extLst>
              <a:ext uri="{FF2B5EF4-FFF2-40B4-BE49-F238E27FC236}">
                <a16:creationId xmlns:a16="http://schemas.microsoft.com/office/drawing/2014/main" id="{0F4F2E4B-FD62-427A-974D-00FF2FAB9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1" y="-124884"/>
            <a:ext cx="5232057" cy="4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140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52BAE-0AE5-4427-A446-DE611230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57" y="1097280"/>
            <a:ext cx="5253035" cy="31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44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592CD-C10C-44EC-AFE4-ADDA16E7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gradient descent updates the model’s parameters using the gradient of the </a:t>
            </a:r>
            <a:r>
              <a:rPr lang="en-US" b="1" dirty="0"/>
              <a:t>entire training set. </a:t>
            </a:r>
          </a:p>
          <a:p>
            <a:r>
              <a:rPr lang="en-US" dirty="0"/>
              <a:t>It calculates the average gradient of the cost function for all the training examples and updates the parameters in the opposite direction. </a:t>
            </a:r>
          </a:p>
          <a:p>
            <a:r>
              <a:rPr lang="en-US" dirty="0"/>
              <a:t>Batch gradient descent guarantees convergence to the global minimum, but can be </a:t>
            </a:r>
            <a:r>
              <a:rPr lang="en-US" b="1" dirty="0"/>
              <a:t>computationally expensive and slow for large datasets.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DB8DA-5A24-43A5-86DA-C065DFAF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36581"/>
          </a:xfrm>
        </p:spPr>
        <p:txBody>
          <a:bodyPr>
            <a:normAutofit fontScale="90000"/>
          </a:bodyPr>
          <a:lstStyle/>
          <a:p>
            <a:r>
              <a:rPr lang="en-IN" dirty="0"/>
              <a:t>Batch Gradient Descent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4063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7AB51-32B6-471D-BE6F-4E02F76F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 </a:t>
            </a:r>
            <a:r>
              <a:rPr lang="en-US" b="1" dirty="0"/>
              <a:t>updates</a:t>
            </a:r>
            <a:r>
              <a:rPr lang="en-US" dirty="0"/>
              <a:t> the model’s parameters using the gradient of </a:t>
            </a:r>
            <a:r>
              <a:rPr lang="en-US" b="1" dirty="0"/>
              <a:t>one training example </a:t>
            </a:r>
            <a:r>
              <a:rPr lang="en-US" dirty="0"/>
              <a:t>at a time. </a:t>
            </a:r>
          </a:p>
          <a:p>
            <a:r>
              <a:rPr lang="en-US" dirty="0"/>
              <a:t>It randomly selects a training example, computes the gradient of the cost function for that example, and updates the parameters in the opposite direction.</a:t>
            </a:r>
          </a:p>
          <a:p>
            <a:r>
              <a:rPr lang="en-US" dirty="0"/>
              <a:t> Stochastic gradient descent is </a:t>
            </a:r>
            <a:r>
              <a:rPr lang="en-US" b="1" dirty="0"/>
              <a:t>computationally efficient and can converge faster than batch gradient descent. </a:t>
            </a:r>
          </a:p>
          <a:p>
            <a:r>
              <a:rPr lang="en-US" dirty="0"/>
              <a:t>However, it can be </a:t>
            </a:r>
            <a:r>
              <a:rPr lang="en-US" b="1" dirty="0"/>
              <a:t>noisy and may not converge to the global minimum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25A2F7-9425-46A3-8B86-37F4EF05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672035"/>
          </a:xfrm>
        </p:spPr>
        <p:txBody>
          <a:bodyPr>
            <a:normAutofit fontScale="90000"/>
          </a:bodyPr>
          <a:lstStyle/>
          <a:p>
            <a:r>
              <a:rPr lang="en-IN" dirty="0"/>
              <a:t>Stochastic Gradient Descent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870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F8F655-3063-43F1-95C2-E4AF4209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774551"/>
            <a:ext cx="8610600" cy="4094310"/>
          </a:xfrm>
        </p:spPr>
        <p:txBody>
          <a:bodyPr>
            <a:normAutofit/>
          </a:bodyPr>
          <a:lstStyle/>
          <a:p>
            <a:r>
              <a:rPr lang="en-US" dirty="0"/>
              <a:t>Mini-batch gradient descent updates the model’s parameters using the gradient of a </a:t>
            </a:r>
            <a:r>
              <a:rPr lang="en-US" b="1" dirty="0"/>
              <a:t>small subset of the training set, known as a mini-batch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calculates the average gradient of the cost function </a:t>
            </a:r>
            <a:r>
              <a:rPr lang="en-US" b="1" dirty="0"/>
              <a:t>for the mini-batch </a:t>
            </a:r>
            <a:r>
              <a:rPr lang="en-US" dirty="0"/>
              <a:t>and </a:t>
            </a:r>
            <a:r>
              <a:rPr lang="en-US" b="1" dirty="0"/>
              <a:t>updates the parameters </a:t>
            </a:r>
            <a:r>
              <a:rPr lang="en-US" dirty="0"/>
              <a:t>in the opposite direction. </a:t>
            </a:r>
          </a:p>
          <a:p>
            <a:endParaRPr lang="en-US" dirty="0"/>
          </a:p>
          <a:p>
            <a:r>
              <a:rPr lang="en-US" dirty="0"/>
              <a:t>Mini-batch gradient descent algorithm combines the advantages of both batch and stochastic gradient descent, and is </a:t>
            </a:r>
            <a:r>
              <a:rPr lang="en-US" b="1" dirty="0"/>
              <a:t>the most commonly </a:t>
            </a:r>
            <a:r>
              <a:rPr lang="en-US" dirty="0"/>
              <a:t>used method in practice. </a:t>
            </a:r>
          </a:p>
          <a:p>
            <a:r>
              <a:rPr lang="en-US" dirty="0"/>
              <a:t>It is </a:t>
            </a:r>
            <a:r>
              <a:rPr lang="en-US" b="1" dirty="0"/>
              <a:t>computationally efficient </a:t>
            </a:r>
            <a:r>
              <a:rPr lang="en-US" dirty="0"/>
              <a:t>and less noisy than stochastic gradient descent, while still being able to converge to a good solution.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791A9F-EDD6-4CF1-ABBB-5E80B5D4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93550"/>
          </a:xfrm>
        </p:spPr>
        <p:txBody>
          <a:bodyPr>
            <a:normAutofit fontScale="90000"/>
          </a:bodyPr>
          <a:lstStyle/>
          <a:p>
            <a:r>
              <a:rPr lang="en-IN" dirty="0"/>
              <a:t>Mini-Batch Gradient Descent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5495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5851E-4E57-40CA-B4D5-170A6CD16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30" y="495524"/>
            <a:ext cx="5630061" cy="31151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08AFE6-B020-45BA-8359-218C837D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012" y="274638"/>
            <a:ext cx="2168337" cy="993775"/>
          </a:xfrm>
        </p:spPr>
        <p:txBody>
          <a:bodyPr/>
          <a:lstStyle/>
          <a:p>
            <a:r>
              <a:rPr lang="en-US" dirty="0"/>
              <a:t>Mini Batch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431D3-2F05-4152-A0BC-04CA2EBD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91" y="3610634"/>
            <a:ext cx="640169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47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26105A-294A-45D8-B4B2-6F020B28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1"/>
            <a:ext cx="3278393" cy="3394472"/>
          </a:xfrm>
        </p:spPr>
        <p:txBody>
          <a:bodyPr>
            <a:normAutofit/>
          </a:bodyPr>
          <a:lstStyle/>
          <a:p>
            <a:r>
              <a:rPr lang="en-US" dirty="0"/>
              <a:t>When we have a single parameter (theta), we can plot the dependent variable cost on the y-axis and theta on the x-axis.</a:t>
            </a:r>
          </a:p>
          <a:p>
            <a:r>
              <a:rPr lang="en-US" dirty="0"/>
              <a:t> If there are two parameters, we can go with a 3-D plot, with cost on one axis and the two parameters (thetas) along the other two axes.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5FA405-374A-4C42-AE18-6605C124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20264"/>
          </a:xfrm>
        </p:spPr>
        <p:txBody>
          <a:bodyPr>
            <a:normAutofit fontScale="90000"/>
          </a:bodyPr>
          <a:lstStyle/>
          <a:p>
            <a:r>
              <a:rPr lang="en-US" dirty="0"/>
              <a:t>Plotting the Gradient Descent Algorithm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2" descr="https://editor.analyticsvidhya.com/uploads/42181plot-3d-parabola.png">
            <a:extLst>
              <a:ext uri="{FF2B5EF4-FFF2-40B4-BE49-F238E27FC236}">
                <a16:creationId xmlns:a16="http://schemas.microsoft.com/office/drawing/2014/main" id="{C374E839-29A4-4BF9-A185-BE3C2DB9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894902"/>
            <a:ext cx="4932961" cy="369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876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724CDA-C0FD-4461-9D92-ECBEC9E4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948" y="623945"/>
            <a:ext cx="2971351" cy="39588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cost function may consist of many minimum points.</a:t>
            </a:r>
          </a:p>
          <a:p>
            <a:r>
              <a:rPr lang="en-US" dirty="0"/>
              <a:t> The gradient may settle on any one of the minima, which depends on the initial point (</a:t>
            </a:r>
            <a:r>
              <a:rPr lang="en-US" dirty="0" err="1"/>
              <a:t>i.e</a:t>
            </a:r>
            <a:r>
              <a:rPr lang="en-US" dirty="0"/>
              <a:t> initial parameters(theta)) and the learning rate.</a:t>
            </a:r>
          </a:p>
          <a:p>
            <a:r>
              <a:rPr lang="en-US" dirty="0"/>
              <a:t> Therefore, the optimization may converge to different points with different </a:t>
            </a:r>
            <a:r>
              <a:rPr lang="en-US" b="1" dirty="0"/>
              <a:t>starting points and learning rate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C293E-F714-40CD-8515-E06FBDF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0520"/>
          </a:xfrm>
        </p:spPr>
        <p:txBody>
          <a:bodyPr>
            <a:normAutofit fontScale="90000"/>
          </a:bodyPr>
          <a:lstStyle/>
          <a:p>
            <a:r>
              <a:rPr lang="en-IN" dirty="0"/>
              <a:t>Local Minima</a:t>
            </a:r>
            <a:br>
              <a:rPr lang="en-IN" dirty="0"/>
            </a:br>
            <a:endParaRPr lang="en-IN" dirty="0"/>
          </a:p>
        </p:txBody>
      </p:sp>
      <p:pic>
        <p:nvPicPr>
          <p:cNvPr id="7170" name="Picture 2" descr="https://editor.analyticsvidhya.com/uploads/90062gdopt.gif">
            <a:extLst>
              <a:ext uri="{FF2B5EF4-FFF2-40B4-BE49-F238E27FC236}">
                <a16:creationId xmlns:a16="http://schemas.microsoft.com/office/drawing/2014/main" id="{75148E05-B561-4545-8FB1-71D553FDFB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6" y="1118796"/>
            <a:ext cx="4953000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428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8A3EB-A11E-49FE-95F5-73FA2ADE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6" y="476857"/>
            <a:ext cx="8088014" cy="41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64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optimizers in Neural Networks</a:t>
            </a:r>
          </a:p>
          <a:p>
            <a:r>
              <a:rPr lang="en-IN" b="1" dirty="0"/>
              <a:t>Types of Optimizers in Deep Learning</a:t>
            </a:r>
            <a:endParaRPr lang="en-IN" dirty="0"/>
          </a:p>
          <a:p>
            <a:pPr lvl="1"/>
            <a:r>
              <a:rPr lang="en-US" dirty="0"/>
              <a:t>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Gradient Descent with Momentum</a:t>
            </a:r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167744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2A5B5-5E80-4E88-BA95-7B1FEF04A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22" y="1496817"/>
            <a:ext cx="8119684" cy="30644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DF14B8-B833-4610-AC5E-5A8333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view of the 3D Surface!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8545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ED5BD-A279-4D47-BA13-F845818A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7" y="581016"/>
            <a:ext cx="5572461" cy="37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02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0208B-C3E6-4C8E-88D4-9E1C49942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43" y="1054249"/>
            <a:ext cx="7703314" cy="317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220937-CC86-4CE5-9C7C-99E8EEE1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21" y="18222"/>
            <a:ext cx="3372205" cy="993775"/>
          </a:xfrm>
        </p:spPr>
        <p:txBody>
          <a:bodyPr>
            <a:normAutofit fontScale="90000"/>
          </a:bodyPr>
          <a:lstStyle/>
          <a:p>
            <a:r>
              <a:rPr lang="en-US" dirty="0"/>
              <a:t>Plot for the 2 weight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2258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583FA8-E5E3-4DF9-B90E-BCD006EC7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46" y="753035"/>
            <a:ext cx="5813636" cy="3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389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3DDE24-E5B8-4CB6-A932-87470FCE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141233"/>
            <a:ext cx="8011758" cy="1453390"/>
          </a:xfrm>
        </p:spPr>
        <p:txBody>
          <a:bodyPr/>
          <a:lstStyle/>
          <a:p>
            <a:r>
              <a:rPr lang="en-IN" dirty="0"/>
              <a:t>Example of an optimization problem with gradient descent in a ravine area. </a:t>
            </a:r>
            <a:endParaRPr lang="en-IN" b="1" i="1" dirty="0"/>
          </a:p>
          <a:p>
            <a:r>
              <a:rPr lang="en-IN" b="1" i="1" dirty="0"/>
              <a:t>A ravine</a:t>
            </a:r>
            <a:r>
              <a:rPr lang="en-IN" i="1" dirty="0"/>
              <a:t> is an area where the surface is much more steep in one dimension than in another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https://miro.medium.com/v2/resize:fit:700/1*rdNRSwoFK2uIdG4op7QqeQ.png">
            <a:extLst>
              <a:ext uri="{FF2B5EF4-FFF2-40B4-BE49-F238E27FC236}">
                <a16:creationId xmlns:a16="http://schemas.microsoft.com/office/drawing/2014/main" id="{C89F63EE-26C8-4380-8821-B2754452CF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1581"/>
            <a:ext cx="592645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4951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F7AE7-4213-439A-A69D-B63D034F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520"/>
            <a:ext cx="8610600" cy="386310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C004-3CD8-4F92-B6B4-70F09CC5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5" y="1106824"/>
            <a:ext cx="4086863" cy="29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63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144E9D-5769-42E9-916B-B0FF50FC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02" y="573498"/>
            <a:ext cx="5687619" cy="339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A5C55-8844-4976-98B9-35FF874E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39" y="2270535"/>
            <a:ext cx="297221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812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7406C-7941-482C-A867-8D34E6D7D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95" y="1420606"/>
            <a:ext cx="6878010" cy="29531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6C8674-F35B-48C6-A669-C6F4C457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0049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8034AB-9312-4D66-84D2-1D3FAE9B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770" y="1200150"/>
            <a:ext cx="6312260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407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BD495-F309-44BE-9B42-906EF92A2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75" y="1200150"/>
            <a:ext cx="5627849" cy="3394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C7F449-DB19-45A1-8209-84288F38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65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63682"/>
            <a:ext cx="8610600" cy="4230941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A deep learning model comprises an input, output, activation function, loss function, hidden layers, etc. </a:t>
            </a:r>
            <a:endParaRPr lang="en-US" dirty="0"/>
          </a:p>
          <a:p>
            <a:pPr fontAlgn="base"/>
            <a:r>
              <a:rPr lang="en-IN" dirty="0"/>
              <a:t>All deep learning models </a:t>
            </a:r>
            <a:r>
              <a:rPr lang="en-IN" b="1" dirty="0"/>
              <a:t>generalize</a:t>
            </a:r>
            <a:r>
              <a:rPr lang="en-IN" dirty="0"/>
              <a:t> the data through an algorithm and make predictions on the unseen data.  </a:t>
            </a:r>
          </a:p>
          <a:p>
            <a:pPr fontAlgn="base"/>
            <a:r>
              <a:rPr lang="en-IN" dirty="0"/>
              <a:t>You require an algorithm that maps the inputs’ examples to that of the outputs as well as an optimization algorithm. </a:t>
            </a:r>
          </a:p>
          <a:p>
            <a:pPr fontAlgn="base"/>
            <a:r>
              <a:rPr lang="en-IN" dirty="0"/>
              <a:t>The particular </a:t>
            </a:r>
            <a:r>
              <a:rPr lang="en-IN" b="1" dirty="0"/>
              <a:t>optimization</a:t>
            </a:r>
            <a:r>
              <a:rPr lang="en-IN" dirty="0"/>
              <a:t> </a:t>
            </a:r>
            <a:r>
              <a:rPr lang="en-IN" b="1" dirty="0"/>
              <a:t>algorithm</a:t>
            </a:r>
            <a:r>
              <a:rPr lang="en-IN" dirty="0"/>
              <a:t> searches the parameters’ value, </a:t>
            </a:r>
            <a:r>
              <a:rPr lang="en-IN" b="1" dirty="0"/>
              <a:t>minimising the error </a:t>
            </a:r>
            <a:r>
              <a:rPr lang="en-IN" dirty="0"/>
              <a:t>while mapping the inputs to outputs. </a:t>
            </a:r>
          </a:p>
          <a:p>
            <a:pPr fontAlgn="base"/>
            <a:r>
              <a:rPr lang="en-IN" dirty="0"/>
              <a:t>Such optimizers and optimization significantly influence the accuracy of the deep learning model.</a:t>
            </a:r>
          </a:p>
          <a:p>
            <a:pPr fontAlgn="base"/>
            <a:r>
              <a:rPr lang="en-IN" dirty="0"/>
              <a:t> Moreover, they influence the model’s speed training. </a:t>
            </a:r>
          </a:p>
        </p:txBody>
      </p:sp>
    </p:spTree>
    <p:extLst>
      <p:ext uri="{BB962C8B-B14F-4D97-AF65-F5344CB8AC3E}">
        <p14:creationId xmlns:p14="http://schemas.microsoft.com/office/powerpoint/2010/main" val="93145341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77746-2EE2-4BEE-9A43-102D41D77A47}"/>
              </a:ext>
            </a:extLst>
          </p:cNvPr>
          <p:cNvSpPr/>
          <p:nvPr/>
        </p:nvSpPr>
        <p:spPr>
          <a:xfrm>
            <a:off x="1597510" y="3292077"/>
            <a:ext cx="6492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https://www.youtube.com/watch?v=M2xkmc2oHUc&amp;t=132s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6EFCCD-575E-4B8D-A993-0ABFEAEB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1450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CDC1A-D85E-4DFA-B153-6AC70CB88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17" y="218560"/>
            <a:ext cx="5105423" cy="4706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93DD1A-C17D-4ED9-ABCC-44AAAE0F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92" y="684109"/>
            <a:ext cx="412490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10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iro.medium.com/v2/resize:fit:700/1*Tm1ycCwnBXNJ7BF0Ayv--A.png">
            <a:extLst>
              <a:ext uri="{FF2B5EF4-FFF2-40B4-BE49-F238E27FC236}">
                <a16:creationId xmlns:a16="http://schemas.microsoft.com/office/drawing/2014/main" id="{ADD9D0EA-FF98-4A95-8886-6F60C2EA83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3" y="753035"/>
            <a:ext cx="7186108" cy="3869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520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1ADF9-71C5-469F-B40B-AC8E57BF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682793"/>
          </a:xfrm>
        </p:spPr>
        <p:txBody>
          <a:bodyPr>
            <a:normAutofit fontScale="90000"/>
          </a:bodyPr>
          <a:lstStyle/>
          <a:p>
            <a:r>
              <a:rPr lang="en-IN" dirty="0"/>
              <a:t>Optimization with Momentum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https://miro.medium.com/v2/resize:fit:700/1*SosfCUEsdUdDL2BJ_Q87XA.png">
            <a:extLst>
              <a:ext uri="{FF2B5EF4-FFF2-40B4-BE49-F238E27FC236}">
                <a16:creationId xmlns:a16="http://schemas.microsoft.com/office/drawing/2014/main" id="{39A1EA0F-EDD8-43BA-BB95-288F28B1A0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90687"/>
            <a:ext cx="6425565" cy="2332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4836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1608C7-910A-4649-A57C-01D6A6BA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AdaGrad</a:t>
            </a:r>
            <a:r>
              <a:rPr lang="en-IN" b="1" dirty="0"/>
              <a:t> (Adaptive Gradient Algorithm)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https://miro.medium.com/v2/resize:fit:700/1*PUt8tVo84f32rLjHhIah9Q.png">
            <a:extLst>
              <a:ext uri="{FF2B5EF4-FFF2-40B4-BE49-F238E27FC236}">
                <a16:creationId xmlns:a16="http://schemas.microsoft.com/office/drawing/2014/main" id="{6DC04384-0BDD-4730-B1FC-4B805B7F28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765"/>
            <a:ext cx="5163671" cy="118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miro.medium.com/v2/resize:fit:700/1*XRGG_PuIjc2jZMXpdblwPw.png">
            <a:extLst>
              <a:ext uri="{FF2B5EF4-FFF2-40B4-BE49-F238E27FC236}">
                <a16:creationId xmlns:a16="http://schemas.microsoft.com/office/drawing/2014/main" id="{BBE040AA-E064-4C82-B855-E54A5D7836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85" y="2262188"/>
            <a:ext cx="5864860" cy="23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A5B531-4235-4CD3-BABF-66703DA41D23}"/>
              </a:ext>
            </a:extLst>
          </p:cNvPr>
          <p:cNvSpPr/>
          <p:nvPr/>
        </p:nvSpPr>
        <p:spPr>
          <a:xfrm>
            <a:off x="3685541" y="4625788"/>
            <a:ext cx="295625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with </a:t>
            </a:r>
            <a:r>
              <a:rPr lang="en-IN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242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79D3E7-C98C-4FEE-B312-B3DF09EE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RMSProp</a:t>
            </a:r>
            <a:r>
              <a:rPr lang="en-IN" dirty="0"/>
              <a:t> was elaborated as an improvement over </a:t>
            </a:r>
            <a:r>
              <a:rPr lang="en-IN" dirty="0" err="1"/>
              <a:t>AdaGrad</a:t>
            </a:r>
            <a:r>
              <a:rPr lang="en-IN" dirty="0"/>
              <a:t> which tackles the issue of learning rate decay. </a:t>
            </a:r>
          </a:p>
          <a:p>
            <a:endParaRPr lang="en-US" dirty="0"/>
          </a:p>
          <a:p>
            <a:r>
              <a:rPr lang="en-IN" dirty="0"/>
              <a:t>Similarly, to </a:t>
            </a:r>
            <a:r>
              <a:rPr lang="en-IN" dirty="0" err="1"/>
              <a:t>AdaGrad</a:t>
            </a:r>
            <a:r>
              <a:rPr lang="en-IN" dirty="0"/>
              <a:t>, </a:t>
            </a:r>
            <a:r>
              <a:rPr lang="en-IN" dirty="0" err="1"/>
              <a:t>RMSProp</a:t>
            </a:r>
            <a:r>
              <a:rPr lang="en-IN" dirty="0"/>
              <a:t> uses a pair of equations for which the </a:t>
            </a:r>
            <a:r>
              <a:rPr lang="en-IN" b="1" dirty="0"/>
              <a:t>weight update is </a:t>
            </a:r>
            <a:r>
              <a:rPr lang="en-IN" dirty="0"/>
              <a:t>absolutely the same.</a:t>
            </a:r>
          </a:p>
          <a:p>
            <a:endParaRPr lang="en-US" dirty="0"/>
          </a:p>
          <a:p>
            <a:r>
              <a:rPr lang="en-IN" dirty="0"/>
              <a:t>However, instead of storing a cumulated sum of squared gradients </a:t>
            </a:r>
            <a:r>
              <a:rPr lang="en-IN" i="1" dirty="0"/>
              <a:t>dw² </a:t>
            </a:r>
            <a:r>
              <a:rPr lang="en-IN" dirty="0"/>
              <a:t>for vₜ, the exponentially moving average is calculated for squared gradients </a:t>
            </a:r>
            <a:r>
              <a:rPr lang="en-IN" i="1" dirty="0"/>
              <a:t>dw²</a:t>
            </a:r>
            <a:r>
              <a:rPr lang="en-IN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B734CE-04F6-41C6-BB96-B0B2AF33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RMSProp</a:t>
            </a:r>
            <a:r>
              <a:rPr lang="en-IN" b="1" dirty="0"/>
              <a:t> (Root Mean Square Propagation)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62909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15A61-2DC5-45FF-8541-CA9F5398F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37" y="1200150"/>
            <a:ext cx="5937525" cy="3394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038298-25EC-48C3-B783-C986146B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71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234142-314A-4371-A427-35312DBB6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820" y="1200150"/>
            <a:ext cx="5748159" cy="3394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07BE0C-E050-4B5C-A494-C92229D4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945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AD768F-9C58-46C7-A04F-A1B782F3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miro.medium.com/v2/resize:fit:700/1*LnGsJP4Ztk4ZWNdoU8I3GA.png">
            <a:extLst>
              <a:ext uri="{FF2B5EF4-FFF2-40B4-BE49-F238E27FC236}">
                <a16:creationId xmlns:a16="http://schemas.microsoft.com/office/drawing/2014/main" id="{6575F5C4-19B1-4C9B-92C2-6AAB426D86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5597"/>
            <a:ext cx="8610600" cy="2583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5B5D18-AEB7-4E50-B109-A48E62ECEDC0}"/>
              </a:ext>
            </a:extLst>
          </p:cNvPr>
          <p:cNvSpPr/>
          <p:nvPr/>
        </p:nvSpPr>
        <p:spPr>
          <a:xfrm>
            <a:off x="4852388" y="4501967"/>
            <a:ext cx="301076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with </a:t>
            </a:r>
            <a:r>
              <a:rPr lang="en-IN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692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4E3FFF-A140-4FD8-B055-9FCC160E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a high level, Adam combines Momentum and </a:t>
            </a:r>
            <a:r>
              <a:rPr lang="en-IN" dirty="0" err="1"/>
              <a:t>RMSProp</a:t>
            </a:r>
            <a:r>
              <a:rPr lang="en-IN" dirty="0"/>
              <a:t> algorithms. </a:t>
            </a:r>
          </a:p>
          <a:p>
            <a:endParaRPr lang="en-IN" dirty="0"/>
          </a:p>
          <a:p>
            <a:r>
              <a:rPr lang="en-IN" dirty="0"/>
              <a:t>To achieve it, it simply keeps track of the exponentially moving averages for computed gradients and squared gradients respectively.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B87BE8-E650-4538-8B1B-7FB65230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Adam (Adaptive Moment Estimation)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4998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2CF0A-EAE5-4774-A45F-573409C9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machine learning, </a:t>
            </a:r>
            <a:r>
              <a:rPr lang="en-US" b="1" dirty="0"/>
              <a:t>optimizers and loss functions </a:t>
            </a:r>
            <a:r>
              <a:rPr lang="en-US" dirty="0"/>
              <a:t>are two components that help improve the performance of the model. </a:t>
            </a:r>
          </a:p>
          <a:p>
            <a:r>
              <a:rPr lang="en-US" dirty="0"/>
              <a:t>By calculating the difference between the expected and actual outputs of a model, a loss function evaluates the effectiveness of a model. </a:t>
            </a:r>
          </a:p>
          <a:p>
            <a:pPr lvl="1"/>
            <a:r>
              <a:rPr lang="en-US" dirty="0"/>
              <a:t>Among the loss functions are log loss, hinge loss, and mean square loss. </a:t>
            </a:r>
          </a:p>
          <a:p>
            <a:r>
              <a:rPr lang="en-US" dirty="0"/>
              <a:t>By modifying the model’s parameters to reduce the loss function value, the </a:t>
            </a:r>
            <a:r>
              <a:rPr lang="en-US" b="1" dirty="0"/>
              <a:t>optimizer contributes to its improvement</a:t>
            </a:r>
            <a:r>
              <a:rPr lang="en-US" dirty="0"/>
              <a:t>. </a:t>
            </a:r>
          </a:p>
          <a:p>
            <a:r>
              <a:rPr lang="en-US" dirty="0" err="1"/>
              <a:t>RMSProp</a:t>
            </a:r>
            <a:r>
              <a:rPr lang="en-US" dirty="0"/>
              <a:t>, ADAM, and SGD are a few examples of optimizers. The optimizer’s job is to determine which </a:t>
            </a:r>
            <a:r>
              <a:rPr lang="en-US" b="1" dirty="0"/>
              <a:t>combination of the neural network’s weights and biases </a:t>
            </a:r>
            <a:r>
              <a:rPr lang="en-US" dirty="0"/>
              <a:t>will give it the best chance to generate accurate predictions.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C4504B-ABF5-499D-BE73-4AAA2662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51989"/>
            <a:ext cx="7886700" cy="993775"/>
          </a:xfrm>
        </p:spPr>
        <p:txBody>
          <a:bodyPr/>
          <a:lstStyle/>
          <a:p>
            <a:r>
              <a:rPr lang="en-US" dirty="0"/>
              <a:t>Optimizers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33174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703E8-F5E4-4CB1-8B82-1FC42E060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674310"/>
            <a:ext cx="8515350" cy="2392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877F4E-9D87-41C9-9AB7-9AB88C9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2725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EE547F-7EB7-40B4-88B2-C0A40FA7F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69" y="1200150"/>
            <a:ext cx="6434061" cy="3394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6336EE-608F-43CB-AA16-292B6F81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8057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4EA83-326B-41B4-80AF-AFA154EE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miro.medium.com/v2/resize:fit:700/1*Dl90uBeZsrGl9z78YGe6UQ.png">
            <a:extLst>
              <a:ext uri="{FF2B5EF4-FFF2-40B4-BE49-F238E27FC236}">
                <a16:creationId xmlns:a16="http://schemas.microsoft.com/office/drawing/2014/main" id="{10556161-6282-45FC-9EA7-6C9929D331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522864"/>
            <a:ext cx="8610600" cy="2595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9E4C40-BFA0-426C-818C-FDCAA8DBF075}"/>
              </a:ext>
            </a:extLst>
          </p:cNvPr>
          <p:cNvSpPr/>
          <p:nvPr/>
        </p:nvSpPr>
        <p:spPr>
          <a:xfrm>
            <a:off x="2130014" y="4372797"/>
            <a:ext cx="6293223" cy="68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570"/>
              </a:spcBef>
              <a:spcAft>
                <a:spcPts val="0"/>
              </a:spcAft>
            </a:pPr>
            <a:r>
              <a:rPr lang="en-IN" i="1" spc="-5" dirty="0">
                <a:solidFill>
                  <a:srgbClr val="242424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According to the </a:t>
            </a:r>
            <a:r>
              <a:rPr lang="en-IN" i="1" spc="-5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Adam paper, </a:t>
            </a:r>
            <a:r>
              <a:rPr lang="en-IN" i="1" spc="-5" dirty="0">
                <a:solidFill>
                  <a:srgbClr val="242424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good default values for hyperparameters are β₁ = 0.9, β₂ = 0.999, ε = 1e-8.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123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73670F-267D-40DD-9C40-62C6071C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49028"/>
            <a:ext cx="8610600" cy="3119834"/>
          </a:xfrm>
        </p:spPr>
        <p:txBody>
          <a:bodyPr/>
          <a:lstStyle/>
          <a:p>
            <a:r>
              <a:rPr lang="en-IN" dirty="0"/>
              <a:t>We have looked at different optimization algorithms in neural networks.</a:t>
            </a:r>
          </a:p>
          <a:p>
            <a:r>
              <a:rPr lang="en-IN" dirty="0"/>
              <a:t> Considered as a combination of Momentum and </a:t>
            </a:r>
            <a:r>
              <a:rPr lang="en-IN" dirty="0" err="1"/>
              <a:t>RMSProp</a:t>
            </a:r>
            <a:r>
              <a:rPr lang="en-IN" dirty="0"/>
              <a:t>, </a:t>
            </a:r>
            <a:r>
              <a:rPr lang="en-IN" b="1" dirty="0"/>
              <a:t>Adam</a:t>
            </a:r>
            <a:r>
              <a:rPr lang="en-IN" dirty="0"/>
              <a:t> is the most superior of them which robustly adapts to large datasets and deep networks.</a:t>
            </a:r>
          </a:p>
          <a:p>
            <a:r>
              <a:rPr lang="en-IN" dirty="0"/>
              <a:t> Moreover, it has a straightforward implementation and little memory requirements making it a preferable choice in the majority of situations.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99F49-9B48-470E-9697-CA56FACC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14113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F23C6-9BE0-4394-B01C-26775F4A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IN"/>
              <a:t>portions </a:t>
            </a:r>
            <a:r>
              <a:rPr lang="en-IN" dirty="0"/>
              <a:t>for exam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IN" dirty="0"/>
              <a:t>NN, Decision tree (entropy), CNN, Vanishing Gradient, Optimizers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07341-71EF-4440-A492-E429E5EE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81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2243" y="448658"/>
            <a:ext cx="1383056" cy="35191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>
              <a:spcBef>
                <a:spcPts val="43"/>
              </a:spcBef>
            </a:pPr>
            <a:r>
              <a:rPr sz="2251" spc="-2" dirty="0">
                <a:solidFill>
                  <a:srgbClr val="3C7DEC"/>
                </a:solidFill>
                <a:latin typeface="Courier New"/>
                <a:cs typeface="Courier New"/>
              </a:rPr>
              <a:t>Overview</a:t>
            </a:r>
            <a:endParaRPr sz="225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3312" y="2071847"/>
            <a:ext cx="1340891" cy="580800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92">
              <a:latin typeface="Times New Roman"/>
              <a:cs typeface="Times New Roman"/>
            </a:endParaRPr>
          </a:p>
          <a:p>
            <a:pPr marL="441572">
              <a:spcBef>
                <a:spcPts val="1164"/>
              </a:spcBef>
            </a:pP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endParaRPr sz="1182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57" y="3368555"/>
            <a:ext cx="1644418" cy="780333"/>
          </a:xfrm>
          <a:custGeom>
            <a:avLst/>
            <a:gdLst/>
            <a:ahLst/>
            <a:cxnLst/>
            <a:rect l="l" t="t" r="r" b="b"/>
            <a:pathLst>
              <a:path w="3615690" h="1715770">
                <a:moveTo>
                  <a:pt x="3615274" y="0"/>
                </a:moveTo>
                <a:lnTo>
                  <a:pt x="776436" y="0"/>
                </a:lnTo>
                <a:lnTo>
                  <a:pt x="0" y="1715560"/>
                </a:lnTo>
                <a:lnTo>
                  <a:pt x="2838837" y="1715560"/>
                </a:lnTo>
                <a:lnTo>
                  <a:pt x="361527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5391" y="3657557"/>
            <a:ext cx="651818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76">
              <a:spcBef>
                <a:spcPts val="61"/>
              </a:spcBef>
            </a:pP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Dataset</a:t>
            </a:r>
            <a:endParaRPr sz="1182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6610" y="2520280"/>
            <a:ext cx="978738" cy="686763"/>
            <a:chOff x="3465889" y="5541506"/>
            <a:chExt cx="2152015" cy="1510030"/>
          </a:xfrm>
        </p:grpSpPr>
        <p:sp>
          <p:nvSpPr>
            <p:cNvPr id="8" name="object 8"/>
            <p:cNvSpPr/>
            <p:nvPr/>
          </p:nvSpPr>
          <p:spPr>
            <a:xfrm>
              <a:off x="3479613" y="5591766"/>
              <a:ext cx="2047875" cy="0"/>
            </a:xfrm>
            <a:custGeom>
              <a:avLst/>
              <a:gdLst/>
              <a:ahLst/>
              <a:cxnLst/>
              <a:rect l="l" t="t" r="r" b="b"/>
              <a:pathLst>
                <a:path w="2047875">
                  <a:moveTo>
                    <a:pt x="0" y="0"/>
                  </a:moveTo>
                  <a:lnTo>
                    <a:pt x="2037228" y="0"/>
                  </a:lnTo>
                  <a:lnTo>
                    <a:pt x="204769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6841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6360" y="5585265"/>
              <a:ext cx="0" cy="1466215"/>
            </a:xfrm>
            <a:custGeom>
              <a:avLst/>
              <a:gdLst/>
              <a:ahLst/>
              <a:cxnLst/>
              <a:rect l="l" t="t" r="r" b="b"/>
              <a:pathLst>
                <a:path h="1466215">
                  <a:moveTo>
                    <a:pt x="0" y="146592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14271" y="2520281"/>
            <a:ext cx="732682" cy="45919"/>
            <a:chOff x="9485364" y="5541506"/>
            <a:chExt cx="1610995" cy="100965"/>
          </a:xfrm>
        </p:grpSpPr>
        <p:sp>
          <p:nvSpPr>
            <p:cNvPr id="12" name="object 12"/>
            <p:cNvSpPr/>
            <p:nvPr/>
          </p:nvSpPr>
          <p:spPr>
            <a:xfrm>
              <a:off x="9485364" y="5591766"/>
              <a:ext cx="1521460" cy="0"/>
            </a:xfrm>
            <a:custGeom>
              <a:avLst/>
              <a:gdLst/>
              <a:ahLst/>
              <a:cxnLst/>
              <a:rect l="l" t="t" r="r" b="b"/>
              <a:pathLst>
                <a:path w="1521459">
                  <a:moveTo>
                    <a:pt x="0" y="0"/>
                  </a:moveTo>
                  <a:lnTo>
                    <a:pt x="1510482" y="0"/>
                  </a:lnTo>
                  <a:lnTo>
                    <a:pt x="15209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95842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126973" y="2305031"/>
            <a:ext cx="1128624" cy="476229"/>
          </a:xfrm>
          <a:custGeom>
            <a:avLst/>
            <a:gdLst/>
            <a:ahLst/>
            <a:cxnLst/>
            <a:rect l="l" t="t" r="r" b="b"/>
            <a:pathLst>
              <a:path w="2481580" h="1047114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47" y="1046904"/>
                </a:lnTo>
                <a:lnTo>
                  <a:pt x="2327378" y="1045617"/>
                </a:lnTo>
                <a:lnTo>
                  <a:pt x="2381979" y="1035323"/>
                </a:lnTo>
                <a:lnTo>
                  <a:pt x="2435381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2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1" y="45785"/>
                </a:lnTo>
                <a:lnTo>
                  <a:pt x="2381979" y="11766"/>
                </a:lnTo>
                <a:lnTo>
                  <a:pt x="2327378" y="1470"/>
                </a:lnTo>
                <a:lnTo>
                  <a:pt x="2288847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28270" y="2441904"/>
            <a:ext cx="925888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76">
              <a:spcBef>
                <a:spcPts val="61"/>
              </a:spcBef>
            </a:pP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Prediction</a:t>
            </a:r>
            <a:endParaRPr sz="1182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32151" y="3874534"/>
            <a:ext cx="2700843" cy="45919"/>
            <a:chOff x="5127148" y="8519190"/>
            <a:chExt cx="5938520" cy="100965"/>
          </a:xfrm>
        </p:grpSpPr>
        <p:sp>
          <p:nvSpPr>
            <p:cNvPr id="17" name="object 17"/>
            <p:cNvSpPr/>
            <p:nvPr/>
          </p:nvSpPr>
          <p:spPr>
            <a:xfrm>
              <a:off x="5127148" y="8569450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37834" y="0"/>
                  </a:lnTo>
                  <a:lnTo>
                    <a:pt x="584830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4985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205064" y="3426099"/>
            <a:ext cx="972384" cy="942638"/>
          </a:xfrm>
          <a:custGeom>
            <a:avLst/>
            <a:gdLst/>
            <a:ahLst/>
            <a:cxnLst/>
            <a:rect l="l" t="t" r="r" b="b"/>
            <a:pathLst>
              <a:path w="2138044" h="2072640">
                <a:moveTo>
                  <a:pt x="1068875" y="0"/>
                </a:moveTo>
                <a:lnTo>
                  <a:pt x="1023295" y="936"/>
                </a:lnTo>
                <a:lnTo>
                  <a:pt x="977781" y="3747"/>
                </a:lnTo>
                <a:lnTo>
                  <a:pt x="932401" y="8430"/>
                </a:lnTo>
                <a:lnTo>
                  <a:pt x="887221" y="14988"/>
                </a:lnTo>
                <a:lnTo>
                  <a:pt x="842307" y="23419"/>
                </a:lnTo>
                <a:lnTo>
                  <a:pt x="797727" y="33723"/>
                </a:lnTo>
                <a:lnTo>
                  <a:pt x="753548" y="45901"/>
                </a:lnTo>
                <a:lnTo>
                  <a:pt x="709835" y="59953"/>
                </a:lnTo>
                <a:lnTo>
                  <a:pt x="666656" y="75878"/>
                </a:lnTo>
                <a:lnTo>
                  <a:pt x="624078" y="93677"/>
                </a:lnTo>
                <a:lnTo>
                  <a:pt x="582166" y="113349"/>
                </a:lnTo>
                <a:lnTo>
                  <a:pt x="540988" y="134895"/>
                </a:lnTo>
                <a:lnTo>
                  <a:pt x="500611" y="158314"/>
                </a:lnTo>
                <a:lnTo>
                  <a:pt x="461101" y="183607"/>
                </a:lnTo>
                <a:lnTo>
                  <a:pt x="422524" y="210773"/>
                </a:lnTo>
                <a:lnTo>
                  <a:pt x="384949" y="239813"/>
                </a:lnTo>
                <a:lnTo>
                  <a:pt x="348440" y="270726"/>
                </a:lnTo>
                <a:lnTo>
                  <a:pt x="313066" y="303513"/>
                </a:lnTo>
                <a:lnTo>
                  <a:pt x="279247" y="337808"/>
                </a:lnTo>
                <a:lnTo>
                  <a:pt x="247361" y="373203"/>
                </a:lnTo>
                <a:lnTo>
                  <a:pt x="217407" y="409632"/>
                </a:lnTo>
                <a:lnTo>
                  <a:pt x="189385" y="447031"/>
                </a:lnTo>
                <a:lnTo>
                  <a:pt x="163296" y="485336"/>
                </a:lnTo>
                <a:lnTo>
                  <a:pt x="139140" y="524481"/>
                </a:lnTo>
                <a:lnTo>
                  <a:pt x="116916" y="564402"/>
                </a:lnTo>
                <a:lnTo>
                  <a:pt x="96625" y="605035"/>
                </a:lnTo>
                <a:lnTo>
                  <a:pt x="78266" y="646315"/>
                </a:lnTo>
                <a:lnTo>
                  <a:pt x="61840" y="688176"/>
                </a:lnTo>
                <a:lnTo>
                  <a:pt x="47346" y="730555"/>
                </a:lnTo>
                <a:lnTo>
                  <a:pt x="34785" y="773386"/>
                </a:lnTo>
                <a:lnTo>
                  <a:pt x="24156" y="816606"/>
                </a:lnTo>
                <a:lnTo>
                  <a:pt x="15460" y="860149"/>
                </a:lnTo>
                <a:lnTo>
                  <a:pt x="8696" y="903950"/>
                </a:lnTo>
                <a:lnTo>
                  <a:pt x="3865" y="947946"/>
                </a:lnTo>
                <a:lnTo>
                  <a:pt x="966" y="992071"/>
                </a:lnTo>
                <a:lnTo>
                  <a:pt x="0" y="1036261"/>
                </a:lnTo>
                <a:lnTo>
                  <a:pt x="966" y="1080450"/>
                </a:lnTo>
                <a:lnTo>
                  <a:pt x="3865" y="1124575"/>
                </a:lnTo>
                <a:lnTo>
                  <a:pt x="8696" y="1168571"/>
                </a:lnTo>
                <a:lnTo>
                  <a:pt x="15460" y="1212372"/>
                </a:lnTo>
                <a:lnTo>
                  <a:pt x="24156" y="1255915"/>
                </a:lnTo>
                <a:lnTo>
                  <a:pt x="34785" y="1299135"/>
                </a:lnTo>
                <a:lnTo>
                  <a:pt x="47346" y="1341966"/>
                </a:lnTo>
                <a:lnTo>
                  <a:pt x="61840" y="1384345"/>
                </a:lnTo>
                <a:lnTo>
                  <a:pt x="78266" y="1426207"/>
                </a:lnTo>
                <a:lnTo>
                  <a:pt x="96625" y="1467486"/>
                </a:lnTo>
                <a:lnTo>
                  <a:pt x="116916" y="1508119"/>
                </a:lnTo>
                <a:lnTo>
                  <a:pt x="139140" y="1548040"/>
                </a:lnTo>
                <a:lnTo>
                  <a:pt x="163296" y="1587186"/>
                </a:lnTo>
                <a:lnTo>
                  <a:pt x="189385" y="1625490"/>
                </a:lnTo>
                <a:lnTo>
                  <a:pt x="217407" y="1662889"/>
                </a:lnTo>
                <a:lnTo>
                  <a:pt x="247361" y="1699319"/>
                </a:lnTo>
                <a:lnTo>
                  <a:pt x="279247" y="1734713"/>
                </a:lnTo>
                <a:lnTo>
                  <a:pt x="313066" y="1769008"/>
                </a:lnTo>
                <a:lnTo>
                  <a:pt x="348440" y="1801795"/>
                </a:lnTo>
                <a:lnTo>
                  <a:pt x="384949" y="1832708"/>
                </a:lnTo>
                <a:lnTo>
                  <a:pt x="422524" y="1861748"/>
                </a:lnTo>
                <a:lnTo>
                  <a:pt x="461101" y="1888915"/>
                </a:lnTo>
                <a:lnTo>
                  <a:pt x="500611" y="1914207"/>
                </a:lnTo>
                <a:lnTo>
                  <a:pt x="540988" y="1937627"/>
                </a:lnTo>
                <a:lnTo>
                  <a:pt x="582166" y="1959172"/>
                </a:lnTo>
                <a:lnTo>
                  <a:pt x="624078" y="1978845"/>
                </a:lnTo>
                <a:lnTo>
                  <a:pt x="666656" y="1996643"/>
                </a:lnTo>
                <a:lnTo>
                  <a:pt x="709835" y="2012568"/>
                </a:lnTo>
                <a:lnTo>
                  <a:pt x="753548" y="2026620"/>
                </a:lnTo>
                <a:lnTo>
                  <a:pt x="797727" y="2038798"/>
                </a:lnTo>
                <a:lnTo>
                  <a:pt x="842307" y="2049102"/>
                </a:lnTo>
                <a:lnTo>
                  <a:pt x="887221" y="2057533"/>
                </a:lnTo>
                <a:lnTo>
                  <a:pt x="932401" y="2064091"/>
                </a:lnTo>
                <a:lnTo>
                  <a:pt x="977781" y="2068775"/>
                </a:lnTo>
                <a:lnTo>
                  <a:pt x="1023295" y="2071585"/>
                </a:lnTo>
                <a:lnTo>
                  <a:pt x="1068875" y="2072522"/>
                </a:lnTo>
                <a:lnTo>
                  <a:pt x="1114456" y="2071585"/>
                </a:lnTo>
                <a:lnTo>
                  <a:pt x="1159969" y="2068775"/>
                </a:lnTo>
                <a:lnTo>
                  <a:pt x="1205350" y="2064091"/>
                </a:lnTo>
                <a:lnTo>
                  <a:pt x="1250530" y="2057533"/>
                </a:lnTo>
                <a:lnTo>
                  <a:pt x="1295443" y="2049102"/>
                </a:lnTo>
                <a:lnTo>
                  <a:pt x="1340023" y="2038798"/>
                </a:lnTo>
                <a:lnTo>
                  <a:pt x="1384203" y="2026620"/>
                </a:lnTo>
                <a:lnTo>
                  <a:pt x="1427915" y="2012568"/>
                </a:lnTo>
                <a:lnTo>
                  <a:pt x="1471094" y="1996643"/>
                </a:lnTo>
                <a:lnTo>
                  <a:pt x="1513673" y="1978845"/>
                </a:lnTo>
                <a:lnTo>
                  <a:pt x="1555585" y="1959172"/>
                </a:lnTo>
                <a:lnTo>
                  <a:pt x="1596762" y="1937627"/>
                </a:lnTo>
                <a:lnTo>
                  <a:pt x="1637140" y="1914207"/>
                </a:lnTo>
                <a:lnTo>
                  <a:pt x="1676650" y="1888915"/>
                </a:lnTo>
                <a:lnTo>
                  <a:pt x="1715226" y="1861748"/>
                </a:lnTo>
                <a:lnTo>
                  <a:pt x="1752802" y="1832708"/>
                </a:lnTo>
                <a:lnTo>
                  <a:pt x="1789310" y="1801795"/>
                </a:lnTo>
                <a:lnTo>
                  <a:pt x="1824685" y="1769008"/>
                </a:lnTo>
                <a:lnTo>
                  <a:pt x="1858504" y="1734713"/>
                </a:lnTo>
                <a:lnTo>
                  <a:pt x="1890390" y="1699319"/>
                </a:lnTo>
                <a:lnTo>
                  <a:pt x="1920344" y="1662889"/>
                </a:lnTo>
                <a:lnTo>
                  <a:pt x="1948365" y="1625490"/>
                </a:lnTo>
                <a:lnTo>
                  <a:pt x="1974454" y="1587186"/>
                </a:lnTo>
                <a:lnTo>
                  <a:pt x="1998611" y="1548040"/>
                </a:lnTo>
                <a:lnTo>
                  <a:pt x="2020834" y="1508119"/>
                </a:lnTo>
                <a:lnTo>
                  <a:pt x="2041126" y="1467486"/>
                </a:lnTo>
                <a:lnTo>
                  <a:pt x="2059485" y="1426207"/>
                </a:lnTo>
                <a:lnTo>
                  <a:pt x="2075911" y="1384345"/>
                </a:lnTo>
                <a:lnTo>
                  <a:pt x="2090405" y="1341966"/>
                </a:lnTo>
                <a:lnTo>
                  <a:pt x="2102966" y="1299135"/>
                </a:lnTo>
                <a:lnTo>
                  <a:pt x="2113595" y="1255915"/>
                </a:lnTo>
                <a:lnTo>
                  <a:pt x="2122291" y="1212372"/>
                </a:lnTo>
                <a:lnTo>
                  <a:pt x="2129055" y="1168571"/>
                </a:lnTo>
                <a:lnTo>
                  <a:pt x="2133886" y="1124575"/>
                </a:lnTo>
                <a:lnTo>
                  <a:pt x="2136785" y="1080450"/>
                </a:lnTo>
                <a:lnTo>
                  <a:pt x="2137751" y="1036261"/>
                </a:lnTo>
                <a:lnTo>
                  <a:pt x="2136785" y="992071"/>
                </a:lnTo>
                <a:lnTo>
                  <a:pt x="2133886" y="947946"/>
                </a:lnTo>
                <a:lnTo>
                  <a:pt x="2129055" y="903950"/>
                </a:lnTo>
                <a:lnTo>
                  <a:pt x="2122291" y="860149"/>
                </a:lnTo>
                <a:lnTo>
                  <a:pt x="2113595" y="816606"/>
                </a:lnTo>
                <a:lnTo>
                  <a:pt x="2102966" y="773386"/>
                </a:lnTo>
                <a:lnTo>
                  <a:pt x="2090405" y="730555"/>
                </a:lnTo>
                <a:lnTo>
                  <a:pt x="2075911" y="688176"/>
                </a:lnTo>
                <a:lnTo>
                  <a:pt x="2059485" y="646315"/>
                </a:lnTo>
                <a:lnTo>
                  <a:pt x="2041126" y="605035"/>
                </a:lnTo>
                <a:lnTo>
                  <a:pt x="2020834" y="564402"/>
                </a:lnTo>
                <a:lnTo>
                  <a:pt x="1998611" y="524481"/>
                </a:lnTo>
                <a:lnTo>
                  <a:pt x="1974454" y="485336"/>
                </a:lnTo>
                <a:lnTo>
                  <a:pt x="1948365" y="447031"/>
                </a:lnTo>
                <a:lnTo>
                  <a:pt x="1920344" y="409632"/>
                </a:lnTo>
                <a:lnTo>
                  <a:pt x="1890390" y="373203"/>
                </a:lnTo>
                <a:lnTo>
                  <a:pt x="1858504" y="337808"/>
                </a:lnTo>
                <a:lnTo>
                  <a:pt x="1824685" y="303513"/>
                </a:lnTo>
                <a:lnTo>
                  <a:pt x="1789310" y="270726"/>
                </a:lnTo>
                <a:lnTo>
                  <a:pt x="1752802" y="239813"/>
                </a:lnTo>
                <a:lnTo>
                  <a:pt x="1715226" y="210773"/>
                </a:lnTo>
                <a:lnTo>
                  <a:pt x="1676650" y="183607"/>
                </a:lnTo>
                <a:lnTo>
                  <a:pt x="1637140" y="158314"/>
                </a:lnTo>
                <a:lnTo>
                  <a:pt x="1596762" y="134895"/>
                </a:lnTo>
                <a:lnTo>
                  <a:pt x="1555585" y="113349"/>
                </a:lnTo>
                <a:lnTo>
                  <a:pt x="1513673" y="93677"/>
                </a:lnTo>
                <a:lnTo>
                  <a:pt x="1471094" y="75878"/>
                </a:lnTo>
                <a:lnTo>
                  <a:pt x="1427915" y="59953"/>
                </a:lnTo>
                <a:lnTo>
                  <a:pt x="1384203" y="45901"/>
                </a:lnTo>
                <a:lnTo>
                  <a:pt x="1340023" y="33723"/>
                </a:lnTo>
                <a:lnTo>
                  <a:pt x="1295443" y="23419"/>
                </a:lnTo>
                <a:lnTo>
                  <a:pt x="1250530" y="14988"/>
                </a:lnTo>
                <a:lnTo>
                  <a:pt x="1205350" y="8430"/>
                </a:lnTo>
                <a:lnTo>
                  <a:pt x="1159969" y="3747"/>
                </a:lnTo>
                <a:lnTo>
                  <a:pt x="1114456" y="936"/>
                </a:lnTo>
                <a:lnTo>
                  <a:pt x="1068875" y="0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19670" y="3673849"/>
            <a:ext cx="743078" cy="413630"/>
          </a:xfrm>
          <a:prstGeom prst="rect">
            <a:avLst/>
          </a:prstGeom>
        </p:spPr>
        <p:txBody>
          <a:bodyPr vert="horz" wrap="square" lIns="0" tIns="5198" rIns="0" bIns="0" rtlCol="0">
            <a:spAutoFit/>
          </a:bodyPr>
          <a:lstStyle/>
          <a:p>
            <a:pPr marL="5776" marR="2310" indent="182809">
              <a:lnSpc>
                <a:spcPct val="113599"/>
              </a:lnSpc>
              <a:spcBef>
                <a:spcPts val="41"/>
              </a:spcBef>
            </a:pP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Loss </a:t>
            </a:r>
            <a:r>
              <a:rPr sz="1182" spc="1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Function</a:t>
            </a:r>
            <a:endParaRPr sz="1182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68332" y="2896519"/>
            <a:ext cx="45919" cy="414426"/>
            <a:chOff x="12462626" y="6368766"/>
            <a:chExt cx="100965" cy="911225"/>
          </a:xfrm>
        </p:grpSpPr>
        <p:sp>
          <p:nvSpPr>
            <p:cNvPr id="22" name="object 22"/>
            <p:cNvSpPr/>
            <p:nvPr/>
          </p:nvSpPr>
          <p:spPr>
            <a:xfrm>
              <a:off x="12512886" y="6368766"/>
              <a:ext cx="0" cy="821055"/>
            </a:xfrm>
            <a:custGeom>
              <a:avLst/>
              <a:gdLst/>
              <a:ahLst/>
              <a:cxnLst/>
              <a:rect l="l" t="t" r="r" b="b"/>
              <a:pathLst>
                <a:path h="821054">
                  <a:moveTo>
                    <a:pt x="0" y="0"/>
                  </a:moveTo>
                  <a:lnTo>
                    <a:pt x="0" y="82091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62626" y="71792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349459" y="3874534"/>
            <a:ext cx="734703" cy="45919"/>
            <a:chOff x="13960265" y="8519190"/>
            <a:chExt cx="1615440" cy="100965"/>
          </a:xfrm>
        </p:grpSpPr>
        <p:sp>
          <p:nvSpPr>
            <p:cNvPr id="25" name="object 25"/>
            <p:cNvSpPr/>
            <p:nvPr/>
          </p:nvSpPr>
          <p:spPr>
            <a:xfrm>
              <a:off x="13960265" y="8569450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5">
                  <a:moveTo>
                    <a:pt x="0" y="0"/>
                  </a:moveTo>
                  <a:lnTo>
                    <a:pt x="1514909" y="0"/>
                  </a:lnTo>
                  <a:lnTo>
                    <a:pt x="152538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75182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256305" y="3659283"/>
            <a:ext cx="1128624" cy="476229"/>
          </a:xfrm>
          <a:custGeom>
            <a:avLst/>
            <a:gdLst/>
            <a:ahLst/>
            <a:cxnLst/>
            <a:rect l="l" t="t" r="r" b="b"/>
            <a:pathLst>
              <a:path w="2481580" h="1047115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2" y="1046904"/>
                </a:lnTo>
                <a:lnTo>
                  <a:pt x="2327383" y="1045617"/>
                </a:lnTo>
                <a:lnTo>
                  <a:pt x="2381990" y="1035322"/>
                </a:lnTo>
                <a:lnTo>
                  <a:pt x="2435386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1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6" y="45785"/>
                </a:lnTo>
                <a:lnTo>
                  <a:pt x="2381990" y="11766"/>
                </a:lnTo>
                <a:lnTo>
                  <a:pt x="2327383" y="1470"/>
                </a:lnTo>
                <a:lnTo>
                  <a:pt x="2288852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31902" y="3795896"/>
            <a:ext cx="377459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76">
              <a:spcBef>
                <a:spcPts val="61"/>
              </a:spcBef>
            </a:pP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1182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40300" y="1074019"/>
            <a:ext cx="4476664" cy="2432260"/>
            <a:chOff x="7343830" y="2361515"/>
            <a:chExt cx="9843135" cy="5347970"/>
          </a:xfrm>
        </p:grpSpPr>
        <p:sp>
          <p:nvSpPr>
            <p:cNvPr id="30" name="object 30"/>
            <p:cNvSpPr/>
            <p:nvPr/>
          </p:nvSpPr>
          <p:spPr>
            <a:xfrm>
              <a:off x="17173382" y="2883624"/>
              <a:ext cx="0" cy="4826000"/>
            </a:xfrm>
            <a:custGeom>
              <a:avLst/>
              <a:gdLst/>
              <a:ahLst/>
              <a:cxnLst/>
              <a:rect l="l" t="t" r="r" b="b"/>
              <a:pathLst>
                <a:path h="4826000">
                  <a:moveTo>
                    <a:pt x="0" y="482547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03754" y="2885059"/>
              <a:ext cx="9783445" cy="0"/>
            </a:xfrm>
            <a:custGeom>
              <a:avLst/>
              <a:gdLst/>
              <a:ahLst/>
              <a:cxnLst/>
              <a:rect l="l" t="t" r="r" b="b"/>
              <a:pathLst>
                <a:path w="9783444">
                  <a:moveTo>
                    <a:pt x="0" y="0"/>
                  </a:moveTo>
                  <a:lnTo>
                    <a:pt x="978287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94091" y="2873660"/>
              <a:ext cx="0" cy="1376045"/>
            </a:xfrm>
            <a:custGeom>
              <a:avLst/>
              <a:gdLst/>
              <a:ahLst/>
              <a:cxnLst/>
              <a:rect l="l" t="t" r="r" b="b"/>
              <a:pathLst>
                <a:path h="1376045">
                  <a:moveTo>
                    <a:pt x="0" y="0"/>
                  </a:moveTo>
                  <a:lnTo>
                    <a:pt x="0" y="137587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43830" y="423906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15429" y="2361515"/>
              <a:ext cx="4317365" cy="1047115"/>
            </a:xfrm>
            <a:custGeom>
              <a:avLst/>
              <a:gdLst/>
              <a:ahLst/>
              <a:cxnLst/>
              <a:rect l="l" t="t" r="r" b="b"/>
              <a:pathLst>
                <a:path w="4317365" h="1047114">
                  <a:moveTo>
                    <a:pt x="407692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78" y="45784"/>
                  </a:lnTo>
                  <a:lnTo>
                    <a:pt x="11758" y="99184"/>
                  </a:lnTo>
                  <a:lnTo>
                    <a:pt x="1469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299"/>
                  </a:lnTo>
                  <a:lnTo>
                    <a:pt x="11758" y="947903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076922" y="1047088"/>
                  </a:lnTo>
                  <a:lnTo>
                    <a:pt x="4124701" y="1046904"/>
                  </a:lnTo>
                  <a:lnTo>
                    <a:pt x="4163231" y="1045617"/>
                  </a:lnTo>
                  <a:lnTo>
                    <a:pt x="4217829" y="1035322"/>
                  </a:lnTo>
                  <a:lnTo>
                    <a:pt x="4271235" y="1001303"/>
                  </a:lnTo>
                  <a:lnTo>
                    <a:pt x="4305251" y="947903"/>
                  </a:lnTo>
                  <a:lnTo>
                    <a:pt x="4315549" y="893299"/>
                  </a:lnTo>
                  <a:lnTo>
                    <a:pt x="4316836" y="854769"/>
                  </a:lnTo>
                  <a:lnTo>
                    <a:pt x="4317020" y="806991"/>
                  </a:lnTo>
                  <a:lnTo>
                    <a:pt x="4317020" y="240096"/>
                  </a:lnTo>
                  <a:lnTo>
                    <a:pt x="4316836" y="192318"/>
                  </a:lnTo>
                  <a:lnTo>
                    <a:pt x="4315549" y="153787"/>
                  </a:lnTo>
                  <a:lnTo>
                    <a:pt x="4305251" y="99184"/>
                  </a:lnTo>
                  <a:lnTo>
                    <a:pt x="4271235" y="45784"/>
                  </a:lnTo>
                  <a:lnTo>
                    <a:pt x="4217829" y="11765"/>
                  </a:lnTo>
                  <a:lnTo>
                    <a:pt x="4163231" y="1470"/>
                  </a:lnTo>
                  <a:lnTo>
                    <a:pt x="4124701" y="183"/>
                  </a:lnTo>
                  <a:lnTo>
                    <a:pt x="407692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36262" y="1210631"/>
            <a:ext cx="1566153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76">
              <a:spcBef>
                <a:spcPts val="61"/>
              </a:spcBef>
            </a:pP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Optimization</a:t>
            </a:r>
            <a:r>
              <a:rPr sz="1182" spc="-16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spc="9" dirty="0">
                <a:solidFill>
                  <a:srgbClr val="FFFFFF"/>
                </a:solidFill>
                <a:latin typeface="Courier New"/>
                <a:cs typeface="Courier New"/>
              </a:rPr>
              <a:t>Algo</a:t>
            </a:r>
            <a:endParaRPr sz="1182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8392" y="2328247"/>
            <a:ext cx="354644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76">
              <a:spcBef>
                <a:spcPts val="57"/>
              </a:spcBef>
            </a:pPr>
            <a:r>
              <a:rPr sz="887" spc="7" dirty="0">
                <a:latin typeface="Courier New"/>
                <a:cs typeface="Courier New"/>
              </a:rPr>
              <a:t>input</a:t>
            </a:r>
            <a:endParaRPr sz="887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84185" y="3678131"/>
            <a:ext cx="1040252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76">
              <a:spcBef>
                <a:spcPts val="57"/>
              </a:spcBef>
            </a:pPr>
            <a:r>
              <a:rPr sz="887" spc="7" dirty="0">
                <a:latin typeface="Courier New"/>
                <a:cs typeface="Courier New"/>
              </a:rPr>
              <a:t>expected</a:t>
            </a:r>
            <a:r>
              <a:rPr sz="887" spc="-25" dirty="0">
                <a:latin typeface="Courier New"/>
                <a:cs typeface="Courier New"/>
              </a:rPr>
              <a:t> </a:t>
            </a:r>
            <a:r>
              <a:rPr sz="887" spc="7" dirty="0">
                <a:latin typeface="Courier New"/>
                <a:cs typeface="Courier New"/>
              </a:rPr>
              <a:t>output</a:t>
            </a:r>
            <a:endParaRPr sz="88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77E274-BF2B-484A-A313-28B8BAFC7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16367"/>
            <a:ext cx="8610600" cy="4078256"/>
          </a:xfrm>
        </p:spPr>
        <p:txBody>
          <a:bodyPr/>
          <a:lstStyle/>
          <a:p>
            <a:r>
              <a:rPr lang="en-IN" dirty="0"/>
              <a:t>When training a deep learning model, you must adapt every epoch’s weight and minimize the loss function. </a:t>
            </a:r>
          </a:p>
          <a:p>
            <a:r>
              <a:rPr lang="en-IN" dirty="0"/>
              <a:t>An optimizer is an algorithm or function that adapts the neural network’s attributes, like </a:t>
            </a:r>
            <a:r>
              <a:rPr lang="en-IN" b="1" dirty="0"/>
              <a:t>learning rate and weights</a:t>
            </a:r>
            <a:r>
              <a:rPr lang="en-IN" dirty="0"/>
              <a:t>. Hence, it assists in improving the accuracy and reduces the total loss. </a:t>
            </a:r>
          </a:p>
          <a:p>
            <a:r>
              <a:rPr lang="en-IN" dirty="0"/>
              <a:t>But it is a daunting task to choose the </a:t>
            </a:r>
            <a:r>
              <a:rPr lang="en-IN" b="1" dirty="0"/>
              <a:t>appropriate weights for the model</a:t>
            </a:r>
            <a:r>
              <a:rPr lang="en-IN" dirty="0"/>
              <a:t>. This is because a deep learning model usually comprises </a:t>
            </a:r>
            <a:r>
              <a:rPr lang="en-IN" b="1" dirty="0"/>
              <a:t>millions of parameters.</a:t>
            </a:r>
          </a:p>
          <a:p>
            <a:r>
              <a:rPr lang="en-IN" dirty="0"/>
              <a:t>You can use various optimizers to modify your learning rate and weights. But selecting the best </a:t>
            </a:r>
            <a:r>
              <a:rPr lang="en-IN" b="1" dirty="0"/>
              <a:t>optimizer in deep learning</a:t>
            </a:r>
            <a:r>
              <a:rPr lang="en-IN" dirty="0"/>
              <a:t> depends on your application.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634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D2B008-B499-4717-8CEC-6CBEF11B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Sample</a:t>
            </a:r>
            <a:r>
              <a:rPr lang="en-IN" dirty="0"/>
              <a:t>: It depicts a single row of a dataset.</a:t>
            </a:r>
          </a:p>
          <a:p>
            <a:r>
              <a:rPr lang="en-IN" b="1" dirty="0"/>
              <a:t>Epoch</a:t>
            </a:r>
            <a:r>
              <a:rPr lang="en-IN" dirty="0"/>
              <a:t>: It denotes the number of times the algorithm operates on the entire training dataset.</a:t>
            </a:r>
          </a:p>
          <a:p>
            <a:r>
              <a:rPr lang="en-IN" b="1" dirty="0"/>
              <a:t>Batch</a:t>
            </a:r>
            <a:r>
              <a:rPr lang="en-IN" dirty="0"/>
              <a:t>: It is the number of samples to be considered for updating the model parameters.</a:t>
            </a:r>
          </a:p>
          <a:p>
            <a:r>
              <a:rPr lang="en-IN" b="1" dirty="0"/>
              <a:t>Cost Function/Loss Function</a:t>
            </a:r>
            <a:r>
              <a:rPr lang="en-IN" dirty="0"/>
              <a:t>: A cost function helps you calculate the cost, representing the difference between the actual value and the predicted value.</a:t>
            </a:r>
          </a:p>
          <a:p>
            <a:r>
              <a:rPr lang="en-IN" b="1" dirty="0"/>
              <a:t>Learning rate</a:t>
            </a:r>
            <a:r>
              <a:rPr lang="en-IN" dirty="0"/>
              <a:t>: It offers a degree that denotes how much the model weights should be updated.</a:t>
            </a:r>
          </a:p>
          <a:p>
            <a:r>
              <a:rPr lang="en-IN" b="1" dirty="0"/>
              <a:t>Weights/ Bias</a:t>
            </a:r>
            <a:r>
              <a:rPr lang="en-IN" dirty="0"/>
              <a:t>: They are learnable parameters that control the signal between two neurons in a deep learning model.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17929-7758-48DA-AA1B-C7FFB102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553701"/>
          </a:xfrm>
        </p:spPr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0668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A056DB-0E26-448F-96D3-9BECDC25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84518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This is the most basic optimizer that directly uses the </a:t>
            </a:r>
            <a:r>
              <a:rPr lang="en-IN" b="1" dirty="0"/>
              <a:t>derivative of the loss </a:t>
            </a:r>
            <a:r>
              <a:rPr lang="en-IN" dirty="0"/>
              <a:t>function and learning rate to reduce the loss and achieve the minima. </a:t>
            </a:r>
          </a:p>
          <a:p>
            <a:r>
              <a:rPr lang="en-IN" dirty="0"/>
              <a:t>This approach is also adopted in </a:t>
            </a:r>
            <a:r>
              <a:rPr lang="en-IN" b="1" dirty="0"/>
              <a:t>backpropagation</a:t>
            </a:r>
            <a:r>
              <a:rPr lang="en-IN" dirty="0"/>
              <a:t> in neural networks where the updated parameters are shared between different layers depending upon when the minimum loss is achieved. </a:t>
            </a:r>
          </a:p>
          <a:p>
            <a:r>
              <a:rPr lang="en-IN" dirty="0"/>
              <a:t>It is easy to implement and interpret the results, but it has various issues. </a:t>
            </a:r>
          </a:p>
          <a:p>
            <a:r>
              <a:rPr lang="en-IN" b="1" dirty="0"/>
              <a:t>The weights are updated when the whole dataset gradient is calculated, which slows down the process.</a:t>
            </a:r>
          </a:p>
          <a:p>
            <a:r>
              <a:rPr lang="en-IN" dirty="0"/>
              <a:t> It also requires a large amount of memory to store this temporary data, making it a resource-hungry process. </a:t>
            </a:r>
          </a:p>
          <a:p>
            <a:r>
              <a:rPr lang="en-IN" dirty="0"/>
              <a:t>Though the idea behind this algorithm is well suited, it needs to be </a:t>
            </a:r>
            <a:r>
              <a:rPr lang="en-IN" b="1" dirty="0"/>
              <a:t>tweaked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80C14-7038-4849-BF51-035D7E46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78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D4A96-0C7A-403B-923C-406CEAEA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r>
              <a:rPr lang="en-US" dirty="0"/>
              <a:t> (GD) is an </a:t>
            </a:r>
            <a:r>
              <a:rPr lang="en-US" b="1" dirty="0"/>
              <a:t>iterative first-order optimization </a:t>
            </a:r>
            <a:r>
              <a:rPr lang="en-US" dirty="0"/>
              <a:t>algorithm, used to find a local minimum of a given function. </a:t>
            </a:r>
          </a:p>
          <a:p>
            <a:endParaRPr lang="en-US" dirty="0"/>
          </a:p>
          <a:p>
            <a:r>
              <a:rPr lang="en-US" dirty="0"/>
              <a:t>This method is commonly used in </a:t>
            </a:r>
            <a:r>
              <a:rPr lang="en-US" i="1" dirty="0"/>
              <a:t>machine learning</a:t>
            </a:r>
            <a:r>
              <a:rPr lang="en-US" dirty="0"/>
              <a:t> (ML) and </a:t>
            </a:r>
            <a:r>
              <a:rPr lang="en-US" i="1" dirty="0"/>
              <a:t>deep learning </a:t>
            </a:r>
            <a:r>
              <a:rPr lang="en-US" dirty="0"/>
              <a:t>(DL) to minimize a cost/loss function (e.g. in a linear regression).</a:t>
            </a:r>
          </a:p>
          <a:p>
            <a:endParaRPr lang="en-US" dirty="0"/>
          </a:p>
          <a:p>
            <a:r>
              <a:rPr lang="en-US" dirty="0"/>
              <a:t>This method was proposed long before the era of modern computers by </a:t>
            </a:r>
            <a:r>
              <a:rPr lang="en-US" b="1" dirty="0"/>
              <a:t>Augustin-Louis Cauchy in 1847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D54F27-2AC2-4B85-968C-772A3131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19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BFBFBF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0404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0404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25131</TotalTime>
  <Words>1392</Words>
  <Application>Microsoft Office PowerPoint</Application>
  <PresentationFormat>On-screen Show (16:9)</PresentationFormat>
  <Paragraphs>110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Georgia</vt:lpstr>
      <vt:lpstr>Helvetica Neue</vt:lpstr>
      <vt:lpstr>Inter</vt:lpstr>
      <vt:lpstr>Segoe UI</vt:lpstr>
      <vt:lpstr>Times New Roman</vt:lpstr>
      <vt:lpstr>Office Theme</vt:lpstr>
      <vt:lpstr>Types of Optimizers in Deep Learning</vt:lpstr>
      <vt:lpstr>Outline</vt:lpstr>
      <vt:lpstr>PowerPoint Presentation</vt:lpstr>
      <vt:lpstr>Optimizers</vt:lpstr>
      <vt:lpstr>PowerPoint Presentation</vt:lpstr>
      <vt:lpstr>PowerPoint Presentation</vt:lpstr>
      <vt:lpstr>Terminologies</vt:lpstr>
      <vt:lpstr>Gradient Descent</vt:lpstr>
      <vt:lpstr>PowerPoint Presentation</vt:lpstr>
      <vt:lpstr>PowerPoint Presentation</vt:lpstr>
      <vt:lpstr>PowerPoint Presentation</vt:lpstr>
      <vt:lpstr>PowerPoint Presentation</vt:lpstr>
      <vt:lpstr>Batch Gradient Descent </vt:lpstr>
      <vt:lpstr>Stochastic Gradient Descent </vt:lpstr>
      <vt:lpstr>Mini-Batch Gradient Descent </vt:lpstr>
      <vt:lpstr>Mini Batch</vt:lpstr>
      <vt:lpstr>Plotting the Gradient Descent Algorithm </vt:lpstr>
      <vt:lpstr>Local Minima </vt:lpstr>
      <vt:lpstr>PowerPoint Presentation</vt:lpstr>
      <vt:lpstr>Top view of the 3D Surface!</vt:lpstr>
      <vt:lpstr>PowerPoint Presentation</vt:lpstr>
      <vt:lpstr>Plot for the 2 weight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with Momentum </vt:lpstr>
      <vt:lpstr>AdaGrad (Adaptive Gradient Algorithm) </vt:lpstr>
      <vt:lpstr>RMSProp (Root Mean Square Propagation) </vt:lpstr>
      <vt:lpstr>PowerPoint Presentation</vt:lpstr>
      <vt:lpstr>PowerPoint Presentation</vt:lpstr>
      <vt:lpstr>PowerPoint Presentation</vt:lpstr>
      <vt:lpstr>Adam (Adaptive Moment Estimation) 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jayaraj</cp:lastModifiedBy>
  <cp:revision>439</cp:revision>
  <cp:lastPrinted>2018-04-02T16:27:34Z</cp:lastPrinted>
  <dcterms:modified xsi:type="dcterms:W3CDTF">2024-11-11T11:26:48Z</dcterms:modified>
</cp:coreProperties>
</file>