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1920" r:id="rId3"/>
    <p:sldId id="778" r:id="rId4"/>
    <p:sldId id="1993" r:id="rId5"/>
    <p:sldId id="1994" r:id="rId6"/>
    <p:sldId id="1998" r:id="rId7"/>
    <p:sldId id="1999" r:id="rId8"/>
    <p:sldId id="1995" r:id="rId9"/>
    <p:sldId id="2003" r:id="rId10"/>
    <p:sldId id="2004" r:id="rId11"/>
    <p:sldId id="1972" r:id="rId12"/>
    <p:sldId id="1973" r:id="rId13"/>
    <p:sldId id="1974" r:id="rId14"/>
    <p:sldId id="1996" r:id="rId15"/>
    <p:sldId id="2006" r:id="rId16"/>
    <p:sldId id="1997" r:id="rId17"/>
    <p:sldId id="2005" r:id="rId18"/>
    <p:sldId id="1977" r:id="rId19"/>
    <p:sldId id="2011" r:id="rId20"/>
    <p:sldId id="2012" r:id="rId21"/>
    <p:sldId id="2008" r:id="rId22"/>
    <p:sldId id="2009"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2523" autoAdjust="0"/>
  </p:normalViewPr>
  <p:slideViewPr>
    <p:cSldViewPr>
      <p:cViewPr varScale="1">
        <p:scale>
          <a:sx n="66" d="100"/>
          <a:sy n="66" d="100"/>
        </p:scale>
        <p:origin x="156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53B171-D4AA-4CA2-9B44-92757D2A98EC}" type="datetimeFigureOut">
              <a:rPr lang="en-IN" smtClean="0"/>
              <a:t>22-10-2024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A6E4B6-EA02-42AE-840C-B64CE2F325D1}" type="slidenum">
              <a:rPr lang="en-IN" smtClean="0"/>
              <a:t>‹#›</a:t>
            </a:fld>
            <a:endParaRPr lang="en-IN"/>
          </a:p>
        </p:txBody>
      </p:sp>
    </p:spTree>
    <p:extLst>
      <p:ext uri="{BB962C8B-B14F-4D97-AF65-F5344CB8AC3E}">
        <p14:creationId xmlns:p14="http://schemas.microsoft.com/office/powerpoint/2010/main" val="353071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p:nvPr>
        </p:nvSpPr>
        <p:spPr>
          <a:ln/>
        </p:spPr>
        <p:txBody>
          <a:bodyPr/>
          <a:lstStyle/>
          <a:p>
            <a:fld id="{F7822404-FC3B-4DA5-80D6-38DDEE6A3646}" type="slidenum">
              <a:rPr lang="en-IN" altLang="en-US"/>
              <a:pPr/>
              <a:t>3</a:t>
            </a:fld>
            <a:endParaRPr lang="en-IN" altLang="en-US"/>
          </a:p>
        </p:txBody>
      </p:sp>
      <p:sp>
        <p:nvSpPr>
          <p:cNvPr id="983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9014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01545" y="90170"/>
            <a:ext cx="5740908"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63229" y="90170"/>
            <a:ext cx="521754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321309" y="1392343"/>
            <a:ext cx="8501380" cy="473456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6" name="Holder 6"/>
          <p:cNvSpPr>
            <a:spLocks noGrp="1"/>
          </p:cNvSpPr>
          <p:nvPr>
            <p:ph type="sldNum" sz="quarter" idx="7"/>
          </p:nvPr>
        </p:nvSpPr>
        <p:spPr>
          <a:xfrm>
            <a:off x="8400415" y="6429364"/>
            <a:ext cx="2317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609600"/>
            <a:ext cx="8686800" cy="4629472"/>
          </a:xfrm>
          <a:prstGeom prst="rect">
            <a:avLst/>
          </a:prstGeom>
        </p:spPr>
        <p:txBody>
          <a:bodyPr vert="horz" wrap="square" lIns="0" tIns="12700" rIns="0" bIns="0" rtlCol="0">
            <a:spAutoFit/>
          </a:bodyPr>
          <a:lstStyle/>
          <a:p>
            <a:pPr marL="12700">
              <a:spcBef>
                <a:spcPts val="100"/>
              </a:spcBef>
            </a:pPr>
            <a:br>
              <a:rPr lang="en-US" sz="6000" spc="-5" dirty="0"/>
            </a:br>
            <a:r>
              <a:rPr lang="en-US" sz="6000" spc="-5" dirty="0"/>
              <a:t>	</a:t>
            </a:r>
            <a:r>
              <a:rPr lang="en-US" spc="-5" dirty="0"/>
              <a:t>Vanishing Gradient Issue in ANN</a:t>
            </a:r>
            <a:br>
              <a:rPr lang="en-US" sz="6000" spc="-5" dirty="0"/>
            </a:br>
            <a:r>
              <a:rPr lang="en-US" sz="6000" spc="-5" dirty="0"/>
              <a:t>   </a:t>
            </a:r>
            <a:r>
              <a:rPr lang="en-US" sz="2800" spc="-5" dirty="0"/>
              <a:t>   </a:t>
            </a:r>
            <a:br>
              <a:rPr lang="en-US" sz="6000" spc="-5" dirty="0"/>
            </a:br>
            <a:r>
              <a:rPr lang="en-US" sz="6000" spc="-5" dirty="0"/>
              <a:t>   </a:t>
            </a:r>
            <a:br>
              <a:rPr lang="en-US" sz="6000" spc="-5" dirty="0"/>
            </a:br>
            <a:endParaRPr sz="6000" dirty="0"/>
          </a:p>
        </p:txBody>
      </p:sp>
      <p:sp>
        <p:nvSpPr>
          <p:cNvPr id="4" name="object 4"/>
          <p:cNvSpPr txBox="1"/>
          <p:nvPr/>
        </p:nvSpPr>
        <p:spPr>
          <a:xfrm>
            <a:off x="-10884" y="4193917"/>
            <a:ext cx="8528050" cy="784446"/>
          </a:xfrm>
          <a:prstGeom prst="rect">
            <a:avLst/>
          </a:prstGeom>
        </p:spPr>
        <p:txBody>
          <a:bodyPr vert="horz" wrap="square" lIns="0" tIns="12700" rIns="0" bIns="0" rtlCol="0">
            <a:spAutoFit/>
          </a:bodyPr>
          <a:lstStyle/>
          <a:p>
            <a:pPr marL="2935605">
              <a:lnSpc>
                <a:spcPct val="100000"/>
              </a:lnSpc>
              <a:spcBef>
                <a:spcPts val="100"/>
              </a:spcBef>
              <a:tabLst>
                <a:tab pos="5328285" algn="l"/>
              </a:tabLst>
            </a:pPr>
            <a:r>
              <a:rPr sz="4000" spc="-10" dirty="0">
                <a:latin typeface="Calibri"/>
                <a:cs typeface="Calibri"/>
              </a:rPr>
              <a:t>	</a:t>
            </a:r>
            <a:r>
              <a:rPr lang="en-US" sz="4000" spc="-5" dirty="0">
                <a:latin typeface="Calibri"/>
                <a:cs typeface="Calibri"/>
              </a:rPr>
              <a:t>Jayaraj P B</a:t>
            </a:r>
            <a:endParaRPr sz="4000" dirty="0">
              <a:latin typeface="Calibri"/>
              <a:cs typeface="Calibri"/>
            </a:endParaRPr>
          </a:p>
          <a:p>
            <a:pPr marL="8437245">
              <a:lnSpc>
                <a:spcPts val="1155"/>
              </a:lnSpc>
            </a:pPr>
            <a:r>
              <a:rPr sz="1200" dirty="0">
                <a:solidFill>
                  <a:srgbClr val="898989"/>
                </a:solidFill>
                <a:latin typeface="Calibri"/>
                <a:cs typeface="Calibri"/>
              </a:rPr>
              <a:t>1</a:t>
            </a:r>
            <a:endParaRPr sz="1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C1E9-853D-4057-A8DA-A79AC8BFAF70}"/>
              </a:ext>
            </a:extLst>
          </p:cNvPr>
          <p:cNvSpPr>
            <a:spLocks noGrp="1"/>
          </p:cNvSpPr>
          <p:nvPr>
            <p:ph type="title"/>
          </p:nvPr>
        </p:nvSpPr>
        <p:spPr>
          <a:xfrm>
            <a:off x="152401" y="90170"/>
            <a:ext cx="8305800" cy="2031325"/>
          </a:xfrm>
        </p:spPr>
        <p:txBody>
          <a:bodyPr/>
          <a:lstStyle/>
          <a:p>
            <a:r>
              <a:rPr lang="en-US" b="1" dirty="0"/>
              <a:t>Common Activation Functions</a:t>
            </a:r>
            <a:br>
              <a:rPr lang="en-US" b="1" dirty="0"/>
            </a:br>
            <a:endParaRPr lang="en-IN" dirty="0"/>
          </a:p>
        </p:txBody>
      </p:sp>
      <p:sp>
        <p:nvSpPr>
          <p:cNvPr id="3" name="Text Placeholder 2">
            <a:extLst>
              <a:ext uri="{FF2B5EF4-FFF2-40B4-BE49-F238E27FC236}">
                <a16:creationId xmlns:a16="http://schemas.microsoft.com/office/drawing/2014/main" id="{C315B843-1657-41AA-868F-00C115420BA5}"/>
              </a:ext>
            </a:extLst>
          </p:cNvPr>
          <p:cNvSpPr>
            <a:spLocks noGrp="1"/>
          </p:cNvSpPr>
          <p:nvPr>
            <p:ph type="body" idx="1"/>
          </p:nvPr>
        </p:nvSpPr>
        <p:spPr>
          <a:xfrm>
            <a:off x="321309" y="1392343"/>
            <a:ext cx="8501380" cy="4431983"/>
          </a:xfrm>
        </p:spPr>
        <p:txBody>
          <a:bodyPr/>
          <a:lstStyle/>
          <a:p>
            <a:r>
              <a:rPr lang="en-US" dirty="0"/>
              <a:t>In the realm of neural networks, several activation functions are commonly used.</a:t>
            </a:r>
          </a:p>
          <a:p>
            <a:endParaRPr lang="en-US" dirty="0"/>
          </a:p>
          <a:p>
            <a:pPr marL="342900" indent="-342900">
              <a:buFont typeface="Wingdings" panose="05000000000000000000" pitchFamily="2" charset="2"/>
              <a:buChar char="q"/>
            </a:pPr>
            <a:r>
              <a:rPr lang="en-US" b="1" dirty="0"/>
              <a:t>Linear</a:t>
            </a:r>
            <a:r>
              <a:rPr lang="en-US" dirty="0"/>
              <a:t>: The identity function </a:t>
            </a:r>
            <a:r>
              <a:rPr lang="en-US" i="1" dirty="0"/>
              <a:t>f</a:t>
            </a:r>
            <a:r>
              <a:rPr lang="en-US" dirty="0"/>
              <a:t>(</a:t>
            </a:r>
            <a:r>
              <a:rPr lang="en-US" i="1" dirty="0"/>
              <a:t>x</a:t>
            </a:r>
            <a:r>
              <a:rPr lang="en-US" dirty="0"/>
              <a:t>)=</a:t>
            </a:r>
            <a:r>
              <a:rPr lang="en-US" i="1" dirty="0"/>
              <a:t>x</a:t>
            </a:r>
            <a:r>
              <a:rPr lang="en-US" dirty="0"/>
              <a:t> is a basic linear activation, unbounded in its range.</a:t>
            </a:r>
          </a:p>
          <a:p>
            <a:pPr marL="342900" indent="-342900">
              <a:buFont typeface="Wingdings" panose="05000000000000000000" pitchFamily="2" charset="2"/>
              <a:buChar char="q"/>
            </a:pPr>
            <a:r>
              <a:rPr lang="en-US" b="1" dirty="0" err="1"/>
              <a:t>ReLU</a:t>
            </a:r>
            <a:r>
              <a:rPr lang="en-US" dirty="0"/>
              <a:t>: Standing for </a:t>
            </a:r>
            <a:r>
              <a:rPr lang="en-US" b="1" dirty="0"/>
              <a:t>rectified linear unit</a:t>
            </a:r>
            <a:r>
              <a:rPr lang="en-US" dirty="0"/>
              <a:t>, </a:t>
            </a:r>
            <a:r>
              <a:rPr lang="en-US" dirty="0" err="1"/>
              <a:t>ReLU</a:t>
            </a:r>
            <a:r>
              <a:rPr lang="en-US" dirty="0"/>
              <a:t> is a widely-used non-linear function.</a:t>
            </a:r>
          </a:p>
          <a:p>
            <a:pPr marL="342900" indent="-342900">
              <a:buFont typeface="Wingdings" panose="05000000000000000000" pitchFamily="2" charset="2"/>
              <a:buChar char="q"/>
            </a:pPr>
            <a:r>
              <a:rPr lang="en-US" b="1" dirty="0"/>
              <a:t>Sigmoid</a:t>
            </a:r>
            <a:r>
              <a:rPr lang="en-US" dirty="0"/>
              <a:t>: This function outputs values between 0 and 1, ideal for probability-based models.</a:t>
            </a:r>
          </a:p>
          <a:p>
            <a:pPr marL="342900" indent="-342900">
              <a:buFont typeface="Wingdings" panose="05000000000000000000" pitchFamily="2" charset="2"/>
              <a:buChar char="q"/>
            </a:pPr>
            <a:r>
              <a:rPr lang="en-US" b="1" dirty="0"/>
              <a:t>Tanh</a:t>
            </a:r>
            <a:r>
              <a:rPr lang="en-US" dirty="0"/>
              <a:t>: The tanh function outputs values between -1 and 1, effectively mapping negative inputs to negative outputs.</a:t>
            </a:r>
          </a:p>
          <a:p>
            <a:endParaRPr lang="en-IN" dirty="0"/>
          </a:p>
        </p:txBody>
      </p:sp>
    </p:spTree>
    <p:extLst>
      <p:ext uri="{BB962C8B-B14F-4D97-AF65-F5344CB8AC3E}">
        <p14:creationId xmlns:p14="http://schemas.microsoft.com/office/powerpoint/2010/main" val="209975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F797-6638-4967-8C5E-45687F04477B}"/>
              </a:ext>
            </a:extLst>
          </p:cNvPr>
          <p:cNvSpPr>
            <a:spLocks noGrp="1"/>
          </p:cNvSpPr>
          <p:nvPr>
            <p:ph type="title"/>
          </p:nvPr>
        </p:nvSpPr>
        <p:spPr/>
        <p:txBody>
          <a:bodyPr/>
          <a:lstStyle/>
          <a:p>
            <a:r>
              <a:rPr lang="en-US" dirty="0"/>
              <a:t>Activation Functions</a:t>
            </a:r>
            <a:endParaRPr lang="en-IN" dirty="0"/>
          </a:p>
        </p:txBody>
      </p:sp>
      <p:pic>
        <p:nvPicPr>
          <p:cNvPr id="4" name="Picture 3">
            <a:extLst>
              <a:ext uri="{FF2B5EF4-FFF2-40B4-BE49-F238E27FC236}">
                <a16:creationId xmlns:a16="http://schemas.microsoft.com/office/drawing/2014/main" id="{52627DFB-4552-4EB7-B21C-9F083E0E6560}"/>
              </a:ext>
            </a:extLst>
          </p:cNvPr>
          <p:cNvPicPr>
            <a:picLocks noChangeAspect="1"/>
          </p:cNvPicPr>
          <p:nvPr/>
        </p:nvPicPr>
        <p:blipFill>
          <a:blip r:embed="rId2"/>
          <a:stretch>
            <a:fillRect/>
          </a:stretch>
        </p:blipFill>
        <p:spPr>
          <a:xfrm>
            <a:off x="956758" y="1652339"/>
            <a:ext cx="7230484" cy="3553321"/>
          </a:xfrm>
          <a:prstGeom prst="rect">
            <a:avLst/>
          </a:prstGeom>
        </p:spPr>
      </p:pic>
    </p:spTree>
    <p:extLst>
      <p:ext uri="{BB962C8B-B14F-4D97-AF65-F5344CB8AC3E}">
        <p14:creationId xmlns:p14="http://schemas.microsoft.com/office/powerpoint/2010/main" val="377454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7CA89A-1181-476E-863A-4FB81964A3EE}"/>
              </a:ext>
            </a:extLst>
          </p:cNvPr>
          <p:cNvPicPr>
            <a:picLocks noChangeAspect="1"/>
          </p:cNvPicPr>
          <p:nvPr/>
        </p:nvPicPr>
        <p:blipFill>
          <a:blip r:embed="rId2"/>
          <a:stretch>
            <a:fillRect/>
          </a:stretch>
        </p:blipFill>
        <p:spPr>
          <a:xfrm>
            <a:off x="1447800" y="691626"/>
            <a:ext cx="6019800" cy="5474748"/>
          </a:xfrm>
          <a:prstGeom prst="rect">
            <a:avLst/>
          </a:prstGeom>
        </p:spPr>
      </p:pic>
    </p:spTree>
    <p:extLst>
      <p:ext uri="{BB962C8B-B14F-4D97-AF65-F5344CB8AC3E}">
        <p14:creationId xmlns:p14="http://schemas.microsoft.com/office/powerpoint/2010/main" val="352902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41DFD7-762C-4277-A943-9AA0FFC9B977}"/>
              </a:ext>
            </a:extLst>
          </p:cNvPr>
          <p:cNvPicPr>
            <a:picLocks noChangeAspect="1"/>
          </p:cNvPicPr>
          <p:nvPr/>
        </p:nvPicPr>
        <p:blipFill>
          <a:blip r:embed="rId2"/>
          <a:stretch>
            <a:fillRect/>
          </a:stretch>
        </p:blipFill>
        <p:spPr>
          <a:xfrm>
            <a:off x="801775" y="838200"/>
            <a:ext cx="7540449" cy="4343400"/>
          </a:xfrm>
          <a:prstGeom prst="rect">
            <a:avLst/>
          </a:prstGeom>
        </p:spPr>
      </p:pic>
      <p:sp>
        <p:nvSpPr>
          <p:cNvPr id="2" name="Rectangle 1">
            <a:extLst>
              <a:ext uri="{FF2B5EF4-FFF2-40B4-BE49-F238E27FC236}">
                <a16:creationId xmlns:a16="http://schemas.microsoft.com/office/drawing/2014/main" id="{53B54F81-FABD-4DE8-B457-6FEF8956ED80}"/>
              </a:ext>
            </a:extLst>
          </p:cNvPr>
          <p:cNvSpPr/>
          <p:nvPr/>
        </p:nvSpPr>
        <p:spPr>
          <a:xfrm>
            <a:off x="1905000" y="5410200"/>
            <a:ext cx="4134924" cy="400110"/>
          </a:xfrm>
          <a:prstGeom prst="rect">
            <a:avLst/>
          </a:prstGeom>
        </p:spPr>
        <p:txBody>
          <a:bodyPr wrap="square">
            <a:spAutoFit/>
          </a:bodyPr>
          <a:lstStyle/>
          <a:p>
            <a:r>
              <a:rPr lang="en-US" sz="2000" b="1" dirty="0" err="1">
                <a:solidFill>
                  <a:srgbClr val="1F1F1F"/>
                </a:solidFill>
                <a:latin typeface="Arial" panose="020B0604020202020204" pitchFamily="34" charset="0"/>
              </a:rPr>
              <a:t>ReLU</a:t>
            </a:r>
            <a:r>
              <a:rPr lang="en-US" sz="2000" b="1" dirty="0">
                <a:solidFill>
                  <a:srgbClr val="1F1F1F"/>
                </a:solidFill>
                <a:latin typeface="Arial" panose="020B0604020202020204" pitchFamily="34" charset="0"/>
              </a:rPr>
              <a:t> formula is : </a:t>
            </a:r>
            <a:r>
              <a:rPr lang="en-US" sz="2000" b="1" dirty="0">
                <a:solidFill>
                  <a:srgbClr val="040C28"/>
                </a:solidFill>
                <a:latin typeface="Arial" panose="020B0604020202020204" pitchFamily="34" charset="0"/>
              </a:rPr>
              <a:t>f(x) = max(0,x)</a:t>
            </a:r>
            <a:endParaRPr lang="en-IN" sz="2000" b="1" dirty="0"/>
          </a:p>
        </p:txBody>
      </p:sp>
    </p:spTree>
    <p:extLst>
      <p:ext uri="{BB962C8B-B14F-4D97-AF65-F5344CB8AC3E}">
        <p14:creationId xmlns:p14="http://schemas.microsoft.com/office/powerpoint/2010/main" val="3802703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A0CC-E1C6-4B8C-B9B4-26604484ECB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C08B0A9-86D0-4FE6-B8BF-704797CE790E}"/>
              </a:ext>
            </a:extLst>
          </p:cNvPr>
          <p:cNvSpPr>
            <a:spLocks noGrp="1"/>
          </p:cNvSpPr>
          <p:nvPr>
            <p:ph type="body" idx="1"/>
          </p:nvPr>
        </p:nvSpPr>
        <p:spPr>
          <a:xfrm>
            <a:off x="304800" y="1295401"/>
            <a:ext cx="8517889" cy="4528926"/>
          </a:xfrm>
        </p:spPr>
        <p:txBody>
          <a:bodyPr/>
          <a:lstStyle/>
          <a:p>
            <a:pPr marL="342900" indent="-342900">
              <a:buFont typeface="Wingdings" panose="05000000000000000000" pitchFamily="2" charset="2"/>
              <a:buChar char="q"/>
            </a:pPr>
            <a:r>
              <a:rPr lang="en-US" dirty="0"/>
              <a:t>Unfortunately, </a:t>
            </a:r>
            <a:r>
              <a:rPr lang="en-US" b="1" dirty="0"/>
              <a:t>the </a:t>
            </a:r>
            <a:r>
              <a:rPr lang="en-US" b="1" dirty="0" err="1"/>
              <a:t>ReLU</a:t>
            </a:r>
            <a:r>
              <a:rPr lang="en-US" b="1" dirty="0"/>
              <a:t> activation function is not perfect</a:t>
            </a:r>
            <a:r>
              <a:rPr lang="en-US" dirty="0"/>
              <a:t>. It suffers from a problem known as </a:t>
            </a:r>
            <a:r>
              <a:rPr lang="en-US" b="1" dirty="0"/>
              <a:t>the dying </a:t>
            </a:r>
            <a:r>
              <a:rPr lang="en-US" b="1" dirty="0" err="1"/>
              <a:t>ReLUs</a:t>
            </a:r>
            <a:r>
              <a:rPr lang="en-US" dirty="0"/>
              <a:t>: during training, some neurons effectively die, meaning they stop outputting anything other than 0. In some cases, you may find that half of your network’s neurons are dead, especially if you used a large learning rate. </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A neuron dies when its weights get tweaked in such a way that the weighted sum of its inputs are negative for all instances in the training set. When this happens, it just keeps  outputting 0s, and gradient descent does not affect it anymore since the gradient of </a:t>
            </a:r>
            <a:r>
              <a:rPr lang="en-US" b="1" dirty="0"/>
              <a:t>the </a:t>
            </a:r>
            <a:r>
              <a:rPr lang="en-US" b="1" dirty="0" err="1"/>
              <a:t>ReLU</a:t>
            </a:r>
            <a:r>
              <a:rPr lang="en-US" b="1" dirty="0"/>
              <a:t> function is 0 when its input is negative</a:t>
            </a:r>
            <a:endParaRPr lang="en-IN" b="1" dirty="0"/>
          </a:p>
        </p:txBody>
      </p:sp>
    </p:spTree>
    <p:extLst>
      <p:ext uri="{BB962C8B-B14F-4D97-AF65-F5344CB8AC3E}">
        <p14:creationId xmlns:p14="http://schemas.microsoft.com/office/powerpoint/2010/main" val="2781078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2942-894C-4510-9344-5692CCE0151A}"/>
              </a:ext>
            </a:extLst>
          </p:cNvPr>
          <p:cNvSpPr>
            <a:spLocks noGrp="1"/>
          </p:cNvSpPr>
          <p:nvPr>
            <p:ph type="title"/>
          </p:nvPr>
        </p:nvSpPr>
        <p:spPr>
          <a:xfrm>
            <a:off x="321309" y="90171"/>
            <a:ext cx="8365491" cy="671830"/>
          </a:xfrm>
        </p:spPr>
        <p:txBody>
          <a:bodyPr/>
          <a:lstStyle/>
          <a:p>
            <a:r>
              <a:rPr lang="en-US" dirty="0"/>
              <a:t>The Dying </a:t>
            </a:r>
            <a:r>
              <a:rPr lang="en-US" dirty="0" err="1"/>
              <a:t>ReLU</a:t>
            </a:r>
            <a:r>
              <a:rPr lang="en-US" dirty="0"/>
              <a:t> Problem:</a:t>
            </a:r>
            <a:br>
              <a:rPr lang="en-US" dirty="0"/>
            </a:br>
            <a:endParaRPr lang="en-IN" dirty="0"/>
          </a:p>
        </p:txBody>
      </p:sp>
      <p:sp>
        <p:nvSpPr>
          <p:cNvPr id="3" name="Text Placeholder 2">
            <a:extLst>
              <a:ext uri="{FF2B5EF4-FFF2-40B4-BE49-F238E27FC236}">
                <a16:creationId xmlns:a16="http://schemas.microsoft.com/office/drawing/2014/main" id="{A73918B9-C5D4-4F4B-A885-C26F2ACD18EB}"/>
              </a:ext>
            </a:extLst>
          </p:cNvPr>
          <p:cNvSpPr>
            <a:spLocks noGrp="1"/>
          </p:cNvSpPr>
          <p:nvPr>
            <p:ph type="body" idx="1"/>
          </p:nvPr>
        </p:nvSpPr>
        <p:spPr>
          <a:xfrm>
            <a:off x="332195" y="914400"/>
            <a:ext cx="8501380" cy="5539978"/>
          </a:xfrm>
        </p:spPr>
        <p:txBody>
          <a:bodyPr/>
          <a:lstStyle/>
          <a:p>
            <a:pPr marL="342900" indent="-342900" algn="just">
              <a:buFont typeface="Wingdings" panose="05000000000000000000" pitchFamily="2" charset="2"/>
              <a:buChar char="q"/>
            </a:pPr>
            <a:r>
              <a:rPr lang="en-US" b="1" dirty="0"/>
              <a:t>Cause</a:t>
            </a:r>
            <a:r>
              <a:rPr lang="en-US" dirty="0"/>
              <a:t>: The dying </a:t>
            </a:r>
            <a:r>
              <a:rPr lang="en-US" dirty="0" err="1"/>
              <a:t>ReLU</a:t>
            </a:r>
            <a:r>
              <a:rPr lang="en-US" dirty="0"/>
              <a:t> problem occurs when neurons only receive negative input. When this happens, the output of the </a:t>
            </a:r>
            <a:r>
              <a:rPr lang="en-US" dirty="0" err="1"/>
              <a:t>ReLU</a:t>
            </a:r>
            <a:r>
              <a:rPr lang="en-US" dirty="0"/>
              <a:t> function is zero. As a result, during the backpropagation process, there is no gradient flowing through the neuron, and its weights do not get updated.</a:t>
            </a:r>
          </a:p>
          <a:p>
            <a:pPr marL="342900" indent="-342900" algn="just">
              <a:buFont typeface="Wingdings" panose="05000000000000000000" pitchFamily="2" charset="2"/>
              <a:buChar char="q"/>
            </a:pPr>
            <a:r>
              <a:rPr lang="en-US" b="1" dirty="0"/>
              <a:t>Impact</a:t>
            </a:r>
            <a:r>
              <a:rPr lang="en-US" dirty="0"/>
              <a:t>: Once a </a:t>
            </a:r>
            <a:r>
              <a:rPr lang="en-US" dirty="0" err="1"/>
              <a:t>ReLU</a:t>
            </a:r>
            <a:r>
              <a:rPr lang="en-US" dirty="0"/>
              <a:t> neuron gets stuck in this state where it only outputs zero, it is unlikely to recover. This is because the gradient </a:t>
            </a:r>
            <a:r>
              <a:rPr lang="en-US" b="1" dirty="0"/>
              <a:t>through a neuron is zero </a:t>
            </a:r>
            <a:r>
              <a:rPr lang="en-US" dirty="0"/>
              <a:t>when its output is zero. Consequently, the neuron becomes inactive, essentially ‘</a:t>
            </a:r>
            <a:r>
              <a:rPr lang="en-US" b="1" dirty="0"/>
              <a:t>dying</a:t>
            </a:r>
            <a:r>
              <a:rPr lang="en-US" dirty="0"/>
              <a:t>’, and ceases to play any role in discriminating the input.</a:t>
            </a:r>
          </a:p>
          <a:p>
            <a:pPr marL="342900" indent="-342900" algn="just">
              <a:buFont typeface="Wingdings" panose="05000000000000000000" pitchFamily="2" charset="2"/>
              <a:buChar char="q"/>
            </a:pPr>
            <a:r>
              <a:rPr lang="en-US" b="1" dirty="0"/>
              <a:t>Resulting Issues</a:t>
            </a:r>
            <a:r>
              <a:rPr lang="en-US" dirty="0"/>
              <a:t>: If many neurons in a network ‘die’, it can lead to a substantial loss of capacity in the network, and the network may fail to fit or generalize the data properly. This is especially problematic in deeper networks with many layers.</a:t>
            </a:r>
          </a:p>
          <a:p>
            <a:endParaRPr lang="en-IN" dirty="0"/>
          </a:p>
        </p:txBody>
      </p:sp>
    </p:spTree>
    <p:extLst>
      <p:ext uri="{BB962C8B-B14F-4D97-AF65-F5344CB8AC3E}">
        <p14:creationId xmlns:p14="http://schemas.microsoft.com/office/powerpoint/2010/main" val="185050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2AA3-628F-4861-BAA6-CEFCF8F5B3F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B2AD7BE-9D4E-498D-8637-7C360684C812}"/>
              </a:ext>
            </a:extLst>
          </p:cNvPr>
          <p:cNvSpPr>
            <a:spLocks noGrp="1"/>
          </p:cNvSpPr>
          <p:nvPr>
            <p:ph type="body" idx="1"/>
          </p:nvPr>
        </p:nvSpPr>
        <p:spPr>
          <a:xfrm>
            <a:off x="321309" y="1392343"/>
            <a:ext cx="8501380" cy="5170646"/>
          </a:xfrm>
        </p:spPr>
        <p:txBody>
          <a:bodyPr/>
          <a:lstStyle/>
          <a:p>
            <a:pPr marL="342900" indent="-342900">
              <a:buFont typeface="Wingdings" panose="05000000000000000000" pitchFamily="2" charset="2"/>
              <a:buChar char="q"/>
            </a:pPr>
            <a:r>
              <a:rPr lang="en-US" dirty="0"/>
              <a:t>To solve this problem, you may want to use a variant of the </a:t>
            </a:r>
            <a:r>
              <a:rPr lang="en-US" dirty="0" err="1"/>
              <a:t>ReLU</a:t>
            </a:r>
            <a:r>
              <a:rPr lang="en-US" dirty="0"/>
              <a:t> function, such as the leaky </a:t>
            </a:r>
            <a:r>
              <a:rPr lang="en-US" dirty="0" err="1"/>
              <a:t>ReLU</a:t>
            </a:r>
            <a:r>
              <a:rPr lang="en-US" dirty="0"/>
              <a:t>. This function is defined as </a:t>
            </a:r>
            <a:r>
              <a:rPr lang="en-US" b="1" dirty="0" err="1"/>
              <a:t>LeakyReLU</a:t>
            </a:r>
            <a:r>
              <a:rPr lang="en-US" b="1" dirty="0"/>
              <a:t> </a:t>
            </a:r>
            <a:r>
              <a:rPr lang="en-US" dirty="0"/>
              <a:t>α(z) = max(αz, z).</a:t>
            </a:r>
          </a:p>
          <a:p>
            <a:endParaRPr lang="en-US" dirty="0"/>
          </a:p>
          <a:p>
            <a:pPr marL="342900" indent="-342900">
              <a:buFont typeface="Wingdings" panose="05000000000000000000" pitchFamily="2" charset="2"/>
              <a:buChar char="q"/>
            </a:pPr>
            <a:r>
              <a:rPr lang="en-US" dirty="0"/>
              <a:t>The hyperparameter α defines how much the function “</a:t>
            </a:r>
            <a:r>
              <a:rPr lang="en-US" b="1" dirty="0"/>
              <a:t>leaks</a:t>
            </a:r>
            <a:r>
              <a:rPr lang="en-US" dirty="0"/>
              <a:t>”: it is the slope of the function for z &lt; 0, and is typically set to </a:t>
            </a:r>
            <a:r>
              <a:rPr lang="en-US" b="1" dirty="0"/>
              <a:t>0.01</a:t>
            </a:r>
            <a:r>
              <a:rPr lang="en-US" dirty="0"/>
              <a:t>. This small slope ensures that leaky </a:t>
            </a:r>
            <a:r>
              <a:rPr lang="en-US" dirty="0" err="1"/>
              <a:t>ReLUs</a:t>
            </a:r>
            <a:r>
              <a:rPr lang="en-US" dirty="0"/>
              <a:t> never die; they can go </a:t>
            </a:r>
            <a:r>
              <a:rPr lang="en-US" b="1" dirty="0"/>
              <a:t>into a long coma</a:t>
            </a:r>
            <a:r>
              <a:rPr lang="en-US" dirty="0"/>
              <a:t>, but they have a chance to eventually </a:t>
            </a:r>
            <a:r>
              <a:rPr lang="en-US" b="1" dirty="0"/>
              <a:t>wake up</a:t>
            </a:r>
            <a:r>
              <a:rPr lang="en-US" dirty="0"/>
              <a:t>.</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They also evaluated the </a:t>
            </a:r>
            <a:r>
              <a:rPr lang="en-US" b="1" dirty="0"/>
              <a:t>randomized</a:t>
            </a:r>
            <a:r>
              <a:rPr lang="en-US" dirty="0"/>
              <a:t> </a:t>
            </a:r>
            <a:r>
              <a:rPr lang="en-US" b="1" dirty="0"/>
              <a:t>leaky </a:t>
            </a:r>
            <a:r>
              <a:rPr lang="en-US" b="1" dirty="0" err="1"/>
              <a:t>ReLU</a:t>
            </a:r>
            <a:r>
              <a:rPr lang="en-US" b="1" dirty="0"/>
              <a:t> (</a:t>
            </a:r>
            <a:r>
              <a:rPr lang="en-US" b="1" dirty="0" err="1"/>
              <a:t>RReLU</a:t>
            </a:r>
            <a:r>
              <a:rPr lang="en-US" b="1" dirty="0"/>
              <a:t>), </a:t>
            </a:r>
            <a:r>
              <a:rPr lang="en-US" dirty="0"/>
              <a:t>where </a:t>
            </a:r>
            <a:r>
              <a:rPr lang="en-US" b="1" dirty="0"/>
              <a:t>α</a:t>
            </a:r>
            <a:r>
              <a:rPr lang="en-US" dirty="0"/>
              <a:t> is picked randomly in a given range during training, and it is fixed to an average value during testing. It also performed fairly well and seemed to act as a </a:t>
            </a:r>
            <a:r>
              <a:rPr lang="en-US" b="1" dirty="0" err="1"/>
              <a:t>regularizer</a:t>
            </a:r>
            <a:endParaRPr lang="en-US" b="1"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93774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BA5A-8A5D-4B90-970A-13B676E42E29}"/>
              </a:ext>
            </a:extLst>
          </p:cNvPr>
          <p:cNvSpPr>
            <a:spLocks noGrp="1"/>
          </p:cNvSpPr>
          <p:nvPr>
            <p:ph type="title"/>
          </p:nvPr>
        </p:nvSpPr>
        <p:spPr>
          <a:xfrm>
            <a:off x="762001" y="90170"/>
            <a:ext cx="6418770" cy="1354217"/>
          </a:xfrm>
        </p:spPr>
        <p:txBody>
          <a:bodyPr/>
          <a:lstStyle/>
          <a:p>
            <a:r>
              <a:rPr lang="en-IN" b="1" dirty="0"/>
              <a:t>Parametric </a:t>
            </a:r>
            <a:r>
              <a:rPr lang="en-IN" b="1" dirty="0" err="1"/>
              <a:t>ReLU</a:t>
            </a:r>
            <a:r>
              <a:rPr lang="en-IN" b="1" dirty="0"/>
              <a:t> (</a:t>
            </a:r>
            <a:r>
              <a:rPr lang="en-IN" b="1" dirty="0" err="1"/>
              <a:t>PReLU</a:t>
            </a:r>
            <a:r>
              <a:rPr lang="en-IN" b="1" dirty="0"/>
              <a:t>)</a:t>
            </a:r>
          </a:p>
        </p:txBody>
      </p:sp>
      <p:sp>
        <p:nvSpPr>
          <p:cNvPr id="3" name="Text Placeholder 2">
            <a:extLst>
              <a:ext uri="{FF2B5EF4-FFF2-40B4-BE49-F238E27FC236}">
                <a16:creationId xmlns:a16="http://schemas.microsoft.com/office/drawing/2014/main" id="{EA0078F8-69D9-4526-8869-348F8E36C92C}"/>
              </a:ext>
            </a:extLst>
          </p:cNvPr>
          <p:cNvSpPr>
            <a:spLocks noGrp="1"/>
          </p:cNvSpPr>
          <p:nvPr>
            <p:ph type="body" idx="1"/>
          </p:nvPr>
        </p:nvSpPr>
        <p:spPr>
          <a:xfrm>
            <a:off x="321309" y="1219200"/>
            <a:ext cx="8501380" cy="5170646"/>
          </a:xfrm>
        </p:spPr>
        <p:txBody>
          <a:bodyPr/>
          <a:lstStyle/>
          <a:p>
            <a:pPr marL="342900" indent="-342900">
              <a:buFont typeface="Wingdings" panose="05000000000000000000" pitchFamily="2" charset="2"/>
              <a:buChar char="q"/>
            </a:pPr>
            <a:r>
              <a:rPr lang="en-US" dirty="0"/>
              <a:t>Parametric </a:t>
            </a:r>
            <a:r>
              <a:rPr lang="en-US" dirty="0" err="1"/>
              <a:t>ReLU</a:t>
            </a:r>
            <a:r>
              <a:rPr lang="en-US" dirty="0"/>
              <a:t> (</a:t>
            </a:r>
            <a:r>
              <a:rPr lang="en-US" b="1" dirty="0" err="1"/>
              <a:t>PReLU</a:t>
            </a:r>
            <a:r>
              <a:rPr lang="en-US" dirty="0"/>
              <a:t>) is an advanced variation of the traditional </a:t>
            </a:r>
            <a:r>
              <a:rPr lang="en-US" dirty="0" err="1"/>
              <a:t>ReLU</a:t>
            </a:r>
            <a:r>
              <a:rPr lang="en-US" dirty="0"/>
              <a:t> and Leaky </a:t>
            </a:r>
            <a:r>
              <a:rPr lang="en-US" dirty="0" err="1"/>
              <a:t>ReLU</a:t>
            </a:r>
            <a:r>
              <a:rPr lang="en-US" dirty="0"/>
              <a:t> activation functions, designed to further </a:t>
            </a:r>
            <a:r>
              <a:rPr lang="en-US" b="1" dirty="0"/>
              <a:t>optimize neural network performance</a:t>
            </a:r>
            <a:r>
              <a:rPr lang="en-US" dirty="0"/>
              <a:t>.</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err="1"/>
              <a:t>PReLU</a:t>
            </a:r>
            <a:r>
              <a:rPr lang="en-US" dirty="0"/>
              <a:t> improves upon Leaky </a:t>
            </a:r>
            <a:r>
              <a:rPr lang="en-US" dirty="0" err="1"/>
              <a:t>ReLU</a:t>
            </a:r>
            <a:r>
              <a:rPr lang="en-US" dirty="0"/>
              <a:t> </a:t>
            </a:r>
            <a:r>
              <a:rPr lang="en-US" b="1" dirty="0"/>
              <a:t>by making the slope a learnable parameter, </a:t>
            </a:r>
            <a:r>
              <a:rPr lang="en-US" dirty="0"/>
              <a:t>enhancing model accuracy and </a:t>
            </a:r>
            <a:r>
              <a:rPr lang="en-US" b="1" dirty="0"/>
              <a:t>convergence</a:t>
            </a:r>
            <a:r>
              <a:rPr lang="en-US" dirty="0"/>
              <a:t>. Yet, fine-tuning this parameter can be time-consuming, especially with diverse datasets.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err="1"/>
              <a:t>PReLU</a:t>
            </a:r>
            <a:r>
              <a:rPr lang="en-US" dirty="0"/>
              <a:t> has shown effectiveness in various applications, particularly in fields where </a:t>
            </a:r>
            <a:r>
              <a:rPr lang="en-US" b="1" dirty="0"/>
              <a:t>capturing complex patterns is crucial</a:t>
            </a:r>
            <a:r>
              <a:rPr lang="en-US" dirty="0"/>
              <a:t>, like </a:t>
            </a:r>
            <a:r>
              <a:rPr lang="en-US" b="1" dirty="0"/>
              <a:t>computer vision and speech recognition</a:t>
            </a:r>
            <a:r>
              <a:rPr lang="en-US" dirty="0"/>
              <a:t>.</a:t>
            </a:r>
          </a:p>
          <a:p>
            <a:endParaRPr lang="en-US" dirty="0"/>
          </a:p>
          <a:p>
            <a:endParaRPr lang="en-IN" dirty="0"/>
          </a:p>
        </p:txBody>
      </p:sp>
    </p:spTree>
    <p:extLst>
      <p:ext uri="{BB962C8B-B14F-4D97-AF65-F5344CB8AC3E}">
        <p14:creationId xmlns:p14="http://schemas.microsoft.com/office/powerpoint/2010/main" val="48626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0980-03EB-49BE-B455-767644FA4D4F}"/>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2E5F7D0F-1353-447B-AD77-C12CD07B802B}"/>
              </a:ext>
            </a:extLst>
          </p:cNvPr>
          <p:cNvPicPr>
            <a:picLocks noChangeAspect="1"/>
          </p:cNvPicPr>
          <p:nvPr/>
        </p:nvPicPr>
        <p:blipFill>
          <a:blip r:embed="rId2"/>
          <a:stretch>
            <a:fillRect/>
          </a:stretch>
        </p:blipFill>
        <p:spPr>
          <a:xfrm>
            <a:off x="533400" y="1447800"/>
            <a:ext cx="7739536" cy="4265971"/>
          </a:xfrm>
          <a:prstGeom prst="rect">
            <a:avLst/>
          </a:prstGeom>
        </p:spPr>
      </p:pic>
    </p:spTree>
    <p:extLst>
      <p:ext uri="{BB962C8B-B14F-4D97-AF65-F5344CB8AC3E}">
        <p14:creationId xmlns:p14="http://schemas.microsoft.com/office/powerpoint/2010/main" val="1538971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EFDA-A90A-4A5C-B265-7B1DFE4DCF0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3A95AAC-AF8E-47A9-B1D1-45C1EF1BB0AE}"/>
              </a:ext>
            </a:extLst>
          </p:cNvPr>
          <p:cNvSpPr>
            <a:spLocks noGrp="1"/>
          </p:cNvSpPr>
          <p:nvPr>
            <p:ph type="body" idx="1"/>
          </p:nvPr>
        </p:nvSpPr>
        <p:spPr>
          <a:xfrm>
            <a:off x="321309" y="1392343"/>
            <a:ext cx="8501380" cy="4062651"/>
          </a:xfrm>
        </p:spPr>
        <p:txBody>
          <a:bodyPr/>
          <a:lstStyle/>
          <a:p>
            <a:r>
              <a:rPr lang="en-US" dirty="0"/>
              <a:t>ELU or </a:t>
            </a:r>
            <a:r>
              <a:rPr lang="en-US" b="1" dirty="0"/>
              <a:t>exponential linear unit is a new and highly accurate well-used activation function in hidden layers</a:t>
            </a:r>
            <a:r>
              <a:rPr lang="en-US" dirty="0"/>
              <a:t>. It is a </a:t>
            </a:r>
            <a:r>
              <a:rPr lang="en-US" i="1" dirty="0"/>
              <a:t>parameterized </a:t>
            </a:r>
            <a:r>
              <a:rPr lang="en-US" dirty="0"/>
              <a:t>function, i.e. it has a parameter (it is technically a hyper-parameter or tunable parameter) called alpha, symbol α. The ELU returns the number itself if it’s positive, and gives alpha multiplied by the </a:t>
            </a:r>
            <a:r>
              <a:rPr lang="en-US" i="1" dirty="0"/>
              <a:t>exponentiated input subtracted by 1.</a:t>
            </a:r>
          </a:p>
          <a:p>
            <a:endParaRPr lang="en-US" i="1" dirty="0"/>
          </a:p>
          <a:p>
            <a:endParaRPr lang="en-US" i="1" dirty="0"/>
          </a:p>
          <a:p>
            <a:endParaRPr lang="en-US" i="1" dirty="0"/>
          </a:p>
          <a:p>
            <a:endParaRPr lang="en-US" i="1" dirty="0"/>
          </a:p>
          <a:p>
            <a:endParaRPr lang="en-IN" dirty="0"/>
          </a:p>
        </p:txBody>
      </p:sp>
      <p:pic>
        <p:nvPicPr>
          <p:cNvPr id="3080" name="Picture 8" descr="https://miro.medium.com/v2/resize:fit:526/1*c4eg5IFoReVKOxawIoKpBQ@2x.png">
            <a:extLst>
              <a:ext uri="{FF2B5EF4-FFF2-40B4-BE49-F238E27FC236}">
                <a16:creationId xmlns:a16="http://schemas.microsoft.com/office/drawing/2014/main" id="{08F5D1A0-702B-4000-B617-202F8D325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229" y="4158174"/>
            <a:ext cx="3980371" cy="75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3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BEE1-5A08-4A89-ABF0-4AF42031DFED}"/>
              </a:ext>
            </a:extLst>
          </p:cNvPr>
          <p:cNvSpPr>
            <a:spLocks noGrp="1"/>
          </p:cNvSpPr>
          <p:nvPr>
            <p:ph type="title"/>
          </p:nvPr>
        </p:nvSpPr>
        <p:spPr>
          <a:xfrm>
            <a:off x="609600" y="1385388"/>
            <a:ext cx="5217541" cy="695960"/>
          </a:xfrm>
        </p:spPr>
        <p:txBody>
          <a:bodyPr/>
          <a:lstStyle/>
          <a:p>
            <a:r>
              <a:rPr lang="en-US" dirty="0"/>
              <a:t>Outline</a:t>
            </a:r>
            <a:endParaRPr lang="en-IN" dirty="0"/>
          </a:p>
        </p:txBody>
      </p:sp>
      <p:sp>
        <p:nvSpPr>
          <p:cNvPr id="3" name="Text Placeholder 2">
            <a:extLst>
              <a:ext uri="{FF2B5EF4-FFF2-40B4-BE49-F238E27FC236}">
                <a16:creationId xmlns:a16="http://schemas.microsoft.com/office/drawing/2014/main" id="{0BA40627-DDF3-4D1E-A32A-399456E1D490}"/>
              </a:ext>
            </a:extLst>
          </p:cNvPr>
          <p:cNvSpPr>
            <a:spLocks noGrp="1"/>
          </p:cNvSpPr>
          <p:nvPr>
            <p:ph type="body" idx="1"/>
          </p:nvPr>
        </p:nvSpPr>
        <p:spPr>
          <a:xfrm>
            <a:off x="838200" y="2286000"/>
            <a:ext cx="7239000" cy="2518510"/>
          </a:xfrm>
        </p:spPr>
        <p:txBody>
          <a:bodyPr/>
          <a:lstStyle/>
          <a:p>
            <a:pPr marL="457200" indent="-457200">
              <a:lnSpc>
                <a:spcPct val="150000"/>
              </a:lnSpc>
              <a:buAutoNum type="arabicPeriod"/>
            </a:pPr>
            <a:r>
              <a:rPr lang="en-IN" altLang="en-US" sz="2800" dirty="0">
                <a:latin typeface="Tinos" charset="0"/>
              </a:rPr>
              <a:t>Vanishing/Exploding Gradients Problems</a:t>
            </a:r>
          </a:p>
          <a:p>
            <a:pPr marL="457200" indent="-457200">
              <a:lnSpc>
                <a:spcPct val="150000"/>
              </a:lnSpc>
              <a:buAutoNum type="arabicPeriod"/>
            </a:pPr>
            <a:r>
              <a:rPr lang="en-US" sz="2800" dirty="0" err="1"/>
              <a:t>Glorot</a:t>
            </a:r>
            <a:r>
              <a:rPr lang="en-US" sz="2800" dirty="0"/>
              <a:t> and He </a:t>
            </a:r>
            <a:r>
              <a:rPr lang="en-US" sz="2800" dirty="0" err="1"/>
              <a:t>Initialisation</a:t>
            </a:r>
            <a:r>
              <a:rPr lang="en-US" sz="2800" dirty="0"/>
              <a:t> </a:t>
            </a:r>
          </a:p>
          <a:p>
            <a:pPr marL="457200" indent="-457200">
              <a:lnSpc>
                <a:spcPct val="150000"/>
              </a:lnSpc>
              <a:buAutoNum type="arabicPeriod"/>
            </a:pPr>
            <a:r>
              <a:rPr lang="en-US" sz="2800" dirty="0"/>
              <a:t>Activation functions</a:t>
            </a:r>
          </a:p>
          <a:p>
            <a:pPr marL="457200" indent="-457200">
              <a:lnSpc>
                <a:spcPct val="150000"/>
              </a:lnSpc>
              <a:buAutoNum type="arabicPeriod"/>
            </a:pPr>
            <a:r>
              <a:rPr lang="en-IN" sz="2800" dirty="0"/>
              <a:t>Better Activation Functions</a:t>
            </a:r>
            <a:endParaRPr lang="en-US" sz="2800" dirty="0"/>
          </a:p>
        </p:txBody>
      </p:sp>
    </p:spTree>
    <p:extLst>
      <p:ext uri="{BB962C8B-B14F-4D97-AF65-F5344CB8AC3E}">
        <p14:creationId xmlns:p14="http://schemas.microsoft.com/office/powerpoint/2010/main" val="374892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CDC4-4EEB-48D3-ADDF-11CB0F7A6D7F}"/>
              </a:ext>
            </a:extLst>
          </p:cNvPr>
          <p:cNvSpPr>
            <a:spLocks noGrp="1"/>
          </p:cNvSpPr>
          <p:nvPr>
            <p:ph type="title"/>
          </p:nvPr>
        </p:nvSpPr>
        <p:spPr>
          <a:xfrm>
            <a:off x="533400" y="90170"/>
            <a:ext cx="8077199" cy="2031325"/>
          </a:xfrm>
        </p:spPr>
        <p:txBody>
          <a:bodyPr/>
          <a:lstStyle/>
          <a:p>
            <a:r>
              <a:rPr lang="en-IN" b="1" dirty="0"/>
              <a:t>Scaled Exponential Linear Unit</a:t>
            </a:r>
            <a:br>
              <a:rPr lang="en-IN" b="1" dirty="0"/>
            </a:br>
            <a:endParaRPr lang="en-IN" dirty="0"/>
          </a:p>
        </p:txBody>
      </p:sp>
      <p:sp>
        <p:nvSpPr>
          <p:cNvPr id="3" name="Text Placeholder 2">
            <a:extLst>
              <a:ext uri="{FF2B5EF4-FFF2-40B4-BE49-F238E27FC236}">
                <a16:creationId xmlns:a16="http://schemas.microsoft.com/office/drawing/2014/main" id="{E0E761EC-732D-419C-925E-F24485D75DE2}"/>
              </a:ext>
            </a:extLst>
          </p:cNvPr>
          <p:cNvSpPr>
            <a:spLocks noGrp="1"/>
          </p:cNvSpPr>
          <p:nvPr>
            <p:ph type="body" idx="1"/>
          </p:nvPr>
        </p:nvSpPr>
        <p:spPr>
          <a:xfrm>
            <a:off x="321309" y="1392343"/>
            <a:ext cx="8501380" cy="2215991"/>
          </a:xfrm>
        </p:spPr>
        <p:txBody>
          <a:bodyPr/>
          <a:lstStyle/>
          <a:p>
            <a:r>
              <a:rPr lang="en-US" b="1" dirty="0"/>
              <a:t>The SELU or the Scaled Exponential Linear Unit </a:t>
            </a:r>
            <a:r>
              <a:rPr lang="en-US" dirty="0"/>
              <a:t>is the modification of the ELU, which better aids in </a:t>
            </a:r>
            <a:r>
              <a:rPr lang="en-US" b="1" dirty="0"/>
              <a:t>improving accuracy and normalizing</a:t>
            </a:r>
            <a:r>
              <a:rPr lang="en-US" dirty="0"/>
              <a:t>. An additional hyperparameter lambda is added, symbol λ. The SELU is given as,</a:t>
            </a:r>
          </a:p>
          <a:p>
            <a:endParaRPr lang="en-US" dirty="0"/>
          </a:p>
          <a:p>
            <a:endParaRPr lang="en-IN" dirty="0"/>
          </a:p>
        </p:txBody>
      </p:sp>
      <p:pic>
        <p:nvPicPr>
          <p:cNvPr id="4100" name="Picture 4" descr="https://miro.medium.com/v2/resize:fit:533/1*zWt3eBJX28d__LhPUBKH0w@2x.png">
            <a:extLst>
              <a:ext uri="{FF2B5EF4-FFF2-40B4-BE49-F238E27FC236}">
                <a16:creationId xmlns:a16="http://schemas.microsoft.com/office/drawing/2014/main" id="{1DA6CF20-4171-4185-BA55-83381230F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9" y="3248864"/>
            <a:ext cx="4138611" cy="46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96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EDFF-D3F8-4A0E-B2D6-9B0405838D87}"/>
              </a:ext>
            </a:extLst>
          </p:cNvPr>
          <p:cNvSpPr>
            <a:spLocks noGrp="1"/>
          </p:cNvSpPr>
          <p:nvPr>
            <p:ph type="title"/>
          </p:nvPr>
        </p:nvSpPr>
        <p:spPr>
          <a:xfrm>
            <a:off x="1963229" y="90170"/>
            <a:ext cx="5217541" cy="2031325"/>
          </a:xfrm>
        </p:spPr>
        <p:txBody>
          <a:bodyPr/>
          <a:lstStyle/>
          <a:p>
            <a:r>
              <a:rPr lang="en-IN" b="1" dirty="0"/>
              <a:t>Gaussian Error Linear Unit (</a:t>
            </a:r>
            <a:r>
              <a:rPr lang="en-IN" b="1" dirty="0" err="1"/>
              <a:t>GeLU</a:t>
            </a:r>
            <a:r>
              <a:rPr lang="en-IN" b="1" dirty="0"/>
              <a:t>)</a:t>
            </a:r>
            <a:br>
              <a:rPr lang="en-IN" b="1" dirty="0"/>
            </a:br>
            <a:endParaRPr lang="en-IN" dirty="0"/>
          </a:p>
        </p:txBody>
      </p:sp>
      <p:sp>
        <p:nvSpPr>
          <p:cNvPr id="3" name="Text Placeholder 2">
            <a:extLst>
              <a:ext uri="{FF2B5EF4-FFF2-40B4-BE49-F238E27FC236}">
                <a16:creationId xmlns:a16="http://schemas.microsoft.com/office/drawing/2014/main" id="{CC492A44-C455-4D5B-9718-507F49F960F1}"/>
              </a:ext>
            </a:extLst>
          </p:cNvPr>
          <p:cNvSpPr>
            <a:spLocks noGrp="1"/>
          </p:cNvSpPr>
          <p:nvPr>
            <p:ph type="body" idx="1"/>
          </p:nvPr>
        </p:nvSpPr>
        <p:spPr>
          <a:xfrm>
            <a:off x="321309" y="2121495"/>
            <a:ext cx="8501380" cy="2954655"/>
          </a:xfrm>
        </p:spPr>
        <p:txBody>
          <a:bodyPr/>
          <a:lstStyle/>
          <a:p>
            <a:pPr marL="342900" indent="-342900">
              <a:buFont typeface="Wingdings" panose="05000000000000000000" pitchFamily="2" charset="2"/>
              <a:buChar char="q"/>
            </a:pPr>
            <a:r>
              <a:rPr lang="en-US" dirty="0" err="1"/>
              <a:t>GeLU</a:t>
            </a:r>
            <a:r>
              <a:rPr lang="en-US" dirty="0"/>
              <a:t> is a smooth approximation of the rectifier function, scaling inputs by their percentile rather than their sign, offering another alternative in the </a:t>
            </a:r>
            <a:r>
              <a:rPr lang="en-US" dirty="0" err="1"/>
              <a:t>ReLU</a:t>
            </a:r>
            <a:r>
              <a:rPr lang="en-US" dirty="0"/>
              <a:t> family.</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err="1"/>
              <a:t>GeLU</a:t>
            </a:r>
            <a:r>
              <a:rPr lang="en-US" dirty="0"/>
              <a:t> has gained notable popularity in </a:t>
            </a:r>
            <a:r>
              <a:rPr lang="en-US" b="1" dirty="0"/>
              <a:t>transformer architectures</a:t>
            </a:r>
            <a:r>
              <a:rPr lang="en-US" dirty="0"/>
              <a:t>, such as those used in models like </a:t>
            </a:r>
            <a:r>
              <a:rPr lang="en-US" b="1" dirty="0"/>
              <a:t>BERT and GPT</a:t>
            </a:r>
            <a:r>
              <a:rPr lang="en-US" dirty="0"/>
              <a:t>, where it has shown to improve performance in natural language understanding tasks.</a:t>
            </a:r>
            <a:endParaRPr lang="en-IN" dirty="0"/>
          </a:p>
        </p:txBody>
      </p:sp>
    </p:spTree>
    <p:extLst>
      <p:ext uri="{BB962C8B-B14F-4D97-AF65-F5344CB8AC3E}">
        <p14:creationId xmlns:p14="http://schemas.microsoft.com/office/powerpoint/2010/main" val="844804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1D3D-0DDD-401E-9D17-520BCEA11EE1}"/>
              </a:ext>
            </a:extLst>
          </p:cNvPr>
          <p:cNvSpPr>
            <a:spLocks noGrp="1"/>
          </p:cNvSpPr>
          <p:nvPr>
            <p:ph type="title"/>
          </p:nvPr>
        </p:nvSpPr>
        <p:spPr>
          <a:xfrm>
            <a:off x="228601" y="90170"/>
            <a:ext cx="8915400" cy="1231106"/>
          </a:xfrm>
        </p:spPr>
        <p:txBody>
          <a:bodyPr/>
          <a:lstStyle/>
          <a:p>
            <a:r>
              <a:rPr lang="en-IN" sz="3600" b="1" dirty="0" err="1"/>
              <a:t>ReLU</a:t>
            </a:r>
            <a:r>
              <a:rPr lang="en-IN" sz="3600" b="1" dirty="0"/>
              <a:t> vs. Leaky </a:t>
            </a:r>
            <a:r>
              <a:rPr lang="en-IN" sz="3600" b="1" dirty="0" err="1"/>
              <a:t>ReLU</a:t>
            </a:r>
            <a:r>
              <a:rPr lang="en-IN" sz="3600" b="1" dirty="0"/>
              <a:t> vs. Parametric </a:t>
            </a:r>
            <a:r>
              <a:rPr lang="en-IN" sz="3600" b="1" dirty="0" err="1"/>
              <a:t>ReLU</a:t>
            </a:r>
            <a:br>
              <a:rPr lang="en-IN" b="1" dirty="0"/>
            </a:br>
            <a:endParaRPr lang="en-IN" dirty="0"/>
          </a:p>
        </p:txBody>
      </p:sp>
      <p:pic>
        <p:nvPicPr>
          <p:cNvPr id="1026" name="Picture 2" descr="https://miro.medium.com/v2/resize:fit:770/1*bqNcVWwKjtrYBJkywWtLHQ.png">
            <a:extLst>
              <a:ext uri="{FF2B5EF4-FFF2-40B4-BE49-F238E27FC236}">
                <a16:creationId xmlns:a16="http://schemas.microsoft.com/office/drawing/2014/main" id="{7ED97865-0C68-472E-BEE7-6E914F28E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04" y="1524000"/>
            <a:ext cx="8643129" cy="416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99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idx="4294967295"/>
          </p:nvPr>
        </p:nvSpPr>
        <p:spPr>
          <a:xfrm>
            <a:off x="228600" y="615850"/>
            <a:ext cx="8686800" cy="637512"/>
          </a:xfrm>
          <a:ln/>
        </p:spPr>
        <p:txBody>
          <a:bodyPr vert="horz" wrap="square" lIns="68614" tIns="19848" rIns="68614" bIns="34306" rtlCol="0" anchor="ctr">
            <a:noAutofit/>
          </a:bodyPr>
          <a:lstStyle/>
          <a:p>
            <a:pPr marL="293878" indent="-212845" algn="just">
              <a:spcBef>
                <a:spcPts val="723"/>
              </a:spcBef>
              <a:buSzPct val="45000"/>
              <a:tabLst>
                <a:tab pos="0" algn="l"/>
                <a:tab pos="298200" algn="l"/>
                <a:tab pos="603961" algn="l"/>
                <a:tab pos="909725" algn="l"/>
                <a:tab pos="1215486" algn="l"/>
                <a:tab pos="1521249" algn="l"/>
                <a:tab pos="1827011" algn="l"/>
                <a:tab pos="2132774" algn="l"/>
                <a:tab pos="2438537" algn="l"/>
                <a:tab pos="2744298" algn="l"/>
                <a:tab pos="3050062" algn="l"/>
                <a:tab pos="3355823" algn="l"/>
                <a:tab pos="3661586" algn="l"/>
                <a:tab pos="3967348" algn="l"/>
                <a:tab pos="4273111" algn="l"/>
                <a:tab pos="4578872" algn="l"/>
                <a:tab pos="4884635" algn="l"/>
                <a:tab pos="5190399" algn="l"/>
                <a:tab pos="5496162" algn="l"/>
                <a:tab pos="5801923" algn="l"/>
                <a:tab pos="6107686" algn="l"/>
                <a:tab pos="6413448" algn="l"/>
                <a:tab pos="6719211" algn="l"/>
                <a:tab pos="7024972" algn="l"/>
                <a:tab pos="7330736" algn="l"/>
                <a:tab pos="7331816" algn="l"/>
                <a:tab pos="7332896" algn="l"/>
                <a:tab pos="7333976" algn="l"/>
                <a:tab pos="7335057" algn="l"/>
                <a:tab pos="7336137" algn="l"/>
                <a:tab pos="7337217" algn="l"/>
              </a:tabLst>
            </a:pPr>
            <a:r>
              <a:rPr lang="en-IN" altLang="en-US" sz="4000" dirty="0">
                <a:latin typeface="Tinos" charset="0"/>
              </a:rPr>
              <a:t>Vanishing/Exploding Gradients Problems</a:t>
            </a:r>
          </a:p>
        </p:txBody>
      </p:sp>
      <p:sp>
        <p:nvSpPr>
          <p:cNvPr id="39938" name="Rectangle 2"/>
          <p:cNvSpPr>
            <a:spLocks noGrp="1" noChangeArrowheads="1"/>
          </p:cNvSpPr>
          <p:nvPr>
            <p:ph type="body" idx="4294967295"/>
          </p:nvPr>
        </p:nvSpPr>
        <p:spPr>
          <a:xfrm>
            <a:off x="381000" y="1447800"/>
            <a:ext cx="8077200" cy="5257800"/>
          </a:xfrm>
          <a:ln/>
        </p:spPr>
        <p:txBody>
          <a:bodyPr>
            <a:normAutofit/>
          </a:bodyPr>
          <a:lstStyle/>
          <a:p>
            <a:pPr marL="423933" indent="-342900" algn="just">
              <a:buSzPct val="45000"/>
              <a:buFont typeface="Wingdings" panose="05000000000000000000" pitchFamily="2" charset="2"/>
              <a:buChar char="q"/>
              <a:tabLst>
                <a:tab pos="0" algn="l"/>
                <a:tab pos="298200" algn="l"/>
                <a:tab pos="603961" algn="l"/>
                <a:tab pos="909725" algn="l"/>
                <a:tab pos="1215486" algn="l"/>
                <a:tab pos="1521249" algn="l"/>
                <a:tab pos="1827011" algn="l"/>
                <a:tab pos="2132774" algn="l"/>
                <a:tab pos="2438537" algn="l"/>
                <a:tab pos="2744298" algn="l"/>
                <a:tab pos="3050062" algn="l"/>
                <a:tab pos="3355823" algn="l"/>
                <a:tab pos="3661586" algn="l"/>
                <a:tab pos="3967348" algn="l"/>
                <a:tab pos="4273111" algn="l"/>
                <a:tab pos="4578872" algn="l"/>
                <a:tab pos="4884635" algn="l"/>
                <a:tab pos="5190399" algn="l"/>
                <a:tab pos="5496162" algn="l"/>
                <a:tab pos="5801923" algn="l"/>
                <a:tab pos="6107686" algn="l"/>
                <a:tab pos="6413448" algn="l"/>
                <a:tab pos="6719211" algn="l"/>
                <a:tab pos="7024972" algn="l"/>
                <a:tab pos="7330736" algn="l"/>
                <a:tab pos="7331816" algn="l"/>
                <a:tab pos="7332896" algn="l"/>
                <a:tab pos="7333976" algn="l"/>
                <a:tab pos="7335057" algn="l"/>
                <a:tab pos="7336137" algn="l"/>
                <a:tab pos="7337217" algn="l"/>
              </a:tabLst>
            </a:pPr>
            <a:r>
              <a:rPr lang="en-US" altLang="en-US" dirty="0">
                <a:latin typeface="Tinos" charset="0"/>
              </a:rPr>
              <a:t>The backpropagation algorithm works by going from the output layer to the input layer, propagating the error gradient on the way. </a:t>
            </a:r>
          </a:p>
          <a:p>
            <a:pPr marL="423933" indent="-342900" algn="just">
              <a:buSzPct val="45000"/>
              <a:buFont typeface="Wingdings" panose="05000000000000000000" pitchFamily="2" charset="2"/>
              <a:buChar char="q"/>
              <a:tabLst>
                <a:tab pos="0" algn="l"/>
                <a:tab pos="298200" algn="l"/>
                <a:tab pos="603961" algn="l"/>
                <a:tab pos="909725" algn="l"/>
                <a:tab pos="1215486" algn="l"/>
                <a:tab pos="1521249" algn="l"/>
                <a:tab pos="1827011" algn="l"/>
                <a:tab pos="2132774" algn="l"/>
                <a:tab pos="2438537" algn="l"/>
                <a:tab pos="2744298" algn="l"/>
                <a:tab pos="3050062" algn="l"/>
                <a:tab pos="3355823" algn="l"/>
                <a:tab pos="3661586" algn="l"/>
                <a:tab pos="3967348" algn="l"/>
                <a:tab pos="4273111" algn="l"/>
                <a:tab pos="4578872" algn="l"/>
                <a:tab pos="4884635" algn="l"/>
                <a:tab pos="5190399" algn="l"/>
                <a:tab pos="5496162" algn="l"/>
                <a:tab pos="5801923" algn="l"/>
                <a:tab pos="6107686" algn="l"/>
                <a:tab pos="6413448" algn="l"/>
                <a:tab pos="6719211" algn="l"/>
                <a:tab pos="7024972" algn="l"/>
                <a:tab pos="7330736" algn="l"/>
                <a:tab pos="7331816" algn="l"/>
                <a:tab pos="7332896" algn="l"/>
                <a:tab pos="7333976" algn="l"/>
                <a:tab pos="7335057" algn="l"/>
                <a:tab pos="7336137" algn="l"/>
                <a:tab pos="7337217" algn="l"/>
              </a:tabLst>
            </a:pPr>
            <a:r>
              <a:rPr lang="en-US" altLang="en-US" dirty="0">
                <a:latin typeface="Tinos" charset="0"/>
              </a:rPr>
              <a:t>Once the algorithm has computed the gradient of the cost function with regards to each parameter in the network, it uses these gradients to update each parameter with a Gradient Descent step.</a:t>
            </a:r>
          </a:p>
          <a:p>
            <a:pPr marL="423933" indent="-342900" algn="just">
              <a:buSzPct val="45000"/>
              <a:buFont typeface="Wingdings" panose="05000000000000000000" pitchFamily="2" charset="2"/>
              <a:buChar char="q"/>
              <a:tabLst>
                <a:tab pos="0" algn="l"/>
                <a:tab pos="298200" algn="l"/>
                <a:tab pos="603961" algn="l"/>
                <a:tab pos="909725" algn="l"/>
                <a:tab pos="1215486" algn="l"/>
                <a:tab pos="1521249" algn="l"/>
                <a:tab pos="1827011" algn="l"/>
                <a:tab pos="2132774" algn="l"/>
                <a:tab pos="2438537" algn="l"/>
                <a:tab pos="2744298" algn="l"/>
                <a:tab pos="3050062" algn="l"/>
                <a:tab pos="3355823" algn="l"/>
                <a:tab pos="3661586" algn="l"/>
                <a:tab pos="3967348" algn="l"/>
                <a:tab pos="4273111" algn="l"/>
                <a:tab pos="4578872" algn="l"/>
                <a:tab pos="4884635" algn="l"/>
                <a:tab pos="5190399" algn="l"/>
                <a:tab pos="5496162" algn="l"/>
                <a:tab pos="5801923" algn="l"/>
                <a:tab pos="6107686" algn="l"/>
                <a:tab pos="6413448" algn="l"/>
                <a:tab pos="6719211" algn="l"/>
                <a:tab pos="7024972" algn="l"/>
                <a:tab pos="7330736" algn="l"/>
                <a:tab pos="7331816" algn="l"/>
                <a:tab pos="7332896" algn="l"/>
                <a:tab pos="7333976" algn="l"/>
                <a:tab pos="7335057" algn="l"/>
                <a:tab pos="7336137" algn="l"/>
                <a:tab pos="7337217" algn="l"/>
              </a:tabLst>
            </a:pPr>
            <a:r>
              <a:rPr lang="en-US" altLang="en-US" dirty="0">
                <a:latin typeface="Tinos" charset="0"/>
              </a:rPr>
              <a:t>Unfortunately, gradients often get smaller and smaller as the algorithm progresses down to the lower layers. As a result, the Gradient Descent update leaves the lower layer connection weights virtually unchanged, and training never converges to a good solution. </a:t>
            </a:r>
          </a:p>
          <a:p>
            <a:pPr marL="423933" indent="-342900" algn="just">
              <a:buSzPct val="45000"/>
              <a:buFont typeface="Wingdings" panose="05000000000000000000" pitchFamily="2" charset="2"/>
              <a:buChar char="q"/>
              <a:tabLst>
                <a:tab pos="0" algn="l"/>
                <a:tab pos="298200" algn="l"/>
                <a:tab pos="603961" algn="l"/>
                <a:tab pos="909725" algn="l"/>
                <a:tab pos="1215486" algn="l"/>
                <a:tab pos="1521249" algn="l"/>
                <a:tab pos="1827011" algn="l"/>
                <a:tab pos="2132774" algn="l"/>
                <a:tab pos="2438537" algn="l"/>
                <a:tab pos="2744298" algn="l"/>
                <a:tab pos="3050062" algn="l"/>
                <a:tab pos="3355823" algn="l"/>
                <a:tab pos="3661586" algn="l"/>
                <a:tab pos="3967348" algn="l"/>
                <a:tab pos="4273111" algn="l"/>
                <a:tab pos="4578872" algn="l"/>
                <a:tab pos="4884635" algn="l"/>
                <a:tab pos="5190399" algn="l"/>
                <a:tab pos="5496162" algn="l"/>
                <a:tab pos="5801923" algn="l"/>
                <a:tab pos="6107686" algn="l"/>
                <a:tab pos="6413448" algn="l"/>
                <a:tab pos="6719211" algn="l"/>
                <a:tab pos="7024972" algn="l"/>
                <a:tab pos="7330736" algn="l"/>
                <a:tab pos="7331816" algn="l"/>
                <a:tab pos="7332896" algn="l"/>
                <a:tab pos="7333976" algn="l"/>
                <a:tab pos="7335057" algn="l"/>
                <a:tab pos="7336137" algn="l"/>
                <a:tab pos="7337217" algn="l"/>
              </a:tabLst>
            </a:pPr>
            <a:r>
              <a:rPr lang="en-US" altLang="en-US" dirty="0">
                <a:latin typeface="Tinos" charset="0"/>
              </a:rPr>
              <a:t>This is called the vanishing gradients problem.</a:t>
            </a:r>
            <a:endParaRPr lang="en-IN" altLang="en-US" dirty="0">
              <a:latin typeface="Tinos" charset="0"/>
            </a:endParaRPr>
          </a:p>
        </p:txBody>
      </p:sp>
    </p:spTree>
    <p:extLst>
      <p:ext uri="{BB962C8B-B14F-4D97-AF65-F5344CB8AC3E}">
        <p14:creationId xmlns:p14="http://schemas.microsoft.com/office/powerpoint/2010/main" val="1014829885"/>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DF41-5332-45FF-887F-F20AD11F82D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DA4B59B-2162-4B3A-A327-6315AAAFE5A9}"/>
              </a:ext>
            </a:extLst>
          </p:cNvPr>
          <p:cNvSpPr>
            <a:spLocks noGrp="1"/>
          </p:cNvSpPr>
          <p:nvPr>
            <p:ph type="body" idx="1"/>
          </p:nvPr>
        </p:nvSpPr>
        <p:spPr>
          <a:xfrm>
            <a:off x="321309" y="1392343"/>
            <a:ext cx="8501380" cy="2585323"/>
          </a:xfrm>
        </p:spPr>
        <p:txBody>
          <a:bodyPr/>
          <a:lstStyle/>
          <a:p>
            <a:pPr marL="342900" indent="-342900">
              <a:buFont typeface="Wingdings" panose="05000000000000000000" pitchFamily="2" charset="2"/>
              <a:buChar char="q"/>
            </a:pPr>
            <a:r>
              <a:rPr lang="en-US" dirty="0"/>
              <a:t>In some cases, the opposite can happen: the gradients can grow bigger and bigger, so many layers get insanely large weight updates and the algorithm diverges. </a:t>
            </a:r>
          </a:p>
          <a:p>
            <a:pPr marL="342900" indent="-342900">
              <a:buFont typeface="Wingdings" panose="05000000000000000000" pitchFamily="2" charset="2"/>
              <a:buChar char="q"/>
            </a:pPr>
            <a:r>
              <a:rPr lang="en-US" dirty="0"/>
              <a:t>This is the exploding gradients problem, which is mostly encountered in recurrent neural networks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196751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B77C93-CB02-49D6-9467-0A61A0B1D29D}"/>
              </a:ext>
            </a:extLst>
          </p:cNvPr>
          <p:cNvSpPr>
            <a:spLocks noGrp="1"/>
          </p:cNvSpPr>
          <p:nvPr>
            <p:ph type="body" idx="1"/>
          </p:nvPr>
        </p:nvSpPr>
        <p:spPr>
          <a:xfrm>
            <a:off x="321310" y="329973"/>
            <a:ext cx="8501380" cy="3323987"/>
          </a:xfrm>
        </p:spPr>
        <p:txBody>
          <a:bodyPr/>
          <a:lstStyle/>
          <a:p>
            <a:pPr marL="342900" indent="-342900">
              <a:buFont typeface="Wingdings" panose="05000000000000000000" pitchFamily="2" charset="2"/>
              <a:buChar char="q"/>
            </a:pPr>
            <a:r>
              <a:rPr lang="en-US" dirty="0"/>
              <a:t>Looking at the logistic activation function, you can see that when inputs become large (negative or positive), the function saturates at 0 or 1, with a derivative extremely close to 0</a:t>
            </a:r>
            <a:r>
              <a:rPr lang="en-US" b="1" dirty="0"/>
              <a:t>. Thus when backpropagation kicks in, it has virtually no gradient to propagate back through the network, and what little gradient exists keeps getting diluted as backpropagation progresses down through the top layers, </a:t>
            </a:r>
            <a:r>
              <a:rPr lang="en-US" dirty="0"/>
              <a:t>so there is really nothing left for the lower layers</a:t>
            </a:r>
          </a:p>
          <a:p>
            <a:r>
              <a:rPr lang="en-US" dirty="0"/>
              <a:t> </a:t>
            </a:r>
            <a:endParaRPr lang="en-IN" dirty="0"/>
          </a:p>
        </p:txBody>
      </p:sp>
      <p:pic>
        <p:nvPicPr>
          <p:cNvPr id="4" name="Picture 3">
            <a:extLst>
              <a:ext uri="{FF2B5EF4-FFF2-40B4-BE49-F238E27FC236}">
                <a16:creationId xmlns:a16="http://schemas.microsoft.com/office/drawing/2014/main" id="{60199D93-81E2-45B4-9299-3A86D9A7481D}"/>
              </a:ext>
            </a:extLst>
          </p:cNvPr>
          <p:cNvPicPr>
            <a:picLocks noChangeAspect="1"/>
          </p:cNvPicPr>
          <p:nvPr/>
        </p:nvPicPr>
        <p:blipFill>
          <a:blip r:embed="rId2"/>
          <a:stretch>
            <a:fillRect/>
          </a:stretch>
        </p:blipFill>
        <p:spPr>
          <a:xfrm>
            <a:off x="2362200" y="3886200"/>
            <a:ext cx="4135989" cy="2641827"/>
          </a:xfrm>
          <a:prstGeom prst="rect">
            <a:avLst/>
          </a:prstGeom>
        </p:spPr>
      </p:pic>
    </p:spTree>
    <p:extLst>
      <p:ext uri="{BB962C8B-B14F-4D97-AF65-F5344CB8AC3E}">
        <p14:creationId xmlns:p14="http://schemas.microsoft.com/office/powerpoint/2010/main" val="288382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5AC-FA46-4A0A-BF53-EDDFC9DF6C29}"/>
              </a:ext>
            </a:extLst>
          </p:cNvPr>
          <p:cNvSpPr>
            <a:spLocks noGrp="1"/>
          </p:cNvSpPr>
          <p:nvPr>
            <p:ph type="title"/>
          </p:nvPr>
        </p:nvSpPr>
        <p:spPr>
          <a:xfrm>
            <a:off x="685800" y="343142"/>
            <a:ext cx="6859461" cy="976630"/>
          </a:xfrm>
        </p:spPr>
        <p:txBody>
          <a:bodyPr/>
          <a:lstStyle/>
          <a:p>
            <a:r>
              <a:rPr lang="en-US" dirty="0" err="1"/>
              <a:t>Glorot</a:t>
            </a:r>
            <a:r>
              <a:rPr lang="en-US" dirty="0"/>
              <a:t> and He Initialization</a:t>
            </a:r>
            <a:endParaRPr lang="en-IN" dirty="0"/>
          </a:p>
        </p:txBody>
      </p:sp>
      <p:sp>
        <p:nvSpPr>
          <p:cNvPr id="3" name="Text Placeholder 2">
            <a:extLst>
              <a:ext uri="{FF2B5EF4-FFF2-40B4-BE49-F238E27FC236}">
                <a16:creationId xmlns:a16="http://schemas.microsoft.com/office/drawing/2014/main" id="{623EB435-4FE3-4240-8FF7-3E49B59BA0DC}"/>
              </a:ext>
            </a:extLst>
          </p:cNvPr>
          <p:cNvSpPr>
            <a:spLocks noGrp="1"/>
          </p:cNvSpPr>
          <p:nvPr>
            <p:ph type="body" idx="1"/>
          </p:nvPr>
        </p:nvSpPr>
        <p:spPr>
          <a:xfrm>
            <a:off x="321309" y="1392343"/>
            <a:ext cx="8501380" cy="4801314"/>
          </a:xfrm>
        </p:spPr>
        <p:txBody>
          <a:bodyPr/>
          <a:lstStyle/>
          <a:p>
            <a:pPr marL="342900" indent="-342900">
              <a:buFont typeface="Wingdings" panose="05000000000000000000" pitchFamily="2" charset="2"/>
              <a:buChar char="q"/>
            </a:pPr>
            <a:r>
              <a:rPr lang="en-US" dirty="0"/>
              <a:t>They are the initialization methods for neural networks that take into account the </a:t>
            </a:r>
            <a:r>
              <a:rPr lang="en-US" b="1" dirty="0"/>
              <a:t>non-linearity of activation </a:t>
            </a:r>
            <a:r>
              <a:rPr lang="en-US" dirty="0"/>
              <a:t>functions, such as </a:t>
            </a:r>
            <a:r>
              <a:rPr lang="en-US" dirty="0" err="1"/>
              <a:t>ReLU</a:t>
            </a:r>
            <a:r>
              <a:rPr lang="en-US" dirty="0"/>
              <a:t> activations.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When training deep neural networks, the </a:t>
            </a:r>
            <a:r>
              <a:rPr lang="en-US" b="1" dirty="0"/>
              <a:t>initialization of the weights</a:t>
            </a:r>
            <a:r>
              <a:rPr lang="en-US" dirty="0"/>
              <a:t> can significantly affect how well and how quickly the model learns. Two widely used initialization techniques are </a:t>
            </a:r>
            <a:r>
              <a:rPr lang="en-US" b="1" dirty="0" err="1"/>
              <a:t>Glorot</a:t>
            </a:r>
            <a:r>
              <a:rPr lang="en-US" b="1" dirty="0"/>
              <a:t> (or Xavier) Initialization and He Initialization</a:t>
            </a:r>
            <a:r>
              <a:rPr lang="en-US" dirty="0"/>
              <a:t>. These methods are </a:t>
            </a:r>
            <a:r>
              <a:rPr lang="en-US" b="1" dirty="0"/>
              <a:t>designed to address the vanishing and exploding gradients problems, </a:t>
            </a:r>
            <a:r>
              <a:rPr lang="en-US" dirty="0"/>
              <a:t>ensuring that the signal flows properly through the network both during forward propagation and backpropagation. </a:t>
            </a:r>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129018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63CA-FF69-4F04-B98A-0B8274481313}"/>
              </a:ext>
            </a:extLst>
          </p:cNvPr>
          <p:cNvSpPr>
            <a:spLocks noGrp="1"/>
          </p:cNvSpPr>
          <p:nvPr>
            <p:ph type="title"/>
          </p:nvPr>
        </p:nvSpPr>
        <p:spPr>
          <a:xfrm>
            <a:off x="324938" y="228600"/>
            <a:ext cx="8229600" cy="2031325"/>
          </a:xfrm>
        </p:spPr>
        <p:txBody>
          <a:bodyPr/>
          <a:lstStyle/>
          <a:p>
            <a:r>
              <a:rPr lang="en-US" dirty="0"/>
              <a:t>The Need for Proper Initialization</a:t>
            </a:r>
            <a:br>
              <a:rPr lang="en-US" dirty="0"/>
            </a:br>
            <a:endParaRPr lang="en-IN" dirty="0"/>
          </a:p>
        </p:txBody>
      </p:sp>
      <p:sp>
        <p:nvSpPr>
          <p:cNvPr id="3" name="Text Placeholder 2">
            <a:extLst>
              <a:ext uri="{FF2B5EF4-FFF2-40B4-BE49-F238E27FC236}">
                <a16:creationId xmlns:a16="http://schemas.microsoft.com/office/drawing/2014/main" id="{1F17BDFA-6095-4BF8-9933-C3E9452D86F7}"/>
              </a:ext>
            </a:extLst>
          </p:cNvPr>
          <p:cNvSpPr>
            <a:spLocks noGrp="1"/>
          </p:cNvSpPr>
          <p:nvPr>
            <p:ph type="body" idx="1"/>
          </p:nvPr>
        </p:nvSpPr>
        <p:spPr>
          <a:xfrm>
            <a:off x="321309" y="1392343"/>
            <a:ext cx="8501380" cy="4431983"/>
          </a:xfrm>
        </p:spPr>
        <p:txBody>
          <a:bodyPr/>
          <a:lstStyle/>
          <a:p>
            <a:r>
              <a:rPr lang="en-US" dirty="0"/>
              <a:t>In a neural network, the signal needs to flow correctly in two directions: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Forward Direction: When making predictions, the input data is passed through the network to generate an output.</a:t>
            </a:r>
          </a:p>
          <a:p>
            <a:pPr marL="342900" indent="-342900">
              <a:buFont typeface="Wingdings" panose="05000000000000000000" pitchFamily="2" charset="2"/>
              <a:buChar char="q"/>
            </a:pPr>
            <a:r>
              <a:rPr lang="en-US" dirty="0"/>
              <a:t>Reverse Direction: During backpropagation, </a:t>
            </a:r>
            <a:r>
              <a:rPr lang="en-US" b="1" dirty="0"/>
              <a:t>the error gradient </a:t>
            </a:r>
            <a:r>
              <a:rPr lang="en-US" dirty="0"/>
              <a:t>is propagated back through the network </a:t>
            </a:r>
            <a:r>
              <a:rPr lang="en-US" b="1" dirty="0"/>
              <a:t>to update </a:t>
            </a:r>
            <a:r>
              <a:rPr lang="en-US" dirty="0"/>
              <a:t>the weights.</a:t>
            </a:r>
          </a:p>
          <a:p>
            <a:pPr marL="342900" indent="-342900">
              <a:buFont typeface="Wingdings" panose="05000000000000000000" pitchFamily="2" charset="2"/>
              <a:buChar char="q"/>
            </a:pPr>
            <a:endParaRPr lang="en-US" dirty="0"/>
          </a:p>
          <a:p>
            <a:r>
              <a:rPr lang="en-US" dirty="0"/>
              <a:t>For the network to learn effectively, we want </a:t>
            </a:r>
            <a:r>
              <a:rPr lang="en-US" b="1" dirty="0"/>
              <a:t>the signal to neither die out nor explode</a:t>
            </a:r>
            <a:r>
              <a:rPr lang="en-US" dirty="0"/>
              <a:t>. This means maintaining a consistent variance of the outputs and gradients through each layer.</a:t>
            </a:r>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388191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4BCB-6D0B-48DD-9C00-7585133C0872}"/>
              </a:ext>
            </a:extLst>
          </p:cNvPr>
          <p:cNvSpPr>
            <a:spLocks noGrp="1"/>
          </p:cNvSpPr>
          <p:nvPr>
            <p:ph type="title"/>
          </p:nvPr>
        </p:nvSpPr>
        <p:spPr>
          <a:xfrm>
            <a:off x="152400" y="90171"/>
            <a:ext cx="8305799" cy="677108"/>
          </a:xfrm>
        </p:spPr>
        <p:txBody>
          <a:bodyPr/>
          <a:lstStyle/>
          <a:p>
            <a:r>
              <a:rPr lang="en-IN" dirty="0"/>
              <a:t>       Better Activation Functions</a:t>
            </a:r>
          </a:p>
        </p:txBody>
      </p:sp>
      <p:sp>
        <p:nvSpPr>
          <p:cNvPr id="3" name="Text Placeholder 2">
            <a:extLst>
              <a:ext uri="{FF2B5EF4-FFF2-40B4-BE49-F238E27FC236}">
                <a16:creationId xmlns:a16="http://schemas.microsoft.com/office/drawing/2014/main" id="{6EA3184C-24D3-42B4-9325-67DDB2870595}"/>
              </a:ext>
            </a:extLst>
          </p:cNvPr>
          <p:cNvSpPr>
            <a:spLocks noGrp="1"/>
          </p:cNvSpPr>
          <p:nvPr>
            <p:ph type="body" idx="1"/>
          </p:nvPr>
        </p:nvSpPr>
        <p:spPr>
          <a:xfrm>
            <a:off x="321309" y="1392343"/>
            <a:ext cx="8501380" cy="2954655"/>
          </a:xfrm>
        </p:spPr>
        <p:txBody>
          <a:bodyPr/>
          <a:lstStyle/>
          <a:p>
            <a:pPr marL="342900" indent="-342900">
              <a:buFont typeface="Wingdings" panose="05000000000000000000" pitchFamily="2" charset="2"/>
              <a:buChar char="q"/>
            </a:pPr>
            <a:r>
              <a:rPr lang="en-US" dirty="0"/>
              <a:t>One of the insights in the 2010 paper by </a:t>
            </a:r>
            <a:r>
              <a:rPr lang="en-US" dirty="0" err="1"/>
              <a:t>Glorot</a:t>
            </a:r>
            <a:r>
              <a:rPr lang="en-US" dirty="0"/>
              <a:t> and </a:t>
            </a:r>
            <a:r>
              <a:rPr lang="en-US" dirty="0" err="1"/>
              <a:t>Bengio</a:t>
            </a:r>
            <a:r>
              <a:rPr lang="en-US" dirty="0"/>
              <a:t> was that the vanishing/exploding gradients problems </a:t>
            </a:r>
            <a:r>
              <a:rPr lang="en-US" b="1" dirty="0"/>
              <a:t>were in part due to a poor choice of activation function.</a:t>
            </a:r>
          </a:p>
          <a:p>
            <a:pPr marL="342900" indent="-342900">
              <a:buFont typeface="Wingdings" panose="05000000000000000000" pitchFamily="2" charset="2"/>
              <a:buChar char="q"/>
            </a:pPr>
            <a:r>
              <a:rPr lang="en-US" dirty="0"/>
              <a:t>But it turns out that other </a:t>
            </a:r>
            <a:r>
              <a:rPr lang="en-US" b="1" dirty="0"/>
              <a:t>activation functions behave much better in deep neural networks, </a:t>
            </a:r>
            <a:r>
              <a:rPr lang="en-US" dirty="0"/>
              <a:t>in particular the </a:t>
            </a:r>
            <a:r>
              <a:rPr lang="en-US" b="1" dirty="0" err="1"/>
              <a:t>ReLU</a:t>
            </a:r>
            <a:r>
              <a:rPr lang="en-US" dirty="0"/>
              <a:t> activation function, mostly because it does not saturate for positive values (and also because it </a:t>
            </a:r>
            <a:r>
              <a:rPr lang="en-US"/>
              <a:t>is </a:t>
            </a:r>
            <a:r>
              <a:rPr lang="en-US" b="1"/>
              <a:t>quite fast to compute</a:t>
            </a:r>
            <a:r>
              <a:rPr lang="en-US"/>
              <a:t>).</a:t>
            </a:r>
            <a:endParaRPr lang="en-US" dirty="0"/>
          </a:p>
          <a:p>
            <a:pPr marL="342900" indent="-342900">
              <a:buFont typeface="Wingdings" panose="05000000000000000000" pitchFamily="2" charset="2"/>
              <a:buChar char="q"/>
            </a:pPr>
            <a:endParaRPr lang="en-IN" dirty="0" err="1"/>
          </a:p>
        </p:txBody>
      </p:sp>
    </p:spTree>
    <p:extLst>
      <p:ext uri="{BB962C8B-B14F-4D97-AF65-F5344CB8AC3E}">
        <p14:creationId xmlns:p14="http://schemas.microsoft.com/office/powerpoint/2010/main" val="241388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84D-669C-408E-B8C8-3B3297861E58}"/>
              </a:ext>
            </a:extLst>
          </p:cNvPr>
          <p:cNvSpPr>
            <a:spLocks noGrp="1"/>
          </p:cNvSpPr>
          <p:nvPr>
            <p:ph type="title"/>
          </p:nvPr>
        </p:nvSpPr>
        <p:spPr/>
        <p:txBody>
          <a:bodyPr/>
          <a:lstStyle/>
          <a:p>
            <a:r>
              <a:rPr lang="en-US" dirty="0"/>
              <a:t>Activation Function</a:t>
            </a:r>
            <a:endParaRPr lang="en-IN" dirty="0"/>
          </a:p>
        </p:txBody>
      </p:sp>
      <p:sp>
        <p:nvSpPr>
          <p:cNvPr id="3" name="Text Placeholder 2">
            <a:extLst>
              <a:ext uri="{FF2B5EF4-FFF2-40B4-BE49-F238E27FC236}">
                <a16:creationId xmlns:a16="http://schemas.microsoft.com/office/drawing/2014/main" id="{3C42FEA5-445B-471E-A589-80924D616D7A}"/>
              </a:ext>
            </a:extLst>
          </p:cNvPr>
          <p:cNvSpPr>
            <a:spLocks noGrp="1"/>
          </p:cNvSpPr>
          <p:nvPr>
            <p:ph type="body" idx="1"/>
          </p:nvPr>
        </p:nvSpPr>
        <p:spPr>
          <a:xfrm>
            <a:off x="321309" y="1392343"/>
            <a:ext cx="8501380" cy="5539978"/>
          </a:xfrm>
        </p:spPr>
        <p:txBody>
          <a:bodyPr/>
          <a:lstStyle/>
          <a:p>
            <a:pPr marL="342900" indent="-342900">
              <a:buFont typeface="Wingdings" panose="05000000000000000000" pitchFamily="2" charset="2"/>
              <a:buChar char="q"/>
            </a:pPr>
            <a:r>
              <a:rPr lang="en-US" dirty="0"/>
              <a:t>An </a:t>
            </a:r>
            <a:r>
              <a:rPr lang="en-US" b="1" dirty="0"/>
              <a:t>activation function</a:t>
            </a:r>
            <a:r>
              <a:rPr lang="en-US" dirty="0"/>
              <a:t> in the context of neural networks is a mathematical function applied to the output of each neuron or node in a layer of the network.</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Activation functions can be linear (e.g., </a:t>
            </a:r>
            <a:r>
              <a:rPr lang="en-US" i="1" dirty="0"/>
              <a:t>f</a:t>
            </a:r>
            <a:r>
              <a:rPr lang="en-US" dirty="0"/>
              <a:t>(</a:t>
            </a:r>
            <a:r>
              <a:rPr lang="en-US" i="1" dirty="0"/>
              <a:t>x</a:t>
            </a:r>
            <a:r>
              <a:rPr lang="en-US" dirty="0"/>
              <a:t>)=</a:t>
            </a:r>
            <a:r>
              <a:rPr lang="en-US" i="1" dirty="0"/>
              <a:t>αx</a:t>
            </a:r>
            <a:r>
              <a:rPr lang="en-US" dirty="0"/>
              <a:t>) or non-linear (e.g., sigmoid function).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 Its primary role is to introduce </a:t>
            </a:r>
            <a:r>
              <a:rPr lang="en-US" b="1" dirty="0"/>
              <a:t>non-linearity</a:t>
            </a:r>
            <a:r>
              <a:rPr lang="en-US" dirty="0"/>
              <a:t> into the model, allowing the network to learn and approximate complex patterns, relationships, and functions in the data.</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Non-linear functions are crucial for tackling real-world problems with intricate feature relationships.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138844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8068</TotalTime>
  <Words>1477</Words>
  <Application>Microsoft Office PowerPoint</Application>
  <PresentationFormat>On-screen Show (4:3)</PresentationFormat>
  <Paragraphs>78</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Tinos</vt:lpstr>
      <vt:lpstr>Wingdings</vt:lpstr>
      <vt:lpstr>Office Theme</vt:lpstr>
      <vt:lpstr>  Vanishing Gradient Issue in ANN            </vt:lpstr>
      <vt:lpstr>Outline</vt:lpstr>
      <vt:lpstr>Vanishing/Exploding Gradients Problems</vt:lpstr>
      <vt:lpstr>PowerPoint Presentation</vt:lpstr>
      <vt:lpstr>PowerPoint Presentation</vt:lpstr>
      <vt:lpstr>Glorot and He Initialization</vt:lpstr>
      <vt:lpstr>The Need for Proper Initialization </vt:lpstr>
      <vt:lpstr>       Better Activation Functions</vt:lpstr>
      <vt:lpstr>Activation Function</vt:lpstr>
      <vt:lpstr>Common Activation Functions </vt:lpstr>
      <vt:lpstr>Activation Functions</vt:lpstr>
      <vt:lpstr>PowerPoint Presentation</vt:lpstr>
      <vt:lpstr>PowerPoint Presentation</vt:lpstr>
      <vt:lpstr>PowerPoint Presentation</vt:lpstr>
      <vt:lpstr>The Dying ReLU Problem: </vt:lpstr>
      <vt:lpstr>PowerPoint Presentation</vt:lpstr>
      <vt:lpstr>Parametric ReLU (PReLU)</vt:lpstr>
      <vt:lpstr>PowerPoint Presentation</vt:lpstr>
      <vt:lpstr>PowerPoint Presentation</vt:lpstr>
      <vt:lpstr>Scaled Exponential Linear Unit </vt:lpstr>
      <vt:lpstr>Gaussian Error Linear Unit (GeLU) </vt:lpstr>
      <vt:lpstr>ReLU vs. Leaky ReLU vs. Parametric ReLU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419/519 Introduction to  Machine Learning</dc:title>
  <dc:creator>jayaraj</dc:creator>
  <cp:lastModifiedBy>jayaraj</cp:lastModifiedBy>
  <cp:revision>188</cp:revision>
  <dcterms:created xsi:type="dcterms:W3CDTF">2024-01-08T17:17:21Z</dcterms:created>
  <dcterms:modified xsi:type="dcterms:W3CDTF">2024-10-22T10:08:30Z</dcterms:modified>
</cp:coreProperties>
</file>