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6.jpg" ContentType="image/jpg"/>
  <Override PartName="/ppt/media/image7.jpg" ContentType="image/jpg"/>
  <Override PartName="/ppt/media/image8.jpg" ContentType="image/jpg"/>
  <Override PartName="/ppt/media/image15.jpg" ContentType="image/jpg"/>
  <Override PartName="/ppt/media/image16.jpg" ContentType="image/jpg"/>
  <Override PartName="/ppt/media/image17.jpg" ContentType="image/jpg"/>
  <Override PartName="/ppt/media/image18.jpg" ContentType="image/jpg"/>
  <Override PartName="/ppt/media/image20.jpg" ContentType="image/jpg"/>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38"/>
  </p:notesMasterIdLst>
  <p:handoutMasterIdLst>
    <p:handoutMasterId r:id="rId39"/>
  </p:handoutMasterIdLst>
  <p:sldIdLst>
    <p:sldId id="256" r:id="rId2"/>
    <p:sldId id="695" r:id="rId3"/>
    <p:sldId id="721" r:id="rId4"/>
    <p:sldId id="696" r:id="rId5"/>
    <p:sldId id="697" r:id="rId6"/>
    <p:sldId id="698" r:id="rId7"/>
    <p:sldId id="699" r:id="rId8"/>
    <p:sldId id="817" r:id="rId9"/>
    <p:sldId id="818" r:id="rId10"/>
    <p:sldId id="257" r:id="rId11"/>
    <p:sldId id="258" r:id="rId12"/>
    <p:sldId id="794" r:id="rId13"/>
    <p:sldId id="722" r:id="rId14"/>
    <p:sldId id="728" r:id="rId15"/>
    <p:sldId id="730" r:id="rId16"/>
    <p:sldId id="815" r:id="rId17"/>
    <p:sldId id="816" r:id="rId18"/>
    <p:sldId id="795" r:id="rId19"/>
    <p:sldId id="259" r:id="rId20"/>
    <p:sldId id="260" r:id="rId21"/>
    <p:sldId id="797" r:id="rId22"/>
    <p:sldId id="804" r:id="rId23"/>
    <p:sldId id="796" r:id="rId24"/>
    <p:sldId id="806" r:id="rId25"/>
    <p:sldId id="799" r:id="rId26"/>
    <p:sldId id="800" r:id="rId27"/>
    <p:sldId id="773" r:id="rId28"/>
    <p:sldId id="497" r:id="rId29"/>
    <p:sldId id="820" r:id="rId30"/>
    <p:sldId id="819" r:id="rId31"/>
    <p:sldId id="825" r:id="rId32"/>
    <p:sldId id="821" r:id="rId33"/>
    <p:sldId id="822" r:id="rId34"/>
    <p:sldId id="824" r:id="rId35"/>
    <p:sldId id="823" r:id="rId36"/>
    <p:sldId id="826" r:id="rId37"/>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15"/>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3990" autoAdjust="0"/>
  </p:normalViewPr>
  <p:slideViewPr>
    <p:cSldViewPr>
      <p:cViewPr varScale="1">
        <p:scale>
          <a:sx n="67" d="100"/>
          <a:sy n="67" d="100"/>
        </p:scale>
        <p:origin x="155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C34AE00E-E009-4A11-898E-6278F86754A7}" type="datetimeFigureOut">
              <a:rPr lang="en-US" smtClean="0"/>
              <a:pPr/>
              <a:t>7/25/2024</a:t>
            </a:fld>
            <a:endParaRPr lang="en-US"/>
          </a:p>
        </p:txBody>
      </p:sp>
      <p:sp>
        <p:nvSpPr>
          <p:cNvPr id="4" name="Footer Placeholder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6588AB50-154D-4DA7-806A-8D3FA8F4CBD2}"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3160F58E-C6CC-412A-A63E-5B97F63B83B2}" type="datetimeFigureOut">
              <a:rPr lang="en-US" smtClean="0"/>
              <a:pPr/>
              <a:t>7/25/2024</a:t>
            </a:fld>
            <a:endParaRPr lang="en-US"/>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A8B2FA0B-1216-44A0-9575-63E5824058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8B2FA0B-1216-44A0-9575-63E58240580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529D43-B57D-48CB-B5D2-8F2C67BC153C}" type="slidenum">
              <a:rPr lang="en-US" altLang="en-US"/>
              <a:pPr/>
              <a:t>2</a:t>
            </a:fld>
            <a:endParaRPr lang="en-US" altLang="en-US"/>
          </a:p>
        </p:txBody>
      </p:sp>
      <p:sp>
        <p:nvSpPr>
          <p:cNvPr id="38914" name="Rectangle 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791553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FA1377-9730-4083-83D8-E75E0B1491E9}" type="slidenum">
              <a:rPr lang="en-US" altLang="en-US"/>
              <a:pPr/>
              <a:t>4</a:t>
            </a:fld>
            <a:endParaRPr lang="en-US" altLang="en-US"/>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ltLang="en-US" b="1"/>
          </a:p>
          <a:p>
            <a:endParaRPr lang="en-US" altLang="en-US" b="1"/>
          </a:p>
        </p:txBody>
      </p:sp>
    </p:spTree>
    <p:extLst>
      <p:ext uri="{BB962C8B-B14F-4D97-AF65-F5344CB8AC3E}">
        <p14:creationId xmlns:p14="http://schemas.microsoft.com/office/powerpoint/2010/main" val="2810848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529D43-B57D-48CB-B5D2-8F2C67BC153C}" type="slidenum">
              <a:rPr lang="en-US" altLang="en-US"/>
              <a:pPr/>
              <a:t>5</a:t>
            </a:fld>
            <a:endParaRPr lang="en-US" altLang="en-US"/>
          </a:p>
        </p:txBody>
      </p:sp>
      <p:sp>
        <p:nvSpPr>
          <p:cNvPr id="38914" name="Rectangle 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2342654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53A887-BB3E-417A-A50C-610E7BEE3EA0}" type="slidenum">
              <a:rPr lang="en-US" altLang="en-US"/>
              <a:pPr/>
              <a:t>6</a:t>
            </a:fld>
            <a:endParaRPr lang="en-US" alt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r>
              <a:rPr lang="en-US" altLang="en-US"/>
              <a:t>A Proposal for the Dartmouth Summer Research Project on Artificial Intelligence. J. McCarthy, M. L. Minsky, N. Rochester, and C.E. Shannon. August 31, 1955. "We propose that a 2 month, 10 man study of artificial intelligence be carried out during the summer of 1956 at Dartmouth College in Hanover, New Hampshire. The study is to proceed on the basis of the conjecture that every aspect of learning or any other feature of intelligence can in principle be so precisely described that a machine can be made to simulate it." </a:t>
            </a:r>
            <a:r>
              <a:rPr lang="en-US" altLang="en-US" b="1" i="1"/>
              <a:t>And this marks the debut of the term </a:t>
            </a:r>
            <a:r>
              <a:rPr lang="en-US" altLang="en-US" b="1"/>
              <a:t>"artificial intelligence.“</a:t>
            </a:r>
          </a:p>
          <a:p>
            <a:endParaRPr lang="en-US" altLang="en-US"/>
          </a:p>
        </p:txBody>
      </p:sp>
    </p:spTree>
    <p:extLst>
      <p:ext uri="{BB962C8B-B14F-4D97-AF65-F5344CB8AC3E}">
        <p14:creationId xmlns:p14="http://schemas.microsoft.com/office/powerpoint/2010/main" val="2981544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5AC3081-5483-4294-BFCE-C45FC060453E}" type="slidenum">
              <a:rPr lang="en-US" altLang="en-US"/>
              <a:pPr/>
              <a:t>8</a:t>
            </a:fld>
            <a:endParaRPr lang="en-US" altLang="en-US"/>
          </a:p>
        </p:txBody>
      </p:sp>
      <p:sp>
        <p:nvSpPr>
          <p:cNvPr id="34818" name="Slide Image Placeholder 1"/>
          <p:cNvSpPr>
            <a:spLocks noGrp="1" noRot="1" noChangeAspect="1" noTextEdit="1"/>
          </p:cNvSpPr>
          <p:nvPr>
            <p:ph type="sldImg"/>
          </p:nvPr>
        </p:nvSpPr>
        <p:spPr>
          <a:xfrm>
            <a:off x="1144588" y="685800"/>
            <a:ext cx="4570412" cy="3427413"/>
          </a:xfrm>
          <a:ln/>
        </p:spPr>
      </p:sp>
      <p:sp>
        <p:nvSpPr>
          <p:cNvPr id="34819" name="Notes Placeholder 2"/>
          <p:cNvSpPr>
            <a:spLocks noGrp="1"/>
          </p:cNvSpPr>
          <p:nvPr>
            <p:ph type="body" idx="1"/>
          </p:nvPr>
        </p:nvSpPr>
        <p:spPr>
          <a:xfrm>
            <a:off x="914400" y="4343400"/>
            <a:ext cx="5029200" cy="4114800"/>
          </a:xfrm>
        </p:spPr>
        <p:txBody>
          <a:bodyPr/>
          <a:lstStyle/>
          <a:p>
            <a:endParaRPr lang="en-US" altLang="en-US"/>
          </a:p>
        </p:txBody>
      </p:sp>
      <p:sp>
        <p:nvSpPr>
          <p:cNvPr id="34820"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B352F741-11CA-4A78-B8CF-D54F03EDB178}" type="slidenum">
              <a:rPr lang="en-US" altLang="en-US" sz="1200" b="0">
                <a:latin typeface="Times New Roman" panose="02020603050405020304" pitchFamily="18" charset="0"/>
              </a:rPr>
              <a:pPr algn="r"/>
              <a:t>8</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2749233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kern="1200" dirty="0">
                <a:solidFill>
                  <a:schemeClr val="tx1"/>
                </a:solidFill>
                <a:effectLst/>
                <a:latin typeface="Trebuchet MS" pitchFamily="34" charset="0"/>
                <a:ea typeface="+mn-ea"/>
                <a:cs typeface="+mn-cs"/>
              </a:rPr>
              <a:t>With children, we expose them to lots of data, and help them learn by supplying the correct answer. A very popular learning technique is “Trail and Error”, where students make a prediction on what is the correct answer, and if they’re wrong, adjust their approach. It turns out that deep learning is very much like this. </a:t>
            </a: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9</a:t>
            </a:fld>
            <a:endParaRPr lang="en-US" dirty="0"/>
          </a:p>
        </p:txBody>
      </p:sp>
    </p:spTree>
    <p:extLst>
      <p:ext uri="{BB962C8B-B14F-4D97-AF65-F5344CB8AC3E}">
        <p14:creationId xmlns:p14="http://schemas.microsoft.com/office/powerpoint/2010/main" val="100818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Where do</a:t>
            </a:r>
            <a:r>
              <a:rPr lang="en-US" baseline="0" dirty="0"/>
              <a:t> we get these low-level representations from? </a:t>
            </a:r>
            <a:endParaRPr lang="en-US" dirty="0"/>
          </a:p>
        </p:txBody>
      </p:sp>
    </p:spTree>
    <p:extLst>
      <p:ext uri="{BB962C8B-B14F-4D97-AF65-F5344CB8AC3E}">
        <p14:creationId xmlns:p14="http://schemas.microsoft.com/office/powerpoint/2010/main" val="1710772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28</a:t>
            </a:fld>
            <a:endParaRPr lang="en-US"/>
          </a:p>
        </p:txBody>
      </p:sp>
    </p:spTree>
    <p:extLst>
      <p:ext uri="{BB962C8B-B14F-4D97-AF65-F5344CB8AC3E}">
        <p14:creationId xmlns:p14="http://schemas.microsoft.com/office/powerpoint/2010/main" val="1228545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FB454528-0973-4BD7-9BAB-65A97AFB056C}" type="datetime1">
              <a:rPr lang="en-US" sz="1600" smtClean="0"/>
              <a:t>7/25/2024</a:t>
            </a:fld>
            <a:endParaRPr lang="en-US" sz="1600" dirty="0"/>
          </a:p>
        </p:txBody>
      </p:sp>
      <p:sp>
        <p:nvSpPr>
          <p:cNvPr id="17" name="Footer Placeholder 16"/>
          <p:cNvSpPr>
            <a:spLocks noGrp="1"/>
          </p:cNvSpPr>
          <p:nvPr>
            <p:ph type="ftr" sz="quarter" idx="11"/>
          </p:nvPr>
        </p:nvSpPr>
        <p:spPr/>
        <p:txBody>
          <a:bodyPr/>
          <a:lstStyle/>
          <a:p>
            <a:r>
              <a:rPr lang="en-US"/>
              <a:t>Machine Learning Theory</a:t>
            </a:r>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A7C8D44-3667-46F6-9772-CC52308E2A7F}" type="slidenum">
              <a:rPr kumimoji="0" lang="en-US" smtClean="0"/>
              <a:pPr/>
              <a:t>‹#›</a:t>
            </a:fld>
            <a:endParaRPr kumimoji="0"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B1F976-93C8-48E2-A133-D6E88C53A9E4}" type="datetime1">
              <a:rPr lang="en-US" smtClean="0"/>
              <a:t>7/25/2024</a:t>
            </a:fld>
            <a:endParaRPr lang="en-US"/>
          </a:p>
        </p:txBody>
      </p:sp>
      <p:sp>
        <p:nvSpPr>
          <p:cNvPr id="5" name="Footer Placeholder 4"/>
          <p:cNvSpPr>
            <a:spLocks noGrp="1"/>
          </p:cNvSpPr>
          <p:nvPr>
            <p:ph type="ftr" sz="quarter" idx="11"/>
          </p:nvPr>
        </p:nvSpPr>
        <p:spPr/>
        <p:txBody>
          <a:bodyPr/>
          <a:lstStyle/>
          <a:p>
            <a:r>
              <a:rPr kumimoji="0" lang="en-US"/>
              <a:t>Machine Learning Theory</a:t>
            </a:r>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A7C8D44-3667-46F6-9772-CC52308E2A7F}" type="slidenum">
              <a:rPr kumimoji="0" lang="en-US" smtClean="0"/>
              <a:pPr/>
              <a:t>‹#›</a:t>
            </a:fld>
            <a:endParaRPr kumimoji="0"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015A58-6FFD-4973-936B-5367543918EC}" type="datetime1">
              <a:rPr lang="en-US" smtClean="0"/>
              <a:t>7/25/2024</a:t>
            </a:fld>
            <a:endParaRPr lang="en-US"/>
          </a:p>
        </p:txBody>
      </p:sp>
      <p:sp>
        <p:nvSpPr>
          <p:cNvPr id="5" name="Footer Placeholder 4"/>
          <p:cNvSpPr>
            <a:spLocks noGrp="1"/>
          </p:cNvSpPr>
          <p:nvPr>
            <p:ph type="ftr" sz="quarter" idx="11"/>
          </p:nvPr>
        </p:nvSpPr>
        <p:spPr/>
        <p:txBody>
          <a:bodyPr/>
          <a:lstStyle/>
          <a:p>
            <a:r>
              <a:rPr lang="en-US"/>
              <a:t>Machine Learning Theory</a:t>
            </a:r>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5290" y="579121"/>
            <a:ext cx="8313420" cy="656590"/>
          </a:xfrm>
        </p:spPr>
        <p:txBody>
          <a:bodyPr/>
          <a:lstStyle>
            <a:lvl1pPr algn="ctr">
              <a:defRPr sz="2333"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30625" y="2336706"/>
            <a:ext cx="8290560" cy="4132139"/>
          </a:xfrm>
        </p:spPr>
        <p:txBody>
          <a:bodyPr/>
          <a:lstStyle>
            <a:lvl1pPr marL="0" indent="0">
              <a:buClr>
                <a:schemeClr val="bg2"/>
              </a:buClr>
              <a:buSzPct val="100000"/>
              <a:buFontTx/>
              <a:buNone/>
              <a:defRPr sz="1167">
                <a:solidFill>
                  <a:schemeClr val="accent4"/>
                </a:solidFill>
              </a:defRPr>
            </a:lvl1pPr>
            <a:lvl2pPr marL="476231" indent="0">
              <a:buClr>
                <a:schemeClr val="bg2"/>
              </a:buClr>
              <a:buSzPct val="100000"/>
              <a:buFontTx/>
              <a:buNone/>
              <a:defRPr sz="1000">
                <a:solidFill>
                  <a:schemeClr val="accent4"/>
                </a:solidFill>
              </a:defRPr>
            </a:lvl2pPr>
            <a:lvl3pPr marL="907485" indent="0">
              <a:buClr>
                <a:schemeClr val="bg2"/>
              </a:buClr>
              <a:buSzPct val="100000"/>
              <a:buFontTx/>
              <a:buNone/>
              <a:defRPr sz="917">
                <a:solidFill>
                  <a:schemeClr val="accent4"/>
                </a:solidFill>
              </a:defRPr>
            </a:lvl3pPr>
            <a:lvl4pPr marL="1478962" indent="-190492">
              <a:buClr>
                <a:schemeClr val="bg2"/>
              </a:buClr>
              <a:buFont typeface="Wingdings" panose="05000000000000000000" pitchFamily="2" charset="2"/>
              <a:buChar char="§"/>
              <a:defRPr sz="1500">
                <a:solidFill>
                  <a:schemeClr val="tx1"/>
                </a:solidFill>
              </a:defRPr>
            </a:lvl4pPr>
            <a:lvl5pPr marL="1764700" indent="-190492">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p:txBody>
      </p:sp>
      <p:sp>
        <p:nvSpPr>
          <p:cNvPr id="5" name="Text Placeholder 4"/>
          <p:cNvSpPr>
            <a:spLocks noGrp="1"/>
          </p:cNvSpPr>
          <p:nvPr>
            <p:ph type="body" sz="quarter" idx="10"/>
          </p:nvPr>
        </p:nvSpPr>
        <p:spPr>
          <a:xfrm>
            <a:off x="415290" y="1209040"/>
            <a:ext cx="8313420" cy="583848"/>
          </a:xfrm>
        </p:spPr>
        <p:txBody>
          <a:bodyPr/>
          <a:lstStyle>
            <a:lvl1pPr marL="0" indent="0" algn="ctr">
              <a:buFontTx/>
              <a:buNone/>
              <a:defRPr sz="1500" b="0">
                <a:solidFill>
                  <a:schemeClr val="tx2"/>
                </a:solidFill>
                <a:latin typeface="Trebuchet MS" panose="020B0603020202020204" pitchFamily="34" charset="0"/>
              </a:defRPr>
            </a:lvl1pPr>
            <a:lvl2pPr marL="476231" indent="0" algn="ctr">
              <a:buFontTx/>
              <a:buNone/>
              <a:defRPr sz="2333">
                <a:solidFill>
                  <a:schemeClr val="tx2"/>
                </a:solidFill>
                <a:latin typeface="Trebuchet MS" panose="020B0603020202020204" pitchFamily="34" charset="0"/>
              </a:defRPr>
            </a:lvl2pPr>
            <a:lvl3pPr marL="907485" indent="0" algn="ctr">
              <a:buFontTx/>
              <a:buNone/>
              <a:defRPr sz="2333">
                <a:solidFill>
                  <a:schemeClr val="tx2"/>
                </a:solidFill>
                <a:latin typeface="Trebuchet MS" panose="020B0603020202020204" pitchFamily="34" charset="0"/>
              </a:defRPr>
            </a:lvl3pPr>
            <a:lvl4pPr marL="1288469" indent="0" algn="ctr">
              <a:buFontTx/>
              <a:buNone/>
              <a:defRPr sz="2333">
                <a:solidFill>
                  <a:schemeClr val="tx2"/>
                </a:solidFill>
                <a:latin typeface="Trebuchet MS" panose="020B0603020202020204" pitchFamily="34" charset="0"/>
              </a:defRPr>
            </a:lvl4pPr>
            <a:lvl5pPr marL="1574208" indent="0" algn="ctr">
              <a:buFontTx/>
              <a:buNone/>
              <a:defRPr sz="2333">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1400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261B90CE-554F-4CC5-AF8A-98DA0931B941}" type="datetime1">
              <a:rPr lang="en-US" smtClean="0"/>
              <a:t>7/25/2024</a:t>
            </a:fld>
            <a:endParaRPr lang="en-US" dirty="0"/>
          </a:p>
        </p:txBody>
      </p:sp>
      <p:sp>
        <p:nvSpPr>
          <p:cNvPr id="5" name="Footer Placeholder 4"/>
          <p:cNvSpPr>
            <a:spLocks noGrp="1"/>
          </p:cNvSpPr>
          <p:nvPr>
            <p:ph type="ftr" sz="quarter" idx="11"/>
          </p:nvPr>
        </p:nvSpPr>
        <p:spPr/>
        <p:txBody>
          <a:bodyPr/>
          <a:lstStyle/>
          <a:p>
            <a:r>
              <a:rPr lang="en-US"/>
              <a:t>Machine Learning Theory</a:t>
            </a:r>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a:t>Machine Learning Theory</a:t>
            </a:r>
            <a:endParaRPr lang="en-US" dirty="0"/>
          </a:p>
        </p:txBody>
      </p:sp>
      <p:sp>
        <p:nvSpPr>
          <p:cNvPr id="4" name="Date Placeholder 3"/>
          <p:cNvSpPr>
            <a:spLocks noGrp="1"/>
          </p:cNvSpPr>
          <p:nvPr>
            <p:ph type="dt" sz="half" idx="10"/>
          </p:nvPr>
        </p:nvSpPr>
        <p:spPr/>
        <p:txBody>
          <a:bodyPr/>
          <a:lstStyle/>
          <a:p>
            <a:fld id="{54812225-44A7-4629-95BC-C37833F2873E}" type="datetime1">
              <a:rPr lang="en-US" smtClean="0"/>
              <a:t>7/25/2024</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A7C8D44-3667-46F6-9772-CC52308E2A7F}" type="slidenum">
              <a:rPr kumimoji="0" lang="en-US" smtClean="0"/>
              <a:pPr/>
              <a:t>‹#›</a:t>
            </a:fld>
            <a:endParaRPr kumimoji="0"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01605DBA-547B-4C99-8918-616F6E25B2E7}" type="datetime1">
              <a:rPr lang="en-US" smtClean="0"/>
              <a:t>7/25/2024</a:t>
            </a:fld>
            <a:endParaRPr lang="en-US"/>
          </a:p>
        </p:txBody>
      </p:sp>
      <p:sp>
        <p:nvSpPr>
          <p:cNvPr id="6" name="Footer Placeholder 5"/>
          <p:cNvSpPr>
            <a:spLocks noGrp="1"/>
          </p:cNvSpPr>
          <p:nvPr>
            <p:ph type="ftr" sz="quarter" idx="11"/>
          </p:nvPr>
        </p:nvSpPr>
        <p:spPr/>
        <p:txBody>
          <a:bodyPr/>
          <a:lstStyle/>
          <a:p>
            <a:r>
              <a:rPr lang="en-US"/>
              <a:t>Machine Learning Theory</a:t>
            </a:r>
            <a:endParaRPr lang="en-US" dirty="0"/>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7C2F71E-18D4-4F21-8369-2DCB1032FE2A}" type="datetime1">
              <a:rPr lang="en-US" smtClean="0"/>
              <a:t>7/25/2024</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a:t>Machine Learning Theory</a:t>
            </a:r>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A7C8D44-3667-46F6-9772-CC52308E2A7F}" type="slidenum">
              <a:rPr kumimoji="0" lang="en-US" smtClean="0"/>
              <a:pPr/>
              <a:t>‹#›</a:t>
            </a:fld>
            <a:endParaRPr kumimoji="0"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3497F95-96D9-40D6-A947-B087A0C2D5C8}" type="datetime1">
              <a:rPr lang="en-US" smtClean="0"/>
              <a:t>7/25/2024</a:t>
            </a:fld>
            <a:endParaRPr lang="en-US"/>
          </a:p>
        </p:txBody>
      </p:sp>
      <p:sp>
        <p:nvSpPr>
          <p:cNvPr id="4" name="Footer Placeholder 3"/>
          <p:cNvSpPr>
            <a:spLocks noGrp="1"/>
          </p:cNvSpPr>
          <p:nvPr>
            <p:ph type="ftr" sz="quarter" idx="11"/>
          </p:nvPr>
        </p:nvSpPr>
        <p:spPr/>
        <p:txBody>
          <a:bodyPr/>
          <a:lstStyle/>
          <a:p>
            <a:r>
              <a:rPr lang="en-US"/>
              <a:t>Machine Learning Theory</a:t>
            </a:r>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84C060AD-29FA-49A7-9CA4-1690ACE664B9}" type="datetime1">
              <a:rPr lang="en-US" smtClean="0"/>
              <a:t>7/25/2024</a:t>
            </a:fld>
            <a:endParaRPr lang="en-US"/>
          </a:p>
        </p:txBody>
      </p:sp>
      <p:sp>
        <p:nvSpPr>
          <p:cNvPr id="3" name="Footer Placeholder 2"/>
          <p:cNvSpPr>
            <a:spLocks noGrp="1"/>
          </p:cNvSpPr>
          <p:nvPr>
            <p:ph type="ftr" sz="quarter" idx="11"/>
          </p:nvPr>
        </p:nvSpPr>
        <p:spPr/>
        <p:txBody>
          <a:bodyPr/>
          <a:lstStyle/>
          <a:p>
            <a:r>
              <a:rPr lang="en-US"/>
              <a:t>Machine Learning Theory</a:t>
            </a:r>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A7C8D44-3667-46F6-9772-CC52308E2A7F}"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A7C8D44-3667-46F6-9772-CC52308E2A7F}" type="slidenum">
              <a:rPr kumimoji="0" lang="en-US" smtClean="0"/>
              <a:pPr/>
              <a:t>‹#›</a:t>
            </a:fld>
            <a:endParaRPr kumimoji="0"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60FA395-9BA8-4B95-A366-1CDA320A6738}" type="datetime1">
              <a:rPr lang="en-US" smtClean="0"/>
              <a:t>7/25/2024</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kumimoji="0" lang="en-US"/>
              <a:t>Machine Learning Theory</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A7C8D44-3667-46F6-9772-CC52308E2A7F}" type="slidenum">
              <a:rPr kumimoji="0" lang="en-US" smtClean="0"/>
              <a:pPr/>
              <a:t>‹#›</a:t>
            </a:fld>
            <a:endParaRPr kumimoji="0"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9D1A98A-2FC2-493E-96F2-982BEB54A18F}" type="datetime1">
              <a:rPr lang="en-US" smtClean="0"/>
              <a:t>7/25/2024</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kumimoji="0" lang="en-US"/>
              <a:t>Machine Learning Theory</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56EF386-29CE-4CF8-B36E-DCB7BE1AC095}" type="datetime1">
              <a:rPr lang="en-US" sz="1400" smtClean="0">
                <a:solidFill>
                  <a:schemeClr val="tx2"/>
                </a:solidFill>
              </a:rPr>
              <a:t>7/25/2024</a:t>
            </a:fld>
            <a:endParaRPr lang="en-US" sz="1400" dirty="0">
              <a:solidFill>
                <a:schemeClr val="tx2"/>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r" eaLnBrk="1" latinLnBrk="0" hangingPunct="1"/>
            <a:r>
              <a:rPr kumimoji="0" lang="en-US" sz="1400">
                <a:solidFill>
                  <a:schemeClr val="tx2"/>
                </a:solidFill>
              </a:rPr>
              <a:t>Machine Learning Theory</a:t>
            </a:r>
            <a:endParaRPr kumimoji="0" lang="en-US" sz="1400" dirty="0">
              <a:solidFill>
                <a:schemeClr val="tx2"/>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7" r:id="rId12"/>
  </p:sldLayoutIdLst>
  <p:hf hd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5.png"/><Relationship Id="rId10" Type="http://schemas.openxmlformats.org/officeDocument/2006/relationships/image" Target="../media/image8.jpg"/><Relationship Id="rId4" Type="http://schemas.openxmlformats.org/officeDocument/2006/relationships/image" Target="../media/image34.png"/><Relationship Id="rId9"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2.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4.emf"/></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200400"/>
            <a:ext cx="6400800" cy="1752600"/>
          </a:xfrm>
        </p:spPr>
        <p:txBody>
          <a:bodyPr>
            <a:normAutofit/>
          </a:bodyPr>
          <a:lstStyle/>
          <a:p>
            <a:r>
              <a:rPr lang="en-US" dirty="0"/>
              <a:t>   </a:t>
            </a:r>
          </a:p>
        </p:txBody>
      </p:sp>
      <p:sp>
        <p:nvSpPr>
          <p:cNvPr id="2" name="Title 1"/>
          <p:cNvSpPr>
            <a:spLocks noGrp="1"/>
          </p:cNvSpPr>
          <p:nvPr>
            <p:ph type="ctrTitle"/>
          </p:nvPr>
        </p:nvSpPr>
        <p:spPr>
          <a:xfrm>
            <a:off x="876300" y="3584179"/>
            <a:ext cx="7391400" cy="1905000"/>
          </a:xfrm>
        </p:spPr>
        <p:txBody>
          <a:bodyPr>
            <a:noAutofit/>
          </a:bodyPr>
          <a:lstStyle/>
          <a:p>
            <a:br>
              <a:rPr lang="en-US" sz="2400" dirty="0">
                <a:solidFill>
                  <a:schemeClr val="tx1"/>
                </a:solidFill>
                <a:cs typeface="Times New Roman" pitchFamily="18" charset="0"/>
              </a:rPr>
            </a:br>
            <a:r>
              <a:rPr lang="en-US" sz="2400" b="1" dirty="0">
                <a:solidFill>
                  <a:srgbClr val="FF0000"/>
                </a:solidFill>
                <a:cs typeface="Times New Roman" pitchFamily="18" charset="0"/>
              </a:rPr>
              <a:t>Dr. Jayaraj P B</a:t>
            </a:r>
            <a:br>
              <a:rPr lang="en-US" sz="2400" b="1" dirty="0">
                <a:solidFill>
                  <a:schemeClr val="tx1"/>
                </a:solidFill>
                <a:cs typeface="Times New Roman" pitchFamily="18" charset="0"/>
              </a:rPr>
            </a:br>
            <a:r>
              <a:rPr lang="en-US" sz="2400" b="1" dirty="0">
                <a:solidFill>
                  <a:schemeClr val="tx1"/>
                </a:solidFill>
                <a:cs typeface="Times New Roman" pitchFamily="18" charset="0"/>
              </a:rPr>
              <a:t>Associate Professor</a:t>
            </a:r>
            <a:br>
              <a:rPr lang="en-US" sz="1800" b="1" dirty="0">
                <a:solidFill>
                  <a:schemeClr val="tx1"/>
                </a:solidFill>
                <a:cs typeface="Times New Roman" pitchFamily="18" charset="0"/>
              </a:rPr>
            </a:br>
            <a:br>
              <a:rPr lang="en-US" sz="1800" b="1" dirty="0">
                <a:solidFill>
                  <a:schemeClr val="tx1"/>
                </a:solidFill>
                <a:cs typeface="Times New Roman" pitchFamily="18" charset="0"/>
              </a:rPr>
            </a:br>
            <a:br>
              <a:rPr lang="en-US" sz="1800" b="1" dirty="0">
                <a:solidFill>
                  <a:schemeClr val="tx1"/>
                </a:solidFill>
                <a:cs typeface="Times New Roman" pitchFamily="18" charset="0"/>
              </a:rPr>
            </a:br>
            <a:r>
              <a:rPr lang="en-US" sz="1800" b="1" dirty="0">
                <a:solidFill>
                  <a:schemeClr val="tx1"/>
                </a:solidFill>
                <a:cs typeface="Times New Roman" pitchFamily="18" charset="0"/>
              </a:rPr>
              <a:t>Department of Computer Science &amp; Engineering,</a:t>
            </a:r>
            <a:br>
              <a:rPr lang="en-US" sz="1800" b="1" dirty="0">
                <a:solidFill>
                  <a:schemeClr val="tx1"/>
                </a:solidFill>
                <a:cs typeface="Times New Roman" pitchFamily="18" charset="0"/>
              </a:rPr>
            </a:br>
            <a:r>
              <a:rPr lang="en-US" sz="1800" b="1" dirty="0">
                <a:solidFill>
                  <a:srgbClr val="FF0000"/>
                </a:solidFill>
                <a:cs typeface="Times New Roman" pitchFamily="18" charset="0"/>
              </a:rPr>
              <a:t>NIT Calicut</a:t>
            </a:r>
          </a:p>
        </p:txBody>
      </p:sp>
      <p:sp>
        <p:nvSpPr>
          <p:cNvPr id="19" name="Date Placeholder 18"/>
          <p:cNvSpPr>
            <a:spLocks noGrp="1"/>
          </p:cNvSpPr>
          <p:nvPr>
            <p:ph type="dt" sz="half" idx="10"/>
          </p:nvPr>
        </p:nvSpPr>
        <p:spPr/>
        <p:txBody>
          <a:bodyPr/>
          <a:lstStyle/>
          <a:p>
            <a:fld id="{9589B0C4-E5A5-4D5A-98C5-04F20B98D9A1}" type="datetime1">
              <a:rPr lang="en-US" sz="1600" smtClean="0">
                <a:solidFill>
                  <a:schemeClr val="tx1"/>
                </a:solidFill>
              </a:rPr>
              <a:t>7/25/2024</a:t>
            </a:fld>
            <a:endParaRPr lang="en-US" sz="1600" dirty="0">
              <a:solidFill>
                <a:schemeClr val="tx1"/>
              </a:solidFill>
            </a:endParaRPr>
          </a:p>
        </p:txBody>
      </p:sp>
      <p:sp>
        <p:nvSpPr>
          <p:cNvPr id="31" name="Slide Number Placeholder 30"/>
          <p:cNvSpPr>
            <a:spLocks noGrp="1"/>
          </p:cNvSpPr>
          <p:nvPr>
            <p:ph type="sldNum" sz="quarter" idx="12"/>
          </p:nvPr>
        </p:nvSpPr>
        <p:spPr/>
        <p:txBody>
          <a:bodyPr/>
          <a:lstStyle/>
          <a:p>
            <a:fld id="{EA7C8D44-3667-46F6-9772-CC52308E2A7F}" type="slidenum">
              <a:rPr kumimoji="0" lang="en-US" smtClean="0"/>
              <a:pPr/>
              <a:t>1</a:t>
            </a:fld>
            <a:endParaRPr kumimoji="0" lang="en-US" dirty="0"/>
          </a:p>
        </p:txBody>
      </p:sp>
      <p:sp>
        <p:nvSpPr>
          <p:cNvPr id="32" name="Slide Number Placeholder 10"/>
          <p:cNvSpPr txBox="1">
            <a:spLocks/>
          </p:cNvSpPr>
          <p:nvPr/>
        </p:nvSpPr>
        <p:spPr>
          <a:xfrm>
            <a:off x="5410200" y="6248400"/>
            <a:ext cx="609600" cy="441324"/>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600" b="0" i="0" u="none" strike="noStrike" kern="1200" cap="none" spc="0" normalizeH="0" baseline="0" noProof="0" smtClean="0">
                <a:ln>
                  <a:noFill/>
                </a:ln>
                <a:solidFill>
                  <a:schemeClr val="tx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990600" y="1029185"/>
            <a:ext cx="7391400" cy="954107"/>
          </a:xfrm>
          <a:prstGeom prst="rect">
            <a:avLst/>
          </a:prstGeom>
        </p:spPr>
        <p:txBody>
          <a:bodyPr wrap="square">
            <a:spAutoFit/>
          </a:bodyPr>
          <a:lstStyle/>
          <a:p>
            <a:r>
              <a:rPr lang="en-US" sz="2800" b="1" dirty="0">
                <a:cs typeface="Times New Roman" pitchFamily="18" charset="0"/>
              </a:rPr>
              <a:t>Introduction to Artificial Intelligence</a:t>
            </a:r>
            <a:br>
              <a:rPr lang="en-US" sz="2800" b="1" dirty="0">
                <a:cs typeface="Times New Roman" pitchFamily="18" charset="0"/>
              </a:rPr>
            </a:br>
            <a:endParaRPr lang="en-IN" sz="2800" dirty="0"/>
          </a:p>
        </p:txBody>
      </p:sp>
      <p:sp>
        <p:nvSpPr>
          <p:cNvPr id="7" name="Footer Placeholder 6"/>
          <p:cNvSpPr>
            <a:spLocks noGrp="1"/>
          </p:cNvSpPr>
          <p:nvPr>
            <p:ph type="ftr" sz="quarter" idx="11"/>
          </p:nvPr>
        </p:nvSpPr>
        <p:spPr/>
        <p:txBody>
          <a:bodyPr/>
          <a:lstStyle/>
          <a:p>
            <a:r>
              <a:rPr lang="en-US"/>
              <a:t>Machine Learning Theory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8883" y="90170"/>
            <a:ext cx="6186170" cy="695960"/>
          </a:xfrm>
          <a:prstGeom prst="rect">
            <a:avLst/>
          </a:prstGeom>
        </p:spPr>
        <p:txBody>
          <a:bodyPr vert="horz" wrap="square" lIns="0" tIns="12700" rIns="0" bIns="0" rtlCol="0">
            <a:spAutoFit/>
          </a:bodyPr>
          <a:lstStyle/>
          <a:p>
            <a:pPr marL="12700">
              <a:lnSpc>
                <a:spcPct val="100000"/>
              </a:lnSpc>
              <a:spcBef>
                <a:spcPts val="100"/>
              </a:spcBef>
            </a:pPr>
            <a:r>
              <a:rPr spc="-10" dirty="0"/>
              <a:t>What </a:t>
            </a:r>
            <a:r>
              <a:rPr dirty="0"/>
              <a:t>is</a:t>
            </a:r>
            <a:r>
              <a:rPr spc="-10" dirty="0"/>
              <a:t> </a:t>
            </a:r>
            <a:r>
              <a:rPr spc="-5" dirty="0"/>
              <a:t>Machine Learning?</a:t>
            </a:r>
          </a:p>
        </p:txBody>
      </p:sp>
      <p:sp>
        <p:nvSpPr>
          <p:cNvPr id="3" name="object 3"/>
          <p:cNvSpPr txBox="1"/>
          <p:nvPr/>
        </p:nvSpPr>
        <p:spPr>
          <a:xfrm>
            <a:off x="838200" y="1482090"/>
            <a:ext cx="7161531" cy="4870563"/>
          </a:xfrm>
          <a:prstGeom prst="rect">
            <a:avLst/>
          </a:prstGeom>
        </p:spPr>
        <p:txBody>
          <a:bodyPr vert="horz" wrap="square" lIns="0" tIns="58419" rIns="0" bIns="0" rtlCol="0">
            <a:spAutoFit/>
          </a:bodyPr>
          <a:lstStyle/>
          <a:p>
            <a:pPr marL="180975" marR="5080" indent="-168275">
              <a:lnSpc>
                <a:spcPts val="3300"/>
              </a:lnSpc>
              <a:spcBef>
                <a:spcPts val="459"/>
              </a:spcBef>
            </a:pPr>
            <a:r>
              <a:rPr sz="2400" spc="-5" dirty="0">
                <a:latin typeface="Calibri"/>
                <a:cs typeface="Calibri"/>
              </a:rPr>
              <a:t>“Learning</a:t>
            </a:r>
            <a:r>
              <a:rPr sz="2400" spc="-15" dirty="0">
                <a:latin typeface="Calibri"/>
                <a:cs typeface="Calibri"/>
              </a:rPr>
              <a:t> </a:t>
            </a:r>
            <a:r>
              <a:rPr sz="2400" spc="-5" dirty="0">
                <a:latin typeface="Calibri"/>
                <a:cs typeface="Calibri"/>
              </a:rPr>
              <a:t>is</a:t>
            </a:r>
            <a:r>
              <a:rPr sz="2400" spc="-10" dirty="0">
                <a:latin typeface="Calibri"/>
                <a:cs typeface="Calibri"/>
              </a:rPr>
              <a:t> </a:t>
            </a:r>
            <a:r>
              <a:rPr sz="2400" spc="-20" dirty="0">
                <a:latin typeface="Calibri"/>
                <a:cs typeface="Calibri"/>
              </a:rPr>
              <a:t>any</a:t>
            </a:r>
            <a:r>
              <a:rPr sz="2400" spc="-5" dirty="0">
                <a:latin typeface="Calibri"/>
                <a:cs typeface="Calibri"/>
              </a:rPr>
              <a:t> </a:t>
            </a:r>
            <a:r>
              <a:rPr sz="2400" spc="-10" dirty="0">
                <a:latin typeface="Calibri"/>
                <a:cs typeface="Calibri"/>
              </a:rPr>
              <a:t>process by</a:t>
            </a:r>
            <a:r>
              <a:rPr sz="2400" spc="-5" dirty="0">
                <a:latin typeface="Calibri"/>
                <a:cs typeface="Calibri"/>
              </a:rPr>
              <a:t> which</a:t>
            </a:r>
            <a:r>
              <a:rPr sz="2400" spc="-15" dirty="0">
                <a:latin typeface="Calibri"/>
                <a:cs typeface="Calibri"/>
              </a:rPr>
              <a:t> </a:t>
            </a:r>
            <a:r>
              <a:rPr sz="2400" dirty="0">
                <a:latin typeface="Calibri"/>
                <a:cs typeface="Calibri"/>
              </a:rPr>
              <a:t>a</a:t>
            </a:r>
            <a:r>
              <a:rPr sz="2400" spc="-10" dirty="0">
                <a:latin typeface="Calibri"/>
                <a:cs typeface="Calibri"/>
              </a:rPr>
              <a:t> </a:t>
            </a:r>
            <a:r>
              <a:rPr sz="2400" spc="-30" dirty="0">
                <a:latin typeface="Calibri"/>
                <a:cs typeface="Calibri"/>
              </a:rPr>
              <a:t>system</a:t>
            </a:r>
            <a:r>
              <a:rPr sz="2400" spc="-5" dirty="0">
                <a:latin typeface="Calibri"/>
                <a:cs typeface="Calibri"/>
              </a:rPr>
              <a:t> </a:t>
            </a:r>
            <a:r>
              <a:rPr sz="2400" spc="-15" dirty="0">
                <a:latin typeface="Calibri"/>
                <a:cs typeface="Calibri"/>
              </a:rPr>
              <a:t>improves </a:t>
            </a:r>
            <a:r>
              <a:rPr sz="2400" spc="-665" dirty="0">
                <a:latin typeface="Calibri"/>
                <a:cs typeface="Calibri"/>
              </a:rPr>
              <a:t> </a:t>
            </a:r>
            <a:r>
              <a:rPr sz="2400" spc="-10" dirty="0">
                <a:latin typeface="Calibri"/>
                <a:cs typeface="Calibri"/>
              </a:rPr>
              <a:t>performance</a:t>
            </a:r>
            <a:r>
              <a:rPr sz="2400" spc="-15" dirty="0">
                <a:latin typeface="Calibri"/>
                <a:cs typeface="Calibri"/>
              </a:rPr>
              <a:t> from</a:t>
            </a:r>
            <a:r>
              <a:rPr sz="2400" dirty="0">
                <a:latin typeface="Calibri"/>
                <a:cs typeface="Calibri"/>
              </a:rPr>
              <a:t> </a:t>
            </a:r>
            <a:r>
              <a:rPr sz="2400" spc="-30" dirty="0">
                <a:latin typeface="Calibri"/>
                <a:cs typeface="Calibri"/>
              </a:rPr>
              <a:t>experience.”</a:t>
            </a:r>
            <a:endParaRPr sz="2400" dirty="0">
              <a:latin typeface="Calibri"/>
              <a:cs typeface="Calibri"/>
            </a:endParaRPr>
          </a:p>
          <a:p>
            <a:pPr marL="2755265">
              <a:lnSpc>
                <a:spcPct val="100000"/>
              </a:lnSpc>
              <a:spcBef>
                <a:spcPts val="240"/>
              </a:spcBef>
            </a:pPr>
            <a:r>
              <a:rPr sz="2400" dirty="0">
                <a:latin typeface="Calibri"/>
                <a:cs typeface="Calibri"/>
              </a:rPr>
              <a:t>-</a:t>
            </a:r>
            <a:r>
              <a:rPr sz="2400" spc="-30" dirty="0">
                <a:latin typeface="Calibri"/>
                <a:cs typeface="Calibri"/>
              </a:rPr>
              <a:t> </a:t>
            </a:r>
            <a:r>
              <a:rPr sz="2400" spc="-5" dirty="0">
                <a:latin typeface="Calibri"/>
                <a:cs typeface="Calibri"/>
              </a:rPr>
              <a:t>Herbert</a:t>
            </a:r>
            <a:r>
              <a:rPr sz="2400" spc="-30" dirty="0">
                <a:latin typeface="Calibri"/>
                <a:cs typeface="Calibri"/>
              </a:rPr>
              <a:t> </a:t>
            </a:r>
            <a:r>
              <a:rPr sz="2400" spc="-5" dirty="0">
                <a:latin typeface="Calibri"/>
                <a:cs typeface="Calibri"/>
              </a:rPr>
              <a:t>Simon</a:t>
            </a:r>
            <a:endParaRPr sz="2400" dirty="0">
              <a:latin typeface="Calibri"/>
              <a:cs typeface="Calibri"/>
            </a:endParaRPr>
          </a:p>
          <a:p>
            <a:pPr>
              <a:lnSpc>
                <a:spcPct val="100000"/>
              </a:lnSpc>
              <a:spcBef>
                <a:spcPts val="5"/>
              </a:spcBef>
            </a:pPr>
            <a:endParaRPr sz="2400" dirty="0">
              <a:latin typeface="Calibri"/>
              <a:cs typeface="Calibri"/>
            </a:endParaRPr>
          </a:p>
          <a:p>
            <a:pPr marL="12700">
              <a:lnSpc>
                <a:spcPct val="100000"/>
              </a:lnSpc>
            </a:pPr>
            <a:r>
              <a:rPr sz="2400" spc="-10" dirty="0">
                <a:latin typeface="Calibri"/>
                <a:cs typeface="Calibri"/>
              </a:rPr>
              <a:t>Definition</a:t>
            </a:r>
            <a:r>
              <a:rPr sz="2400" spc="-15" dirty="0">
                <a:latin typeface="Calibri"/>
                <a:cs typeface="Calibri"/>
              </a:rPr>
              <a:t> </a:t>
            </a:r>
            <a:r>
              <a:rPr sz="2400" spc="-10" dirty="0">
                <a:latin typeface="Calibri"/>
                <a:cs typeface="Calibri"/>
              </a:rPr>
              <a:t>by</a:t>
            </a:r>
            <a:r>
              <a:rPr sz="2400" dirty="0">
                <a:latin typeface="Calibri"/>
                <a:cs typeface="Calibri"/>
              </a:rPr>
              <a:t> </a:t>
            </a:r>
            <a:r>
              <a:rPr sz="2400" spc="-90" dirty="0">
                <a:latin typeface="Calibri"/>
                <a:cs typeface="Calibri"/>
              </a:rPr>
              <a:t>Tom</a:t>
            </a:r>
            <a:r>
              <a:rPr sz="2400" dirty="0">
                <a:latin typeface="Calibri"/>
                <a:cs typeface="Calibri"/>
              </a:rPr>
              <a:t> </a:t>
            </a:r>
            <a:r>
              <a:rPr sz="2400" spc="-15" dirty="0">
                <a:latin typeface="Calibri"/>
                <a:cs typeface="Calibri"/>
              </a:rPr>
              <a:t>Mitchell</a:t>
            </a:r>
            <a:r>
              <a:rPr sz="2400" spc="-5" dirty="0">
                <a:latin typeface="Calibri"/>
                <a:cs typeface="Calibri"/>
              </a:rPr>
              <a:t> </a:t>
            </a:r>
            <a:r>
              <a:rPr sz="2400" dirty="0">
                <a:latin typeface="Calibri"/>
                <a:cs typeface="Calibri"/>
              </a:rPr>
              <a:t>(1998):</a:t>
            </a:r>
          </a:p>
          <a:p>
            <a:pPr marL="469900">
              <a:lnSpc>
                <a:spcPct val="100000"/>
              </a:lnSpc>
              <a:spcBef>
                <a:spcPts val="300"/>
              </a:spcBef>
            </a:pPr>
            <a:r>
              <a:rPr sz="2400" spc="-5" dirty="0">
                <a:latin typeface="Calibri"/>
                <a:cs typeface="Calibri"/>
              </a:rPr>
              <a:t>Machine</a:t>
            </a:r>
            <a:r>
              <a:rPr sz="2400" spc="-25" dirty="0">
                <a:latin typeface="Calibri"/>
                <a:cs typeface="Calibri"/>
              </a:rPr>
              <a:t> </a:t>
            </a:r>
            <a:r>
              <a:rPr sz="2400" spc="-5" dirty="0">
                <a:latin typeface="Calibri"/>
                <a:cs typeface="Calibri"/>
              </a:rPr>
              <a:t>Learning</a:t>
            </a:r>
            <a:r>
              <a:rPr sz="2400" spc="-10" dirty="0">
                <a:latin typeface="Calibri"/>
                <a:cs typeface="Calibri"/>
              </a:rPr>
              <a:t> </a:t>
            </a:r>
            <a:r>
              <a:rPr sz="2400" spc="-5" dirty="0">
                <a:latin typeface="Calibri"/>
                <a:cs typeface="Calibri"/>
              </a:rPr>
              <a:t>is</a:t>
            </a:r>
            <a:r>
              <a:rPr sz="2400" spc="-10" dirty="0">
                <a:latin typeface="Calibri"/>
                <a:cs typeface="Calibri"/>
              </a:rPr>
              <a:t> </a:t>
            </a:r>
            <a:r>
              <a:rPr sz="2400" spc="-5" dirty="0">
                <a:latin typeface="Calibri"/>
                <a:cs typeface="Calibri"/>
              </a:rPr>
              <a:t>the</a:t>
            </a:r>
            <a:r>
              <a:rPr sz="2400" spc="-20" dirty="0">
                <a:latin typeface="Calibri"/>
                <a:cs typeface="Calibri"/>
              </a:rPr>
              <a:t> </a:t>
            </a:r>
            <a:r>
              <a:rPr sz="2400" spc="-10" dirty="0">
                <a:latin typeface="Calibri"/>
                <a:cs typeface="Calibri"/>
              </a:rPr>
              <a:t>study </a:t>
            </a:r>
            <a:r>
              <a:rPr sz="2400" dirty="0">
                <a:latin typeface="Calibri"/>
                <a:cs typeface="Calibri"/>
              </a:rPr>
              <a:t>of</a:t>
            </a:r>
            <a:r>
              <a:rPr sz="2400" spc="-20" dirty="0">
                <a:latin typeface="Calibri"/>
                <a:cs typeface="Calibri"/>
              </a:rPr>
              <a:t> </a:t>
            </a:r>
            <a:r>
              <a:rPr sz="2400" spc="-5" dirty="0">
                <a:latin typeface="Calibri"/>
                <a:cs typeface="Calibri"/>
              </a:rPr>
              <a:t>algorithms</a:t>
            </a:r>
            <a:r>
              <a:rPr sz="2400" spc="-10" dirty="0">
                <a:latin typeface="Calibri"/>
                <a:cs typeface="Calibri"/>
              </a:rPr>
              <a:t> that</a:t>
            </a:r>
            <a:endParaRPr sz="2400" dirty="0">
              <a:latin typeface="Calibri"/>
              <a:cs typeface="Calibri"/>
            </a:endParaRPr>
          </a:p>
          <a:p>
            <a:pPr marL="841375" indent="-373380">
              <a:lnSpc>
                <a:spcPct val="100000"/>
              </a:lnSpc>
              <a:spcBef>
                <a:spcPts val="400"/>
              </a:spcBef>
              <a:buFont typeface="Arial MT"/>
              <a:buChar char="•"/>
              <a:tabLst>
                <a:tab pos="840740" algn="l"/>
                <a:tab pos="841375" algn="l"/>
              </a:tabLst>
            </a:pPr>
            <a:r>
              <a:rPr sz="2400" spc="-15" dirty="0">
                <a:latin typeface="Calibri"/>
                <a:cs typeface="Calibri"/>
              </a:rPr>
              <a:t>improve</a:t>
            </a:r>
            <a:r>
              <a:rPr sz="2400" spc="-30" dirty="0">
                <a:latin typeface="Calibri"/>
                <a:cs typeface="Calibri"/>
              </a:rPr>
              <a:t> </a:t>
            </a:r>
            <a:r>
              <a:rPr sz="2400" spc="-5" dirty="0">
                <a:latin typeface="Calibri"/>
                <a:cs typeface="Calibri"/>
              </a:rPr>
              <a:t>their</a:t>
            </a:r>
            <a:r>
              <a:rPr sz="2400" spc="-15" dirty="0">
                <a:latin typeface="Calibri"/>
                <a:cs typeface="Calibri"/>
              </a:rPr>
              <a:t> </a:t>
            </a:r>
            <a:r>
              <a:rPr sz="2400" spc="-10" dirty="0">
                <a:latin typeface="Calibri"/>
                <a:cs typeface="Calibri"/>
              </a:rPr>
              <a:t>performance</a:t>
            </a:r>
            <a:r>
              <a:rPr sz="2400" spc="-20" dirty="0">
                <a:latin typeface="Calibri"/>
                <a:cs typeface="Calibri"/>
              </a:rPr>
              <a:t> </a:t>
            </a:r>
            <a:r>
              <a:rPr sz="2400" i="1" spc="95" dirty="0">
                <a:latin typeface="Georgia"/>
                <a:cs typeface="Georgia"/>
              </a:rPr>
              <a:t>P</a:t>
            </a:r>
            <a:endParaRPr sz="2400" dirty="0">
              <a:latin typeface="Georgia"/>
              <a:cs typeface="Georgia"/>
            </a:endParaRPr>
          </a:p>
          <a:p>
            <a:pPr marL="841375" indent="-373380">
              <a:lnSpc>
                <a:spcPct val="100000"/>
              </a:lnSpc>
              <a:spcBef>
                <a:spcPts val="300"/>
              </a:spcBef>
              <a:buFont typeface="Arial MT"/>
              <a:buChar char="•"/>
              <a:tabLst>
                <a:tab pos="840740" algn="l"/>
                <a:tab pos="841375" algn="l"/>
              </a:tabLst>
            </a:pPr>
            <a:r>
              <a:rPr sz="2400" spc="-15" dirty="0">
                <a:latin typeface="Calibri"/>
                <a:cs typeface="Calibri"/>
              </a:rPr>
              <a:t>at</a:t>
            </a:r>
            <a:r>
              <a:rPr sz="2400" spc="-30" dirty="0">
                <a:latin typeface="Calibri"/>
                <a:cs typeface="Calibri"/>
              </a:rPr>
              <a:t> </a:t>
            </a:r>
            <a:r>
              <a:rPr sz="2400" dirty="0">
                <a:latin typeface="Calibri"/>
                <a:cs typeface="Calibri"/>
              </a:rPr>
              <a:t>some</a:t>
            </a:r>
            <a:r>
              <a:rPr sz="2400" spc="-30" dirty="0">
                <a:latin typeface="Calibri"/>
                <a:cs typeface="Calibri"/>
              </a:rPr>
              <a:t> </a:t>
            </a:r>
            <a:r>
              <a:rPr sz="2400" spc="-15" dirty="0">
                <a:latin typeface="Calibri"/>
                <a:cs typeface="Calibri"/>
              </a:rPr>
              <a:t>task</a:t>
            </a:r>
            <a:r>
              <a:rPr sz="2400" spc="-25" dirty="0">
                <a:latin typeface="Calibri"/>
                <a:cs typeface="Calibri"/>
              </a:rPr>
              <a:t> </a:t>
            </a:r>
            <a:r>
              <a:rPr sz="2400" i="1" spc="-105" dirty="0">
                <a:latin typeface="Georgia"/>
                <a:cs typeface="Georgia"/>
              </a:rPr>
              <a:t>T</a:t>
            </a:r>
            <a:endParaRPr sz="2400" dirty="0">
              <a:latin typeface="Georgia"/>
              <a:cs typeface="Georgia"/>
            </a:endParaRPr>
          </a:p>
          <a:p>
            <a:pPr marL="841375" indent="-373380">
              <a:lnSpc>
                <a:spcPct val="100000"/>
              </a:lnSpc>
              <a:spcBef>
                <a:spcPts val="400"/>
              </a:spcBef>
              <a:buFont typeface="Arial MT"/>
              <a:buChar char="•"/>
              <a:tabLst>
                <a:tab pos="840740" algn="l"/>
                <a:tab pos="841375" algn="l"/>
              </a:tabLst>
            </a:pPr>
            <a:r>
              <a:rPr sz="2400" spc="-5" dirty="0">
                <a:latin typeface="Calibri"/>
                <a:cs typeface="Calibri"/>
              </a:rPr>
              <a:t>with</a:t>
            </a:r>
            <a:r>
              <a:rPr sz="2400" spc="-35" dirty="0">
                <a:latin typeface="Calibri"/>
                <a:cs typeface="Calibri"/>
              </a:rPr>
              <a:t> </a:t>
            </a:r>
            <a:r>
              <a:rPr sz="2400" spc="-10" dirty="0">
                <a:latin typeface="Calibri"/>
                <a:cs typeface="Calibri"/>
              </a:rPr>
              <a:t>experience</a:t>
            </a:r>
            <a:r>
              <a:rPr sz="2400" spc="-25" dirty="0">
                <a:latin typeface="Calibri"/>
                <a:cs typeface="Calibri"/>
              </a:rPr>
              <a:t> </a:t>
            </a:r>
            <a:r>
              <a:rPr sz="2400" i="1" spc="120" dirty="0">
                <a:latin typeface="Georgia"/>
                <a:cs typeface="Georgia"/>
              </a:rPr>
              <a:t>E</a:t>
            </a:r>
            <a:r>
              <a:rPr sz="2400" spc="120" dirty="0">
                <a:latin typeface="Calibri"/>
                <a:cs typeface="Calibri"/>
              </a:rPr>
              <a:t>.</a:t>
            </a:r>
            <a:endParaRPr sz="2400" dirty="0">
              <a:latin typeface="Calibri"/>
              <a:cs typeface="Calibri"/>
            </a:endParaRPr>
          </a:p>
          <a:p>
            <a:pPr marL="467995">
              <a:lnSpc>
                <a:spcPct val="100000"/>
              </a:lnSpc>
              <a:spcBef>
                <a:spcPts val="400"/>
              </a:spcBef>
            </a:pPr>
            <a:r>
              <a:rPr sz="2400" dirty="0">
                <a:latin typeface="Calibri"/>
                <a:cs typeface="Calibri"/>
              </a:rPr>
              <a:t>A</a:t>
            </a:r>
            <a:r>
              <a:rPr sz="2400" spc="-5" dirty="0">
                <a:latin typeface="Calibri"/>
                <a:cs typeface="Calibri"/>
              </a:rPr>
              <a:t> </a:t>
            </a:r>
            <a:r>
              <a:rPr sz="2400" spc="-10" dirty="0">
                <a:latin typeface="Calibri"/>
                <a:cs typeface="Calibri"/>
              </a:rPr>
              <a:t>well-defined</a:t>
            </a:r>
            <a:r>
              <a:rPr sz="2400" spc="-15" dirty="0">
                <a:latin typeface="Calibri"/>
                <a:cs typeface="Calibri"/>
              </a:rPr>
              <a:t> </a:t>
            </a:r>
            <a:r>
              <a:rPr sz="2400" spc="-5" dirty="0">
                <a:latin typeface="Calibri"/>
                <a:cs typeface="Calibri"/>
              </a:rPr>
              <a:t>learning</a:t>
            </a:r>
            <a:r>
              <a:rPr sz="2400" spc="-10" dirty="0">
                <a:latin typeface="Calibri"/>
                <a:cs typeface="Calibri"/>
              </a:rPr>
              <a:t> </a:t>
            </a:r>
            <a:r>
              <a:rPr sz="2400" spc="-15" dirty="0">
                <a:latin typeface="Calibri"/>
                <a:cs typeface="Calibri"/>
              </a:rPr>
              <a:t>task</a:t>
            </a:r>
            <a:r>
              <a:rPr sz="2400" spc="-10" dirty="0">
                <a:latin typeface="Calibri"/>
                <a:cs typeface="Calibri"/>
              </a:rPr>
              <a:t> </a:t>
            </a:r>
            <a:r>
              <a:rPr sz="2400" spc="-5" dirty="0">
                <a:latin typeface="Calibri"/>
                <a:cs typeface="Calibri"/>
              </a:rPr>
              <a:t>is</a:t>
            </a:r>
            <a:r>
              <a:rPr sz="2400" spc="-10" dirty="0">
                <a:latin typeface="Calibri"/>
                <a:cs typeface="Calibri"/>
              </a:rPr>
              <a:t> given by</a:t>
            </a:r>
            <a:r>
              <a:rPr sz="2400" spc="-5" dirty="0">
                <a:latin typeface="Calibri"/>
                <a:cs typeface="Calibri"/>
              </a:rPr>
              <a:t> </a:t>
            </a:r>
            <a:r>
              <a:rPr sz="2400" spc="30" dirty="0">
                <a:latin typeface="Calibri"/>
                <a:cs typeface="Calibri"/>
              </a:rPr>
              <a:t>&lt;</a:t>
            </a:r>
            <a:r>
              <a:rPr sz="2400" i="1" spc="30" dirty="0">
                <a:latin typeface="Georgia"/>
                <a:cs typeface="Georgia"/>
              </a:rPr>
              <a:t>P</a:t>
            </a:r>
            <a:r>
              <a:rPr sz="2400" spc="30" dirty="0">
                <a:latin typeface="Calibri"/>
                <a:cs typeface="Calibri"/>
              </a:rPr>
              <a:t>,</a:t>
            </a:r>
            <a:r>
              <a:rPr sz="2400" spc="-10" dirty="0">
                <a:latin typeface="Calibri"/>
                <a:cs typeface="Calibri"/>
              </a:rPr>
              <a:t> </a:t>
            </a:r>
            <a:r>
              <a:rPr sz="2400" i="1" spc="-55" dirty="0">
                <a:latin typeface="Georgia"/>
                <a:cs typeface="Georgia"/>
              </a:rPr>
              <a:t>T</a:t>
            </a:r>
            <a:r>
              <a:rPr sz="2400" spc="-55" dirty="0">
                <a:latin typeface="Calibri"/>
                <a:cs typeface="Calibri"/>
              </a:rPr>
              <a:t>,</a:t>
            </a:r>
            <a:r>
              <a:rPr sz="2400" spc="-10" dirty="0">
                <a:latin typeface="Calibri"/>
                <a:cs typeface="Calibri"/>
              </a:rPr>
              <a:t> </a:t>
            </a:r>
            <a:r>
              <a:rPr sz="2400" i="1" spc="85" dirty="0">
                <a:latin typeface="Georgia"/>
                <a:cs typeface="Georgia"/>
              </a:rPr>
              <a:t>E</a:t>
            </a:r>
            <a:r>
              <a:rPr sz="2400" spc="85" dirty="0">
                <a:latin typeface="Calibri"/>
                <a:cs typeface="Calibri"/>
              </a:rPr>
              <a:t>&gt;.</a:t>
            </a:r>
            <a:endParaRPr sz="2400" dirty="0">
              <a:latin typeface="Calibri"/>
              <a:cs typeface="Calibri"/>
            </a:endParaRPr>
          </a:p>
          <a:p>
            <a:pPr marR="71755" algn="r">
              <a:lnSpc>
                <a:spcPct val="100000"/>
              </a:lnSpc>
              <a:spcBef>
                <a:spcPts val="3005"/>
              </a:spcBef>
            </a:pPr>
            <a:endParaRPr sz="240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0090" y="617220"/>
            <a:ext cx="4203700" cy="513080"/>
          </a:xfrm>
          <a:prstGeom prst="rect">
            <a:avLst/>
          </a:prstGeom>
        </p:spPr>
        <p:txBody>
          <a:bodyPr vert="horz" wrap="square" lIns="0" tIns="12700" rIns="0" bIns="0" rtlCol="0">
            <a:spAutoFit/>
          </a:bodyPr>
          <a:lstStyle/>
          <a:p>
            <a:pPr marL="12700">
              <a:lnSpc>
                <a:spcPct val="100000"/>
              </a:lnSpc>
              <a:spcBef>
                <a:spcPts val="100"/>
              </a:spcBef>
            </a:pPr>
            <a:r>
              <a:rPr sz="3200" b="1" spc="-25" dirty="0">
                <a:solidFill>
                  <a:srgbClr val="C0504D"/>
                </a:solidFill>
                <a:latin typeface="Calibri"/>
                <a:cs typeface="Calibri"/>
              </a:rPr>
              <a:t>Traditional</a:t>
            </a:r>
            <a:r>
              <a:rPr sz="3200" b="1" spc="-35" dirty="0">
                <a:solidFill>
                  <a:srgbClr val="C0504D"/>
                </a:solidFill>
                <a:latin typeface="Calibri"/>
                <a:cs typeface="Calibri"/>
              </a:rPr>
              <a:t> </a:t>
            </a:r>
            <a:r>
              <a:rPr sz="3200" b="1" spc="-15" dirty="0">
                <a:solidFill>
                  <a:srgbClr val="C0504D"/>
                </a:solidFill>
                <a:latin typeface="Calibri"/>
                <a:cs typeface="Calibri"/>
              </a:rPr>
              <a:t>Programming</a:t>
            </a:r>
            <a:endParaRPr sz="3200">
              <a:latin typeface="Calibri"/>
              <a:cs typeface="Calibri"/>
            </a:endParaRPr>
          </a:p>
        </p:txBody>
      </p:sp>
      <p:sp>
        <p:nvSpPr>
          <p:cNvPr id="3" name="object 3"/>
          <p:cNvSpPr txBox="1"/>
          <p:nvPr/>
        </p:nvSpPr>
        <p:spPr>
          <a:xfrm>
            <a:off x="720090" y="3538220"/>
            <a:ext cx="3031490" cy="513080"/>
          </a:xfrm>
          <a:prstGeom prst="rect">
            <a:avLst/>
          </a:prstGeom>
        </p:spPr>
        <p:txBody>
          <a:bodyPr vert="horz" wrap="square" lIns="0" tIns="12700" rIns="0" bIns="0" rtlCol="0">
            <a:spAutoFit/>
          </a:bodyPr>
          <a:lstStyle/>
          <a:p>
            <a:pPr marL="12700">
              <a:lnSpc>
                <a:spcPct val="100000"/>
              </a:lnSpc>
              <a:spcBef>
                <a:spcPts val="100"/>
              </a:spcBef>
            </a:pPr>
            <a:r>
              <a:rPr sz="3200" b="1" spc="-5" dirty="0">
                <a:solidFill>
                  <a:srgbClr val="C0504D"/>
                </a:solidFill>
                <a:latin typeface="Calibri"/>
                <a:cs typeface="Calibri"/>
              </a:rPr>
              <a:t>Machine</a:t>
            </a:r>
            <a:r>
              <a:rPr sz="3200" b="1" spc="-60" dirty="0">
                <a:solidFill>
                  <a:srgbClr val="C0504D"/>
                </a:solidFill>
                <a:latin typeface="Calibri"/>
                <a:cs typeface="Calibri"/>
              </a:rPr>
              <a:t> </a:t>
            </a:r>
            <a:r>
              <a:rPr sz="3200" b="1" spc="-5" dirty="0">
                <a:solidFill>
                  <a:srgbClr val="C0504D"/>
                </a:solidFill>
                <a:latin typeface="Calibri"/>
                <a:cs typeface="Calibri"/>
              </a:rPr>
              <a:t>Learning</a:t>
            </a:r>
            <a:endParaRPr sz="3200">
              <a:latin typeface="Calibri"/>
              <a:cs typeface="Calibri"/>
            </a:endParaRPr>
          </a:p>
        </p:txBody>
      </p:sp>
      <p:sp>
        <p:nvSpPr>
          <p:cNvPr id="4" name="object 4"/>
          <p:cNvSpPr txBox="1"/>
          <p:nvPr/>
        </p:nvSpPr>
        <p:spPr>
          <a:xfrm>
            <a:off x="3352800" y="1600200"/>
            <a:ext cx="2667000" cy="1524000"/>
          </a:xfrm>
          <a:prstGeom prst="rect">
            <a:avLst/>
          </a:prstGeom>
          <a:solidFill>
            <a:srgbClr val="4F81BD"/>
          </a:solidFill>
          <a:ln w="25400">
            <a:solidFill>
              <a:srgbClr val="000000"/>
            </a:solidFill>
          </a:ln>
        </p:spPr>
        <p:txBody>
          <a:bodyPr vert="horz" wrap="square" lIns="0" tIns="3175" rIns="0" bIns="0" rtlCol="0">
            <a:spAutoFit/>
          </a:bodyPr>
          <a:lstStyle/>
          <a:p>
            <a:pPr>
              <a:lnSpc>
                <a:spcPct val="100000"/>
              </a:lnSpc>
              <a:spcBef>
                <a:spcPts val="25"/>
              </a:spcBef>
            </a:pPr>
            <a:endParaRPr sz="3350">
              <a:latin typeface="Times New Roman"/>
              <a:cs typeface="Times New Roman"/>
            </a:endParaRPr>
          </a:p>
          <a:p>
            <a:pPr marL="502284">
              <a:lnSpc>
                <a:spcPct val="100000"/>
              </a:lnSpc>
            </a:pPr>
            <a:r>
              <a:rPr sz="3200" spc="-5" dirty="0">
                <a:latin typeface="Calibri"/>
                <a:cs typeface="Calibri"/>
              </a:rPr>
              <a:t>Computer</a:t>
            </a:r>
            <a:endParaRPr sz="3200">
              <a:latin typeface="Calibri"/>
              <a:cs typeface="Calibri"/>
            </a:endParaRPr>
          </a:p>
        </p:txBody>
      </p:sp>
      <p:sp>
        <p:nvSpPr>
          <p:cNvPr id="5" name="object 5"/>
          <p:cNvSpPr/>
          <p:nvPr/>
        </p:nvSpPr>
        <p:spPr>
          <a:xfrm>
            <a:off x="2438400" y="1993901"/>
            <a:ext cx="914400" cy="127000"/>
          </a:xfrm>
          <a:custGeom>
            <a:avLst/>
            <a:gdLst/>
            <a:ahLst/>
            <a:cxnLst/>
            <a:rect l="l" t="t" r="r" b="b"/>
            <a:pathLst>
              <a:path w="914400" h="127000">
                <a:moveTo>
                  <a:pt x="787400" y="0"/>
                </a:moveTo>
                <a:lnTo>
                  <a:pt x="787400" y="50800"/>
                </a:lnTo>
                <a:lnTo>
                  <a:pt x="0" y="50798"/>
                </a:lnTo>
                <a:lnTo>
                  <a:pt x="0" y="76198"/>
                </a:lnTo>
                <a:lnTo>
                  <a:pt x="787400" y="76200"/>
                </a:lnTo>
                <a:lnTo>
                  <a:pt x="787400" y="127000"/>
                </a:lnTo>
                <a:lnTo>
                  <a:pt x="914400" y="63500"/>
                </a:lnTo>
                <a:lnTo>
                  <a:pt x="787400" y="0"/>
                </a:lnTo>
                <a:close/>
              </a:path>
            </a:pathLst>
          </a:custGeom>
          <a:solidFill>
            <a:srgbClr val="000000"/>
          </a:solidFill>
        </p:spPr>
        <p:txBody>
          <a:bodyPr wrap="square" lIns="0" tIns="0" rIns="0" bIns="0" rtlCol="0"/>
          <a:lstStyle/>
          <a:p>
            <a:endParaRPr/>
          </a:p>
        </p:txBody>
      </p:sp>
      <p:sp>
        <p:nvSpPr>
          <p:cNvPr id="6" name="object 6"/>
          <p:cNvSpPr/>
          <p:nvPr/>
        </p:nvSpPr>
        <p:spPr>
          <a:xfrm>
            <a:off x="2438400" y="2679701"/>
            <a:ext cx="914400" cy="127000"/>
          </a:xfrm>
          <a:custGeom>
            <a:avLst/>
            <a:gdLst/>
            <a:ahLst/>
            <a:cxnLst/>
            <a:rect l="l" t="t" r="r" b="b"/>
            <a:pathLst>
              <a:path w="914400" h="127000">
                <a:moveTo>
                  <a:pt x="787400" y="0"/>
                </a:moveTo>
                <a:lnTo>
                  <a:pt x="787400" y="50800"/>
                </a:lnTo>
                <a:lnTo>
                  <a:pt x="0" y="50798"/>
                </a:lnTo>
                <a:lnTo>
                  <a:pt x="0" y="76198"/>
                </a:lnTo>
                <a:lnTo>
                  <a:pt x="787400" y="76200"/>
                </a:lnTo>
                <a:lnTo>
                  <a:pt x="787400" y="127000"/>
                </a:lnTo>
                <a:lnTo>
                  <a:pt x="914400" y="63500"/>
                </a:lnTo>
                <a:lnTo>
                  <a:pt x="787400" y="0"/>
                </a:lnTo>
                <a:close/>
              </a:path>
            </a:pathLst>
          </a:custGeom>
          <a:solidFill>
            <a:srgbClr val="000000"/>
          </a:solidFill>
        </p:spPr>
        <p:txBody>
          <a:bodyPr wrap="square" lIns="0" tIns="0" rIns="0" bIns="0" rtlCol="0"/>
          <a:lstStyle/>
          <a:p>
            <a:endParaRPr/>
          </a:p>
        </p:txBody>
      </p:sp>
      <p:sp>
        <p:nvSpPr>
          <p:cNvPr id="7" name="object 7"/>
          <p:cNvSpPr/>
          <p:nvPr/>
        </p:nvSpPr>
        <p:spPr>
          <a:xfrm>
            <a:off x="6019800" y="2222501"/>
            <a:ext cx="762000" cy="127000"/>
          </a:xfrm>
          <a:custGeom>
            <a:avLst/>
            <a:gdLst/>
            <a:ahLst/>
            <a:cxnLst/>
            <a:rect l="l" t="t" r="r" b="b"/>
            <a:pathLst>
              <a:path w="762000" h="127000">
                <a:moveTo>
                  <a:pt x="635000" y="0"/>
                </a:moveTo>
                <a:lnTo>
                  <a:pt x="635000" y="50800"/>
                </a:lnTo>
                <a:lnTo>
                  <a:pt x="0" y="50798"/>
                </a:lnTo>
                <a:lnTo>
                  <a:pt x="0" y="76198"/>
                </a:lnTo>
                <a:lnTo>
                  <a:pt x="635000" y="76200"/>
                </a:lnTo>
                <a:lnTo>
                  <a:pt x="635000" y="127000"/>
                </a:lnTo>
                <a:lnTo>
                  <a:pt x="762000" y="63500"/>
                </a:lnTo>
                <a:lnTo>
                  <a:pt x="635000" y="0"/>
                </a:lnTo>
                <a:close/>
              </a:path>
            </a:pathLst>
          </a:custGeom>
          <a:solidFill>
            <a:srgbClr val="000000"/>
          </a:solidFill>
        </p:spPr>
        <p:txBody>
          <a:bodyPr wrap="square" lIns="0" tIns="0" rIns="0" bIns="0" rtlCol="0"/>
          <a:lstStyle/>
          <a:p>
            <a:endParaRPr/>
          </a:p>
        </p:txBody>
      </p:sp>
      <p:sp>
        <p:nvSpPr>
          <p:cNvPr id="8" name="object 8"/>
          <p:cNvSpPr txBox="1"/>
          <p:nvPr/>
        </p:nvSpPr>
        <p:spPr>
          <a:xfrm>
            <a:off x="764540" y="1517650"/>
            <a:ext cx="1464310" cy="1365250"/>
          </a:xfrm>
          <a:prstGeom prst="rect">
            <a:avLst/>
          </a:prstGeom>
        </p:spPr>
        <p:txBody>
          <a:bodyPr vert="horz" wrap="square" lIns="0" tIns="12065" rIns="0" bIns="0" rtlCol="0">
            <a:spAutoFit/>
          </a:bodyPr>
          <a:lstStyle/>
          <a:p>
            <a:pPr marL="12700" marR="5080" indent="669925">
              <a:lnSpc>
                <a:spcPct val="137400"/>
              </a:lnSpc>
              <a:spcBef>
                <a:spcPts val="95"/>
              </a:spcBef>
            </a:pPr>
            <a:r>
              <a:rPr sz="3200" spc="5" dirty="0">
                <a:latin typeface="Calibri"/>
                <a:cs typeface="Calibri"/>
              </a:rPr>
              <a:t>D</a:t>
            </a:r>
            <a:r>
              <a:rPr sz="3200" spc="-30" dirty="0">
                <a:latin typeface="Calibri"/>
                <a:cs typeface="Calibri"/>
              </a:rPr>
              <a:t>a</a:t>
            </a:r>
            <a:r>
              <a:rPr sz="3200" spc="-35" dirty="0">
                <a:latin typeface="Calibri"/>
                <a:cs typeface="Calibri"/>
              </a:rPr>
              <a:t>t</a:t>
            </a:r>
            <a:r>
              <a:rPr sz="3200" dirty="0">
                <a:latin typeface="Calibri"/>
                <a:cs typeface="Calibri"/>
              </a:rPr>
              <a:t>a  </a:t>
            </a:r>
            <a:r>
              <a:rPr sz="3200" spc="-20" dirty="0">
                <a:latin typeface="Calibri"/>
                <a:cs typeface="Calibri"/>
              </a:rPr>
              <a:t>Program</a:t>
            </a:r>
            <a:endParaRPr sz="3200">
              <a:latin typeface="Calibri"/>
              <a:cs typeface="Calibri"/>
            </a:endParaRPr>
          </a:p>
        </p:txBody>
      </p:sp>
      <p:sp>
        <p:nvSpPr>
          <p:cNvPr id="9" name="object 9"/>
          <p:cNvSpPr txBox="1"/>
          <p:nvPr/>
        </p:nvSpPr>
        <p:spPr>
          <a:xfrm>
            <a:off x="6860540" y="1988820"/>
            <a:ext cx="1211580" cy="513080"/>
          </a:xfrm>
          <a:prstGeom prst="rect">
            <a:avLst/>
          </a:prstGeom>
        </p:spPr>
        <p:txBody>
          <a:bodyPr vert="horz" wrap="square" lIns="0" tIns="12700" rIns="0" bIns="0" rtlCol="0">
            <a:spAutoFit/>
          </a:bodyPr>
          <a:lstStyle/>
          <a:p>
            <a:pPr marL="12700">
              <a:lnSpc>
                <a:spcPct val="100000"/>
              </a:lnSpc>
              <a:spcBef>
                <a:spcPts val="100"/>
              </a:spcBef>
            </a:pPr>
            <a:r>
              <a:rPr sz="3200" spc="5" dirty="0">
                <a:latin typeface="Calibri"/>
                <a:cs typeface="Calibri"/>
              </a:rPr>
              <a:t>Ou</a:t>
            </a:r>
            <a:r>
              <a:rPr sz="3200" dirty="0">
                <a:latin typeface="Calibri"/>
                <a:cs typeface="Calibri"/>
              </a:rPr>
              <a:t>t</a:t>
            </a:r>
            <a:r>
              <a:rPr sz="3200" spc="5" dirty="0">
                <a:latin typeface="Calibri"/>
                <a:cs typeface="Calibri"/>
              </a:rPr>
              <a:t>put</a:t>
            </a:r>
            <a:endParaRPr sz="3200">
              <a:latin typeface="Calibri"/>
              <a:cs typeface="Calibri"/>
            </a:endParaRPr>
          </a:p>
        </p:txBody>
      </p:sp>
      <p:sp>
        <p:nvSpPr>
          <p:cNvPr id="10" name="object 10"/>
          <p:cNvSpPr txBox="1"/>
          <p:nvPr/>
        </p:nvSpPr>
        <p:spPr>
          <a:xfrm>
            <a:off x="3429000" y="4419600"/>
            <a:ext cx="2667000" cy="1524000"/>
          </a:xfrm>
          <a:prstGeom prst="rect">
            <a:avLst/>
          </a:prstGeom>
          <a:solidFill>
            <a:srgbClr val="4F81BD"/>
          </a:solidFill>
          <a:ln w="25400">
            <a:solidFill>
              <a:srgbClr val="000000"/>
            </a:solidFill>
          </a:ln>
        </p:spPr>
        <p:txBody>
          <a:bodyPr vert="horz" wrap="square" lIns="0" tIns="3175" rIns="0" bIns="0" rtlCol="0">
            <a:spAutoFit/>
          </a:bodyPr>
          <a:lstStyle/>
          <a:p>
            <a:pPr>
              <a:lnSpc>
                <a:spcPct val="100000"/>
              </a:lnSpc>
              <a:spcBef>
                <a:spcPts val="25"/>
              </a:spcBef>
            </a:pPr>
            <a:endParaRPr sz="3350">
              <a:latin typeface="Times New Roman"/>
              <a:cs typeface="Times New Roman"/>
            </a:endParaRPr>
          </a:p>
          <a:p>
            <a:pPr marL="502284">
              <a:lnSpc>
                <a:spcPct val="100000"/>
              </a:lnSpc>
            </a:pPr>
            <a:r>
              <a:rPr sz="3200" spc="-5" dirty="0">
                <a:latin typeface="Calibri"/>
                <a:cs typeface="Calibri"/>
              </a:rPr>
              <a:t>Computer</a:t>
            </a:r>
            <a:endParaRPr sz="3200">
              <a:latin typeface="Calibri"/>
              <a:cs typeface="Calibri"/>
            </a:endParaRPr>
          </a:p>
        </p:txBody>
      </p:sp>
      <p:sp>
        <p:nvSpPr>
          <p:cNvPr id="11" name="object 11"/>
          <p:cNvSpPr/>
          <p:nvPr/>
        </p:nvSpPr>
        <p:spPr>
          <a:xfrm>
            <a:off x="2514600" y="4813301"/>
            <a:ext cx="914400" cy="127000"/>
          </a:xfrm>
          <a:custGeom>
            <a:avLst/>
            <a:gdLst/>
            <a:ahLst/>
            <a:cxnLst/>
            <a:rect l="l" t="t" r="r" b="b"/>
            <a:pathLst>
              <a:path w="914400" h="127000">
                <a:moveTo>
                  <a:pt x="787400" y="0"/>
                </a:moveTo>
                <a:lnTo>
                  <a:pt x="787400" y="50800"/>
                </a:lnTo>
                <a:lnTo>
                  <a:pt x="0" y="50798"/>
                </a:lnTo>
                <a:lnTo>
                  <a:pt x="0" y="76198"/>
                </a:lnTo>
                <a:lnTo>
                  <a:pt x="787400" y="76200"/>
                </a:lnTo>
                <a:lnTo>
                  <a:pt x="787400" y="127000"/>
                </a:lnTo>
                <a:lnTo>
                  <a:pt x="914400" y="63500"/>
                </a:lnTo>
                <a:lnTo>
                  <a:pt x="787400" y="0"/>
                </a:lnTo>
                <a:close/>
              </a:path>
            </a:pathLst>
          </a:custGeom>
          <a:solidFill>
            <a:srgbClr val="000000"/>
          </a:solidFill>
        </p:spPr>
        <p:txBody>
          <a:bodyPr wrap="square" lIns="0" tIns="0" rIns="0" bIns="0" rtlCol="0"/>
          <a:lstStyle/>
          <a:p>
            <a:endParaRPr/>
          </a:p>
        </p:txBody>
      </p:sp>
      <p:sp>
        <p:nvSpPr>
          <p:cNvPr id="12" name="object 12"/>
          <p:cNvSpPr/>
          <p:nvPr/>
        </p:nvSpPr>
        <p:spPr>
          <a:xfrm>
            <a:off x="2514600" y="5499101"/>
            <a:ext cx="914400" cy="127000"/>
          </a:xfrm>
          <a:custGeom>
            <a:avLst/>
            <a:gdLst/>
            <a:ahLst/>
            <a:cxnLst/>
            <a:rect l="l" t="t" r="r" b="b"/>
            <a:pathLst>
              <a:path w="914400" h="127000">
                <a:moveTo>
                  <a:pt x="787400" y="0"/>
                </a:moveTo>
                <a:lnTo>
                  <a:pt x="787400" y="50800"/>
                </a:lnTo>
                <a:lnTo>
                  <a:pt x="0" y="50798"/>
                </a:lnTo>
                <a:lnTo>
                  <a:pt x="0" y="76198"/>
                </a:lnTo>
                <a:lnTo>
                  <a:pt x="787400" y="76200"/>
                </a:lnTo>
                <a:lnTo>
                  <a:pt x="787400" y="126999"/>
                </a:lnTo>
                <a:lnTo>
                  <a:pt x="914400" y="63500"/>
                </a:lnTo>
                <a:lnTo>
                  <a:pt x="787400" y="0"/>
                </a:lnTo>
                <a:close/>
              </a:path>
            </a:pathLst>
          </a:custGeom>
          <a:solidFill>
            <a:srgbClr val="000000"/>
          </a:solidFill>
        </p:spPr>
        <p:txBody>
          <a:bodyPr wrap="square" lIns="0" tIns="0" rIns="0" bIns="0" rtlCol="0"/>
          <a:lstStyle/>
          <a:p>
            <a:endParaRPr/>
          </a:p>
        </p:txBody>
      </p:sp>
      <p:sp>
        <p:nvSpPr>
          <p:cNvPr id="13" name="object 13"/>
          <p:cNvSpPr/>
          <p:nvPr/>
        </p:nvSpPr>
        <p:spPr>
          <a:xfrm>
            <a:off x="6096000" y="5041901"/>
            <a:ext cx="762000" cy="127000"/>
          </a:xfrm>
          <a:custGeom>
            <a:avLst/>
            <a:gdLst/>
            <a:ahLst/>
            <a:cxnLst/>
            <a:rect l="l" t="t" r="r" b="b"/>
            <a:pathLst>
              <a:path w="762000" h="127000">
                <a:moveTo>
                  <a:pt x="635000" y="0"/>
                </a:moveTo>
                <a:lnTo>
                  <a:pt x="635000" y="50800"/>
                </a:lnTo>
                <a:lnTo>
                  <a:pt x="0" y="50798"/>
                </a:lnTo>
                <a:lnTo>
                  <a:pt x="0" y="76198"/>
                </a:lnTo>
                <a:lnTo>
                  <a:pt x="635000" y="76200"/>
                </a:lnTo>
                <a:lnTo>
                  <a:pt x="635000" y="127000"/>
                </a:lnTo>
                <a:lnTo>
                  <a:pt x="762000" y="63500"/>
                </a:lnTo>
                <a:lnTo>
                  <a:pt x="635000" y="0"/>
                </a:lnTo>
                <a:close/>
              </a:path>
            </a:pathLst>
          </a:custGeom>
          <a:solidFill>
            <a:srgbClr val="000000"/>
          </a:solidFill>
        </p:spPr>
        <p:txBody>
          <a:bodyPr wrap="square" lIns="0" tIns="0" rIns="0" bIns="0" rtlCol="0"/>
          <a:lstStyle/>
          <a:p>
            <a:endParaRPr/>
          </a:p>
        </p:txBody>
      </p:sp>
      <p:sp>
        <p:nvSpPr>
          <p:cNvPr id="14" name="object 14"/>
          <p:cNvSpPr txBox="1"/>
          <p:nvPr/>
        </p:nvSpPr>
        <p:spPr>
          <a:xfrm>
            <a:off x="1145539" y="4260850"/>
            <a:ext cx="1211580" cy="1517650"/>
          </a:xfrm>
          <a:prstGeom prst="rect">
            <a:avLst/>
          </a:prstGeom>
        </p:spPr>
        <p:txBody>
          <a:bodyPr vert="horz" wrap="square" lIns="0" tIns="12700" rIns="0" bIns="0" rtlCol="0">
            <a:spAutoFit/>
          </a:bodyPr>
          <a:lstStyle/>
          <a:p>
            <a:pPr marL="12700" marR="5080" indent="365125">
              <a:lnSpc>
                <a:spcPct val="153000"/>
              </a:lnSpc>
              <a:spcBef>
                <a:spcPts val="100"/>
              </a:spcBef>
            </a:pPr>
            <a:r>
              <a:rPr sz="3200" spc="-15" dirty="0">
                <a:latin typeface="Calibri"/>
                <a:cs typeface="Calibri"/>
              </a:rPr>
              <a:t>Data </a:t>
            </a:r>
            <a:r>
              <a:rPr sz="3200" spc="-710" dirty="0">
                <a:latin typeface="Calibri"/>
                <a:cs typeface="Calibri"/>
              </a:rPr>
              <a:t> </a:t>
            </a:r>
            <a:r>
              <a:rPr sz="3200" spc="5" dirty="0">
                <a:latin typeface="Calibri"/>
                <a:cs typeface="Calibri"/>
              </a:rPr>
              <a:t>Ou</a:t>
            </a:r>
            <a:r>
              <a:rPr sz="3200" dirty="0">
                <a:latin typeface="Calibri"/>
                <a:cs typeface="Calibri"/>
              </a:rPr>
              <a:t>t</a:t>
            </a:r>
            <a:r>
              <a:rPr sz="3200" spc="5" dirty="0">
                <a:latin typeface="Calibri"/>
                <a:cs typeface="Calibri"/>
              </a:rPr>
              <a:t>put</a:t>
            </a:r>
            <a:endParaRPr sz="3200">
              <a:latin typeface="Calibri"/>
              <a:cs typeface="Calibri"/>
            </a:endParaRPr>
          </a:p>
        </p:txBody>
      </p:sp>
      <p:sp>
        <p:nvSpPr>
          <p:cNvPr id="15" name="object 15"/>
          <p:cNvSpPr txBox="1"/>
          <p:nvPr/>
        </p:nvSpPr>
        <p:spPr>
          <a:xfrm>
            <a:off x="6936740" y="4808220"/>
            <a:ext cx="1429385" cy="513080"/>
          </a:xfrm>
          <a:prstGeom prst="rect">
            <a:avLst/>
          </a:prstGeom>
        </p:spPr>
        <p:txBody>
          <a:bodyPr vert="horz" wrap="square" lIns="0" tIns="12700" rIns="0" bIns="0" rtlCol="0">
            <a:spAutoFit/>
          </a:bodyPr>
          <a:lstStyle/>
          <a:p>
            <a:pPr marL="12700">
              <a:lnSpc>
                <a:spcPct val="100000"/>
              </a:lnSpc>
              <a:spcBef>
                <a:spcPts val="100"/>
              </a:spcBef>
            </a:pPr>
            <a:r>
              <a:rPr sz="3200" spc="-5" dirty="0">
                <a:latin typeface="Calibri"/>
                <a:cs typeface="Calibri"/>
              </a:rPr>
              <a:t>P</a:t>
            </a:r>
            <a:r>
              <a:rPr sz="3200" spc="-55" dirty="0">
                <a:latin typeface="Calibri"/>
                <a:cs typeface="Calibri"/>
              </a:rPr>
              <a:t>r</a:t>
            </a:r>
            <a:r>
              <a:rPr sz="3200" dirty="0">
                <a:latin typeface="Calibri"/>
                <a:cs typeface="Calibri"/>
              </a:rPr>
              <a:t>o</a:t>
            </a:r>
            <a:r>
              <a:rPr sz="3200" spc="5" dirty="0">
                <a:latin typeface="Calibri"/>
                <a:cs typeface="Calibri"/>
              </a:rPr>
              <a:t>g</a:t>
            </a:r>
            <a:r>
              <a:rPr sz="3200" spc="-70" dirty="0">
                <a:latin typeface="Calibri"/>
                <a:cs typeface="Calibri"/>
              </a:rPr>
              <a:t>r</a:t>
            </a:r>
            <a:r>
              <a:rPr sz="3200" spc="5" dirty="0">
                <a:latin typeface="Calibri"/>
                <a:cs typeface="Calibri"/>
              </a:rPr>
              <a:t>a</a:t>
            </a:r>
            <a:r>
              <a:rPr sz="3200" dirty="0">
                <a:latin typeface="Calibri"/>
                <a:cs typeface="Calibri"/>
              </a:rPr>
              <a:t>m</a:t>
            </a:r>
            <a:endParaRPr sz="3200">
              <a:latin typeface="Calibri"/>
              <a:cs typeface="Calibri"/>
            </a:endParaRPr>
          </a:p>
        </p:txBody>
      </p:sp>
      <p:sp>
        <p:nvSpPr>
          <p:cNvPr id="17" name="object 17"/>
          <p:cNvSpPr txBox="1"/>
          <p:nvPr/>
        </p:nvSpPr>
        <p:spPr>
          <a:xfrm>
            <a:off x="8503602" y="6422072"/>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98989"/>
                </a:solidFill>
                <a:latin typeface="Calibri"/>
                <a:cs typeface="Calibri"/>
              </a:rPr>
              <a:t>4</a:t>
            </a:r>
            <a:endParaRPr sz="12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Machine Learning</a:t>
            </a:r>
            <a:endParaRPr lang="en-IN" dirty="0">
              <a:solidFill>
                <a:srgbClr val="FF0000"/>
              </a:solidFill>
            </a:endParaRPr>
          </a:p>
        </p:txBody>
      </p:sp>
      <p:sp>
        <p:nvSpPr>
          <p:cNvPr id="3" name="Date Placeholder 2"/>
          <p:cNvSpPr>
            <a:spLocks noGrp="1"/>
          </p:cNvSpPr>
          <p:nvPr>
            <p:ph type="dt" sz="half" idx="10"/>
          </p:nvPr>
        </p:nvSpPr>
        <p:spPr/>
        <p:txBody>
          <a:bodyPr/>
          <a:lstStyle/>
          <a:p>
            <a:fld id="{8BEDF277-76F8-4FEA-9EB6-80A357DA6BB8}" type="datetime1">
              <a:rPr lang="en-US" smtClean="0"/>
              <a:t>7/25/2024</a:t>
            </a:fld>
            <a:endParaRPr lang="en-US" dirty="0"/>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12</a:t>
            </a:fld>
            <a:endParaRPr kumimoji="0" lang="en-US" dirty="0"/>
          </a:p>
        </p:txBody>
      </p:sp>
      <p:pic>
        <p:nvPicPr>
          <p:cNvPr id="7" name="object 4"/>
          <p:cNvPicPr>
            <a:picLocks noGrp="1"/>
          </p:cNvPicPr>
          <p:nvPr>
            <p:ph sz="quarter" idx="1"/>
          </p:nvPr>
        </p:nvPicPr>
        <p:blipFill>
          <a:blip r:embed="rId2" cstate="print"/>
          <a:stretch>
            <a:fillRect/>
          </a:stretch>
        </p:blipFill>
        <p:spPr>
          <a:xfrm>
            <a:off x="489744" y="1527175"/>
            <a:ext cx="8128000" cy="4572000"/>
          </a:xfrm>
          <a:prstGeom prst="rect">
            <a:avLst/>
          </a:prstGeom>
        </p:spPr>
      </p:pic>
      <p:sp>
        <p:nvSpPr>
          <p:cNvPr id="4" name="Footer Placeholder 3"/>
          <p:cNvSpPr>
            <a:spLocks noGrp="1"/>
          </p:cNvSpPr>
          <p:nvPr>
            <p:ph type="ftr" sz="quarter" idx="11"/>
          </p:nvPr>
        </p:nvSpPr>
        <p:spPr/>
        <p:txBody>
          <a:bodyPr/>
          <a:lstStyle/>
          <a:p>
            <a:r>
              <a:rPr lang="en-US"/>
              <a:t>Machine Learning Theory</a:t>
            </a:r>
            <a:endParaRPr lang="en-US" dirty="0"/>
          </a:p>
        </p:txBody>
      </p:sp>
    </p:spTree>
    <p:extLst>
      <p:ext uri="{BB962C8B-B14F-4D97-AF65-F5344CB8AC3E}">
        <p14:creationId xmlns:p14="http://schemas.microsoft.com/office/powerpoint/2010/main" val="2802001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CE78-ADC1-42B6-BA18-F894E5DB71A0}"/>
              </a:ext>
            </a:extLst>
          </p:cNvPr>
          <p:cNvSpPr>
            <a:spLocks noGrp="1"/>
          </p:cNvSpPr>
          <p:nvPr>
            <p:ph type="title"/>
          </p:nvPr>
        </p:nvSpPr>
        <p:spPr>
          <a:xfrm>
            <a:off x="336042" y="1501902"/>
            <a:ext cx="3624602" cy="932688"/>
          </a:xfrm>
        </p:spPr>
        <p:txBody>
          <a:bodyPr>
            <a:normAutofit/>
          </a:bodyPr>
          <a:lstStyle/>
          <a:p>
            <a:r>
              <a:rPr lang="en-US" sz="2550" dirty="0"/>
              <a:t>McCulloch-Pitts Neuron (M-P Neuron)</a:t>
            </a:r>
          </a:p>
        </p:txBody>
      </p:sp>
      <p:sp>
        <p:nvSpPr>
          <p:cNvPr id="11" name="Content Placeholder 10">
            <a:extLst>
              <a:ext uri="{FF2B5EF4-FFF2-40B4-BE49-F238E27FC236}">
                <a16:creationId xmlns:a16="http://schemas.microsoft.com/office/drawing/2014/main" id="{622DEEB4-A306-45B2-A89B-2E65AEE24395}"/>
              </a:ext>
            </a:extLst>
          </p:cNvPr>
          <p:cNvSpPr>
            <a:spLocks noGrp="1"/>
          </p:cNvSpPr>
          <p:nvPr>
            <p:ph idx="1"/>
          </p:nvPr>
        </p:nvSpPr>
        <p:spPr>
          <a:xfrm>
            <a:off x="336043" y="2637166"/>
            <a:ext cx="3624602" cy="3291885"/>
          </a:xfrm>
        </p:spPr>
        <p:txBody>
          <a:bodyPr vert="horz" lIns="68580" tIns="34290" rIns="68580" bIns="34290" rtlCol="0" anchor="t">
            <a:normAutofit fontScale="92500" lnSpcReduction="10000"/>
          </a:bodyPr>
          <a:lstStyle/>
          <a:p>
            <a:r>
              <a:rPr lang="en-US" sz="1500" dirty="0">
                <a:ea typeface="+mn-lt"/>
                <a:cs typeface="+mn-lt"/>
              </a:rPr>
              <a:t>The first computational model of a neuron was proposed by </a:t>
            </a:r>
            <a:r>
              <a:rPr lang="en-US" sz="1500" dirty="0">
                <a:solidFill>
                  <a:srgbClr val="0070C0"/>
                </a:solidFill>
                <a:ea typeface="+mn-lt"/>
                <a:cs typeface="+mn-lt"/>
              </a:rPr>
              <a:t>Warren </a:t>
            </a:r>
            <a:r>
              <a:rPr lang="en-US" sz="1500" dirty="0" err="1">
                <a:solidFill>
                  <a:srgbClr val="0070C0"/>
                </a:solidFill>
                <a:ea typeface="+mn-lt"/>
                <a:cs typeface="+mn-lt"/>
              </a:rPr>
              <a:t>MuCulloch</a:t>
            </a:r>
            <a:r>
              <a:rPr lang="en-US" sz="1500" dirty="0">
                <a:solidFill>
                  <a:srgbClr val="0070C0"/>
                </a:solidFill>
                <a:ea typeface="+mn-lt"/>
                <a:cs typeface="+mn-lt"/>
              </a:rPr>
              <a:t> </a:t>
            </a:r>
            <a:r>
              <a:rPr lang="en-US" sz="1500" dirty="0">
                <a:ea typeface="+mn-lt"/>
                <a:cs typeface="+mn-lt"/>
              </a:rPr>
              <a:t>(neuroscientist) and </a:t>
            </a:r>
            <a:r>
              <a:rPr lang="en-US" sz="1500" dirty="0">
                <a:solidFill>
                  <a:srgbClr val="0070C0"/>
                </a:solidFill>
                <a:ea typeface="+mn-lt"/>
                <a:cs typeface="+mn-lt"/>
              </a:rPr>
              <a:t>Walter Pitts </a:t>
            </a:r>
            <a:r>
              <a:rPr lang="en-US" sz="1500" dirty="0">
                <a:ea typeface="+mn-lt"/>
                <a:cs typeface="+mn-lt"/>
              </a:rPr>
              <a:t>(mathematician) in 1943.</a:t>
            </a:r>
          </a:p>
          <a:p>
            <a:r>
              <a:rPr lang="en-US" sz="1500" dirty="0">
                <a:cs typeface="Calibri"/>
              </a:rPr>
              <a:t>There are two inputs x</a:t>
            </a:r>
            <a:r>
              <a:rPr lang="en-US" sz="1500" baseline="-25000" dirty="0">
                <a:cs typeface="Calibri"/>
              </a:rPr>
              <a:t>1</a:t>
            </a:r>
            <a:r>
              <a:rPr lang="en-US" sz="1500" dirty="0">
                <a:cs typeface="Calibri"/>
              </a:rPr>
              <a:t> and x</a:t>
            </a:r>
            <a:r>
              <a:rPr lang="en-US" sz="1500" baseline="-25000" dirty="0">
                <a:cs typeface="Calibri"/>
              </a:rPr>
              <a:t>2</a:t>
            </a:r>
          </a:p>
          <a:p>
            <a:r>
              <a:rPr lang="en-US" sz="1500" dirty="0">
                <a:ea typeface="+mn-lt"/>
                <a:cs typeface="+mn-lt"/>
              </a:rPr>
              <a:t>There is one output </a:t>
            </a:r>
            <a:r>
              <a:rPr lang="en-US" sz="1500" dirty="0" err="1">
                <a:ea typeface="+mn-lt"/>
                <a:cs typeface="+mn-lt"/>
              </a:rPr>
              <a:t>y</a:t>
            </a:r>
            <a:r>
              <a:rPr lang="en-US" sz="1500" baseline="-25000" dirty="0" err="1">
                <a:ea typeface="+mn-lt"/>
                <a:cs typeface="+mn-lt"/>
              </a:rPr>
              <a:t>out</a:t>
            </a:r>
            <a:endParaRPr lang="en-US" sz="1500" baseline="-25000" dirty="0">
              <a:cs typeface="Calibri"/>
            </a:endParaRPr>
          </a:p>
          <a:p>
            <a:r>
              <a:rPr lang="en-US" sz="1500" dirty="0">
                <a:cs typeface="Calibri"/>
              </a:rPr>
              <a:t>All inputs are summed in g </a:t>
            </a:r>
          </a:p>
          <a:p>
            <a:pPr lvl="1"/>
            <a:r>
              <a:rPr lang="en-US" sz="1200" dirty="0">
                <a:cs typeface="Calibri"/>
              </a:rPr>
              <a:t>g(</a:t>
            </a:r>
            <a:r>
              <a:rPr lang="en-US" sz="1200" dirty="0">
                <a:ea typeface="+mn-lt"/>
                <a:cs typeface="+mn-lt"/>
              </a:rPr>
              <a:t>x</a:t>
            </a:r>
            <a:r>
              <a:rPr lang="en-US" sz="1200" baseline="-25000" dirty="0">
                <a:ea typeface="+mn-lt"/>
                <a:cs typeface="+mn-lt"/>
              </a:rPr>
              <a:t>1</a:t>
            </a:r>
            <a:r>
              <a:rPr lang="en-US" sz="1200" dirty="0">
                <a:cs typeface="Calibri"/>
              </a:rPr>
              <a:t>, </a:t>
            </a:r>
            <a:r>
              <a:rPr lang="en-US" sz="1200" dirty="0">
                <a:ea typeface="+mn-lt"/>
                <a:cs typeface="+mn-lt"/>
              </a:rPr>
              <a:t>x</a:t>
            </a:r>
            <a:r>
              <a:rPr lang="en-US" sz="1200" baseline="-25000" dirty="0">
                <a:ea typeface="+mn-lt"/>
                <a:cs typeface="+mn-lt"/>
              </a:rPr>
              <a:t>2</a:t>
            </a:r>
            <a:r>
              <a:rPr lang="en-US" sz="1200" dirty="0">
                <a:cs typeface="Calibri"/>
              </a:rPr>
              <a:t>) = </a:t>
            </a:r>
            <a:r>
              <a:rPr lang="en-US" sz="1200" dirty="0">
                <a:ea typeface="+mn-lt"/>
                <a:cs typeface="+mn-lt"/>
              </a:rPr>
              <a:t>x</a:t>
            </a:r>
            <a:r>
              <a:rPr lang="en-US" sz="1200" baseline="-25000" dirty="0">
                <a:ea typeface="+mn-lt"/>
                <a:cs typeface="+mn-lt"/>
              </a:rPr>
              <a:t>1</a:t>
            </a:r>
            <a:r>
              <a:rPr lang="en-US" sz="1200" dirty="0">
                <a:ea typeface="+mn-lt"/>
                <a:cs typeface="+mn-lt"/>
              </a:rPr>
              <a:t> + x</a:t>
            </a:r>
            <a:r>
              <a:rPr lang="en-US" sz="1200" baseline="-25000" dirty="0">
                <a:ea typeface="+mn-lt"/>
                <a:cs typeface="+mn-lt"/>
              </a:rPr>
              <a:t>2</a:t>
            </a:r>
          </a:p>
          <a:p>
            <a:r>
              <a:rPr lang="en-US" sz="1500" dirty="0">
                <a:cs typeface="Calibri"/>
              </a:rPr>
              <a:t>Threshold Function or Transfer Function is f that outputs a Boolean value 0 or 1</a:t>
            </a:r>
          </a:p>
          <a:p>
            <a:r>
              <a:rPr lang="en-US" sz="1500" dirty="0">
                <a:cs typeface="Calibri"/>
              </a:rPr>
              <a:t>Output of the neuron </a:t>
            </a:r>
            <a:r>
              <a:rPr lang="en-US" sz="1500" dirty="0" err="1">
                <a:ea typeface="+mn-lt"/>
                <a:cs typeface="+mn-lt"/>
              </a:rPr>
              <a:t>y</a:t>
            </a:r>
            <a:r>
              <a:rPr lang="en-US" sz="1500" baseline="-25000" dirty="0" err="1">
                <a:ea typeface="+mn-lt"/>
                <a:cs typeface="+mn-lt"/>
              </a:rPr>
              <a:t>out</a:t>
            </a:r>
            <a:r>
              <a:rPr lang="en-US" sz="1500" dirty="0">
                <a:cs typeface="Calibri"/>
              </a:rPr>
              <a:t> depends upon the output of the threshold function</a:t>
            </a:r>
            <a:br>
              <a:rPr lang="en-US" sz="1500" dirty="0">
                <a:cs typeface="Calibri"/>
              </a:rPr>
            </a:br>
            <a:r>
              <a:rPr lang="en-US" sz="1500" dirty="0" err="1">
                <a:ea typeface="+mn-lt"/>
                <a:cs typeface="+mn-lt"/>
              </a:rPr>
              <a:t>y</a:t>
            </a:r>
            <a:r>
              <a:rPr lang="en-US" sz="1500" baseline="-25000" dirty="0" err="1">
                <a:ea typeface="+mn-lt"/>
                <a:cs typeface="+mn-lt"/>
              </a:rPr>
              <a:t>out</a:t>
            </a:r>
            <a:r>
              <a:rPr lang="en-US" sz="1500" baseline="-25000" dirty="0">
                <a:ea typeface="+mn-lt"/>
                <a:cs typeface="+mn-lt"/>
              </a:rPr>
              <a:t> </a:t>
            </a:r>
            <a:r>
              <a:rPr lang="en-US" sz="1500" dirty="0">
                <a:ea typeface="+mn-lt"/>
                <a:cs typeface="+mn-lt"/>
              </a:rPr>
              <a:t>= f(g(x1, x2))</a:t>
            </a:r>
            <a:endParaRPr lang="en-US" sz="1500" dirty="0">
              <a:cs typeface="Calibri"/>
            </a:endParaRPr>
          </a:p>
          <a:p>
            <a:endParaRPr lang="en-US" sz="1500" baseline="-25000" dirty="0">
              <a:cs typeface="Calibri"/>
            </a:endParaRPr>
          </a:p>
          <a:p>
            <a:endParaRPr lang="en-US" sz="1500" dirty="0">
              <a:cs typeface="Calibri"/>
            </a:endParaRPr>
          </a:p>
        </p:txBody>
      </p:sp>
      <p:grpSp>
        <p:nvGrpSpPr>
          <p:cNvPr id="21" name="Group 20">
            <a:extLst>
              <a:ext uri="{FF2B5EF4-FFF2-40B4-BE49-F238E27FC236}">
                <a16:creationId xmlns:a16="http://schemas.microsoft.com/office/drawing/2014/main" id="{AC196558-0871-47B3-8F19-0301E9C71AD0}"/>
              </a:ext>
            </a:extLst>
          </p:cNvPr>
          <p:cNvGrpSpPr/>
          <p:nvPr/>
        </p:nvGrpSpPr>
        <p:grpSpPr>
          <a:xfrm>
            <a:off x="3960644" y="5199055"/>
            <a:ext cx="2356735" cy="706169"/>
            <a:chOff x="5916429" y="3752619"/>
            <a:chExt cx="3142314" cy="941558"/>
          </a:xfrm>
        </p:grpSpPr>
        <p:sp>
          <p:nvSpPr>
            <p:cNvPr id="23" name="TextBox 22">
              <a:extLst>
                <a:ext uri="{FF2B5EF4-FFF2-40B4-BE49-F238E27FC236}">
                  <a16:creationId xmlns:a16="http://schemas.microsoft.com/office/drawing/2014/main" id="{5B64575F-F1F9-4B3B-8ACD-36AD5AA191ED}"/>
                </a:ext>
              </a:extLst>
            </p:cNvPr>
            <p:cNvSpPr txBox="1"/>
            <p:nvPr/>
          </p:nvSpPr>
          <p:spPr>
            <a:xfrm>
              <a:off x="5916429" y="3752619"/>
              <a:ext cx="3142314" cy="492443"/>
            </a:xfrm>
            <a:prstGeom prst="rect">
              <a:avLst/>
            </a:prstGeom>
            <a:noFill/>
          </p:spPr>
          <p:txBody>
            <a:bodyPr wrap="none" rtlCol="0">
              <a:spAutoFit/>
            </a:bodyPr>
            <a:lstStyle/>
            <a:p>
              <a:r>
                <a:rPr lang="en-IN" dirty="0"/>
                <a:t>Summation Function</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8357CB0-5CEB-4A7A-B436-426467DA73BC}"/>
                    </a:ext>
                  </a:extLst>
                </p:cNvPr>
                <p:cNvSpPr txBox="1"/>
                <p:nvPr/>
              </p:nvSpPr>
              <p:spPr>
                <a:xfrm>
                  <a:off x="6767953" y="4417178"/>
                  <a:ext cx="1764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1350" i="1">
                            <a:latin typeface="Cambria Math" panose="02040503050406030204" pitchFamily="18" charset="0"/>
                          </a:rPr>
                          <m:t>𝑔</m:t>
                        </m:r>
                        <m:r>
                          <a:rPr lang="en-IN" sz="1350" i="1">
                            <a:latin typeface="Cambria Math" panose="02040503050406030204" pitchFamily="18" charset="0"/>
                          </a:rPr>
                          <m:t>=</m:t>
                        </m:r>
                        <m:sSub>
                          <m:sSubPr>
                            <m:ctrlPr>
                              <a:rPr lang="en-IN" sz="1350" i="1">
                                <a:latin typeface="Cambria Math" panose="02040503050406030204" pitchFamily="18" charset="0"/>
                              </a:rPr>
                            </m:ctrlPr>
                          </m:sSubPr>
                          <m:e>
                            <m:sSub>
                              <m:sSubPr>
                                <m:ctrlPr>
                                  <a:rPr lang="en-US" sz="1350" i="1">
                                    <a:latin typeface="Cambria Math" panose="02040503050406030204" pitchFamily="18" charset="0"/>
                                  </a:rPr>
                                </m:ctrlPr>
                              </m:sSubPr>
                              <m:e>
                                <m:r>
                                  <a:rPr lang="en-US" sz="1350" i="1">
                                    <a:latin typeface="Cambria Math" panose="02040503050406030204" pitchFamily="18" charset="0"/>
                                  </a:rPr>
                                  <m:t>𝑤</m:t>
                                </m:r>
                              </m:e>
                              <m:sub>
                                <m:r>
                                  <a:rPr lang="en-US" sz="1350" i="1">
                                    <a:latin typeface="Cambria Math" panose="02040503050406030204" pitchFamily="18" charset="0"/>
                                  </a:rPr>
                                  <m:t>1</m:t>
                                </m:r>
                              </m:sub>
                            </m:sSub>
                            <m:r>
                              <a:rPr lang="en-IN" sz="1350" i="1">
                                <a:latin typeface="Cambria Math" panose="02040503050406030204" pitchFamily="18" charset="0"/>
                              </a:rPr>
                              <m:t>𝑥</m:t>
                            </m:r>
                          </m:e>
                          <m:sub>
                            <m:r>
                              <a:rPr lang="en-IN" sz="1350" i="1">
                                <a:latin typeface="Cambria Math" panose="02040503050406030204" pitchFamily="18" charset="0"/>
                              </a:rPr>
                              <m:t>1</m:t>
                            </m:r>
                          </m:sub>
                        </m:sSub>
                        <m:r>
                          <a:rPr lang="en-IN" sz="1350" i="1">
                            <a:latin typeface="Cambria Math" panose="02040503050406030204" pitchFamily="18" charset="0"/>
                          </a:rPr>
                          <m:t>+</m:t>
                        </m:r>
                        <m:sSub>
                          <m:sSubPr>
                            <m:ctrlPr>
                              <a:rPr lang="en-IN" sz="1350" i="1">
                                <a:latin typeface="Cambria Math" panose="02040503050406030204" pitchFamily="18" charset="0"/>
                              </a:rPr>
                            </m:ctrlPr>
                          </m:sSubPr>
                          <m:e>
                            <m:sSub>
                              <m:sSubPr>
                                <m:ctrlPr>
                                  <a:rPr lang="en-US" sz="1350" i="1">
                                    <a:latin typeface="Cambria Math" panose="02040503050406030204" pitchFamily="18" charset="0"/>
                                  </a:rPr>
                                </m:ctrlPr>
                              </m:sSubPr>
                              <m:e>
                                <m:r>
                                  <a:rPr lang="en-US" sz="1350" i="1">
                                    <a:latin typeface="Cambria Math" panose="02040503050406030204" pitchFamily="18" charset="0"/>
                                  </a:rPr>
                                  <m:t>𝑤</m:t>
                                </m:r>
                              </m:e>
                              <m:sub>
                                <m:r>
                                  <a:rPr lang="en-US" sz="1350" i="1">
                                    <a:latin typeface="Cambria Math" panose="02040503050406030204" pitchFamily="18" charset="0"/>
                                  </a:rPr>
                                  <m:t>2</m:t>
                                </m:r>
                              </m:sub>
                            </m:sSub>
                            <m:r>
                              <a:rPr lang="en-IN" sz="1350" i="1">
                                <a:latin typeface="Cambria Math" panose="02040503050406030204" pitchFamily="18" charset="0"/>
                              </a:rPr>
                              <m:t>𝑥</m:t>
                            </m:r>
                          </m:e>
                          <m:sub>
                            <m:r>
                              <a:rPr lang="en-IN" sz="1350" i="1">
                                <a:latin typeface="Cambria Math" panose="02040503050406030204" pitchFamily="18" charset="0"/>
                              </a:rPr>
                              <m:t>2</m:t>
                            </m:r>
                          </m:sub>
                        </m:sSub>
                      </m:oMath>
                    </m:oMathPara>
                  </a14:m>
                  <a:endParaRPr lang="en-IN" sz="1350" dirty="0"/>
                </a:p>
              </p:txBody>
            </p:sp>
          </mc:Choice>
          <mc:Fallback xmlns="">
            <p:sp>
              <p:nvSpPr>
                <p:cNvPr id="24" name="TextBox 23">
                  <a:extLst>
                    <a:ext uri="{FF2B5EF4-FFF2-40B4-BE49-F238E27FC236}">
                      <a16:creationId xmlns:a16="http://schemas.microsoft.com/office/drawing/2014/main" id="{88357CB0-5CEB-4A7A-B436-426467DA73BC}"/>
                    </a:ext>
                  </a:extLst>
                </p:cNvPr>
                <p:cNvSpPr txBox="1">
                  <a:spLocks noRot="1" noChangeAspect="1" noMove="1" noResize="1" noEditPoints="1" noAdjustHandles="1" noChangeArrowheads="1" noChangeShapeType="1" noTextEdit="1"/>
                </p:cNvSpPr>
                <p:nvPr/>
              </p:nvSpPr>
              <p:spPr>
                <a:xfrm>
                  <a:off x="6767953" y="4417178"/>
                  <a:ext cx="1764244" cy="276999"/>
                </a:xfrm>
                <a:prstGeom prst="rect">
                  <a:avLst/>
                </a:prstGeom>
                <a:blipFill>
                  <a:blip r:embed="rId2"/>
                  <a:stretch>
                    <a:fillRect l="-2752" r="-459" b="-26471"/>
                  </a:stretch>
                </a:blipFill>
              </p:spPr>
              <p:txBody>
                <a:bodyPr/>
                <a:lstStyle/>
                <a:p>
                  <a:r>
                    <a:rPr lang="en-IN">
                      <a:noFill/>
                    </a:rPr>
                    <a:t> </a:t>
                  </a:r>
                </a:p>
              </p:txBody>
            </p:sp>
          </mc:Fallback>
        </mc:AlternateContent>
      </p:grpSp>
      <p:sp>
        <p:nvSpPr>
          <p:cNvPr id="28" name="TextBox 27">
            <a:extLst>
              <a:ext uri="{FF2B5EF4-FFF2-40B4-BE49-F238E27FC236}">
                <a16:creationId xmlns:a16="http://schemas.microsoft.com/office/drawing/2014/main" id="{A60BB8BE-096E-4E22-80F5-5E2867ED927A}"/>
              </a:ext>
            </a:extLst>
          </p:cNvPr>
          <p:cNvSpPr txBox="1"/>
          <p:nvPr/>
        </p:nvSpPr>
        <p:spPr>
          <a:xfrm>
            <a:off x="6686587" y="4988861"/>
            <a:ext cx="2202847" cy="369332"/>
          </a:xfrm>
          <a:prstGeom prst="rect">
            <a:avLst/>
          </a:prstGeom>
          <a:noFill/>
        </p:spPr>
        <p:txBody>
          <a:bodyPr wrap="none" rtlCol="0">
            <a:spAutoFit/>
          </a:bodyPr>
          <a:lstStyle/>
          <a:p>
            <a:r>
              <a:rPr lang="en-IN" dirty="0"/>
              <a:t>Threshold Function</a:t>
            </a:r>
          </a:p>
        </p:txBody>
      </p:sp>
      <p:grpSp>
        <p:nvGrpSpPr>
          <p:cNvPr id="5" name="Group 4"/>
          <p:cNvGrpSpPr/>
          <p:nvPr/>
        </p:nvGrpSpPr>
        <p:grpSpPr>
          <a:xfrm>
            <a:off x="4641661" y="3496920"/>
            <a:ext cx="4290799" cy="1760551"/>
            <a:chOff x="6188881" y="3519561"/>
            <a:chExt cx="5721065" cy="2347401"/>
          </a:xfrm>
        </p:grpSpPr>
        <p:grpSp>
          <p:nvGrpSpPr>
            <p:cNvPr id="3" name="Group 2"/>
            <p:cNvGrpSpPr/>
            <p:nvPr/>
          </p:nvGrpSpPr>
          <p:grpSpPr>
            <a:xfrm>
              <a:off x="6188881" y="3519561"/>
              <a:ext cx="5721065" cy="2347401"/>
              <a:chOff x="6188881" y="3624069"/>
              <a:chExt cx="5721065" cy="2347401"/>
            </a:xfrm>
          </p:grpSpPr>
          <p:grpSp>
            <p:nvGrpSpPr>
              <p:cNvPr id="31" name="Group 30">
                <a:extLst>
                  <a:ext uri="{FF2B5EF4-FFF2-40B4-BE49-F238E27FC236}">
                    <a16:creationId xmlns:a16="http://schemas.microsoft.com/office/drawing/2014/main" id="{CA975367-D12E-4F61-8DF0-C445A3FF1104}"/>
                  </a:ext>
                </a:extLst>
              </p:cNvPr>
              <p:cNvGrpSpPr/>
              <p:nvPr/>
            </p:nvGrpSpPr>
            <p:grpSpPr>
              <a:xfrm>
                <a:off x="6188881" y="3624069"/>
                <a:ext cx="5721065" cy="2347401"/>
                <a:chOff x="6471914" y="3461480"/>
                <a:chExt cx="5121403" cy="2101354"/>
              </a:xfrm>
            </p:grpSpPr>
            <mc:AlternateContent xmlns:mc="http://schemas.openxmlformats.org/markup-compatibility/2006" xmlns:a14="http://schemas.microsoft.com/office/drawing/2010/main">
              <mc:Choice Requires="a14">
                <p:sp>
                  <p:nvSpPr>
                    <p:cNvPr id="32" name="Oval 31">
                      <a:extLst>
                        <a:ext uri="{FF2B5EF4-FFF2-40B4-BE49-F238E27FC236}">
                          <a16:creationId xmlns:a16="http://schemas.microsoft.com/office/drawing/2014/main" id="{E7BB185D-034E-4156-B929-6682D6E1B744}"/>
                        </a:ext>
                      </a:extLst>
                    </p:cNvPr>
                    <p:cNvSpPr/>
                    <p:nvPr/>
                  </p:nvSpPr>
                  <p:spPr>
                    <a:xfrm>
                      <a:off x="7580971" y="3863898"/>
                      <a:ext cx="1495696" cy="1235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1050" i="1">
                                <a:latin typeface="Cambria Math" panose="02040503050406030204" pitchFamily="18" charset="0"/>
                                <a:cs typeface="Calibri"/>
                              </a:rPr>
                              <m:t>𝑔</m:t>
                            </m:r>
                            <m:r>
                              <a:rPr lang="en-IN" sz="1050" i="1">
                                <a:latin typeface="Cambria Math" panose="02040503050406030204" pitchFamily="18" charset="0"/>
                                <a:cs typeface="Calibri"/>
                              </a:rPr>
                              <m:t>=</m:t>
                            </m:r>
                            <m:nary>
                              <m:naryPr>
                                <m:chr m:val="∑"/>
                                <m:ctrlPr>
                                  <a:rPr lang="en-US" sz="1050" i="1">
                                    <a:latin typeface="Cambria Math" panose="02040503050406030204" pitchFamily="18" charset="0"/>
                                    <a:cs typeface="Calibri"/>
                                  </a:rPr>
                                </m:ctrlPr>
                              </m:naryPr>
                              <m:sub>
                                <m:r>
                                  <m:rPr>
                                    <m:brk m:alnAt="23"/>
                                  </m:rPr>
                                  <a:rPr lang="en-IN" sz="1050" i="1">
                                    <a:latin typeface="Cambria Math" panose="02040503050406030204" pitchFamily="18" charset="0"/>
                                    <a:cs typeface="Calibri"/>
                                  </a:rPr>
                                  <m:t>𝑖</m:t>
                                </m:r>
                                <m:r>
                                  <a:rPr lang="en-IN" sz="1050" i="1">
                                    <a:latin typeface="Cambria Math" panose="02040503050406030204" pitchFamily="18" charset="0"/>
                                    <a:cs typeface="Calibri"/>
                                  </a:rPr>
                                  <m:t>=1</m:t>
                                </m:r>
                              </m:sub>
                              <m:sup>
                                <m:r>
                                  <a:rPr lang="en-IN" sz="1050" i="1">
                                    <a:latin typeface="Cambria Math" panose="02040503050406030204" pitchFamily="18" charset="0"/>
                                    <a:cs typeface="Calibri"/>
                                  </a:rPr>
                                  <m:t>2</m:t>
                                </m:r>
                              </m:sup>
                              <m:e>
                                <m:sSub>
                                  <m:sSubPr>
                                    <m:ctrlPr>
                                      <a:rPr lang="en-US" sz="1050" i="1">
                                        <a:latin typeface="Cambria Math" panose="02040503050406030204" pitchFamily="18" charset="0"/>
                                        <a:cs typeface="Calibri"/>
                                      </a:rPr>
                                    </m:ctrlPr>
                                  </m:sSubPr>
                                  <m:e>
                                    <m:r>
                                      <a:rPr lang="en-US" sz="1050" i="1">
                                        <a:latin typeface="Cambria Math" panose="02040503050406030204" pitchFamily="18" charset="0"/>
                                        <a:cs typeface="Calibri"/>
                                      </a:rPr>
                                      <m:t>𝑤</m:t>
                                    </m:r>
                                  </m:e>
                                  <m:sub>
                                    <m:r>
                                      <a:rPr lang="en-US" sz="1050" i="1">
                                        <a:latin typeface="Cambria Math" panose="02040503050406030204" pitchFamily="18" charset="0"/>
                                        <a:cs typeface="Calibri"/>
                                      </a:rPr>
                                      <m:t>𝑖</m:t>
                                    </m:r>
                                  </m:sub>
                                </m:sSub>
                                <m:sSub>
                                  <m:sSubPr>
                                    <m:ctrlPr>
                                      <a:rPr lang="en-US" sz="1050" i="1">
                                        <a:latin typeface="Cambria Math" panose="02040503050406030204" pitchFamily="18" charset="0"/>
                                        <a:cs typeface="Calibri"/>
                                      </a:rPr>
                                    </m:ctrlPr>
                                  </m:sSubPr>
                                  <m:e>
                                    <m:r>
                                      <a:rPr lang="en-IN" sz="1050" i="1">
                                        <a:latin typeface="Cambria Math" panose="02040503050406030204" pitchFamily="18" charset="0"/>
                                        <a:cs typeface="Calibri"/>
                                      </a:rPr>
                                      <m:t>𝑥</m:t>
                                    </m:r>
                                  </m:e>
                                  <m:sub>
                                    <m:r>
                                      <a:rPr lang="en-IN" sz="1050" i="1">
                                        <a:latin typeface="Cambria Math" panose="02040503050406030204" pitchFamily="18" charset="0"/>
                                        <a:cs typeface="Calibri"/>
                                      </a:rPr>
                                      <m:t>𝑖</m:t>
                                    </m:r>
                                  </m:sub>
                                </m:sSub>
                              </m:e>
                            </m:nary>
                          </m:oMath>
                        </m:oMathPara>
                      </a14:m>
                      <a:endParaRPr lang="en-US" sz="2100" dirty="0">
                        <a:cs typeface="Calibri"/>
                      </a:endParaRPr>
                    </a:p>
                  </p:txBody>
                </p:sp>
              </mc:Choice>
              <mc:Fallback xmlns="">
                <p:sp>
                  <p:nvSpPr>
                    <p:cNvPr id="32" name="Oval 31">
                      <a:extLst>
                        <a:ext uri="{FF2B5EF4-FFF2-40B4-BE49-F238E27FC236}">
                          <a16:creationId xmlns:a16="http://schemas.microsoft.com/office/drawing/2014/main" id="{E7BB185D-034E-4156-B929-6682D6E1B744}"/>
                        </a:ext>
                      </a:extLst>
                    </p:cNvPr>
                    <p:cNvSpPr>
                      <a:spLocks noRot="1" noChangeAspect="1" noMove="1" noResize="1" noEditPoints="1" noAdjustHandles="1" noChangeArrowheads="1" noChangeShapeType="1" noTextEdit="1"/>
                    </p:cNvSpPr>
                    <p:nvPr/>
                  </p:nvSpPr>
                  <p:spPr>
                    <a:xfrm>
                      <a:off x="7580971" y="3863898"/>
                      <a:ext cx="1495696" cy="1235925"/>
                    </a:xfrm>
                    <a:prstGeom prst="ellipse">
                      <a:avLst/>
                    </a:prstGeom>
                    <a:blipFill>
                      <a:blip r:embed="rId4"/>
                      <a:stretch>
                        <a:fillRect/>
                      </a:stretch>
                    </a:blipFill>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CB628DC6-6F86-4152-8FA9-E37144D0E21D}"/>
                    </a:ext>
                  </a:extLst>
                </p:cNvPr>
                <p:cNvCxnSpPr/>
                <p:nvPr/>
              </p:nvCxnSpPr>
              <p:spPr>
                <a:xfrm>
                  <a:off x="6748114" y="3690821"/>
                  <a:ext cx="923692" cy="505522"/>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C4E3C7F3-CBBD-4589-BEB2-53E6B6D4F9EC}"/>
                    </a:ext>
                  </a:extLst>
                </p:cNvPr>
                <p:cNvCxnSpPr>
                  <a:cxnSpLocks/>
                </p:cNvCxnSpPr>
                <p:nvPr/>
              </p:nvCxnSpPr>
              <p:spPr>
                <a:xfrm flipV="1">
                  <a:off x="6859625" y="4884001"/>
                  <a:ext cx="849351" cy="488795"/>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85CBAF1C-35B9-468B-ABDD-7779C2182BD7}"/>
                    </a:ext>
                  </a:extLst>
                </p:cNvPr>
                <p:cNvCxnSpPr>
                  <a:cxnSpLocks/>
                </p:cNvCxnSpPr>
                <p:nvPr/>
              </p:nvCxnSpPr>
              <p:spPr>
                <a:xfrm>
                  <a:off x="9087284" y="4434234"/>
                  <a:ext cx="486936" cy="3717"/>
                </a:xfrm>
                <a:prstGeom prst="straightConnector1">
                  <a:avLst/>
                </a:prstGeom>
                <a:ln>
                  <a:solidFill>
                    <a:schemeClr val="accent2">
                      <a:lumMod val="75000"/>
                    </a:schemeClr>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C19521BA-EEB8-4874-A9C1-BE00E12F4E24}"/>
                        </a:ext>
                      </a:extLst>
                    </p:cNvPr>
                    <p:cNvSpPr/>
                    <p:nvPr/>
                  </p:nvSpPr>
                  <p:spPr>
                    <a:xfrm>
                      <a:off x="9555584" y="4106203"/>
                      <a:ext cx="966438" cy="659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1350" i="1">
                                <a:latin typeface="Cambria Math" panose="02040503050406030204" pitchFamily="18" charset="0"/>
                              </a:rPr>
                              <m:t>𝑓</m:t>
                            </m:r>
                            <m:r>
                              <a:rPr lang="en-IN" sz="1350" i="1">
                                <a:latin typeface="Cambria Math" panose="02040503050406030204" pitchFamily="18" charset="0"/>
                              </a:rPr>
                              <m:t>(</m:t>
                            </m:r>
                            <m:r>
                              <a:rPr lang="en-IN" sz="1350" i="1">
                                <a:latin typeface="Cambria Math" panose="02040503050406030204" pitchFamily="18" charset="0"/>
                              </a:rPr>
                              <m:t>𝑔</m:t>
                            </m:r>
                            <m:r>
                              <a:rPr lang="en-IN" sz="1350" i="1">
                                <a:latin typeface="Cambria Math" panose="02040503050406030204" pitchFamily="18" charset="0"/>
                              </a:rPr>
                              <m:t>)</m:t>
                            </m:r>
                          </m:oMath>
                        </m:oMathPara>
                      </a14:m>
                      <a:endParaRPr lang="en-US" sz="1350" dirty="0"/>
                    </a:p>
                  </p:txBody>
                </p:sp>
              </mc:Choice>
              <mc:Fallback xmlns="">
                <p:sp>
                  <p:nvSpPr>
                    <p:cNvPr id="36" name="Rectangle 35">
                      <a:extLst>
                        <a:ext uri="{FF2B5EF4-FFF2-40B4-BE49-F238E27FC236}">
                          <a16:creationId xmlns:a16="http://schemas.microsoft.com/office/drawing/2014/main" id="{C19521BA-EEB8-4874-A9C1-BE00E12F4E24}"/>
                        </a:ext>
                      </a:extLst>
                    </p:cNvPr>
                    <p:cNvSpPr>
                      <a:spLocks noRot="1" noChangeAspect="1" noMove="1" noResize="1" noEditPoints="1" noAdjustHandles="1" noChangeArrowheads="1" noChangeShapeType="1" noTextEdit="1"/>
                    </p:cNvSpPr>
                    <p:nvPr/>
                  </p:nvSpPr>
                  <p:spPr>
                    <a:xfrm>
                      <a:off x="9555584" y="4106203"/>
                      <a:ext cx="966438" cy="659780"/>
                    </a:xfrm>
                    <a:prstGeom prst="rect">
                      <a:avLst/>
                    </a:prstGeom>
                    <a:blipFill>
                      <a:blip r:embed="rId5"/>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769AF3F-8C04-4E28-9A46-FF334DD45F3B}"/>
                    </a:ext>
                  </a:extLst>
                </p:cNvPr>
                <p:cNvCxnSpPr>
                  <a:cxnSpLocks/>
                  <a:stCxn id="36" idx="3"/>
                </p:cNvCxnSpPr>
                <p:nvPr/>
              </p:nvCxnSpPr>
              <p:spPr>
                <a:xfrm flipV="1">
                  <a:off x="10522022" y="4428658"/>
                  <a:ext cx="1071295" cy="743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96AB1F22-DA31-4BD5-A56B-1844E8339F10}"/>
                    </a:ext>
                  </a:extLst>
                </p:cNvPr>
                <p:cNvSpPr txBox="1"/>
                <p:nvPr/>
              </p:nvSpPr>
              <p:spPr>
                <a:xfrm>
                  <a:off x="6471914" y="3461480"/>
                  <a:ext cx="512956" cy="330620"/>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l"/>
                  <a:r>
                    <a:rPr lang="en-US" sz="1350" dirty="0"/>
                    <a:t>x</a:t>
                  </a:r>
                  <a:r>
                    <a:rPr lang="en-US" sz="1350" baseline="-25000" dirty="0"/>
                    <a:t>1</a:t>
                  </a:r>
                </a:p>
              </p:txBody>
            </p:sp>
            <p:sp>
              <p:nvSpPr>
                <p:cNvPr id="48" name="TextBox 47">
                  <a:extLst>
                    <a:ext uri="{FF2B5EF4-FFF2-40B4-BE49-F238E27FC236}">
                      <a16:creationId xmlns:a16="http://schemas.microsoft.com/office/drawing/2014/main" id="{EFF33F23-1EDB-4482-882A-DF7A613C9851}"/>
                    </a:ext>
                  </a:extLst>
                </p:cNvPr>
                <p:cNvSpPr txBox="1"/>
                <p:nvPr/>
              </p:nvSpPr>
              <p:spPr>
                <a:xfrm>
                  <a:off x="6600620" y="5232214"/>
                  <a:ext cx="512956" cy="330620"/>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l"/>
                  <a:r>
                    <a:rPr lang="en-US" sz="1350" dirty="0"/>
                    <a:t>x</a:t>
                  </a:r>
                  <a:r>
                    <a:rPr lang="en-US" sz="1350" baseline="-25000" dirty="0"/>
                    <a:t>2</a:t>
                  </a:r>
                </a:p>
              </p:txBody>
            </p:sp>
            <p:sp>
              <p:nvSpPr>
                <p:cNvPr id="50" name="TextBox 49">
                  <a:extLst>
                    <a:ext uri="{FF2B5EF4-FFF2-40B4-BE49-F238E27FC236}">
                      <a16:creationId xmlns:a16="http://schemas.microsoft.com/office/drawing/2014/main" id="{C8D34AB6-9DC5-45C6-932B-88B8A70AAA9C}"/>
                    </a:ext>
                  </a:extLst>
                </p:cNvPr>
                <p:cNvSpPr txBox="1"/>
                <p:nvPr/>
              </p:nvSpPr>
              <p:spPr>
                <a:xfrm>
                  <a:off x="10694948" y="4013510"/>
                  <a:ext cx="512956" cy="330620"/>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l"/>
                  <a:r>
                    <a:rPr lang="en-US" sz="1350"/>
                    <a:t>y</a:t>
                  </a:r>
                  <a:r>
                    <a:rPr lang="en-US" sz="1350" baseline="-25000"/>
                    <a:t>out</a:t>
                  </a:r>
                </a:p>
              </p:txBody>
            </p:sp>
          </p:gr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6AB1F22-DA31-4BD5-A56B-1844E8339F10}"/>
                      </a:ext>
                    </a:extLst>
                  </p:cNvPr>
                  <p:cNvSpPr txBox="1"/>
                  <p:nvPr/>
                </p:nvSpPr>
                <p:spPr>
                  <a:xfrm>
                    <a:off x="6942369" y="3874074"/>
                    <a:ext cx="473568" cy="362920"/>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l"/>
                    <a14:m>
                      <m:oMathPara xmlns:m="http://schemas.openxmlformats.org/officeDocument/2006/math">
                        <m:oMathParaPr>
                          <m:jc m:val="centerGroup"/>
                        </m:oMathParaPr>
                        <m:oMath xmlns:m="http://schemas.openxmlformats.org/officeDocument/2006/math">
                          <m:sSub>
                            <m:sSubPr>
                              <m:ctrlPr>
                                <a:rPr lang="en-US" sz="1350" i="1" dirty="0">
                                  <a:latin typeface="Cambria Math" panose="02040503050406030204" pitchFamily="18" charset="0"/>
                                </a:rPr>
                              </m:ctrlPr>
                            </m:sSubPr>
                            <m:e>
                              <m:r>
                                <a:rPr lang="en-US" sz="1350" i="1" dirty="0">
                                  <a:latin typeface="Cambria Math" panose="02040503050406030204" pitchFamily="18" charset="0"/>
                                </a:rPr>
                                <m:t>𝑤</m:t>
                              </m:r>
                            </m:e>
                            <m:sub>
                              <m:r>
                                <a:rPr lang="en-US" sz="1350" i="1" dirty="0">
                                  <a:latin typeface="Cambria Math" panose="02040503050406030204" pitchFamily="18" charset="0"/>
                                </a:rPr>
                                <m:t>1</m:t>
                              </m:r>
                            </m:sub>
                          </m:sSub>
                        </m:oMath>
                      </m:oMathPara>
                    </a14:m>
                    <a:endParaRPr lang="en-US" sz="1350" baseline="-25000" dirty="0"/>
                  </a:p>
                </p:txBody>
              </p:sp>
            </mc:Choice>
            <mc:Fallback xmlns="">
              <p:sp>
                <p:nvSpPr>
                  <p:cNvPr id="29" name="TextBox 28">
                    <a:extLst>
                      <a:ext uri="{FF2B5EF4-FFF2-40B4-BE49-F238E27FC236}">
                        <a16:creationId xmlns:a16="http://schemas.microsoft.com/office/drawing/2014/main" id="{96AB1F22-DA31-4BD5-A56B-1844E8339F10}"/>
                      </a:ext>
                    </a:extLst>
                  </p:cNvPr>
                  <p:cNvSpPr txBox="1">
                    <a:spLocks noRot="1" noChangeAspect="1" noMove="1" noResize="1" noEditPoints="1" noAdjustHandles="1" noChangeArrowheads="1" noChangeShapeType="1" noTextEdit="1"/>
                  </p:cNvSpPr>
                  <p:nvPr/>
                </p:nvSpPr>
                <p:spPr>
                  <a:xfrm>
                    <a:off x="6942369" y="3874074"/>
                    <a:ext cx="473568" cy="362920"/>
                  </a:xfrm>
                  <a:prstGeom prst="rect">
                    <a:avLst/>
                  </a:prstGeom>
                  <a:blipFill>
                    <a:blip r:embed="rId6"/>
                    <a:stretch>
                      <a:fillRect b="-2222"/>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6AB1F22-DA31-4BD5-A56B-1844E8339F10}"/>
                    </a:ext>
                  </a:extLst>
                </p:cNvPr>
                <p:cNvSpPr txBox="1"/>
                <p:nvPr/>
              </p:nvSpPr>
              <p:spPr>
                <a:xfrm>
                  <a:off x="6923769" y="4948083"/>
                  <a:ext cx="473568" cy="362920"/>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l"/>
                  <a14:m>
                    <m:oMathPara xmlns:m="http://schemas.openxmlformats.org/officeDocument/2006/math">
                      <m:oMathParaPr>
                        <m:jc m:val="centerGroup"/>
                      </m:oMathParaPr>
                      <m:oMath xmlns:m="http://schemas.openxmlformats.org/officeDocument/2006/math">
                        <m:sSub>
                          <m:sSubPr>
                            <m:ctrlPr>
                              <a:rPr lang="en-US" sz="1350" i="1" dirty="0">
                                <a:latin typeface="Cambria Math" panose="02040503050406030204" pitchFamily="18" charset="0"/>
                              </a:rPr>
                            </m:ctrlPr>
                          </m:sSubPr>
                          <m:e>
                            <m:r>
                              <a:rPr lang="en-US" sz="1350" i="1" dirty="0">
                                <a:latin typeface="Cambria Math" panose="02040503050406030204" pitchFamily="18" charset="0"/>
                              </a:rPr>
                              <m:t>𝑤</m:t>
                            </m:r>
                          </m:e>
                          <m:sub>
                            <m:r>
                              <a:rPr lang="en-US" sz="1350" i="1" dirty="0">
                                <a:latin typeface="Cambria Math" panose="02040503050406030204" pitchFamily="18" charset="0"/>
                              </a:rPr>
                              <m:t>2</m:t>
                            </m:r>
                          </m:sub>
                        </m:sSub>
                      </m:oMath>
                    </m:oMathPara>
                  </a14:m>
                  <a:endParaRPr lang="en-US" sz="1350" baseline="-25000" dirty="0"/>
                </a:p>
              </p:txBody>
            </p:sp>
          </mc:Choice>
          <mc:Fallback xmlns="">
            <p:sp>
              <p:nvSpPr>
                <p:cNvPr id="61" name="TextBox 60">
                  <a:extLst>
                    <a:ext uri="{FF2B5EF4-FFF2-40B4-BE49-F238E27FC236}">
                      <a16:creationId xmlns:a16="http://schemas.microsoft.com/office/drawing/2014/main" id="{96AB1F22-DA31-4BD5-A56B-1844E8339F10}"/>
                    </a:ext>
                  </a:extLst>
                </p:cNvPr>
                <p:cNvSpPr txBox="1">
                  <a:spLocks noRot="1" noChangeAspect="1" noMove="1" noResize="1" noEditPoints="1" noAdjustHandles="1" noChangeArrowheads="1" noChangeShapeType="1" noTextEdit="1"/>
                </p:cNvSpPr>
                <p:nvPr/>
              </p:nvSpPr>
              <p:spPr>
                <a:xfrm>
                  <a:off x="6923769" y="4948083"/>
                  <a:ext cx="473568" cy="362920"/>
                </a:xfrm>
                <a:prstGeom prst="rect">
                  <a:avLst/>
                </a:prstGeom>
                <a:blipFill>
                  <a:blip r:embed="rId7"/>
                  <a:stretch>
                    <a:fillRect b="-2222"/>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EFE4FA5D-B663-4A62-830E-C1BDB70FA086}"/>
                  </a:ext>
                </a:extLst>
              </p:cNvPr>
              <p:cNvSpPr txBox="1"/>
              <p:nvPr/>
            </p:nvSpPr>
            <p:spPr>
              <a:xfrm>
                <a:off x="6249159" y="5456415"/>
                <a:ext cx="2821413" cy="4634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1350" i="1">
                              <a:latin typeface="Cambria Math" panose="02040503050406030204" pitchFamily="18" charset="0"/>
                            </a:rPr>
                          </m:ctrlPr>
                        </m:sSubPr>
                        <m:e>
                          <m:r>
                            <a:rPr lang="en-IN" sz="1350" i="1">
                              <a:latin typeface="Cambria Math" panose="02040503050406030204" pitchFamily="18" charset="0"/>
                            </a:rPr>
                            <m:t>𝑦</m:t>
                          </m:r>
                        </m:e>
                        <m:sub>
                          <m:r>
                            <a:rPr lang="en-IN" sz="1350" i="1">
                              <a:latin typeface="Cambria Math" panose="02040503050406030204" pitchFamily="18" charset="0"/>
                            </a:rPr>
                            <m:t>𝑜𝑢𝑡</m:t>
                          </m:r>
                        </m:sub>
                      </m:sSub>
                      <m:r>
                        <a:rPr lang="en-IN" sz="1350" i="1">
                          <a:latin typeface="Cambria Math" panose="02040503050406030204" pitchFamily="18" charset="0"/>
                        </a:rPr>
                        <m:t>=</m:t>
                      </m:r>
                      <m:r>
                        <a:rPr lang="en-IN" sz="1350" i="1">
                          <a:latin typeface="Cambria Math" panose="02040503050406030204" pitchFamily="18" charset="0"/>
                        </a:rPr>
                        <m:t>𝑓</m:t>
                      </m:r>
                      <m:d>
                        <m:dPr>
                          <m:ctrlPr>
                            <a:rPr lang="en-IN" sz="1350" i="1">
                              <a:latin typeface="Cambria Math" panose="02040503050406030204" pitchFamily="18" charset="0"/>
                            </a:rPr>
                          </m:ctrlPr>
                        </m:dPr>
                        <m:e>
                          <m:r>
                            <a:rPr lang="en-IN" sz="1350" i="1">
                              <a:latin typeface="Cambria Math" panose="02040503050406030204" pitchFamily="18" charset="0"/>
                            </a:rPr>
                            <m:t>𝑔</m:t>
                          </m:r>
                        </m:e>
                      </m:d>
                      <m:r>
                        <a:rPr lang="en-IN" sz="1350" i="1">
                          <a:latin typeface="Cambria Math" panose="02040503050406030204" pitchFamily="18" charset="0"/>
                        </a:rPr>
                        <m:t>=</m:t>
                      </m:r>
                      <m:d>
                        <m:dPr>
                          <m:begChr m:val="{"/>
                          <m:endChr m:val=""/>
                          <m:ctrlPr>
                            <a:rPr lang="en-IN" sz="1350" i="1">
                              <a:latin typeface="Cambria Math" panose="02040503050406030204" pitchFamily="18" charset="0"/>
                            </a:rPr>
                          </m:ctrlPr>
                        </m:dPr>
                        <m:e>
                          <m:eqArr>
                            <m:eqArrPr>
                              <m:ctrlPr>
                                <a:rPr lang="en-IN" sz="1350" i="1">
                                  <a:latin typeface="Cambria Math" panose="02040503050406030204" pitchFamily="18" charset="0"/>
                                </a:rPr>
                              </m:ctrlPr>
                            </m:eqArrPr>
                            <m:e>
                              <m:r>
                                <a:rPr lang="en-IN" sz="1350" i="1">
                                  <a:latin typeface="Cambria Math" panose="02040503050406030204" pitchFamily="18" charset="0"/>
                                </a:rPr>
                                <m:t>1,  </m:t>
                              </m:r>
                              <m:r>
                                <a:rPr lang="en-IN" sz="1350" i="1">
                                  <a:latin typeface="Cambria Math" panose="02040503050406030204" pitchFamily="18" charset="0"/>
                                </a:rPr>
                                <m:t>𝑔</m:t>
                              </m:r>
                              <m:r>
                                <a:rPr lang="en-IN" sz="1350" i="1">
                                  <a:latin typeface="Cambria Math" panose="02040503050406030204" pitchFamily="18" charset="0"/>
                                </a:rPr>
                                <m:t>≥</m:t>
                              </m:r>
                              <m:r>
                                <a:rPr lang="en-US" sz="1350" i="1">
                                  <a:latin typeface="Cambria Math" panose="02040503050406030204" pitchFamily="18" charset="0"/>
                                </a:rPr>
                                <m:t>𝑡h𝑟𝑒𝑠h𝑜𝑙𝑑</m:t>
                              </m:r>
                            </m:e>
                            <m:e>
                              <m:r>
                                <a:rPr lang="en-IN" sz="1350" i="1">
                                  <a:latin typeface="Cambria Math" panose="02040503050406030204" pitchFamily="18" charset="0"/>
                                </a:rPr>
                                <m:t>&amp;0,  </m:t>
                              </m:r>
                              <m:r>
                                <a:rPr lang="en-IN" sz="1350" i="1">
                                  <a:latin typeface="Cambria Math" panose="02040503050406030204" pitchFamily="18" charset="0"/>
                                </a:rPr>
                                <m:t>𝑔</m:t>
                              </m:r>
                              <m:r>
                                <a:rPr lang="en-IN" sz="1350" i="1">
                                  <a:latin typeface="Cambria Math" panose="02040503050406030204" pitchFamily="18" charset="0"/>
                                </a:rPr>
                                <m:t>&lt;</m:t>
                              </m:r>
                              <m:r>
                                <a:rPr lang="en-US" sz="1350" i="1">
                                  <a:latin typeface="Cambria Math" panose="02040503050406030204" pitchFamily="18" charset="0"/>
                                </a:rPr>
                                <m:t>𝑡h𝑟𝑒𝑠h𝑜𝑙𝑑</m:t>
                              </m:r>
                            </m:e>
                          </m:eqArr>
                        </m:e>
                      </m:d>
                    </m:oMath>
                  </m:oMathPara>
                </a14:m>
                <a:endParaRPr lang="en-IN" sz="1350" dirty="0"/>
              </a:p>
            </p:txBody>
          </p:sp>
        </mc:Choice>
        <mc:Fallback xmlns="">
          <p:sp>
            <p:nvSpPr>
              <p:cNvPr id="88" name="TextBox 87">
                <a:extLst>
                  <a:ext uri="{FF2B5EF4-FFF2-40B4-BE49-F238E27FC236}">
                    <a16:creationId xmlns:a16="http://schemas.microsoft.com/office/drawing/2014/main" id="{EFE4FA5D-B663-4A62-830E-C1BDB70FA086}"/>
                  </a:ext>
                </a:extLst>
              </p:cNvPr>
              <p:cNvSpPr txBox="1">
                <a:spLocks noRot="1" noChangeAspect="1" noMove="1" noResize="1" noEditPoints="1" noAdjustHandles="1" noChangeArrowheads="1" noChangeShapeType="1" noTextEdit="1"/>
              </p:cNvSpPr>
              <p:nvPr/>
            </p:nvSpPr>
            <p:spPr>
              <a:xfrm>
                <a:off x="6249159" y="5456415"/>
                <a:ext cx="2821413" cy="463460"/>
              </a:xfrm>
              <a:prstGeom prst="rect">
                <a:avLst/>
              </a:prstGeom>
              <a:blipFill>
                <a:blip r:embed="rId8"/>
                <a:stretch>
                  <a:fillRect l="-864" t="-223684" r="-864" b="-322368"/>
                </a:stretch>
              </a:blipFill>
            </p:spPr>
            <p:txBody>
              <a:bodyPr/>
              <a:lstStyle/>
              <a:p>
                <a:r>
                  <a:rPr lang="en-IN">
                    <a:noFill/>
                  </a:rPr>
                  <a:t> </a:t>
                </a:r>
              </a:p>
            </p:txBody>
          </p:sp>
        </mc:Fallback>
      </mc:AlternateContent>
      <p:pic>
        <p:nvPicPr>
          <p:cNvPr id="30" name="object 5"/>
          <p:cNvPicPr/>
          <p:nvPr/>
        </p:nvPicPr>
        <p:blipFill>
          <a:blip r:embed="rId9" cstate="print"/>
          <a:stretch>
            <a:fillRect/>
          </a:stretch>
        </p:blipFill>
        <p:spPr>
          <a:xfrm>
            <a:off x="4067744" y="95872"/>
            <a:ext cx="2746248" cy="3090207"/>
          </a:xfrm>
          <a:prstGeom prst="rect">
            <a:avLst/>
          </a:prstGeom>
        </p:spPr>
      </p:pic>
      <p:pic>
        <p:nvPicPr>
          <p:cNvPr id="37" name="object 3"/>
          <p:cNvPicPr/>
          <p:nvPr/>
        </p:nvPicPr>
        <p:blipFill>
          <a:blip r:embed="rId10" cstate="print"/>
          <a:stretch>
            <a:fillRect/>
          </a:stretch>
        </p:blipFill>
        <p:spPr>
          <a:xfrm>
            <a:off x="6791718" y="95872"/>
            <a:ext cx="2084996" cy="3097494"/>
          </a:xfrm>
          <a:prstGeom prst="rect">
            <a:avLst/>
          </a:prstGeom>
        </p:spPr>
      </p:pic>
      <p:sp>
        <p:nvSpPr>
          <p:cNvPr id="4" name="Date Placeholder 3"/>
          <p:cNvSpPr>
            <a:spLocks noGrp="1"/>
          </p:cNvSpPr>
          <p:nvPr>
            <p:ph type="dt" sz="half" idx="10"/>
          </p:nvPr>
        </p:nvSpPr>
        <p:spPr/>
        <p:txBody>
          <a:bodyPr/>
          <a:lstStyle/>
          <a:p>
            <a:fld id="{E201F7C8-942E-4DF7-A3FE-10E1535730F4}" type="datetime1">
              <a:rPr lang="en-US" smtClean="0"/>
              <a:t>7/25/2024</a:t>
            </a:fld>
            <a:endParaRPr lang="en-US" dirty="0"/>
          </a:p>
        </p:txBody>
      </p:sp>
      <p:sp>
        <p:nvSpPr>
          <p:cNvPr id="6" name="Footer Placeholder 5"/>
          <p:cNvSpPr>
            <a:spLocks noGrp="1"/>
          </p:cNvSpPr>
          <p:nvPr>
            <p:ph type="ftr" sz="quarter" idx="11"/>
          </p:nvPr>
        </p:nvSpPr>
        <p:spPr/>
        <p:txBody>
          <a:bodyPr/>
          <a:lstStyle/>
          <a:p>
            <a:r>
              <a:rPr lang="en-US"/>
              <a:t>Machine Learning Theory</a:t>
            </a:r>
            <a:endParaRPr lang="en-US" dirty="0"/>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13</a:t>
            </a:fld>
            <a:endParaRPr kumimoji="0" lang="en-US" dirty="0"/>
          </a:p>
        </p:txBody>
      </p:sp>
    </p:spTree>
    <p:extLst>
      <p:ext uri="{BB962C8B-B14F-4D97-AF65-F5344CB8AC3E}">
        <p14:creationId xmlns:p14="http://schemas.microsoft.com/office/powerpoint/2010/main" val="2528692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Perceptron by Frank Rosenblatt </a:t>
            </a:r>
            <a:r>
              <a:rPr lang="en-US" dirty="0"/>
              <a:t>(1958)</a:t>
            </a:r>
          </a:p>
        </p:txBody>
      </p:sp>
      <p:pic>
        <p:nvPicPr>
          <p:cNvPr id="1026" name="Picture 2" descr="Frank Rosenbla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601" y="1107281"/>
            <a:ext cx="1571625" cy="20359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9DEFBCB-A400-45BA-9829-5FADADE5CCB6}"/>
              </a:ext>
            </a:extLst>
          </p:cNvPr>
          <p:cNvPicPr>
            <a:picLocks noChangeAspect="1"/>
          </p:cNvPicPr>
          <p:nvPr/>
        </p:nvPicPr>
        <p:blipFill rotWithShape="1">
          <a:blip r:embed="rId3"/>
          <a:srcRect l="41967" r="-1280" b="51923"/>
          <a:stretch/>
        </p:blipFill>
        <p:spPr>
          <a:xfrm>
            <a:off x="5181600" y="4495800"/>
            <a:ext cx="3511551" cy="1709873"/>
          </a:xfrm>
          <a:prstGeom prst="rect">
            <a:avLst/>
          </a:prstGeom>
        </p:spPr>
      </p:pic>
      <p:sp>
        <p:nvSpPr>
          <p:cNvPr id="6" name="AutoShape 6" descr="{\displaystyle f(\mathbf {x} )={\begin{cases}1&amp;{\text{if }}\ \mathbf {w} \cdot \mathbf {x} +b&gt;0,\\0&amp;{\text{otherwise}}\end{cases}}}"/>
          <p:cNvSpPr>
            <a:spLocks noGrp="1" noChangeAspect="1" noChangeArrowheads="1"/>
          </p:cNvSpPr>
          <p:nvPr>
            <p:ph idx="1"/>
          </p:nvPr>
        </p:nvSpPr>
        <p:spPr bwMode="auto">
          <a:xfrm>
            <a:off x="628651" y="2226469"/>
            <a:ext cx="6627767" cy="32635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normAutofit fontScale="92500" lnSpcReduction="20000"/>
          </a:bodyPr>
          <a:lstStyle/>
          <a:p>
            <a:r>
              <a:rPr lang="en-US" dirty="0"/>
              <a:t>The Perceptron model is similar to M-P Neuron but emphasized that the weights, inputs and outputs can be </a:t>
            </a:r>
            <a:r>
              <a:rPr lang="en-US" dirty="0">
                <a:solidFill>
                  <a:srgbClr val="1F16DA"/>
                </a:solidFill>
              </a:rPr>
              <a:t>real valued</a:t>
            </a:r>
            <a:r>
              <a:rPr lang="en-US" dirty="0"/>
              <a:t>.</a:t>
            </a:r>
          </a:p>
          <a:p>
            <a:r>
              <a:rPr lang="en-US" dirty="0"/>
              <a:t>The Perceptron model is essentially a more </a:t>
            </a:r>
            <a:r>
              <a:rPr lang="en-US" dirty="0">
                <a:solidFill>
                  <a:srgbClr val="1F16DA"/>
                </a:solidFill>
              </a:rPr>
              <a:t>generalized form of M-P Neuron</a:t>
            </a:r>
          </a:p>
          <a:p>
            <a:r>
              <a:rPr lang="en-US" dirty="0"/>
              <a:t>The Perceptron also introduced </a:t>
            </a:r>
            <a:r>
              <a:rPr lang="en-US" dirty="0">
                <a:solidFill>
                  <a:srgbClr val="1F16DA"/>
                </a:solidFill>
              </a:rPr>
              <a:t>a learning </a:t>
            </a:r>
            <a:br>
              <a:rPr lang="en-US" dirty="0">
                <a:solidFill>
                  <a:srgbClr val="1F16DA"/>
                </a:solidFill>
              </a:rPr>
            </a:br>
            <a:r>
              <a:rPr lang="en-US" dirty="0">
                <a:solidFill>
                  <a:srgbClr val="1F16DA"/>
                </a:solidFill>
              </a:rPr>
              <a:t>algorithm </a:t>
            </a:r>
            <a:r>
              <a:rPr lang="en-US" dirty="0"/>
              <a:t>unlike the M-P Neuron Model</a:t>
            </a:r>
          </a:p>
          <a:p>
            <a:r>
              <a:rPr lang="en-US" dirty="0"/>
              <a:t>The activation function is </a:t>
            </a:r>
            <a:br>
              <a:rPr lang="en-US" dirty="0"/>
            </a:br>
            <a:r>
              <a:rPr lang="en-US" dirty="0">
                <a:solidFill>
                  <a:srgbClr val="1F16DA"/>
                </a:solidFill>
              </a:rPr>
              <a:t>Heaviside </a:t>
            </a:r>
            <a:r>
              <a:rPr lang="en-US" dirty="0"/>
              <a:t>unit step function  </a:t>
            </a:r>
          </a:p>
        </p:txBody>
      </p:sp>
      <p:sp>
        <p:nvSpPr>
          <p:cNvPr id="8" name="AutoShape 10" descr="{\displaystyle f(\mathbf {x} )={\begin{cases}1&amp;{\text{if }}\ \mathbf {w} \cdot \mathbf {x} +b&gt;0,\\0&amp;{\text{otherwise}}\end{cases}}}"/>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3" name="Date Placeholder 2"/>
          <p:cNvSpPr>
            <a:spLocks noGrp="1"/>
          </p:cNvSpPr>
          <p:nvPr>
            <p:ph type="dt" sz="half" idx="10"/>
          </p:nvPr>
        </p:nvSpPr>
        <p:spPr/>
        <p:txBody>
          <a:bodyPr/>
          <a:lstStyle/>
          <a:p>
            <a:fld id="{F4571E8B-5B62-48C2-8129-54F0C0D56DD2}" type="datetime1">
              <a:rPr lang="en-US" smtClean="0"/>
              <a:t>7/25/2024</a:t>
            </a:fld>
            <a:endParaRPr lang="en-US" dirty="0"/>
          </a:p>
        </p:txBody>
      </p:sp>
      <p:sp>
        <p:nvSpPr>
          <p:cNvPr id="4" name="Footer Placeholder 3"/>
          <p:cNvSpPr>
            <a:spLocks noGrp="1"/>
          </p:cNvSpPr>
          <p:nvPr>
            <p:ph type="ftr" sz="quarter" idx="11"/>
          </p:nvPr>
        </p:nvSpPr>
        <p:spPr/>
        <p:txBody>
          <a:bodyPr/>
          <a:lstStyle/>
          <a:p>
            <a:r>
              <a:rPr lang="en-US"/>
              <a:t>Machine Learning Theory</a:t>
            </a:r>
            <a:endParaRPr lang="en-US" dirty="0"/>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14</a:t>
            </a:fld>
            <a:endParaRPr kumimoji="0" lang="en-US" dirty="0"/>
          </a:p>
        </p:txBody>
      </p:sp>
    </p:spTree>
    <p:extLst>
      <p:ext uri="{BB962C8B-B14F-4D97-AF65-F5344CB8AC3E}">
        <p14:creationId xmlns:p14="http://schemas.microsoft.com/office/powerpoint/2010/main" val="1112764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571B1-B5EA-4E1F-A1D9-6DED44E7D5F8}"/>
              </a:ext>
            </a:extLst>
          </p:cNvPr>
          <p:cNvSpPr>
            <a:spLocks noGrp="1"/>
          </p:cNvSpPr>
          <p:nvPr>
            <p:ph type="title"/>
          </p:nvPr>
        </p:nvSpPr>
        <p:spPr/>
        <p:txBody>
          <a:bodyPr>
            <a:normAutofit fontScale="90000"/>
          </a:bodyPr>
          <a:lstStyle/>
          <a:p>
            <a:r>
              <a:rPr lang="en-US" sz="3000" dirty="0">
                <a:solidFill>
                  <a:schemeClr val="accent1"/>
                </a:solidFill>
              </a:rPr>
              <a:t>Training Multi-Layer Network – Backpropagation </a:t>
            </a:r>
          </a:p>
        </p:txBody>
      </p:sp>
      <p:sp>
        <p:nvSpPr>
          <p:cNvPr id="6" name="Content Placeholder 5">
            <a:extLst>
              <a:ext uri="{FF2B5EF4-FFF2-40B4-BE49-F238E27FC236}">
                <a16:creationId xmlns:a16="http://schemas.microsoft.com/office/drawing/2014/main" id="{C2000DD0-486F-441D-A5D8-0561E595FD16}"/>
              </a:ext>
            </a:extLst>
          </p:cNvPr>
          <p:cNvSpPr>
            <a:spLocks noGrp="1"/>
          </p:cNvSpPr>
          <p:nvPr>
            <p:ph idx="1"/>
          </p:nvPr>
        </p:nvSpPr>
        <p:spPr/>
        <p:txBody>
          <a:bodyPr/>
          <a:lstStyle/>
          <a:p>
            <a:r>
              <a:rPr lang="en-US" dirty="0"/>
              <a:t>A multi layer network can be trained by the </a:t>
            </a:r>
            <a:r>
              <a:rPr lang="en-US" dirty="0">
                <a:solidFill>
                  <a:srgbClr val="FF0000"/>
                </a:solidFill>
              </a:rPr>
              <a:t>backpropagation</a:t>
            </a:r>
            <a:r>
              <a:rPr lang="en-US" dirty="0"/>
              <a:t> </a:t>
            </a:r>
            <a:r>
              <a:rPr lang="en-US" dirty="0">
                <a:solidFill>
                  <a:srgbClr val="FF0000"/>
                </a:solidFill>
              </a:rPr>
              <a:t>rule </a:t>
            </a:r>
            <a:r>
              <a:rPr lang="en-US" dirty="0"/>
              <a:t>(1986, </a:t>
            </a:r>
            <a:r>
              <a:rPr lang="en-US" dirty="0">
                <a:solidFill>
                  <a:srgbClr val="E805CA"/>
                </a:solidFill>
              </a:rPr>
              <a:t>David E. </a:t>
            </a:r>
            <a:r>
              <a:rPr lang="en-US" dirty="0" err="1">
                <a:solidFill>
                  <a:srgbClr val="E805CA"/>
                </a:solidFill>
              </a:rPr>
              <a:t>Rumelhart</a:t>
            </a:r>
            <a:r>
              <a:rPr lang="en-US" dirty="0"/>
              <a:t>) which is a gradient based algorithm to minimize the errors in both output layer and hidden layer.</a:t>
            </a:r>
          </a:p>
          <a:p>
            <a:endParaRPr lang="en-IN" dirty="0"/>
          </a:p>
        </p:txBody>
      </p:sp>
      <p:pic>
        <p:nvPicPr>
          <p:cNvPr id="8" name="Picture 7">
            <a:extLst>
              <a:ext uri="{FF2B5EF4-FFF2-40B4-BE49-F238E27FC236}">
                <a16:creationId xmlns:a16="http://schemas.microsoft.com/office/drawing/2014/main" id="{A7760E33-E1EE-4620-A290-46399FBBD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364" y="3739668"/>
            <a:ext cx="5604809" cy="1851507"/>
          </a:xfrm>
          <a:prstGeom prst="rect">
            <a:avLst/>
          </a:prstGeom>
        </p:spPr>
      </p:pic>
      <p:pic>
        <p:nvPicPr>
          <p:cNvPr id="10" name="Picture 9">
            <a:extLst>
              <a:ext uri="{FF2B5EF4-FFF2-40B4-BE49-F238E27FC236}">
                <a16:creationId xmlns:a16="http://schemas.microsoft.com/office/drawing/2014/main" id="{5751EA14-6CA4-4A94-B8B3-619AEA0A67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8681" y="3739668"/>
            <a:ext cx="1505320" cy="2257980"/>
          </a:xfrm>
          <a:prstGeom prst="rect">
            <a:avLst/>
          </a:prstGeom>
        </p:spPr>
      </p:pic>
      <p:sp>
        <p:nvSpPr>
          <p:cNvPr id="3" name="Date Placeholder 2"/>
          <p:cNvSpPr>
            <a:spLocks noGrp="1"/>
          </p:cNvSpPr>
          <p:nvPr>
            <p:ph type="dt" sz="half" idx="10"/>
          </p:nvPr>
        </p:nvSpPr>
        <p:spPr/>
        <p:txBody>
          <a:bodyPr/>
          <a:lstStyle/>
          <a:p>
            <a:fld id="{636BFCD7-CF14-4D37-8F53-D040FE8D59D8}" type="datetime1">
              <a:rPr lang="en-US" smtClean="0"/>
              <a:t>7/25/2024</a:t>
            </a:fld>
            <a:endParaRPr lang="en-US" dirty="0"/>
          </a:p>
        </p:txBody>
      </p:sp>
      <p:sp>
        <p:nvSpPr>
          <p:cNvPr id="4" name="Footer Placeholder 3"/>
          <p:cNvSpPr>
            <a:spLocks noGrp="1"/>
          </p:cNvSpPr>
          <p:nvPr>
            <p:ph type="ftr" sz="quarter" idx="11"/>
          </p:nvPr>
        </p:nvSpPr>
        <p:spPr/>
        <p:txBody>
          <a:bodyPr/>
          <a:lstStyle/>
          <a:p>
            <a:r>
              <a:rPr lang="en-US"/>
              <a:t>Machine Learning Theory</a:t>
            </a:r>
            <a:endParaRPr lang="en-US" dirty="0"/>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15</a:t>
            </a:fld>
            <a:endParaRPr kumimoji="0" lang="en-US" dirty="0"/>
          </a:p>
        </p:txBody>
      </p:sp>
    </p:spTree>
    <p:extLst>
      <p:ext uri="{BB962C8B-B14F-4D97-AF65-F5344CB8AC3E}">
        <p14:creationId xmlns:p14="http://schemas.microsoft.com/office/powerpoint/2010/main" val="95014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6105-1C30-4FAB-A719-28BA210AD29A}"/>
              </a:ext>
            </a:extLst>
          </p:cNvPr>
          <p:cNvSpPr>
            <a:spLocks noGrp="1"/>
          </p:cNvSpPr>
          <p:nvPr>
            <p:ph type="title"/>
          </p:nvPr>
        </p:nvSpPr>
        <p:spPr/>
        <p:txBody>
          <a:bodyPr/>
          <a:lstStyle/>
          <a:p>
            <a:r>
              <a:rPr lang="en-US" dirty="0">
                <a:solidFill>
                  <a:srgbClr val="FF0000"/>
                </a:solidFill>
              </a:rPr>
              <a:t>Predictive AI </a:t>
            </a:r>
            <a:r>
              <a:rPr lang="en-US" dirty="0">
                <a:solidFill>
                  <a:schemeClr val="tx1"/>
                </a:solidFill>
              </a:rPr>
              <a:t>Vs</a:t>
            </a:r>
            <a:r>
              <a:rPr lang="en-US" dirty="0">
                <a:solidFill>
                  <a:srgbClr val="FF0000"/>
                </a:solidFill>
              </a:rPr>
              <a:t> Generative AI</a:t>
            </a:r>
            <a:endParaRPr lang="en-IN" dirty="0">
              <a:solidFill>
                <a:srgbClr val="FF0000"/>
              </a:solidFill>
            </a:endParaRPr>
          </a:p>
        </p:txBody>
      </p:sp>
      <p:sp>
        <p:nvSpPr>
          <p:cNvPr id="3" name="Date Placeholder 2">
            <a:extLst>
              <a:ext uri="{FF2B5EF4-FFF2-40B4-BE49-F238E27FC236}">
                <a16:creationId xmlns:a16="http://schemas.microsoft.com/office/drawing/2014/main" id="{65F67ECD-D258-4A3C-AF86-8063504EE22E}"/>
              </a:ext>
            </a:extLst>
          </p:cNvPr>
          <p:cNvSpPr>
            <a:spLocks noGrp="1"/>
          </p:cNvSpPr>
          <p:nvPr>
            <p:ph type="dt" sz="half" idx="10"/>
          </p:nvPr>
        </p:nvSpPr>
        <p:spPr/>
        <p:txBody>
          <a:bodyPr/>
          <a:lstStyle/>
          <a:p>
            <a:fld id="{58AF49AE-C730-440D-BB82-727DB46F86C2}" type="datetime1">
              <a:rPr lang="en-US" smtClean="0"/>
              <a:t>7/25/2024</a:t>
            </a:fld>
            <a:endParaRPr lang="en-US" dirty="0"/>
          </a:p>
        </p:txBody>
      </p:sp>
      <p:sp>
        <p:nvSpPr>
          <p:cNvPr id="4" name="Footer Placeholder 3">
            <a:extLst>
              <a:ext uri="{FF2B5EF4-FFF2-40B4-BE49-F238E27FC236}">
                <a16:creationId xmlns:a16="http://schemas.microsoft.com/office/drawing/2014/main" id="{EFD9D8BB-F01F-4603-856C-1F6BC6131811}"/>
              </a:ext>
            </a:extLst>
          </p:cNvPr>
          <p:cNvSpPr>
            <a:spLocks noGrp="1"/>
          </p:cNvSpPr>
          <p:nvPr>
            <p:ph type="ftr" sz="quarter" idx="11"/>
          </p:nvPr>
        </p:nvSpPr>
        <p:spPr>
          <a:xfrm>
            <a:off x="304800" y="6410848"/>
            <a:ext cx="4514088" cy="365760"/>
          </a:xfrm>
        </p:spPr>
        <p:txBody>
          <a:bodyPr/>
          <a:lstStyle/>
          <a:p>
            <a:r>
              <a:rPr lang="en-US"/>
              <a:t>AI for HealthCare Applications</a:t>
            </a:r>
            <a:endParaRPr lang="en-US" dirty="0"/>
          </a:p>
        </p:txBody>
      </p:sp>
      <p:sp>
        <p:nvSpPr>
          <p:cNvPr id="5" name="Slide Number Placeholder 4">
            <a:extLst>
              <a:ext uri="{FF2B5EF4-FFF2-40B4-BE49-F238E27FC236}">
                <a16:creationId xmlns:a16="http://schemas.microsoft.com/office/drawing/2014/main" id="{47EF9619-6DD8-44F5-8B79-48E0D820DEA5}"/>
              </a:ext>
            </a:extLst>
          </p:cNvPr>
          <p:cNvSpPr>
            <a:spLocks noGrp="1"/>
          </p:cNvSpPr>
          <p:nvPr>
            <p:ph type="sldNum" sz="quarter" idx="12"/>
          </p:nvPr>
        </p:nvSpPr>
        <p:spPr/>
        <p:txBody>
          <a:bodyPr/>
          <a:lstStyle/>
          <a:p>
            <a:fld id="{EA7C8D44-3667-46F6-9772-CC52308E2A7F}" type="slidenum">
              <a:rPr kumimoji="0" lang="en-US" smtClean="0"/>
              <a:pPr/>
              <a:t>16</a:t>
            </a:fld>
            <a:endParaRPr kumimoji="0" lang="en-US" dirty="0"/>
          </a:p>
        </p:txBody>
      </p:sp>
      <p:sp>
        <p:nvSpPr>
          <p:cNvPr id="6" name="Content Placeholder 5">
            <a:extLst>
              <a:ext uri="{FF2B5EF4-FFF2-40B4-BE49-F238E27FC236}">
                <a16:creationId xmlns:a16="http://schemas.microsoft.com/office/drawing/2014/main" id="{BD6D9932-4892-4107-812F-DCCB2CE9C8BD}"/>
              </a:ext>
            </a:extLst>
          </p:cNvPr>
          <p:cNvSpPr>
            <a:spLocks noGrp="1"/>
          </p:cNvSpPr>
          <p:nvPr>
            <p:ph sz="quarter" idx="1"/>
          </p:nvPr>
        </p:nvSpPr>
        <p:spPr>
          <a:xfrm>
            <a:off x="301752" y="1527048"/>
            <a:ext cx="8503920" cy="4572000"/>
          </a:xfrm>
        </p:spPr>
        <p:txBody>
          <a:bodyPr/>
          <a:lstStyle/>
          <a:p>
            <a:r>
              <a:rPr lang="en-US" dirty="0"/>
              <a:t>Predictive AI uses statistical algorithms and Machine Learning to forecast trends, behavior, patterns, and predictions from large data sources.</a:t>
            </a:r>
            <a:endParaRPr lang="en-IN" dirty="0"/>
          </a:p>
        </p:txBody>
      </p:sp>
      <p:pic>
        <p:nvPicPr>
          <p:cNvPr id="10" name="Picture 9">
            <a:extLst>
              <a:ext uri="{FF2B5EF4-FFF2-40B4-BE49-F238E27FC236}">
                <a16:creationId xmlns:a16="http://schemas.microsoft.com/office/drawing/2014/main" id="{419BFFE4-21B1-4CF0-9F62-4ED98FA22B8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3001" y="3048000"/>
            <a:ext cx="6400800" cy="3051047"/>
          </a:xfrm>
          <a:prstGeom prst="rect">
            <a:avLst/>
          </a:prstGeom>
          <a:noFill/>
          <a:ln>
            <a:noFill/>
          </a:ln>
        </p:spPr>
      </p:pic>
    </p:spTree>
    <p:extLst>
      <p:ext uri="{BB962C8B-B14F-4D97-AF65-F5344CB8AC3E}">
        <p14:creationId xmlns:p14="http://schemas.microsoft.com/office/powerpoint/2010/main" val="3340104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DED9B-AF6F-4262-BB76-57687572C512}"/>
              </a:ext>
            </a:extLst>
          </p:cNvPr>
          <p:cNvSpPr>
            <a:spLocks noGrp="1"/>
          </p:cNvSpPr>
          <p:nvPr>
            <p:ph type="title"/>
          </p:nvPr>
        </p:nvSpPr>
        <p:spPr/>
        <p:txBody>
          <a:bodyPr/>
          <a:lstStyle/>
          <a:p>
            <a:r>
              <a:rPr lang="en-IN" dirty="0">
                <a:solidFill>
                  <a:srgbClr val="FF0000"/>
                </a:solidFill>
              </a:rPr>
              <a:t>Generative AI</a:t>
            </a:r>
          </a:p>
        </p:txBody>
      </p:sp>
      <p:sp>
        <p:nvSpPr>
          <p:cNvPr id="3" name="Date Placeholder 2">
            <a:extLst>
              <a:ext uri="{FF2B5EF4-FFF2-40B4-BE49-F238E27FC236}">
                <a16:creationId xmlns:a16="http://schemas.microsoft.com/office/drawing/2014/main" id="{4066D0D5-1845-44C6-B081-2110208B1110}"/>
              </a:ext>
            </a:extLst>
          </p:cNvPr>
          <p:cNvSpPr>
            <a:spLocks noGrp="1"/>
          </p:cNvSpPr>
          <p:nvPr>
            <p:ph type="dt" sz="half" idx="10"/>
          </p:nvPr>
        </p:nvSpPr>
        <p:spPr/>
        <p:txBody>
          <a:bodyPr/>
          <a:lstStyle/>
          <a:p>
            <a:fld id="{C6D438AA-3A82-4CC7-8D8A-17AD1F277903}" type="datetime1">
              <a:rPr lang="en-US" smtClean="0"/>
              <a:t>7/25/2024</a:t>
            </a:fld>
            <a:endParaRPr lang="en-US" dirty="0"/>
          </a:p>
        </p:txBody>
      </p:sp>
      <p:sp>
        <p:nvSpPr>
          <p:cNvPr id="4" name="Footer Placeholder 3">
            <a:extLst>
              <a:ext uri="{FF2B5EF4-FFF2-40B4-BE49-F238E27FC236}">
                <a16:creationId xmlns:a16="http://schemas.microsoft.com/office/drawing/2014/main" id="{DDC5AF86-08D0-4B70-A9B7-637E0EA44AC5}"/>
              </a:ext>
            </a:extLst>
          </p:cNvPr>
          <p:cNvSpPr>
            <a:spLocks noGrp="1"/>
          </p:cNvSpPr>
          <p:nvPr>
            <p:ph type="ftr" sz="quarter" idx="11"/>
          </p:nvPr>
        </p:nvSpPr>
        <p:spPr>
          <a:xfrm>
            <a:off x="304800" y="6410848"/>
            <a:ext cx="5029200" cy="365760"/>
          </a:xfrm>
        </p:spPr>
        <p:txBody>
          <a:bodyPr/>
          <a:lstStyle/>
          <a:p>
            <a:r>
              <a:rPr lang="en-US"/>
              <a:t>AI for HealthCare Applications</a:t>
            </a:r>
            <a:endParaRPr lang="en-US" dirty="0"/>
          </a:p>
        </p:txBody>
      </p:sp>
      <p:sp>
        <p:nvSpPr>
          <p:cNvPr id="5" name="Slide Number Placeholder 4">
            <a:extLst>
              <a:ext uri="{FF2B5EF4-FFF2-40B4-BE49-F238E27FC236}">
                <a16:creationId xmlns:a16="http://schemas.microsoft.com/office/drawing/2014/main" id="{47EF99A1-9455-44C2-80B4-108174024C3A}"/>
              </a:ext>
            </a:extLst>
          </p:cNvPr>
          <p:cNvSpPr>
            <a:spLocks noGrp="1"/>
          </p:cNvSpPr>
          <p:nvPr>
            <p:ph type="sldNum" sz="quarter" idx="12"/>
          </p:nvPr>
        </p:nvSpPr>
        <p:spPr/>
        <p:txBody>
          <a:bodyPr/>
          <a:lstStyle/>
          <a:p>
            <a:fld id="{EA7C8D44-3667-46F6-9772-CC52308E2A7F}" type="slidenum">
              <a:rPr kumimoji="0" lang="en-US" smtClean="0"/>
              <a:pPr/>
              <a:t>17</a:t>
            </a:fld>
            <a:endParaRPr kumimoji="0" lang="en-US" dirty="0"/>
          </a:p>
        </p:txBody>
      </p:sp>
      <p:sp>
        <p:nvSpPr>
          <p:cNvPr id="6" name="Content Placeholder 5">
            <a:extLst>
              <a:ext uri="{FF2B5EF4-FFF2-40B4-BE49-F238E27FC236}">
                <a16:creationId xmlns:a16="http://schemas.microsoft.com/office/drawing/2014/main" id="{BAE48743-9FB2-48C7-B688-12543337D300}"/>
              </a:ext>
            </a:extLst>
          </p:cNvPr>
          <p:cNvSpPr>
            <a:spLocks noGrp="1"/>
          </p:cNvSpPr>
          <p:nvPr>
            <p:ph sz="quarter" idx="1"/>
          </p:nvPr>
        </p:nvSpPr>
        <p:spPr/>
        <p:txBody>
          <a:bodyPr/>
          <a:lstStyle/>
          <a:p>
            <a:r>
              <a:rPr lang="en-US" dirty="0"/>
              <a:t>Generative AI  is an advanced form of ML that generates new content from scratch. It takes raw data and creates something novel but also recognizable </a:t>
            </a:r>
            <a:endParaRPr lang="en-IN" dirty="0"/>
          </a:p>
        </p:txBody>
      </p:sp>
      <p:pic>
        <p:nvPicPr>
          <p:cNvPr id="7" name="Picture 6">
            <a:extLst>
              <a:ext uri="{FF2B5EF4-FFF2-40B4-BE49-F238E27FC236}">
                <a16:creationId xmlns:a16="http://schemas.microsoft.com/office/drawing/2014/main" id="{1C65FBF6-65E2-4EDF-84A0-6BFDE17485D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29000"/>
            <a:ext cx="7010400" cy="2729399"/>
          </a:xfrm>
          <a:prstGeom prst="rect">
            <a:avLst/>
          </a:prstGeom>
          <a:noFill/>
          <a:ln>
            <a:noFill/>
          </a:ln>
        </p:spPr>
      </p:pic>
    </p:spTree>
    <p:extLst>
      <p:ext uri="{BB962C8B-B14F-4D97-AF65-F5344CB8AC3E}">
        <p14:creationId xmlns:p14="http://schemas.microsoft.com/office/powerpoint/2010/main" val="2808282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95" y="304799"/>
            <a:ext cx="8534400" cy="980551"/>
          </a:xfrm>
        </p:spPr>
        <p:txBody>
          <a:bodyPr>
            <a:normAutofit fontScale="90000"/>
          </a:bodyPr>
          <a:lstStyle/>
          <a:p>
            <a:r>
              <a:rPr lang="en-US" b="1" dirty="0">
                <a:solidFill>
                  <a:srgbClr val="7030A0"/>
                </a:solidFill>
              </a:rPr>
              <a:t>Supervised vs Unsupervised Machine Learning</a:t>
            </a:r>
          </a:p>
        </p:txBody>
      </p:sp>
      <p:sp>
        <p:nvSpPr>
          <p:cNvPr id="3" name="Content Placeholder 2"/>
          <p:cNvSpPr>
            <a:spLocks noGrp="1"/>
          </p:cNvSpPr>
          <p:nvPr>
            <p:ph idx="1"/>
          </p:nvPr>
        </p:nvSpPr>
        <p:spPr>
          <a:xfrm>
            <a:off x="301752" y="1371600"/>
            <a:ext cx="8534400" cy="4952999"/>
          </a:xfrm>
        </p:spPr>
        <p:txBody>
          <a:bodyPr>
            <a:normAutofit lnSpcReduction="10000"/>
          </a:bodyPr>
          <a:lstStyle/>
          <a:p>
            <a:r>
              <a:rPr lang="en-US" dirty="0"/>
              <a:t>When the data we have is </a:t>
            </a:r>
            <a:r>
              <a:rPr lang="en-US" dirty="0">
                <a:solidFill>
                  <a:srgbClr val="1F16DA"/>
                </a:solidFill>
              </a:rPr>
              <a:t>labelled</a:t>
            </a:r>
            <a:r>
              <a:rPr lang="en-US" dirty="0"/>
              <a:t> and use it to train a ML model it is called </a:t>
            </a:r>
            <a:r>
              <a:rPr lang="en-US" dirty="0">
                <a:solidFill>
                  <a:srgbClr val="C00000"/>
                </a:solidFill>
              </a:rPr>
              <a:t>supervised</a:t>
            </a:r>
            <a:r>
              <a:rPr lang="en-US" dirty="0"/>
              <a:t> machine learning</a:t>
            </a:r>
          </a:p>
          <a:p>
            <a:pPr lvl="1"/>
            <a:r>
              <a:rPr lang="en-US" dirty="0"/>
              <a:t>Examples </a:t>
            </a:r>
          </a:p>
          <a:p>
            <a:pPr lvl="2"/>
            <a:r>
              <a:rPr lang="en-US" dirty="0">
                <a:solidFill>
                  <a:srgbClr val="1F16DA"/>
                </a:solidFill>
              </a:rPr>
              <a:t>Classification Problems</a:t>
            </a:r>
          </a:p>
          <a:p>
            <a:pPr lvl="3"/>
            <a:r>
              <a:rPr lang="en-US" dirty="0"/>
              <a:t>You have 1000s of labelled images of cats and dogs and train a ML model to classify a new image as cat or dog </a:t>
            </a:r>
          </a:p>
          <a:p>
            <a:r>
              <a:rPr lang="en-US" dirty="0"/>
              <a:t>When the data we have is </a:t>
            </a:r>
            <a:r>
              <a:rPr lang="en-US" dirty="0">
                <a:solidFill>
                  <a:srgbClr val="1F16DA"/>
                </a:solidFill>
              </a:rPr>
              <a:t>unlabeled</a:t>
            </a:r>
            <a:r>
              <a:rPr lang="en-US" dirty="0"/>
              <a:t> and use it to train a ML model it is called </a:t>
            </a:r>
            <a:r>
              <a:rPr lang="en-US" dirty="0">
                <a:solidFill>
                  <a:srgbClr val="C00000"/>
                </a:solidFill>
              </a:rPr>
              <a:t>unsupervised</a:t>
            </a:r>
            <a:r>
              <a:rPr lang="en-US" dirty="0"/>
              <a:t> machine learning</a:t>
            </a:r>
          </a:p>
          <a:p>
            <a:pPr lvl="1"/>
            <a:r>
              <a:rPr lang="en-US" dirty="0"/>
              <a:t>Examples</a:t>
            </a:r>
          </a:p>
          <a:p>
            <a:pPr lvl="2"/>
            <a:r>
              <a:rPr lang="en-US" dirty="0">
                <a:solidFill>
                  <a:srgbClr val="1F16DA"/>
                </a:solidFill>
              </a:rPr>
              <a:t>Clustering Problems</a:t>
            </a:r>
          </a:p>
          <a:p>
            <a:pPr lvl="3"/>
            <a:r>
              <a:rPr lang="en-US" dirty="0"/>
              <a:t>You have a data of customers and want to segment them into groups but don’t know which criteria to select, a clustering model can help cluster your customers into segments.</a:t>
            </a:r>
          </a:p>
        </p:txBody>
      </p:sp>
      <p:sp>
        <p:nvSpPr>
          <p:cNvPr id="4" name="Date Placeholder 3"/>
          <p:cNvSpPr>
            <a:spLocks noGrp="1"/>
          </p:cNvSpPr>
          <p:nvPr>
            <p:ph type="dt" sz="half" idx="10"/>
          </p:nvPr>
        </p:nvSpPr>
        <p:spPr/>
        <p:txBody>
          <a:bodyPr/>
          <a:lstStyle/>
          <a:p>
            <a:fld id="{E38A4B35-3932-438B-AD45-40CFA070A0A5}" type="datetime1">
              <a:rPr lang="en-US" smtClean="0"/>
              <a:t>7/25/2024</a:t>
            </a:fld>
            <a:endParaRPr lang="en-US" dirty="0"/>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18</a:t>
            </a:fld>
            <a:endParaRPr kumimoji="0" lang="en-US" dirty="0"/>
          </a:p>
        </p:txBody>
      </p:sp>
      <p:sp>
        <p:nvSpPr>
          <p:cNvPr id="5" name="Footer Placeholder 4"/>
          <p:cNvSpPr>
            <a:spLocks noGrp="1"/>
          </p:cNvSpPr>
          <p:nvPr>
            <p:ph type="ftr" sz="quarter" idx="11"/>
          </p:nvPr>
        </p:nvSpPr>
        <p:spPr/>
        <p:txBody>
          <a:bodyPr/>
          <a:lstStyle/>
          <a:p>
            <a:r>
              <a:rPr lang="en-US"/>
              <a:t>Machine Learning Theory</a:t>
            </a:r>
            <a:endParaRPr lang="en-US" dirty="0"/>
          </a:p>
        </p:txBody>
      </p:sp>
    </p:spTree>
    <p:extLst>
      <p:ext uri="{BB962C8B-B14F-4D97-AF65-F5344CB8AC3E}">
        <p14:creationId xmlns:p14="http://schemas.microsoft.com/office/powerpoint/2010/main" val="929297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9869" y="107950"/>
            <a:ext cx="7683500" cy="635000"/>
          </a:xfrm>
          <a:prstGeom prst="rect">
            <a:avLst/>
          </a:prstGeom>
        </p:spPr>
        <p:txBody>
          <a:bodyPr vert="horz" wrap="square" lIns="0" tIns="12700" rIns="0" bIns="0" rtlCol="0">
            <a:spAutoFit/>
          </a:bodyPr>
          <a:lstStyle/>
          <a:p>
            <a:pPr marL="12700">
              <a:lnSpc>
                <a:spcPct val="100000"/>
              </a:lnSpc>
              <a:spcBef>
                <a:spcPts val="100"/>
              </a:spcBef>
            </a:pPr>
            <a:r>
              <a:rPr sz="4000" spc="-5" dirty="0"/>
              <a:t>When</a:t>
            </a:r>
            <a:r>
              <a:rPr sz="4000" spc="-20" dirty="0"/>
              <a:t> </a:t>
            </a:r>
            <a:r>
              <a:rPr sz="4000" dirty="0"/>
              <a:t>Do</a:t>
            </a:r>
            <a:r>
              <a:rPr sz="4000" spc="-15" dirty="0"/>
              <a:t> </a:t>
            </a:r>
            <a:r>
              <a:rPr sz="4000" spc="-75" dirty="0"/>
              <a:t>We</a:t>
            </a:r>
            <a:r>
              <a:rPr sz="4000" spc="-20" dirty="0"/>
              <a:t> </a:t>
            </a:r>
            <a:r>
              <a:rPr sz="4000" spc="-5" dirty="0"/>
              <a:t>Use</a:t>
            </a:r>
            <a:r>
              <a:rPr sz="4000" spc="-20" dirty="0"/>
              <a:t> </a:t>
            </a:r>
            <a:r>
              <a:rPr sz="4000" spc="-5" dirty="0"/>
              <a:t>Machine</a:t>
            </a:r>
            <a:r>
              <a:rPr sz="4000" spc="-25" dirty="0"/>
              <a:t> </a:t>
            </a:r>
            <a:r>
              <a:rPr sz="4000" spc="-5" dirty="0"/>
              <a:t>Learning?</a:t>
            </a:r>
            <a:endParaRPr sz="4000"/>
          </a:p>
        </p:txBody>
      </p:sp>
      <p:sp>
        <p:nvSpPr>
          <p:cNvPr id="3" name="object 3"/>
          <p:cNvSpPr txBox="1"/>
          <p:nvPr/>
        </p:nvSpPr>
        <p:spPr>
          <a:xfrm>
            <a:off x="535940" y="1036743"/>
            <a:ext cx="7489825" cy="2118360"/>
          </a:xfrm>
          <a:prstGeom prst="rect">
            <a:avLst/>
          </a:prstGeom>
        </p:spPr>
        <p:txBody>
          <a:bodyPr vert="horz" wrap="square" lIns="0" tIns="62865" rIns="0" bIns="0" rtlCol="0">
            <a:spAutoFit/>
          </a:bodyPr>
          <a:lstStyle/>
          <a:p>
            <a:pPr marL="12700">
              <a:lnSpc>
                <a:spcPct val="100000"/>
              </a:lnSpc>
              <a:spcBef>
                <a:spcPts val="495"/>
              </a:spcBef>
            </a:pPr>
            <a:r>
              <a:rPr sz="2800" dirty="0">
                <a:latin typeface="Calibri"/>
                <a:cs typeface="Calibri"/>
              </a:rPr>
              <a:t>ML</a:t>
            </a:r>
            <a:r>
              <a:rPr sz="2800" spc="-15" dirty="0">
                <a:latin typeface="Calibri"/>
                <a:cs typeface="Calibri"/>
              </a:rPr>
              <a:t> </a:t>
            </a:r>
            <a:r>
              <a:rPr sz="2800" spc="-5" dirty="0">
                <a:latin typeface="Calibri"/>
                <a:cs typeface="Calibri"/>
              </a:rPr>
              <a:t>is</a:t>
            </a:r>
            <a:r>
              <a:rPr sz="2800" spc="-10" dirty="0">
                <a:latin typeface="Calibri"/>
                <a:cs typeface="Calibri"/>
              </a:rPr>
              <a:t> </a:t>
            </a:r>
            <a:r>
              <a:rPr sz="2800" spc="-5" dirty="0">
                <a:latin typeface="Calibri"/>
                <a:cs typeface="Calibri"/>
              </a:rPr>
              <a:t>used when:</a:t>
            </a:r>
            <a:endParaRPr sz="2800">
              <a:latin typeface="Calibri"/>
              <a:cs typeface="Calibri"/>
            </a:endParaRPr>
          </a:p>
          <a:p>
            <a:pPr marL="355600" indent="-342900">
              <a:lnSpc>
                <a:spcPct val="100000"/>
              </a:lnSpc>
              <a:spcBef>
                <a:spcPts val="340"/>
              </a:spcBef>
              <a:buFont typeface="Arial MT"/>
              <a:buChar char="•"/>
              <a:tabLst>
                <a:tab pos="354965" algn="l"/>
                <a:tab pos="355600" algn="l"/>
              </a:tabLst>
            </a:pPr>
            <a:r>
              <a:rPr sz="2400" spc="-5" dirty="0">
                <a:latin typeface="Calibri"/>
                <a:cs typeface="Calibri"/>
              </a:rPr>
              <a:t>Human </a:t>
            </a:r>
            <a:r>
              <a:rPr sz="2400" spc="-10" dirty="0">
                <a:latin typeface="Calibri"/>
                <a:cs typeface="Calibri"/>
              </a:rPr>
              <a:t>expertise</a:t>
            </a:r>
            <a:r>
              <a:rPr sz="2400" dirty="0">
                <a:latin typeface="Calibri"/>
                <a:cs typeface="Calibri"/>
              </a:rPr>
              <a:t> does</a:t>
            </a:r>
            <a:r>
              <a:rPr sz="2400" spc="-10" dirty="0">
                <a:latin typeface="Calibri"/>
                <a:cs typeface="Calibri"/>
              </a:rPr>
              <a:t> </a:t>
            </a:r>
            <a:r>
              <a:rPr sz="2400" spc="-5" dirty="0">
                <a:latin typeface="Calibri"/>
                <a:cs typeface="Calibri"/>
              </a:rPr>
              <a:t>not</a:t>
            </a:r>
            <a:r>
              <a:rPr sz="2400" spc="-10" dirty="0">
                <a:latin typeface="Calibri"/>
                <a:cs typeface="Calibri"/>
              </a:rPr>
              <a:t> </a:t>
            </a:r>
            <a:r>
              <a:rPr sz="2400" spc="-15" dirty="0">
                <a:latin typeface="Calibri"/>
                <a:cs typeface="Calibri"/>
              </a:rPr>
              <a:t>exist</a:t>
            </a:r>
            <a:r>
              <a:rPr sz="2400" spc="-10" dirty="0">
                <a:latin typeface="Calibri"/>
                <a:cs typeface="Calibri"/>
              </a:rPr>
              <a:t> </a:t>
            </a:r>
            <a:r>
              <a:rPr sz="2400" spc="-15" dirty="0">
                <a:latin typeface="Calibri"/>
                <a:cs typeface="Calibri"/>
              </a:rPr>
              <a:t>(navigating</a:t>
            </a:r>
            <a:r>
              <a:rPr sz="2400" spc="-10" dirty="0">
                <a:latin typeface="Calibri"/>
                <a:cs typeface="Calibri"/>
              </a:rPr>
              <a:t> </a:t>
            </a:r>
            <a:r>
              <a:rPr sz="2400" spc="-5" dirty="0">
                <a:latin typeface="Calibri"/>
                <a:cs typeface="Calibri"/>
              </a:rPr>
              <a:t>on </a:t>
            </a:r>
            <a:r>
              <a:rPr sz="2400" spc="-10" dirty="0">
                <a:latin typeface="Calibri"/>
                <a:cs typeface="Calibri"/>
              </a:rPr>
              <a:t>Mars)</a:t>
            </a:r>
            <a:endParaRPr sz="2400">
              <a:latin typeface="Calibri"/>
              <a:cs typeface="Calibri"/>
            </a:endParaRPr>
          </a:p>
          <a:p>
            <a:pPr marL="355600" indent="-342900">
              <a:lnSpc>
                <a:spcPct val="100000"/>
              </a:lnSpc>
              <a:spcBef>
                <a:spcPts val="220"/>
              </a:spcBef>
              <a:buFont typeface="Arial MT"/>
              <a:buChar char="•"/>
              <a:tabLst>
                <a:tab pos="354965" algn="l"/>
                <a:tab pos="355600" algn="l"/>
              </a:tabLst>
            </a:pPr>
            <a:r>
              <a:rPr sz="2400" spc="-5" dirty="0">
                <a:latin typeface="Calibri"/>
                <a:cs typeface="Calibri"/>
              </a:rPr>
              <a:t>Humans can’t</a:t>
            </a:r>
            <a:r>
              <a:rPr sz="2400" dirty="0">
                <a:latin typeface="Calibri"/>
                <a:cs typeface="Calibri"/>
              </a:rPr>
              <a:t> </a:t>
            </a:r>
            <a:r>
              <a:rPr sz="2400" spc="-10" dirty="0">
                <a:latin typeface="Calibri"/>
                <a:cs typeface="Calibri"/>
              </a:rPr>
              <a:t>explain</a:t>
            </a:r>
            <a:r>
              <a:rPr sz="2400" spc="5" dirty="0">
                <a:latin typeface="Calibri"/>
                <a:cs typeface="Calibri"/>
              </a:rPr>
              <a:t> </a:t>
            </a:r>
            <a:r>
              <a:rPr sz="2400" spc="-5" dirty="0">
                <a:latin typeface="Calibri"/>
                <a:cs typeface="Calibri"/>
              </a:rPr>
              <a:t>their</a:t>
            </a:r>
            <a:r>
              <a:rPr sz="2400" dirty="0">
                <a:latin typeface="Calibri"/>
                <a:cs typeface="Calibri"/>
              </a:rPr>
              <a:t> </a:t>
            </a:r>
            <a:r>
              <a:rPr sz="2400" spc="-10" dirty="0">
                <a:latin typeface="Calibri"/>
                <a:cs typeface="Calibri"/>
              </a:rPr>
              <a:t>expertise</a:t>
            </a:r>
            <a:r>
              <a:rPr sz="2400" spc="10" dirty="0">
                <a:latin typeface="Calibri"/>
                <a:cs typeface="Calibri"/>
              </a:rPr>
              <a:t> </a:t>
            </a:r>
            <a:r>
              <a:rPr sz="2400" spc="-5" dirty="0">
                <a:latin typeface="Calibri"/>
                <a:cs typeface="Calibri"/>
              </a:rPr>
              <a:t>(speech</a:t>
            </a:r>
            <a:r>
              <a:rPr sz="2400" spc="5" dirty="0">
                <a:latin typeface="Calibri"/>
                <a:cs typeface="Calibri"/>
              </a:rPr>
              <a:t> </a:t>
            </a:r>
            <a:r>
              <a:rPr sz="2400" spc="-10" dirty="0">
                <a:latin typeface="Calibri"/>
                <a:cs typeface="Calibri"/>
              </a:rPr>
              <a:t>recognition)</a:t>
            </a:r>
            <a:endParaRPr sz="2400">
              <a:latin typeface="Calibri"/>
              <a:cs typeface="Calibri"/>
            </a:endParaRPr>
          </a:p>
          <a:p>
            <a:pPr marL="355600" indent="-342900">
              <a:lnSpc>
                <a:spcPct val="100000"/>
              </a:lnSpc>
              <a:spcBef>
                <a:spcPts val="320"/>
              </a:spcBef>
              <a:buFont typeface="Arial MT"/>
              <a:buChar char="•"/>
              <a:tabLst>
                <a:tab pos="354965" algn="l"/>
                <a:tab pos="355600" algn="l"/>
              </a:tabLst>
            </a:pPr>
            <a:r>
              <a:rPr sz="2400" spc="-5" dirty="0">
                <a:latin typeface="Calibri"/>
                <a:cs typeface="Calibri"/>
              </a:rPr>
              <a:t>Models</a:t>
            </a:r>
            <a:r>
              <a:rPr sz="2400" spc="-15" dirty="0">
                <a:latin typeface="Calibri"/>
                <a:cs typeface="Calibri"/>
              </a:rPr>
              <a:t> </a:t>
            </a:r>
            <a:r>
              <a:rPr sz="2400" spc="-10" dirty="0">
                <a:latin typeface="Calibri"/>
                <a:cs typeface="Calibri"/>
              </a:rPr>
              <a:t>must</a:t>
            </a:r>
            <a:r>
              <a:rPr sz="2400" spc="-15" dirty="0">
                <a:latin typeface="Calibri"/>
                <a:cs typeface="Calibri"/>
              </a:rPr>
              <a:t> </a:t>
            </a:r>
            <a:r>
              <a:rPr sz="2400" dirty="0">
                <a:latin typeface="Calibri"/>
                <a:cs typeface="Calibri"/>
              </a:rPr>
              <a:t>be</a:t>
            </a:r>
            <a:r>
              <a:rPr sz="2400" spc="-5" dirty="0">
                <a:latin typeface="Calibri"/>
                <a:cs typeface="Calibri"/>
              </a:rPr>
              <a:t> </a:t>
            </a:r>
            <a:r>
              <a:rPr sz="2400" spc="-15" dirty="0">
                <a:latin typeface="Calibri"/>
                <a:cs typeface="Calibri"/>
              </a:rPr>
              <a:t>customized</a:t>
            </a:r>
            <a:r>
              <a:rPr sz="2400" spc="-5" dirty="0">
                <a:latin typeface="Calibri"/>
                <a:cs typeface="Calibri"/>
              </a:rPr>
              <a:t> </a:t>
            </a:r>
            <a:r>
              <a:rPr sz="2400" spc="-10" dirty="0">
                <a:latin typeface="Calibri"/>
                <a:cs typeface="Calibri"/>
              </a:rPr>
              <a:t>(personalized </a:t>
            </a:r>
            <a:r>
              <a:rPr sz="2400" spc="-5" dirty="0">
                <a:latin typeface="Calibri"/>
                <a:cs typeface="Calibri"/>
              </a:rPr>
              <a:t>medicine)</a:t>
            </a:r>
            <a:endParaRPr sz="2400">
              <a:latin typeface="Calibri"/>
              <a:cs typeface="Calibri"/>
            </a:endParaRPr>
          </a:p>
          <a:p>
            <a:pPr marL="355600" indent="-342900">
              <a:lnSpc>
                <a:spcPct val="100000"/>
              </a:lnSpc>
              <a:spcBef>
                <a:spcPts val="320"/>
              </a:spcBef>
              <a:buFont typeface="Arial MT"/>
              <a:buChar char="•"/>
              <a:tabLst>
                <a:tab pos="354965" algn="l"/>
                <a:tab pos="355600" algn="l"/>
              </a:tabLst>
            </a:pPr>
            <a:r>
              <a:rPr sz="2400" spc="-5" dirty="0">
                <a:latin typeface="Calibri"/>
                <a:cs typeface="Calibri"/>
              </a:rPr>
              <a:t>Models</a:t>
            </a:r>
            <a:r>
              <a:rPr sz="2400" spc="-15" dirty="0">
                <a:latin typeface="Calibri"/>
                <a:cs typeface="Calibri"/>
              </a:rPr>
              <a:t> are</a:t>
            </a:r>
            <a:r>
              <a:rPr sz="2400" dirty="0">
                <a:latin typeface="Calibri"/>
                <a:cs typeface="Calibri"/>
              </a:rPr>
              <a:t> </a:t>
            </a:r>
            <a:r>
              <a:rPr sz="2400" spc="-5" dirty="0">
                <a:latin typeface="Calibri"/>
                <a:cs typeface="Calibri"/>
              </a:rPr>
              <a:t>based on </a:t>
            </a:r>
            <a:r>
              <a:rPr sz="2400" spc="-10" dirty="0">
                <a:latin typeface="Calibri"/>
                <a:cs typeface="Calibri"/>
              </a:rPr>
              <a:t>huge</a:t>
            </a:r>
            <a:r>
              <a:rPr sz="2400" spc="-5" dirty="0">
                <a:latin typeface="Calibri"/>
                <a:cs typeface="Calibri"/>
              </a:rPr>
              <a:t> amounts</a:t>
            </a:r>
            <a:r>
              <a:rPr sz="2400" spc="-10" dirty="0">
                <a:latin typeface="Calibri"/>
                <a:cs typeface="Calibri"/>
              </a:rPr>
              <a:t> </a:t>
            </a:r>
            <a:r>
              <a:rPr sz="2400" spc="-5" dirty="0">
                <a:latin typeface="Calibri"/>
                <a:cs typeface="Calibri"/>
              </a:rPr>
              <a:t>of </a:t>
            </a:r>
            <a:r>
              <a:rPr sz="2400" spc="-15" dirty="0">
                <a:latin typeface="Calibri"/>
                <a:cs typeface="Calibri"/>
              </a:rPr>
              <a:t>data</a:t>
            </a:r>
            <a:r>
              <a:rPr sz="2400" spc="-5" dirty="0">
                <a:latin typeface="Calibri"/>
                <a:cs typeface="Calibri"/>
              </a:rPr>
              <a:t> (genomics)</a:t>
            </a:r>
            <a:endParaRPr sz="2400">
              <a:latin typeface="Calibri"/>
              <a:cs typeface="Calibri"/>
            </a:endParaRPr>
          </a:p>
        </p:txBody>
      </p:sp>
      <p:sp>
        <p:nvSpPr>
          <p:cNvPr id="4" name="object 4"/>
          <p:cNvSpPr txBox="1"/>
          <p:nvPr/>
        </p:nvSpPr>
        <p:spPr>
          <a:xfrm>
            <a:off x="78739" y="5456343"/>
            <a:ext cx="6566534" cy="1353185"/>
          </a:xfrm>
          <a:prstGeom prst="rect">
            <a:avLst/>
          </a:prstGeom>
        </p:spPr>
        <p:txBody>
          <a:bodyPr vert="horz" wrap="square" lIns="0" tIns="62865" rIns="0" bIns="0" rtlCol="0">
            <a:spAutoFit/>
          </a:bodyPr>
          <a:lstStyle/>
          <a:p>
            <a:pPr marL="469900">
              <a:lnSpc>
                <a:spcPct val="100000"/>
              </a:lnSpc>
              <a:spcBef>
                <a:spcPts val="495"/>
              </a:spcBef>
            </a:pPr>
            <a:r>
              <a:rPr sz="2800" spc="-5" dirty="0">
                <a:latin typeface="Calibri"/>
                <a:cs typeface="Calibri"/>
              </a:rPr>
              <a:t>Learning</a:t>
            </a:r>
            <a:r>
              <a:rPr sz="2800" spc="-15" dirty="0">
                <a:latin typeface="Calibri"/>
                <a:cs typeface="Calibri"/>
              </a:rPr>
              <a:t> </a:t>
            </a:r>
            <a:r>
              <a:rPr sz="2800" dirty="0">
                <a:latin typeface="Calibri"/>
                <a:cs typeface="Calibri"/>
              </a:rPr>
              <a:t>isn’t</a:t>
            </a:r>
            <a:r>
              <a:rPr sz="2800" spc="-10" dirty="0">
                <a:latin typeface="Calibri"/>
                <a:cs typeface="Calibri"/>
              </a:rPr>
              <a:t> </a:t>
            </a:r>
            <a:r>
              <a:rPr sz="2800" spc="-25" dirty="0">
                <a:latin typeface="Calibri"/>
                <a:cs typeface="Calibri"/>
              </a:rPr>
              <a:t>always</a:t>
            </a:r>
            <a:r>
              <a:rPr sz="2800" spc="-5" dirty="0">
                <a:latin typeface="Calibri"/>
                <a:cs typeface="Calibri"/>
              </a:rPr>
              <a:t> </a:t>
            </a:r>
            <a:r>
              <a:rPr sz="2800" spc="-10" dirty="0">
                <a:latin typeface="Calibri"/>
                <a:cs typeface="Calibri"/>
              </a:rPr>
              <a:t>useful:</a:t>
            </a:r>
            <a:endParaRPr sz="2800">
              <a:latin typeface="Calibri"/>
              <a:cs typeface="Calibri"/>
            </a:endParaRPr>
          </a:p>
          <a:p>
            <a:pPr marL="812800" indent="-342900">
              <a:lnSpc>
                <a:spcPct val="100000"/>
              </a:lnSpc>
              <a:spcBef>
                <a:spcPts val="340"/>
              </a:spcBef>
              <a:buFont typeface="Arial MT"/>
              <a:buChar char="•"/>
              <a:tabLst>
                <a:tab pos="812165" algn="l"/>
                <a:tab pos="812800" algn="l"/>
              </a:tabLst>
            </a:pPr>
            <a:r>
              <a:rPr sz="2400" spc="-10" dirty="0">
                <a:latin typeface="Calibri"/>
                <a:cs typeface="Calibri"/>
              </a:rPr>
              <a:t>There</a:t>
            </a:r>
            <a:r>
              <a:rPr sz="2400" dirty="0">
                <a:latin typeface="Calibri"/>
                <a:cs typeface="Calibri"/>
              </a:rPr>
              <a:t> </a:t>
            </a:r>
            <a:r>
              <a:rPr sz="2400" spc="-5" dirty="0">
                <a:latin typeface="Calibri"/>
                <a:cs typeface="Calibri"/>
              </a:rPr>
              <a:t>is</a:t>
            </a:r>
            <a:r>
              <a:rPr sz="2400" spc="-10" dirty="0">
                <a:latin typeface="Calibri"/>
                <a:cs typeface="Calibri"/>
              </a:rPr>
              <a:t> </a:t>
            </a:r>
            <a:r>
              <a:rPr sz="2400" dirty="0">
                <a:latin typeface="Calibri"/>
                <a:cs typeface="Calibri"/>
              </a:rPr>
              <a:t>no</a:t>
            </a:r>
            <a:r>
              <a:rPr sz="2400" spc="-10" dirty="0">
                <a:latin typeface="Calibri"/>
                <a:cs typeface="Calibri"/>
              </a:rPr>
              <a:t> </a:t>
            </a:r>
            <a:r>
              <a:rPr sz="2400" dirty="0">
                <a:latin typeface="Calibri"/>
                <a:cs typeface="Calibri"/>
              </a:rPr>
              <a:t>need</a:t>
            </a:r>
            <a:r>
              <a:rPr sz="2400" spc="-5" dirty="0">
                <a:latin typeface="Calibri"/>
                <a:cs typeface="Calibri"/>
              </a:rPr>
              <a:t> </a:t>
            </a:r>
            <a:r>
              <a:rPr sz="2400" spc="-15" dirty="0">
                <a:latin typeface="Calibri"/>
                <a:cs typeface="Calibri"/>
              </a:rPr>
              <a:t>to</a:t>
            </a:r>
            <a:r>
              <a:rPr sz="2400" spc="-5" dirty="0">
                <a:latin typeface="Calibri"/>
                <a:cs typeface="Calibri"/>
              </a:rPr>
              <a:t> “learn”</a:t>
            </a:r>
            <a:r>
              <a:rPr sz="2400" spc="-10" dirty="0">
                <a:latin typeface="Calibri"/>
                <a:cs typeface="Calibri"/>
              </a:rPr>
              <a:t> </a:t>
            </a:r>
            <a:r>
              <a:rPr sz="2400" spc="-15" dirty="0">
                <a:latin typeface="Calibri"/>
                <a:cs typeface="Calibri"/>
              </a:rPr>
              <a:t>to</a:t>
            </a:r>
            <a:r>
              <a:rPr sz="2400" spc="-10" dirty="0">
                <a:latin typeface="Calibri"/>
                <a:cs typeface="Calibri"/>
              </a:rPr>
              <a:t> </a:t>
            </a:r>
            <a:r>
              <a:rPr sz="2400" spc="-15" dirty="0">
                <a:latin typeface="Calibri"/>
                <a:cs typeface="Calibri"/>
              </a:rPr>
              <a:t>calculate</a:t>
            </a:r>
            <a:r>
              <a:rPr sz="2400" dirty="0">
                <a:latin typeface="Calibri"/>
                <a:cs typeface="Calibri"/>
              </a:rPr>
              <a:t> </a:t>
            </a:r>
            <a:r>
              <a:rPr sz="2400" spc="-15" dirty="0">
                <a:latin typeface="Calibri"/>
                <a:cs typeface="Calibri"/>
              </a:rPr>
              <a:t>payroll</a:t>
            </a:r>
            <a:endParaRPr sz="2400">
              <a:latin typeface="Calibri"/>
              <a:cs typeface="Calibri"/>
            </a:endParaRPr>
          </a:p>
          <a:p>
            <a:pPr marL="12700">
              <a:lnSpc>
                <a:spcPct val="100000"/>
              </a:lnSpc>
              <a:spcBef>
                <a:spcPts val="1795"/>
              </a:spcBef>
            </a:pPr>
            <a:r>
              <a:rPr sz="1400" dirty="0">
                <a:latin typeface="Calibri"/>
                <a:cs typeface="Calibri"/>
              </a:rPr>
              <a:t>Based</a:t>
            </a:r>
            <a:r>
              <a:rPr sz="1400" spc="-20" dirty="0">
                <a:latin typeface="Calibri"/>
                <a:cs typeface="Calibri"/>
              </a:rPr>
              <a:t> </a:t>
            </a:r>
            <a:r>
              <a:rPr sz="1400" spc="-5" dirty="0">
                <a:latin typeface="Calibri"/>
                <a:cs typeface="Calibri"/>
              </a:rPr>
              <a:t>on</a:t>
            </a:r>
            <a:r>
              <a:rPr sz="1400" spc="-15" dirty="0">
                <a:latin typeface="Calibri"/>
                <a:cs typeface="Calibri"/>
              </a:rPr>
              <a:t> </a:t>
            </a:r>
            <a:r>
              <a:rPr sz="1400" dirty="0">
                <a:latin typeface="Calibri"/>
                <a:cs typeface="Calibri"/>
              </a:rPr>
              <a:t>slide</a:t>
            </a:r>
            <a:r>
              <a:rPr sz="1400" spc="-20" dirty="0">
                <a:latin typeface="Calibri"/>
                <a:cs typeface="Calibri"/>
              </a:rPr>
              <a:t> </a:t>
            </a:r>
            <a:r>
              <a:rPr sz="1400" spc="-5" dirty="0">
                <a:latin typeface="Calibri"/>
                <a:cs typeface="Calibri"/>
              </a:rPr>
              <a:t>by</a:t>
            </a:r>
            <a:r>
              <a:rPr sz="1400" spc="-10" dirty="0">
                <a:latin typeface="Calibri"/>
                <a:cs typeface="Calibri"/>
              </a:rPr>
              <a:t> </a:t>
            </a:r>
            <a:r>
              <a:rPr sz="1400" dirty="0">
                <a:latin typeface="Calibri"/>
                <a:cs typeface="Calibri"/>
              </a:rPr>
              <a:t>E.</a:t>
            </a:r>
            <a:r>
              <a:rPr sz="1400" spc="-25" dirty="0">
                <a:latin typeface="Calibri"/>
                <a:cs typeface="Calibri"/>
              </a:rPr>
              <a:t> </a:t>
            </a:r>
            <a:r>
              <a:rPr sz="1400" spc="-5" dirty="0">
                <a:latin typeface="Calibri"/>
                <a:cs typeface="Calibri"/>
              </a:rPr>
              <a:t>Alpaydin</a:t>
            </a:r>
            <a:endParaRPr sz="1400">
              <a:latin typeface="Calibri"/>
              <a:cs typeface="Calibri"/>
            </a:endParaRPr>
          </a:p>
        </p:txBody>
      </p:sp>
      <p:pic>
        <p:nvPicPr>
          <p:cNvPr id="5" name="object 5"/>
          <p:cNvPicPr/>
          <p:nvPr/>
        </p:nvPicPr>
        <p:blipFill>
          <a:blip r:embed="rId2" cstate="print"/>
          <a:stretch>
            <a:fillRect/>
          </a:stretch>
        </p:blipFill>
        <p:spPr>
          <a:xfrm>
            <a:off x="457200" y="3291621"/>
            <a:ext cx="2082477" cy="1667640"/>
          </a:xfrm>
          <a:prstGeom prst="rect">
            <a:avLst/>
          </a:prstGeom>
        </p:spPr>
      </p:pic>
      <p:pic>
        <p:nvPicPr>
          <p:cNvPr id="6" name="object 6"/>
          <p:cNvPicPr/>
          <p:nvPr/>
        </p:nvPicPr>
        <p:blipFill>
          <a:blip r:embed="rId3" cstate="print"/>
          <a:stretch>
            <a:fillRect/>
          </a:stretch>
        </p:blipFill>
        <p:spPr>
          <a:xfrm>
            <a:off x="2702200" y="3291621"/>
            <a:ext cx="2001169" cy="1667640"/>
          </a:xfrm>
          <a:prstGeom prst="rect">
            <a:avLst/>
          </a:prstGeom>
        </p:spPr>
      </p:pic>
      <p:pic>
        <p:nvPicPr>
          <p:cNvPr id="7" name="object 7"/>
          <p:cNvPicPr/>
          <p:nvPr/>
        </p:nvPicPr>
        <p:blipFill>
          <a:blip r:embed="rId4" cstate="print"/>
          <a:stretch>
            <a:fillRect/>
          </a:stretch>
        </p:blipFill>
        <p:spPr>
          <a:xfrm>
            <a:off x="4865892" y="3287919"/>
            <a:ext cx="1973474" cy="1671341"/>
          </a:xfrm>
          <a:prstGeom prst="rect">
            <a:avLst/>
          </a:prstGeom>
        </p:spPr>
      </p:pic>
      <p:pic>
        <p:nvPicPr>
          <p:cNvPr id="8" name="object 8"/>
          <p:cNvPicPr/>
          <p:nvPr/>
        </p:nvPicPr>
        <p:blipFill>
          <a:blip r:embed="rId5" cstate="print"/>
          <a:stretch>
            <a:fillRect/>
          </a:stretch>
        </p:blipFill>
        <p:spPr>
          <a:xfrm>
            <a:off x="7001889" y="3291621"/>
            <a:ext cx="1830026" cy="1667639"/>
          </a:xfrm>
          <a:prstGeom prst="rect">
            <a:avLst/>
          </a:prstGeom>
        </p:spPr>
      </p:pic>
      <p:sp>
        <p:nvSpPr>
          <p:cNvPr id="9" name="object 9"/>
          <p:cNvSpPr txBox="1"/>
          <p:nvPr/>
        </p:nvSpPr>
        <p:spPr>
          <a:xfrm>
            <a:off x="8503602" y="6422072"/>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98989"/>
                </a:solidFill>
                <a:latin typeface="Calibri"/>
                <a:cs typeface="Calibri"/>
              </a:rPr>
              <a:t>5</a:t>
            </a:r>
            <a:endParaRPr sz="12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304801" y="1371600"/>
            <a:ext cx="8305800" cy="47244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pPr lvl="1">
              <a:lnSpc>
                <a:spcPct val="90000"/>
              </a:lnSpc>
            </a:pPr>
            <a:endParaRPr lang="en-US" altLang="en-US" sz="2800" dirty="0">
              <a:solidFill>
                <a:schemeClr val="accent6"/>
              </a:solidFill>
              <a:latin typeface="Times New Roman" panose="02020603050405020304" pitchFamily="18" charset="0"/>
              <a:cs typeface="Times New Roman" panose="02020603050405020304" pitchFamily="18" charset="0"/>
            </a:endParaRPr>
          </a:p>
          <a:p>
            <a:pPr lvl="1">
              <a:lnSpc>
                <a:spcPct val="90000"/>
              </a:lnSpc>
            </a:pPr>
            <a:r>
              <a:rPr lang="en-US" altLang="en-US" sz="2800" dirty="0">
                <a:latin typeface="Times New Roman" panose="02020603050405020304" pitchFamily="18" charset="0"/>
                <a:cs typeface="Times New Roman" panose="02020603050405020304" pitchFamily="18" charset="0"/>
              </a:rPr>
              <a:t>AI is termed as</a:t>
            </a:r>
            <a:r>
              <a:rPr lang="en-US" altLang="en-US" sz="2800" dirty="0">
                <a:solidFill>
                  <a:schemeClr val="accent6"/>
                </a:solidFill>
                <a:latin typeface="Times New Roman" panose="02020603050405020304" pitchFamily="18" charset="0"/>
                <a:cs typeface="Times New Roman" panose="02020603050405020304" pitchFamily="18" charset="0"/>
              </a:rPr>
              <a:t> ‘the new Electricity’</a:t>
            </a:r>
          </a:p>
          <a:p>
            <a:pPr lvl="1">
              <a:lnSpc>
                <a:spcPct val="90000"/>
              </a:lnSpc>
            </a:pPr>
            <a:endParaRPr lang="en-US" altLang="en-US" sz="2800" dirty="0">
              <a:solidFill>
                <a:schemeClr val="accent6"/>
              </a:solidFill>
              <a:latin typeface="Times New Roman" panose="02020603050405020304" pitchFamily="18" charset="0"/>
              <a:cs typeface="Times New Roman" panose="02020603050405020304" pitchFamily="18" charset="0"/>
            </a:endParaRPr>
          </a:p>
          <a:p>
            <a:pPr lvl="1"/>
            <a:r>
              <a:rPr lang="en-US" altLang="en-US" sz="2800" dirty="0">
                <a:solidFill>
                  <a:schemeClr val="accent6"/>
                </a:solidFill>
                <a:latin typeface="Times New Roman" panose="02020603050405020304" pitchFamily="18" charset="0"/>
                <a:cs typeface="Times New Roman" panose="02020603050405020304" pitchFamily="18" charset="0"/>
              </a:rPr>
              <a:t> The main goal:  </a:t>
            </a:r>
            <a:r>
              <a:rPr lang="en-US" altLang="ar-JO" sz="2800" dirty="0"/>
              <a:t>To make computers more useful by letting them take over dangerous or tedious tasks from human</a:t>
            </a:r>
          </a:p>
          <a:p>
            <a:pPr lvl="1"/>
            <a:endParaRPr lang="en-US" altLang="ar-JO" sz="2800" dirty="0"/>
          </a:p>
          <a:p>
            <a:pPr marL="274320" lvl="1" indent="0">
              <a:buNone/>
            </a:pPr>
            <a:endParaRPr lang="en-US" altLang="ar-JO" sz="2800" dirty="0"/>
          </a:p>
          <a:p>
            <a:pPr lvl="1"/>
            <a:endParaRPr lang="en-US" altLang="ar-JO" sz="2800" dirty="0"/>
          </a:p>
          <a:p>
            <a:pPr lvl="1"/>
            <a:endParaRPr lang="en-US" altLang="ar-JO" sz="2800" dirty="0"/>
          </a:p>
          <a:p>
            <a:pPr lvl="1"/>
            <a:endParaRPr lang="en-US" altLang="ar-JO" sz="2800" dirty="0"/>
          </a:p>
          <a:p>
            <a:pPr lvl="1">
              <a:lnSpc>
                <a:spcPct val="90000"/>
              </a:lnSpc>
            </a:pPr>
            <a:endParaRPr lang="en-US" altLang="en-US" sz="2800" dirty="0">
              <a:solidFill>
                <a:schemeClr val="accent6"/>
              </a:solidFill>
              <a:latin typeface="Times New Roman" panose="02020603050405020304" pitchFamily="18" charset="0"/>
              <a:cs typeface="Times New Roman" panose="02020603050405020304" pitchFamily="18" charset="0"/>
            </a:endParaRPr>
          </a:p>
          <a:p>
            <a:pPr lvl="1">
              <a:lnSpc>
                <a:spcPct val="90000"/>
              </a:lnSpc>
            </a:pPr>
            <a:endParaRPr lang="en-US" altLang="en-US" sz="2800" dirty="0">
              <a:solidFill>
                <a:schemeClr val="accent6"/>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DB95065-E935-44FD-82A2-A3BCFCB4E6D6}" type="datetime1">
              <a:rPr lang="en-US" altLang="en-US" smtClean="0"/>
              <a:t>7/25/2024</a:t>
            </a:fld>
            <a:endParaRPr lang="en-US" altLang="en-US" dirty="0"/>
          </a:p>
        </p:txBody>
      </p:sp>
      <p:sp>
        <p:nvSpPr>
          <p:cNvPr id="6" name="Footer Placeholder 3"/>
          <p:cNvSpPr>
            <a:spLocks noGrp="1"/>
          </p:cNvSpPr>
          <p:nvPr>
            <p:ph type="ftr" sz="quarter" idx="11"/>
          </p:nvPr>
        </p:nvSpPr>
        <p:spPr>
          <a:xfrm>
            <a:off x="304800" y="6410848"/>
            <a:ext cx="5257800" cy="365760"/>
          </a:xfrm>
        </p:spPr>
        <p:txBody>
          <a:bodyPr/>
          <a:lstStyle/>
          <a:p>
            <a:r>
              <a:rPr lang="en-US"/>
              <a:t>Machine Learning Theory</a:t>
            </a:r>
            <a:endParaRPr lang="en-US" dirty="0"/>
          </a:p>
        </p:txBody>
      </p:sp>
      <p:sp>
        <p:nvSpPr>
          <p:cNvPr id="2" name="Slide Number Placeholder 1"/>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Tree>
    <p:extLst>
      <p:ext uri="{BB962C8B-B14F-4D97-AF65-F5344CB8AC3E}">
        <p14:creationId xmlns:p14="http://schemas.microsoft.com/office/powerpoint/2010/main" val="719086435"/>
      </p:ext>
    </p:extLst>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293" y="209232"/>
            <a:ext cx="8422640" cy="990600"/>
          </a:xfrm>
          <a:prstGeom prst="rect">
            <a:avLst/>
          </a:prstGeom>
        </p:spPr>
        <p:txBody>
          <a:bodyPr vert="horz" wrap="square" lIns="0" tIns="12700" rIns="0" bIns="0" rtlCol="0">
            <a:spAutoFit/>
          </a:bodyPr>
          <a:lstStyle/>
          <a:p>
            <a:pPr marL="1609725" marR="5080" indent="-1597660">
              <a:lnSpc>
                <a:spcPct val="113100"/>
              </a:lnSpc>
              <a:spcBef>
                <a:spcPts val="100"/>
              </a:spcBef>
            </a:pPr>
            <a:r>
              <a:rPr sz="2800" dirty="0"/>
              <a:t>A</a:t>
            </a:r>
            <a:r>
              <a:rPr sz="2800" spc="5" dirty="0"/>
              <a:t> </a:t>
            </a:r>
            <a:r>
              <a:rPr sz="2800" spc="-5" dirty="0"/>
              <a:t>classic</a:t>
            </a:r>
            <a:r>
              <a:rPr sz="2800" spc="10" dirty="0"/>
              <a:t> </a:t>
            </a:r>
            <a:r>
              <a:rPr sz="2800" spc="-20" dirty="0"/>
              <a:t>example</a:t>
            </a:r>
            <a:r>
              <a:rPr sz="2800" spc="-5" dirty="0"/>
              <a:t> of</a:t>
            </a:r>
            <a:r>
              <a:rPr sz="2800" dirty="0"/>
              <a:t> a </a:t>
            </a:r>
            <a:r>
              <a:rPr sz="2800" spc="-10" dirty="0"/>
              <a:t>task</a:t>
            </a:r>
            <a:r>
              <a:rPr sz="2800" spc="5" dirty="0"/>
              <a:t> </a:t>
            </a:r>
            <a:r>
              <a:rPr sz="2800" spc="-10" dirty="0"/>
              <a:t>that</a:t>
            </a:r>
            <a:r>
              <a:rPr sz="2800" spc="5" dirty="0"/>
              <a:t> </a:t>
            </a:r>
            <a:r>
              <a:rPr sz="2800" spc="-15" dirty="0"/>
              <a:t>requires</a:t>
            </a:r>
            <a:r>
              <a:rPr sz="2800" spc="15" dirty="0"/>
              <a:t> </a:t>
            </a:r>
            <a:r>
              <a:rPr sz="2800" spc="-5" dirty="0"/>
              <a:t>machine </a:t>
            </a:r>
            <a:r>
              <a:rPr sz="2800" spc="-10" dirty="0"/>
              <a:t>learning: </a:t>
            </a:r>
            <a:r>
              <a:rPr sz="2800" spc="-615" dirty="0"/>
              <a:t> </a:t>
            </a:r>
            <a:r>
              <a:rPr sz="2800" spc="-5" dirty="0"/>
              <a:t>It</a:t>
            </a:r>
            <a:r>
              <a:rPr sz="2800" dirty="0"/>
              <a:t> </a:t>
            </a:r>
            <a:r>
              <a:rPr sz="2800" spc="-5" dirty="0"/>
              <a:t>is</a:t>
            </a:r>
            <a:r>
              <a:rPr sz="2800" spc="10" dirty="0"/>
              <a:t> </a:t>
            </a:r>
            <a:r>
              <a:rPr sz="2800" spc="-10" dirty="0"/>
              <a:t>very</a:t>
            </a:r>
            <a:r>
              <a:rPr sz="2800" dirty="0"/>
              <a:t> </a:t>
            </a:r>
            <a:r>
              <a:rPr sz="2800" spc="-15" dirty="0"/>
              <a:t>hard</a:t>
            </a:r>
            <a:r>
              <a:rPr sz="2800" dirty="0"/>
              <a:t> </a:t>
            </a:r>
            <a:r>
              <a:rPr sz="2800" spc="-15" dirty="0"/>
              <a:t>to</a:t>
            </a:r>
            <a:r>
              <a:rPr sz="2800" dirty="0"/>
              <a:t> </a:t>
            </a:r>
            <a:r>
              <a:rPr sz="2800" spc="-20" dirty="0"/>
              <a:t>say</a:t>
            </a:r>
            <a:r>
              <a:rPr sz="2800" dirty="0"/>
              <a:t> </a:t>
            </a:r>
            <a:r>
              <a:rPr sz="2800" spc="-10" dirty="0"/>
              <a:t>what</a:t>
            </a:r>
            <a:r>
              <a:rPr sz="2800" spc="5" dirty="0"/>
              <a:t> </a:t>
            </a:r>
            <a:r>
              <a:rPr sz="2800" spc="-25" dirty="0"/>
              <a:t>makes</a:t>
            </a:r>
            <a:r>
              <a:rPr sz="2800" spc="5" dirty="0"/>
              <a:t> </a:t>
            </a:r>
            <a:r>
              <a:rPr sz="2800" dirty="0"/>
              <a:t>a 2</a:t>
            </a:r>
            <a:endParaRPr sz="2800"/>
          </a:p>
        </p:txBody>
      </p:sp>
      <p:grpSp>
        <p:nvGrpSpPr>
          <p:cNvPr id="3" name="object 3"/>
          <p:cNvGrpSpPr/>
          <p:nvPr/>
        </p:nvGrpSpPr>
        <p:grpSpPr>
          <a:xfrm>
            <a:off x="782637" y="1561048"/>
            <a:ext cx="7327900" cy="4999355"/>
            <a:chOff x="782637" y="1561048"/>
            <a:chExt cx="7327900" cy="4999355"/>
          </a:xfrm>
        </p:grpSpPr>
        <p:pic>
          <p:nvPicPr>
            <p:cNvPr id="4" name="object 4"/>
            <p:cNvPicPr/>
            <p:nvPr/>
          </p:nvPicPr>
          <p:blipFill>
            <a:blip r:embed="rId2" cstate="print"/>
            <a:stretch>
              <a:fillRect/>
            </a:stretch>
          </p:blipFill>
          <p:spPr>
            <a:xfrm>
              <a:off x="1005784" y="1561048"/>
              <a:ext cx="7104366" cy="4999197"/>
            </a:xfrm>
            <a:prstGeom prst="rect">
              <a:avLst/>
            </a:prstGeom>
          </p:spPr>
        </p:pic>
        <p:sp>
          <p:nvSpPr>
            <p:cNvPr id="5" name="object 5"/>
            <p:cNvSpPr/>
            <p:nvPr/>
          </p:nvSpPr>
          <p:spPr>
            <a:xfrm>
              <a:off x="792162" y="2565400"/>
              <a:ext cx="5219700" cy="827405"/>
            </a:xfrm>
            <a:custGeom>
              <a:avLst/>
              <a:gdLst/>
              <a:ahLst/>
              <a:cxnLst/>
              <a:rect l="l" t="t" r="r" b="b"/>
              <a:pathLst>
                <a:path w="5219700" h="827404">
                  <a:moveTo>
                    <a:pt x="0" y="0"/>
                  </a:moveTo>
                  <a:lnTo>
                    <a:pt x="5219700" y="0"/>
                  </a:lnTo>
                  <a:lnTo>
                    <a:pt x="5219700" y="827088"/>
                  </a:lnTo>
                  <a:lnTo>
                    <a:pt x="0" y="827088"/>
                  </a:lnTo>
                  <a:lnTo>
                    <a:pt x="0" y="0"/>
                  </a:lnTo>
                  <a:close/>
                </a:path>
              </a:pathLst>
            </a:custGeom>
            <a:ln w="19050">
              <a:solidFill>
                <a:srgbClr val="009900"/>
              </a:solidFill>
            </a:ln>
          </p:spPr>
          <p:txBody>
            <a:bodyPr wrap="square" lIns="0" tIns="0" rIns="0" bIns="0" rtlCol="0"/>
            <a:lstStyle/>
            <a:p>
              <a:endParaRPr/>
            </a:p>
          </p:txBody>
        </p:sp>
        <p:sp>
          <p:nvSpPr>
            <p:cNvPr id="6" name="object 6"/>
            <p:cNvSpPr/>
            <p:nvPr/>
          </p:nvSpPr>
          <p:spPr>
            <a:xfrm>
              <a:off x="6731000" y="2565400"/>
              <a:ext cx="720725" cy="827405"/>
            </a:xfrm>
            <a:custGeom>
              <a:avLst/>
              <a:gdLst/>
              <a:ahLst/>
              <a:cxnLst/>
              <a:rect l="l" t="t" r="r" b="b"/>
              <a:pathLst>
                <a:path w="720725" h="827404">
                  <a:moveTo>
                    <a:pt x="0" y="0"/>
                  </a:moveTo>
                  <a:lnTo>
                    <a:pt x="720725" y="0"/>
                  </a:lnTo>
                  <a:lnTo>
                    <a:pt x="720725" y="827088"/>
                  </a:lnTo>
                  <a:lnTo>
                    <a:pt x="0" y="827088"/>
                  </a:lnTo>
                  <a:lnTo>
                    <a:pt x="0" y="0"/>
                  </a:lnTo>
                  <a:close/>
                </a:path>
              </a:pathLst>
            </a:custGeom>
            <a:ln w="19050">
              <a:solidFill>
                <a:srgbClr val="FF0000"/>
              </a:solidFill>
            </a:ln>
          </p:spPr>
          <p:txBody>
            <a:bodyPr wrap="square" lIns="0" tIns="0" rIns="0" bIns="0" rtlCol="0"/>
            <a:lstStyle/>
            <a:p>
              <a:endParaRPr/>
            </a:p>
          </p:txBody>
        </p:sp>
        <p:sp>
          <p:nvSpPr>
            <p:cNvPr id="7" name="object 7"/>
            <p:cNvSpPr/>
            <p:nvPr/>
          </p:nvSpPr>
          <p:spPr>
            <a:xfrm>
              <a:off x="2339975" y="4762500"/>
              <a:ext cx="1368425" cy="827405"/>
            </a:xfrm>
            <a:custGeom>
              <a:avLst/>
              <a:gdLst/>
              <a:ahLst/>
              <a:cxnLst/>
              <a:rect l="l" t="t" r="r" b="b"/>
              <a:pathLst>
                <a:path w="1368425" h="827404">
                  <a:moveTo>
                    <a:pt x="0" y="0"/>
                  </a:moveTo>
                  <a:lnTo>
                    <a:pt x="1368425" y="0"/>
                  </a:lnTo>
                  <a:lnTo>
                    <a:pt x="1368425" y="827088"/>
                  </a:lnTo>
                  <a:lnTo>
                    <a:pt x="0" y="827088"/>
                  </a:lnTo>
                  <a:lnTo>
                    <a:pt x="0" y="0"/>
                  </a:lnTo>
                  <a:close/>
                </a:path>
              </a:pathLst>
            </a:custGeom>
            <a:ln w="19050">
              <a:solidFill>
                <a:srgbClr val="FF0000"/>
              </a:solidFill>
            </a:ln>
          </p:spPr>
          <p:txBody>
            <a:bodyPr wrap="square" lIns="0" tIns="0" rIns="0" bIns="0" rtlCol="0"/>
            <a:lstStyle/>
            <a:p>
              <a:endParaRPr/>
            </a:p>
          </p:txBody>
        </p:sp>
        <p:sp>
          <p:nvSpPr>
            <p:cNvPr id="8" name="object 8"/>
            <p:cNvSpPr/>
            <p:nvPr/>
          </p:nvSpPr>
          <p:spPr>
            <a:xfrm>
              <a:off x="827087" y="3681412"/>
              <a:ext cx="720725" cy="827405"/>
            </a:xfrm>
            <a:custGeom>
              <a:avLst/>
              <a:gdLst/>
              <a:ahLst/>
              <a:cxnLst/>
              <a:rect l="l" t="t" r="r" b="b"/>
              <a:pathLst>
                <a:path w="720725" h="827404">
                  <a:moveTo>
                    <a:pt x="0" y="0"/>
                  </a:moveTo>
                  <a:lnTo>
                    <a:pt x="720725" y="0"/>
                  </a:lnTo>
                  <a:lnTo>
                    <a:pt x="720725" y="827087"/>
                  </a:lnTo>
                  <a:lnTo>
                    <a:pt x="0" y="827087"/>
                  </a:lnTo>
                  <a:lnTo>
                    <a:pt x="0" y="0"/>
                  </a:lnTo>
                  <a:close/>
                </a:path>
              </a:pathLst>
            </a:custGeom>
            <a:ln w="19050">
              <a:solidFill>
                <a:srgbClr val="FF0000"/>
              </a:solidFill>
            </a:ln>
          </p:spPr>
          <p:txBody>
            <a:bodyPr wrap="square" lIns="0" tIns="0" rIns="0" bIns="0" rtlCol="0"/>
            <a:lstStyle/>
            <a:p>
              <a:endParaRPr/>
            </a:p>
          </p:txBody>
        </p:sp>
      </p:grpSp>
      <p:sp>
        <p:nvSpPr>
          <p:cNvPr id="9" name="object 9"/>
          <p:cNvSpPr txBox="1"/>
          <p:nvPr/>
        </p:nvSpPr>
        <p:spPr>
          <a:xfrm>
            <a:off x="8478202" y="6429364"/>
            <a:ext cx="153670" cy="211454"/>
          </a:xfrm>
          <a:prstGeom prst="rect">
            <a:avLst/>
          </a:prstGeom>
        </p:spPr>
        <p:txBody>
          <a:bodyPr vert="horz" wrap="square" lIns="0" tIns="5080" rIns="0" bIns="0" rtlCol="0">
            <a:spAutoFit/>
          </a:bodyPr>
          <a:lstStyle/>
          <a:p>
            <a:pPr marL="38100">
              <a:lnSpc>
                <a:spcPct val="100000"/>
              </a:lnSpc>
              <a:spcBef>
                <a:spcPts val="40"/>
              </a:spcBef>
            </a:pPr>
            <a:r>
              <a:rPr sz="1200" dirty="0">
                <a:solidFill>
                  <a:srgbClr val="898989"/>
                </a:solidFill>
                <a:latin typeface="Calibri"/>
                <a:cs typeface="Calibri"/>
              </a:rPr>
              <a:t>6</a:t>
            </a:r>
            <a:endParaRPr sz="1200">
              <a:latin typeface="Calibri"/>
              <a:cs typeface="Calibri"/>
            </a:endParaRPr>
          </a:p>
        </p:txBody>
      </p:sp>
      <p:sp>
        <p:nvSpPr>
          <p:cNvPr id="10" name="object 10"/>
          <p:cNvSpPr txBox="1"/>
          <p:nvPr/>
        </p:nvSpPr>
        <p:spPr>
          <a:xfrm>
            <a:off x="78739" y="6579051"/>
            <a:ext cx="2077720" cy="242570"/>
          </a:xfrm>
          <a:prstGeom prst="rect">
            <a:avLst/>
          </a:prstGeom>
        </p:spPr>
        <p:txBody>
          <a:bodyPr vert="horz" wrap="square" lIns="0" tIns="3810" rIns="0" bIns="0" rtlCol="0">
            <a:spAutoFit/>
          </a:bodyPr>
          <a:lstStyle/>
          <a:p>
            <a:pPr marL="12700">
              <a:lnSpc>
                <a:spcPct val="100000"/>
              </a:lnSpc>
              <a:spcBef>
                <a:spcPts val="30"/>
              </a:spcBef>
            </a:pPr>
            <a:r>
              <a:rPr sz="1400" spc="-5" dirty="0">
                <a:latin typeface="Calibri"/>
                <a:cs typeface="Calibri"/>
              </a:rPr>
              <a:t>Slide</a:t>
            </a:r>
            <a:r>
              <a:rPr sz="1400" spc="-15" dirty="0">
                <a:latin typeface="Calibri"/>
                <a:cs typeface="Calibri"/>
              </a:rPr>
              <a:t> </a:t>
            </a:r>
            <a:r>
              <a:rPr sz="1400" spc="-5" dirty="0">
                <a:latin typeface="Calibri"/>
                <a:cs typeface="Calibri"/>
              </a:rPr>
              <a:t>credit:</a:t>
            </a:r>
            <a:r>
              <a:rPr sz="1400" spc="-15" dirty="0">
                <a:latin typeface="Calibri"/>
                <a:cs typeface="Calibri"/>
              </a:rPr>
              <a:t> </a:t>
            </a:r>
            <a:r>
              <a:rPr sz="1400" spc="-10" dirty="0">
                <a:latin typeface="Calibri"/>
                <a:cs typeface="Calibri"/>
              </a:rPr>
              <a:t>Geoffrey </a:t>
            </a:r>
            <a:r>
              <a:rPr sz="1400" spc="-5" dirty="0">
                <a:latin typeface="Calibri"/>
                <a:cs typeface="Calibri"/>
              </a:rPr>
              <a:t>Hinton</a:t>
            </a:r>
            <a:endParaRPr sz="14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971800" y="304800"/>
            <a:ext cx="2984803" cy="461219"/>
          </a:xfrm>
          <a:prstGeom prst="rect">
            <a:avLst/>
          </a:prstGeom>
        </p:spPr>
        <p:txBody>
          <a:bodyPr vert="horz" wrap="square" lIns="0" tIns="33975" rIns="0" bIns="0" rtlCol="0">
            <a:spAutoFit/>
          </a:bodyPr>
          <a:lstStyle/>
          <a:p>
            <a:pPr marL="25168">
              <a:spcBef>
                <a:spcPts val="268"/>
              </a:spcBef>
            </a:pPr>
            <a:r>
              <a:rPr sz="2774" spc="-109" dirty="0">
                <a:solidFill>
                  <a:srgbClr val="FF0000"/>
                </a:solidFill>
                <a:latin typeface="Tahoma"/>
                <a:cs typeface="Tahoma"/>
              </a:rPr>
              <a:t>Supervised</a:t>
            </a:r>
            <a:r>
              <a:rPr sz="2774" spc="-10" dirty="0">
                <a:solidFill>
                  <a:srgbClr val="FF0000"/>
                </a:solidFill>
                <a:latin typeface="Tahoma"/>
                <a:cs typeface="Tahoma"/>
              </a:rPr>
              <a:t> </a:t>
            </a:r>
            <a:r>
              <a:rPr sz="2774" spc="-99" dirty="0">
                <a:solidFill>
                  <a:srgbClr val="FF0000"/>
                </a:solidFill>
                <a:latin typeface="Tahoma"/>
                <a:cs typeface="Tahoma"/>
              </a:rPr>
              <a:t>Learning</a:t>
            </a:r>
            <a:endParaRPr sz="2774" dirty="0">
              <a:solidFill>
                <a:srgbClr val="FF0000"/>
              </a:solidFill>
              <a:latin typeface="Tahoma"/>
              <a:cs typeface="Tahoma"/>
            </a:endParaRPr>
          </a:p>
        </p:txBody>
      </p:sp>
      <p:pic>
        <p:nvPicPr>
          <p:cNvPr id="4" name="object 4"/>
          <p:cNvPicPr/>
          <p:nvPr/>
        </p:nvPicPr>
        <p:blipFill>
          <a:blip r:embed="rId2" cstate="print"/>
          <a:stretch>
            <a:fillRect/>
          </a:stretch>
        </p:blipFill>
        <p:spPr>
          <a:xfrm>
            <a:off x="1189834" y="1555399"/>
            <a:ext cx="6963566" cy="4153311"/>
          </a:xfrm>
          <a:prstGeom prst="rect">
            <a:avLst/>
          </a:prstGeom>
        </p:spPr>
      </p:pic>
      <p:sp>
        <p:nvSpPr>
          <p:cNvPr id="5" name="object 5"/>
          <p:cNvSpPr txBox="1"/>
          <p:nvPr/>
        </p:nvSpPr>
        <p:spPr>
          <a:xfrm>
            <a:off x="1189834" y="5708710"/>
            <a:ext cx="6762366" cy="329162"/>
          </a:xfrm>
          <a:prstGeom prst="rect">
            <a:avLst/>
          </a:prstGeom>
        </p:spPr>
        <p:txBody>
          <a:bodyPr vert="horz" wrap="square" lIns="0" tIns="23909" rIns="0" bIns="0" rtlCol="0">
            <a:spAutoFit/>
          </a:bodyPr>
          <a:lstStyle/>
          <a:p>
            <a:pPr marL="25168">
              <a:spcBef>
                <a:spcPts val="188"/>
              </a:spcBef>
            </a:pPr>
            <a:r>
              <a:rPr sz="1982" spc="-69" dirty="0">
                <a:solidFill>
                  <a:srgbClr val="35495F"/>
                </a:solidFill>
                <a:latin typeface="Microsoft Sans Serif"/>
                <a:cs typeface="Microsoft Sans Serif"/>
              </a:rPr>
              <a:t>Figure:</a:t>
            </a:r>
            <a:r>
              <a:rPr sz="1982" spc="129" dirty="0">
                <a:solidFill>
                  <a:srgbClr val="35495F"/>
                </a:solidFill>
                <a:latin typeface="Microsoft Sans Serif"/>
                <a:cs typeface="Microsoft Sans Serif"/>
              </a:rPr>
              <a:t> </a:t>
            </a:r>
            <a:r>
              <a:rPr sz="1982" spc="-119" dirty="0">
                <a:latin typeface="Microsoft Sans Serif"/>
                <a:cs typeface="Microsoft Sans Serif"/>
              </a:rPr>
              <a:t>Supervised</a:t>
            </a:r>
            <a:r>
              <a:rPr sz="1982" spc="139" dirty="0">
                <a:latin typeface="Microsoft Sans Serif"/>
                <a:cs typeface="Microsoft Sans Serif"/>
              </a:rPr>
              <a:t> </a:t>
            </a:r>
            <a:r>
              <a:rPr sz="1982" spc="-99" dirty="0">
                <a:latin typeface="Microsoft Sans Serif"/>
                <a:cs typeface="Microsoft Sans Serif"/>
              </a:rPr>
              <a:t>Learning</a:t>
            </a:r>
            <a:r>
              <a:rPr sz="1982" spc="129" dirty="0">
                <a:latin typeface="Microsoft Sans Serif"/>
                <a:cs typeface="Microsoft Sans Serif"/>
              </a:rPr>
              <a:t> </a:t>
            </a:r>
            <a:r>
              <a:rPr sz="1982" spc="-89" dirty="0">
                <a:latin typeface="Microsoft Sans Serif"/>
                <a:cs typeface="Microsoft Sans Serif"/>
              </a:rPr>
              <a:t>(Source:</a:t>
            </a:r>
            <a:r>
              <a:rPr sz="1982" spc="357" dirty="0">
                <a:latin typeface="Microsoft Sans Serif"/>
                <a:cs typeface="Microsoft Sans Serif"/>
              </a:rPr>
              <a:t> </a:t>
            </a:r>
            <a:r>
              <a:rPr sz="1982" spc="-99" dirty="0">
                <a:latin typeface="Microsoft Sans Serif"/>
                <a:cs typeface="Microsoft Sans Serif"/>
              </a:rPr>
              <a:t>TowardsDataScience.com)</a:t>
            </a:r>
            <a:endParaRPr sz="1982" dirty="0">
              <a:latin typeface="Microsoft Sans Serif"/>
              <a:cs typeface="Microsoft Sans Serif"/>
            </a:endParaRPr>
          </a:p>
        </p:txBody>
      </p:sp>
      <p:sp>
        <p:nvSpPr>
          <p:cNvPr id="2" name="Date Placeholder 1"/>
          <p:cNvSpPr>
            <a:spLocks noGrp="1"/>
          </p:cNvSpPr>
          <p:nvPr>
            <p:ph type="dt" sz="half" idx="10"/>
          </p:nvPr>
        </p:nvSpPr>
        <p:spPr/>
        <p:txBody>
          <a:bodyPr/>
          <a:lstStyle/>
          <a:p>
            <a:fld id="{5CCE272D-311B-410A-A5A6-BCA4D908DCC0}" type="datetime1">
              <a:rPr lang="en-US" smtClean="0"/>
              <a:t>7/25/2024</a:t>
            </a:fld>
            <a:endParaRPr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21</a:t>
            </a:fld>
            <a:endParaRPr kumimoji="0" lang="en-US"/>
          </a:p>
        </p:txBody>
      </p:sp>
      <p:sp>
        <p:nvSpPr>
          <p:cNvPr id="6" name="Footer Placeholder 5"/>
          <p:cNvSpPr>
            <a:spLocks noGrp="1"/>
          </p:cNvSpPr>
          <p:nvPr>
            <p:ph type="ftr" sz="quarter" idx="11"/>
          </p:nvPr>
        </p:nvSpPr>
        <p:spPr/>
        <p:txBody>
          <a:bodyPr/>
          <a:lstStyle/>
          <a:p>
            <a:r>
              <a:rPr lang="en-US"/>
              <a:t>Machine Learning Theory</a:t>
            </a:r>
            <a:endParaRPr lang="en-US" dirty="0"/>
          </a:p>
        </p:txBody>
      </p:sp>
    </p:spTree>
    <p:extLst>
      <p:ext uri="{BB962C8B-B14F-4D97-AF65-F5344CB8AC3E}">
        <p14:creationId xmlns:p14="http://schemas.microsoft.com/office/powerpoint/2010/main" val="278282503"/>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133600" y="457934"/>
            <a:ext cx="3345947" cy="461219"/>
          </a:xfrm>
          <a:prstGeom prst="rect">
            <a:avLst/>
          </a:prstGeom>
        </p:spPr>
        <p:txBody>
          <a:bodyPr vert="horz" wrap="square" lIns="0" tIns="33975" rIns="0" bIns="0" rtlCol="0">
            <a:spAutoFit/>
          </a:bodyPr>
          <a:lstStyle/>
          <a:p>
            <a:pPr marL="25168">
              <a:spcBef>
                <a:spcPts val="268"/>
              </a:spcBef>
            </a:pPr>
            <a:r>
              <a:rPr sz="2774" spc="-109" dirty="0">
                <a:solidFill>
                  <a:srgbClr val="FF0000"/>
                </a:solidFill>
                <a:latin typeface="Tahoma"/>
                <a:cs typeface="Tahoma"/>
              </a:rPr>
              <a:t>Unsupervised</a:t>
            </a:r>
            <a:r>
              <a:rPr sz="2774" spc="-20" dirty="0">
                <a:solidFill>
                  <a:srgbClr val="FF0000"/>
                </a:solidFill>
                <a:latin typeface="Tahoma"/>
                <a:cs typeface="Tahoma"/>
              </a:rPr>
              <a:t> </a:t>
            </a:r>
            <a:r>
              <a:rPr sz="2774" spc="-99" dirty="0">
                <a:solidFill>
                  <a:srgbClr val="FF0000"/>
                </a:solidFill>
                <a:latin typeface="Tahoma"/>
                <a:cs typeface="Tahoma"/>
              </a:rPr>
              <a:t>Learning</a:t>
            </a:r>
            <a:endParaRPr sz="2774" dirty="0">
              <a:solidFill>
                <a:srgbClr val="FF0000"/>
              </a:solidFill>
              <a:latin typeface="Tahoma"/>
              <a:cs typeface="Tahoma"/>
            </a:endParaRPr>
          </a:p>
        </p:txBody>
      </p:sp>
      <p:pic>
        <p:nvPicPr>
          <p:cNvPr id="4" name="object 4"/>
          <p:cNvPicPr/>
          <p:nvPr/>
        </p:nvPicPr>
        <p:blipFill>
          <a:blip r:embed="rId2" cstate="print"/>
          <a:stretch>
            <a:fillRect/>
          </a:stretch>
        </p:blipFill>
        <p:spPr>
          <a:xfrm>
            <a:off x="1351533" y="1355038"/>
            <a:ext cx="6801867" cy="3978961"/>
          </a:xfrm>
          <a:prstGeom prst="rect">
            <a:avLst/>
          </a:prstGeom>
        </p:spPr>
      </p:pic>
      <p:sp>
        <p:nvSpPr>
          <p:cNvPr id="5" name="object 5"/>
          <p:cNvSpPr txBox="1"/>
          <p:nvPr/>
        </p:nvSpPr>
        <p:spPr>
          <a:xfrm>
            <a:off x="1708388" y="5562600"/>
            <a:ext cx="5722970" cy="329162"/>
          </a:xfrm>
          <a:prstGeom prst="rect">
            <a:avLst/>
          </a:prstGeom>
        </p:spPr>
        <p:txBody>
          <a:bodyPr vert="horz" wrap="square" lIns="0" tIns="23909" rIns="0" bIns="0" rtlCol="0">
            <a:spAutoFit/>
          </a:bodyPr>
          <a:lstStyle/>
          <a:p>
            <a:pPr marL="25168">
              <a:spcBef>
                <a:spcPts val="188"/>
              </a:spcBef>
            </a:pPr>
            <a:r>
              <a:rPr sz="1982" spc="-69" dirty="0">
                <a:solidFill>
                  <a:srgbClr val="35495F"/>
                </a:solidFill>
                <a:latin typeface="Microsoft Sans Serif"/>
                <a:cs typeface="Microsoft Sans Serif"/>
              </a:rPr>
              <a:t>Figure:</a:t>
            </a:r>
            <a:r>
              <a:rPr sz="1982" spc="149" dirty="0">
                <a:solidFill>
                  <a:srgbClr val="35495F"/>
                </a:solidFill>
                <a:latin typeface="Microsoft Sans Serif"/>
                <a:cs typeface="Microsoft Sans Serif"/>
              </a:rPr>
              <a:t> </a:t>
            </a:r>
            <a:r>
              <a:rPr sz="1982" spc="-119" dirty="0">
                <a:latin typeface="Microsoft Sans Serif"/>
                <a:cs typeface="Microsoft Sans Serif"/>
              </a:rPr>
              <a:t>Unsupervised</a:t>
            </a:r>
            <a:r>
              <a:rPr sz="1982" spc="149" dirty="0">
                <a:latin typeface="Microsoft Sans Serif"/>
                <a:cs typeface="Microsoft Sans Serif"/>
              </a:rPr>
              <a:t> </a:t>
            </a:r>
            <a:r>
              <a:rPr sz="1982" spc="-99" dirty="0">
                <a:latin typeface="Microsoft Sans Serif"/>
                <a:cs typeface="Microsoft Sans Serif"/>
              </a:rPr>
              <a:t>Learning</a:t>
            </a:r>
            <a:endParaRPr sz="1982" dirty="0">
              <a:latin typeface="Microsoft Sans Serif"/>
              <a:cs typeface="Microsoft Sans Serif"/>
            </a:endParaRPr>
          </a:p>
        </p:txBody>
      </p:sp>
      <p:sp>
        <p:nvSpPr>
          <p:cNvPr id="2" name="Date Placeholder 1"/>
          <p:cNvSpPr>
            <a:spLocks noGrp="1"/>
          </p:cNvSpPr>
          <p:nvPr>
            <p:ph type="dt" sz="half" idx="10"/>
          </p:nvPr>
        </p:nvSpPr>
        <p:spPr/>
        <p:txBody>
          <a:bodyPr/>
          <a:lstStyle/>
          <a:p>
            <a:fld id="{57DB82E4-6C87-4C17-AD89-A021EE68C635}" type="datetime1">
              <a:rPr lang="en-US" smtClean="0"/>
              <a:t>7/25/2024</a:t>
            </a:fld>
            <a:endParaRPr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22</a:t>
            </a:fld>
            <a:endParaRPr kumimoji="0" lang="en-US"/>
          </a:p>
        </p:txBody>
      </p:sp>
      <p:sp>
        <p:nvSpPr>
          <p:cNvPr id="6" name="Footer Placeholder 5"/>
          <p:cNvSpPr>
            <a:spLocks noGrp="1"/>
          </p:cNvSpPr>
          <p:nvPr>
            <p:ph type="ftr" sz="quarter" idx="11"/>
          </p:nvPr>
        </p:nvSpPr>
        <p:spPr/>
        <p:txBody>
          <a:bodyPr/>
          <a:lstStyle/>
          <a:p>
            <a:r>
              <a:rPr lang="en-US"/>
              <a:t>Machine Learning Theory</a:t>
            </a:r>
            <a:endParaRPr lang="en-US" dirty="0"/>
          </a:p>
        </p:txBody>
      </p:sp>
    </p:spTree>
    <p:extLst>
      <p:ext uri="{BB962C8B-B14F-4D97-AF65-F5344CB8AC3E}">
        <p14:creationId xmlns:p14="http://schemas.microsoft.com/office/powerpoint/2010/main" val="3563535463"/>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CAF4C39-5581-41FA-9349-EE62D6AE24D8}" type="slidenum">
              <a:rPr lang="en-US" altLang="en-US" sz="1200">
                <a:latin typeface="Garamond" panose="02020404030301010803" pitchFamily="18" charset="0"/>
              </a:rPr>
              <a:pPr>
                <a:spcBef>
                  <a:spcPct val="0"/>
                </a:spcBef>
                <a:buClrTx/>
                <a:buSzTx/>
                <a:buFontTx/>
                <a:buNone/>
              </a:pPr>
              <a:t>23</a:t>
            </a:fld>
            <a:endParaRPr lang="en-US" altLang="en-US" sz="1200">
              <a:latin typeface="Garamond" panose="02020404030301010803" pitchFamily="18" charset="0"/>
            </a:endParaRPr>
          </a:p>
        </p:txBody>
      </p:sp>
      <p:sp>
        <p:nvSpPr>
          <p:cNvPr id="14340" name="Rectangle 2"/>
          <p:cNvSpPr>
            <a:spLocks noGrp="1" noChangeArrowheads="1"/>
          </p:cNvSpPr>
          <p:nvPr>
            <p:ph type="title"/>
          </p:nvPr>
        </p:nvSpPr>
        <p:spPr/>
        <p:txBody>
          <a:bodyPr>
            <a:normAutofit/>
          </a:bodyPr>
          <a:lstStyle/>
          <a:p>
            <a:pPr eaLnBrk="1" hangingPunct="1"/>
            <a:r>
              <a:rPr lang="en-US" altLang="en-US"/>
              <a:t>Supervised vs. unsupervised Learning</a:t>
            </a:r>
          </a:p>
        </p:txBody>
      </p:sp>
      <p:sp>
        <p:nvSpPr>
          <p:cNvPr id="14341" name="Rectangle 3"/>
          <p:cNvSpPr>
            <a:spLocks noGrp="1" noChangeArrowheads="1"/>
          </p:cNvSpPr>
          <p:nvPr>
            <p:ph type="body" idx="1"/>
          </p:nvPr>
        </p:nvSpPr>
        <p:spPr>
          <a:xfrm>
            <a:off x="457200" y="1341438"/>
            <a:ext cx="8229600" cy="4751387"/>
          </a:xfrm>
        </p:spPr>
        <p:txBody>
          <a:bodyPr>
            <a:normAutofit/>
          </a:bodyPr>
          <a:lstStyle/>
          <a:p>
            <a:pPr eaLnBrk="1" hangingPunct="1">
              <a:lnSpc>
                <a:spcPct val="90000"/>
              </a:lnSpc>
            </a:pPr>
            <a:r>
              <a:rPr lang="en-US" altLang="en-US" dirty="0">
                <a:solidFill>
                  <a:srgbClr val="F83F24"/>
                </a:solidFill>
              </a:rPr>
              <a:t>Supervised learning: </a:t>
            </a:r>
          </a:p>
          <a:p>
            <a:pPr marL="0" indent="0" eaLnBrk="1" hangingPunct="1">
              <a:lnSpc>
                <a:spcPct val="90000"/>
              </a:lnSpc>
              <a:buNone/>
            </a:pPr>
            <a:r>
              <a:rPr lang="en-US" altLang="en-US" sz="2400" dirty="0">
                <a:solidFill>
                  <a:srgbClr val="F83F24"/>
                </a:solidFill>
              </a:rPr>
              <a:t>     </a:t>
            </a:r>
            <a:r>
              <a:rPr lang="en-US" altLang="en-US" sz="2400" dirty="0"/>
              <a:t>classification is seen as supervised learning from examples.</a:t>
            </a:r>
            <a:r>
              <a:rPr lang="en-US" altLang="en-US" sz="2400" dirty="0">
                <a:solidFill>
                  <a:srgbClr val="F83F24"/>
                </a:solidFill>
              </a:rPr>
              <a:t> </a:t>
            </a:r>
            <a:endParaRPr lang="en-US" altLang="en-US" sz="2400" dirty="0"/>
          </a:p>
          <a:p>
            <a:pPr lvl="1" eaLnBrk="1" hangingPunct="1">
              <a:lnSpc>
                <a:spcPct val="90000"/>
              </a:lnSpc>
            </a:pPr>
            <a:r>
              <a:rPr lang="en-US" altLang="en-US" sz="2400" dirty="0">
                <a:solidFill>
                  <a:srgbClr val="3333CC"/>
                </a:solidFill>
              </a:rPr>
              <a:t>Supervision</a:t>
            </a:r>
            <a:r>
              <a:rPr lang="en-US" altLang="en-US" sz="2400" dirty="0"/>
              <a:t>: The data (observations, measurements, etc.) are labeled with pre-defined classes. It is like that a “teacher” gives the classes (</a:t>
            </a:r>
            <a:r>
              <a:rPr lang="en-US" altLang="en-US" sz="2400" dirty="0">
                <a:solidFill>
                  <a:schemeClr val="accent2"/>
                </a:solidFill>
              </a:rPr>
              <a:t>supervision</a:t>
            </a:r>
            <a:r>
              <a:rPr lang="en-US" altLang="en-US" sz="2400" dirty="0"/>
              <a:t>). </a:t>
            </a:r>
          </a:p>
          <a:p>
            <a:pPr lvl="1" eaLnBrk="1" hangingPunct="1">
              <a:lnSpc>
                <a:spcPct val="90000"/>
              </a:lnSpc>
            </a:pPr>
            <a:r>
              <a:rPr lang="en-US" altLang="en-US" sz="2400" dirty="0"/>
              <a:t>Test data are classified into these classes too</a:t>
            </a:r>
            <a:r>
              <a:rPr lang="en-US" altLang="en-US" dirty="0"/>
              <a:t>. </a:t>
            </a:r>
          </a:p>
          <a:p>
            <a:pPr marL="457200" lvl="1" indent="0" eaLnBrk="1" hangingPunct="1">
              <a:lnSpc>
                <a:spcPct val="90000"/>
              </a:lnSpc>
              <a:buNone/>
            </a:pPr>
            <a:endParaRPr lang="en-US" altLang="en-US" dirty="0"/>
          </a:p>
          <a:p>
            <a:pPr eaLnBrk="1" hangingPunct="1">
              <a:lnSpc>
                <a:spcPct val="90000"/>
              </a:lnSpc>
            </a:pPr>
            <a:r>
              <a:rPr lang="en-US" altLang="en-US" dirty="0">
                <a:solidFill>
                  <a:srgbClr val="F83F24"/>
                </a:solidFill>
              </a:rPr>
              <a:t>Unsupervised learning</a:t>
            </a:r>
            <a:r>
              <a:rPr lang="en-US" altLang="en-US" dirty="0"/>
              <a:t> </a:t>
            </a:r>
            <a:r>
              <a:rPr lang="en-US" altLang="en-US" dirty="0">
                <a:solidFill>
                  <a:srgbClr val="FF3300"/>
                </a:solidFill>
              </a:rPr>
              <a:t>(clustering)</a:t>
            </a:r>
          </a:p>
          <a:p>
            <a:pPr lvl="1" eaLnBrk="1" hangingPunct="1">
              <a:lnSpc>
                <a:spcPct val="90000"/>
              </a:lnSpc>
            </a:pPr>
            <a:r>
              <a:rPr lang="en-US" altLang="en-US" sz="2400" dirty="0">
                <a:solidFill>
                  <a:srgbClr val="3333CC"/>
                </a:solidFill>
              </a:rPr>
              <a:t>Class labels of the data are unknown</a:t>
            </a:r>
          </a:p>
          <a:p>
            <a:pPr lvl="1" eaLnBrk="1" hangingPunct="1">
              <a:lnSpc>
                <a:spcPct val="90000"/>
              </a:lnSpc>
            </a:pPr>
            <a:r>
              <a:rPr lang="en-US" altLang="en-US" sz="2400" dirty="0"/>
              <a:t>Given a set of data, the task is to establish the existence of classes or clusters in the data</a:t>
            </a:r>
          </a:p>
        </p:txBody>
      </p:sp>
      <p:sp>
        <p:nvSpPr>
          <p:cNvPr id="2" name="Date Placeholder 1"/>
          <p:cNvSpPr>
            <a:spLocks noGrp="1"/>
          </p:cNvSpPr>
          <p:nvPr>
            <p:ph type="dt" sz="half" idx="10"/>
          </p:nvPr>
        </p:nvSpPr>
        <p:spPr/>
        <p:txBody>
          <a:bodyPr/>
          <a:lstStyle/>
          <a:p>
            <a:fld id="{7AEDD9DD-074C-4B68-AAAC-B1BE307FA0AD}" type="datetime1">
              <a:rPr lang="en-US" smtClean="0"/>
              <a:t>7/25/2024</a:t>
            </a:fld>
            <a:endParaRPr lang="en-US" dirty="0"/>
          </a:p>
        </p:txBody>
      </p:sp>
      <p:sp>
        <p:nvSpPr>
          <p:cNvPr id="3" name="Footer Placeholder 2"/>
          <p:cNvSpPr>
            <a:spLocks noGrp="1"/>
          </p:cNvSpPr>
          <p:nvPr>
            <p:ph type="ftr" sz="quarter" idx="11"/>
          </p:nvPr>
        </p:nvSpPr>
        <p:spPr/>
        <p:txBody>
          <a:bodyPr/>
          <a:lstStyle/>
          <a:p>
            <a:r>
              <a:rPr lang="en-US"/>
              <a:t>Machine Learning Theory</a:t>
            </a:r>
            <a:endParaRPr lang="en-US" dirty="0"/>
          </a:p>
        </p:txBody>
      </p:sp>
    </p:spTree>
    <p:extLst>
      <p:ext uri="{BB962C8B-B14F-4D97-AF65-F5344CB8AC3E}">
        <p14:creationId xmlns:p14="http://schemas.microsoft.com/office/powerpoint/2010/main" val="2043752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5C7A9E0-99DA-4D86-9B1B-41FAE6901996}" type="datetime1">
              <a:rPr lang="en-US" smtClean="0"/>
              <a:t>7/25/2024</a:t>
            </a:fld>
            <a:endParaRPr lang="en-US" dirty="0"/>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24</a:t>
            </a:fld>
            <a:endParaRPr kumimoji="0" lang="en-US" dirty="0"/>
          </a:p>
        </p:txBody>
      </p:sp>
      <p:sp>
        <p:nvSpPr>
          <p:cNvPr id="7" name="Slide Number Placeholder 5"/>
          <p:cNvSpPr txBox="1">
            <a:spLocks/>
          </p:cNvSpPr>
          <p:nvPr/>
        </p:nvSpPr>
        <p:spPr>
          <a:xfrm>
            <a:off x="457200" y="6563248"/>
            <a:ext cx="3581400" cy="36576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a:lstStyle>
            <a:defPPr>
              <a:defRPr lang="en-US"/>
            </a:defPPr>
            <a:lvl1pPr marL="0" algn="l" defTabSz="914400" rtl="0" eaLnBrk="1" latinLnBrk="0" hangingPunct="1">
              <a:spcBef>
                <a:spcPct val="20000"/>
              </a:spcBef>
              <a:buClr>
                <a:schemeClr val="accent1"/>
              </a:buClr>
              <a:buSzPct val="65000"/>
              <a:buFont typeface="Wingdings" panose="05000000000000000000" pitchFamily="2" charset="2"/>
              <a:buChar char="n"/>
              <a:defRPr kumimoji="0" sz="30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20000"/>
              </a:spcBef>
              <a:buClr>
                <a:schemeClr val="accent2"/>
              </a:buClr>
              <a:buSzPct val="60000"/>
              <a:buFont typeface="Wingdings" panose="05000000000000000000" pitchFamily="2" charset="2"/>
              <a:buChar char="q"/>
              <a:defRPr sz="26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20000"/>
              </a:spcBef>
              <a:buClr>
                <a:schemeClr val="accent1"/>
              </a:buClr>
              <a:buSzPct val="65000"/>
              <a:buFont typeface="Wingdings" panose="05000000000000000000" pitchFamily="2" charset="2"/>
              <a:buChar char="n"/>
              <a:defRPr sz="22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Clr>
                <a:schemeClr val="accent2"/>
              </a:buClr>
              <a:buSzPct val="70000"/>
              <a:buFont typeface="Wingdings" panose="05000000000000000000" pitchFamily="2" charset="2"/>
              <a:buChar char="q"/>
              <a:defRPr sz="2000" kern="1200">
                <a:solidFill>
                  <a:schemeClr val="tx1"/>
                </a:solidFill>
                <a:latin typeface="Arial" panose="020B0604020202020204" pitchFamily="34" charset="0"/>
                <a:ea typeface="+mn-ea"/>
                <a:cs typeface="+mn-cs"/>
              </a:defRPr>
            </a:lvl4pPr>
            <a:lvl5pPr marL="2057400" indent="-228600" algn="l" defTabSz="914400" rtl="0" eaLnBrk="1" latinLnBrk="0" hangingPunct="1">
              <a:spcBef>
                <a:spcPct val="20000"/>
              </a:spcBef>
              <a:buClr>
                <a:schemeClr val="accent1"/>
              </a:buClr>
              <a:buSzPct val="75000"/>
              <a:buFont typeface="Wingdings" panose="05000000000000000000" pitchFamily="2" charset="2"/>
              <a:buChar char="§"/>
              <a:defRPr sz="20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Arial" panose="020B0604020202020204" pitchFamily="34" charset="0"/>
                <a:ea typeface="+mn-ea"/>
                <a:cs typeface="+mn-cs"/>
              </a:defRPr>
            </a:lvl9pPr>
          </a:lstStyle>
          <a:p>
            <a:pPr>
              <a:spcBef>
                <a:spcPct val="0"/>
              </a:spcBef>
              <a:buClrTx/>
              <a:buSzTx/>
              <a:buFontTx/>
              <a:buNone/>
            </a:pPr>
            <a:fld id="{ED227194-3E09-4905-9ED0-5274143D0CC2}" type="slidenum">
              <a:rPr lang="en-US" altLang="en-US" sz="1200" smtClean="0">
                <a:latin typeface="Garamond" panose="02020404030301010803" pitchFamily="18" charset="0"/>
              </a:rPr>
              <a:pPr>
                <a:spcBef>
                  <a:spcPct val="0"/>
                </a:spcBef>
                <a:buClrTx/>
                <a:buSzTx/>
                <a:buFontTx/>
                <a:buNone/>
              </a:pPr>
              <a:t>24</a:t>
            </a:fld>
            <a:endParaRPr lang="en-US" altLang="en-US" sz="1200">
              <a:latin typeface="Garamond" panose="02020404030301010803" pitchFamily="18" charset="0"/>
            </a:endParaRPr>
          </a:p>
        </p:txBody>
      </p:sp>
      <p:sp>
        <p:nvSpPr>
          <p:cNvPr id="8" name="Rectangle 2"/>
          <p:cNvSpPr txBox="1">
            <a:spLocks noChangeArrowheads="1"/>
          </p:cNvSpPr>
          <p:nvPr/>
        </p:nvSpPr>
        <p:spPr>
          <a:xfrm>
            <a:off x="644525" y="28029"/>
            <a:ext cx="8399463" cy="840984"/>
          </a:xfrm>
          <a:prstGeom prst="rect">
            <a:avLst/>
          </a:prstGeom>
        </p:spPr>
        <p:txBody>
          <a:bodyPr vert="horz" anchor="b">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altLang="en-US" dirty="0"/>
              <a:t>Supervised learning process: two steps</a:t>
            </a:r>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54075" y="4193743"/>
            <a:ext cx="7740650" cy="2016125"/>
          </a:xfrm>
          <a:prstGeom prst="rect">
            <a:avLst/>
          </a:prstGeom>
          <a:noFill/>
        </p:spPr>
      </p:pic>
      <p:sp>
        <p:nvSpPr>
          <p:cNvPr id="10" name="Text Box 6"/>
          <p:cNvSpPr txBox="1">
            <a:spLocks noChangeArrowheads="1"/>
          </p:cNvSpPr>
          <p:nvPr/>
        </p:nvSpPr>
        <p:spPr bwMode="auto">
          <a:xfrm>
            <a:off x="644525" y="1480796"/>
            <a:ext cx="8388350" cy="123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10000"/>
              </a:spcBef>
            </a:pPr>
            <a:r>
              <a:rPr lang="en-US" altLang="en-US" sz="2400" dirty="0">
                <a:solidFill>
                  <a:srgbClr val="FF0000"/>
                </a:solidFill>
              </a:rPr>
              <a:t>Learning (training)</a:t>
            </a:r>
            <a:r>
              <a:rPr lang="en-US" altLang="en-US" sz="2400" dirty="0"/>
              <a:t>: Learn a model using the </a:t>
            </a:r>
            <a:r>
              <a:rPr lang="en-US" altLang="en-US" sz="2400" dirty="0">
                <a:solidFill>
                  <a:srgbClr val="3333CC"/>
                </a:solidFill>
              </a:rPr>
              <a:t>training data</a:t>
            </a:r>
          </a:p>
          <a:p>
            <a:pPr eaLnBrk="1" hangingPunct="1">
              <a:spcBef>
                <a:spcPct val="10000"/>
              </a:spcBef>
            </a:pPr>
            <a:r>
              <a:rPr lang="en-US" altLang="en-US" sz="2400" dirty="0">
                <a:solidFill>
                  <a:srgbClr val="FF0000"/>
                </a:solidFill>
              </a:rPr>
              <a:t>Testing: </a:t>
            </a:r>
            <a:r>
              <a:rPr lang="en-US" altLang="en-US" sz="2400" dirty="0"/>
              <a:t>Test the model using</a:t>
            </a:r>
            <a:r>
              <a:rPr lang="en-US" altLang="en-US" sz="2400" dirty="0">
                <a:solidFill>
                  <a:srgbClr val="FF0000"/>
                </a:solidFill>
              </a:rPr>
              <a:t> </a:t>
            </a:r>
            <a:r>
              <a:rPr lang="en-US" altLang="en-US" sz="2400" dirty="0">
                <a:solidFill>
                  <a:schemeClr val="accent2"/>
                </a:solidFill>
              </a:rPr>
              <a:t>unseen</a:t>
            </a:r>
            <a:r>
              <a:rPr lang="en-US" altLang="en-US" sz="2400" dirty="0">
                <a:solidFill>
                  <a:srgbClr val="3333CC"/>
                </a:solidFill>
              </a:rPr>
              <a:t> test data</a:t>
            </a:r>
            <a:r>
              <a:rPr lang="en-US" altLang="en-US" sz="2400" dirty="0">
                <a:solidFill>
                  <a:srgbClr val="FF0000"/>
                </a:solidFill>
              </a:rPr>
              <a:t> </a:t>
            </a:r>
            <a:r>
              <a:rPr lang="en-US" altLang="en-US" sz="2400" dirty="0"/>
              <a:t>to assess the model accuracy</a:t>
            </a:r>
          </a:p>
        </p:txBody>
      </p:sp>
      <p:sp>
        <p:nvSpPr>
          <p:cNvPr id="11" name="Rectangle 11"/>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US" altLang="en-US"/>
          </a:p>
        </p:txBody>
      </p:sp>
      <p:graphicFrame>
        <p:nvGraphicFramePr>
          <p:cNvPr id="12" name="Object 10"/>
          <p:cNvGraphicFramePr>
            <a:graphicFrameLocks noChangeAspect="1"/>
          </p:cNvGraphicFramePr>
          <p:nvPr>
            <p:extLst>
              <p:ext uri="{D42A27DB-BD31-4B8C-83A1-F6EECF244321}">
                <p14:modId xmlns:p14="http://schemas.microsoft.com/office/powerpoint/2010/main" val="3790789494"/>
              </p:ext>
            </p:extLst>
          </p:nvPr>
        </p:nvGraphicFramePr>
        <p:xfrm>
          <a:off x="1139063" y="2959211"/>
          <a:ext cx="6445250" cy="962025"/>
        </p:xfrm>
        <a:graphic>
          <a:graphicData uri="http://schemas.openxmlformats.org/presentationml/2006/ole">
            <mc:AlternateContent xmlns:mc="http://schemas.openxmlformats.org/markup-compatibility/2006">
              <mc:Choice xmlns:v="urn:schemas-microsoft-com:vml" Requires="v">
                <p:oleObj spid="_x0000_s3087" name="Equation" r:id="rId4" imgW="2489200" imgH="368300" progId="Equation.3">
                  <p:embed/>
                </p:oleObj>
              </mc:Choice>
              <mc:Fallback>
                <p:oleObj name="Equation" r:id="rId4" imgW="2489200" imgH="368300" progId="Equation.3">
                  <p:embed/>
                  <p:pic>
                    <p:nvPicPr>
                      <p:cNvPr id="1536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9063" y="2959211"/>
                        <a:ext cx="64452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Date Placeholder 1"/>
          <p:cNvSpPr txBox="1">
            <a:spLocks/>
          </p:cNvSpPr>
          <p:nvPr/>
        </p:nvSpPr>
        <p:spPr>
          <a:xfrm>
            <a:off x="5943600" y="6562344"/>
            <a:ext cx="3044952" cy="365760"/>
          </a:xfrm>
          <a:prstGeom prst="rect">
            <a:avLst/>
          </a:prstGeom>
        </p:spPr>
        <p:txBody>
          <a:bodyPr vert="horz"/>
          <a:lstStyle>
            <a:defPPr>
              <a:defRPr lang="en-US"/>
            </a:defPPr>
            <a:lvl1pPr marL="0" algn="r" defTabSz="914400" rtl="0" eaLnBrk="1" latinLnBrk="0" hangingPunct="1">
              <a:defRPr kumimoji="0" sz="14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BD7525B-5C76-4BA0-B674-DB594EAB3777}" type="datetime1">
              <a:rPr lang="en-US" smtClean="0"/>
              <a:pPr/>
              <a:t>7/25/2024</a:t>
            </a:fld>
            <a:endParaRPr lang="en-US"/>
          </a:p>
        </p:txBody>
      </p:sp>
      <p:sp>
        <p:nvSpPr>
          <p:cNvPr id="14" name="Footer Placeholder 2"/>
          <p:cNvSpPr txBox="1">
            <a:spLocks/>
          </p:cNvSpPr>
          <p:nvPr/>
        </p:nvSpPr>
        <p:spPr>
          <a:xfrm>
            <a:off x="457200" y="6439919"/>
            <a:ext cx="3581400" cy="365760"/>
          </a:xfrm>
          <a:prstGeom prst="rect">
            <a:avLst/>
          </a:prstGeom>
        </p:spPr>
        <p:txBody>
          <a:bodyPr vert="horz"/>
          <a:lstStyle>
            <a:defPPr>
              <a:defRPr lang="en-US"/>
            </a:defPPr>
            <a:lvl1pPr marL="0" algn="l" defTabSz="914400" rtl="0" eaLnBrk="1" latinLnBrk="0" hangingPunct="1">
              <a:defRPr kumimoji="0"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Data Analytics in Electrical Energy System</a:t>
            </a:r>
          </a:p>
        </p:txBody>
      </p:sp>
      <p:sp>
        <p:nvSpPr>
          <p:cNvPr id="2" name="Footer Placeholder 1">
            <a:extLst>
              <a:ext uri="{FF2B5EF4-FFF2-40B4-BE49-F238E27FC236}">
                <a16:creationId xmlns:a16="http://schemas.microsoft.com/office/drawing/2014/main" id="{4BE289C9-E2F9-460E-8F9F-919617CE3D3C}"/>
              </a:ext>
            </a:extLst>
          </p:cNvPr>
          <p:cNvSpPr>
            <a:spLocks noGrp="1"/>
          </p:cNvSpPr>
          <p:nvPr>
            <p:ph type="ftr" sz="quarter" idx="11"/>
          </p:nvPr>
        </p:nvSpPr>
        <p:spPr/>
        <p:txBody>
          <a:bodyPr/>
          <a:lstStyle/>
          <a:p>
            <a:r>
              <a:rPr lang="en-US"/>
              <a:t>Machine Learning Theory</a:t>
            </a:r>
            <a:endParaRPr lang="en-US" dirty="0"/>
          </a:p>
        </p:txBody>
      </p:sp>
    </p:spTree>
    <p:extLst>
      <p:ext uri="{BB962C8B-B14F-4D97-AF65-F5344CB8AC3E}">
        <p14:creationId xmlns:p14="http://schemas.microsoft.com/office/powerpoint/2010/main" val="3883915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F3C0C74-6E3C-4B5F-85E0-5A739F4DBE47}" type="slidenum">
              <a:rPr lang="en-US" altLang="en-US" sz="1200">
                <a:latin typeface="Garamond" panose="02020404030301010803" pitchFamily="18" charset="0"/>
              </a:rPr>
              <a:pPr>
                <a:spcBef>
                  <a:spcPct val="0"/>
                </a:spcBef>
                <a:buClrTx/>
                <a:buSzTx/>
                <a:buFontTx/>
                <a:buNone/>
              </a:pPr>
              <a:t>25</a:t>
            </a:fld>
            <a:endParaRPr lang="en-US" altLang="en-US" sz="1200">
              <a:latin typeface="Garamond" panose="02020404030301010803" pitchFamily="18" charset="0"/>
            </a:endParaRPr>
          </a:p>
        </p:txBody>
      </p:sp>
      <p:sp>
        <p:nvSpPr>
          <p:cNvPr id="16388" name="Rectangle 2"/>
          <p:cNvSpPr>
            <a:spLocks noGrp="1" noChangeArrowheads="1"/>
          </p:cNvSpPr>
          <p:nvPr>
            <p:ph type="title"/>
          </p:nvPr>
        </p:nvSpPr>
        <p:spPr/>
        <p:txBody>
          <a:bodyPr/>
          <a:lstStyle/>
          <a:p>
            <a:pPr eaLnBrk="1" hangingPunct="1"/>
            <a:r>
              <a:rPr lang="en-US" altLang="en-US"/>
              <a:t>What do we mean by learning?</a:t>
            </a:r>
          </a:p>
        </p:txBody>
      </p:sp>
      <p:sp>
        <p:nvSpPr>
          <p:cNvPr id="16389" name="Rectangle 3"/>
          <p:cNvSpPr>
            <a:spLocks noGrp="1" noChangeArrowheads="1"/>
          </p:cNvSpPr>
          <p:nvPr>
            <p:ph type="body" idx="1"/>
          </p:nvPr>
        </p:nvSpPr>
        <p:spPr>
          <a:xfrm>
            <a:off x="457200" y="1402359"/>
            <a:ext cx="8229600" cy="5003800"/>
          </a:xfrm>
        </p:spPr>
        <p:txBody>
          <a:bodyPr>
            <a:normAutofit/>
          </a:bodyPr>
          <a:lstStyle/>
          <a:p>
            <a:pPr eaLnBrk="1" hangingPunct="1">
              <a:lnSpc>
                <a:spcPct val="90000"/>
              </a:lnSpc>
            </a:pPr>
            <a:r>
              <a:rPr lang="en-US" altLang="ja-JP" dirty="0">
                <a:solidFill>
                  <a:srgbClr val="FF0000"/>
                </a:solidFill>
                <a:ea typeface="ＭＳ Ｐゴシック" panose="020B0600070205080204" pitchFamily="34" charset="-128"/>
              </a:rPr>
              <a:t>Given</a:t>
            </a:r>
            <a:r>
              <a:rPr lang="en-US" altLang="ja-JP" dirty="0">
                <a:solidFill>
                  <a:srgbClr val="3333CC"/>
                </a:solidFill>
                <a:ea typeface="ＭＳ Ｐゴシック" panose="020B0600070205080204" pitchFamily="34" charset="-128"/>
              </a:rPr>
              <a:t> </a:t>
            </a:r>
          </a:p>
          <a:p>
            <a:pPr lvl="1" eaLnBrk="1" hangingPunct="1">
              <a:lnSpc>
                <a:spcPct val="90000"/>
              </a:lnSpc>
            </a:pPr>
            <a:r>
              <a:rPr lang="en-US" altLang="ja-JP" dirty="0">
                <a:solidFill>
                  <a:srgbClr val="3333CC"/>
                </a:solidFill>
                <a:ea typeface="ＭＳ Ｐゴシック" panose="020B0600070205080204" pitchFamily="34" charset="-128"/>
              </a:rPr>
              <a:t>a data set </a:t>
            </a:r>
            <a:r>
              <a:rPr lang="en-US" altLang="ja-JP" i="1" dirty="0">
                <a:solidFill>
                  <a:srgbClr val="3333CC"/>
                </a:solidFill>
                <a:ea typeface="ＭＳ Ｐゴシック" panose="020B0600070205080204" pitchFamily="34" charset="-128"/>
              </a:rPr>
              <a:t>D</a:t>
            </a:r>
            <a:r>
              <a:rPr lang="en-US" altLang="ja-JP" dirty="0">
                <a:solidFill>
                  <a:srgbClr val="3333CC"/>
                </a:solidFill>
                <a:ea typeface="ＭＳ Ｐゴシック" panose="020B0600070205080204" pitchFamily="34" charset="-128"/>
              </a:rPr>
              <a:t>, </a:t>
            </a:r>
          </a:p>
          <a:p>
            <a:pPr lvl="1" eaLnBrk="1" hangingPunct="1">
              <a:lnSpc>
                <a:spcPct val="90000"/>
              </a:lnSpc>
            </a:pPr>
            <a:r>
              <a:rPr lang="en-US" altLang="ja-JP" dirty="0">
                <a:solidFill>
                  <a:srgbClr val="3333CC"/>
                </a:solidFill>
                <a:ea typeface="ＭＳ Ｐゴシック" panose="020B0600070205080204" pitchFamily="34" charset="-128"/>
              </a:rPr>
              <a:t>a task </a:t>
            </a:r>
            <a:r>
              <a:rPr lang="en-US" altLang="ja-JP" i="1" dirty="0">
                <a:solidFill>
                  <a:srgbClr val="3333CC"/>
                </a:solidFill>
                <a:ea typeface="ＭＳ Ｐゴシック" panose="020B0600070205080204" pitchFamily="34" charset="-128"/>
              </a:rPr>
              <a:t>T,</a:t>
            </a:r>
            <a:r>
              <a:rPr lang="en-US" altLang="ja-JP" dirty="0">
                <a:solidFill>
                  <a:srgbClr val="3333CC"/>
                </a:solidFill>
                <a:ea typeface="ＭＳ Ｐゴシック" panose="020B0600070205080204" pitchFamily="34" charset="-128"/>
              </a:rPr>
              <a:t> and </a:t>
            </a:r>
          </a:p>
          <a:p>
            <a:pPr lvl="1" eaLnBrk="1" hangingPunct="1">
              <a:lnSpc>
                <a:spcPct val="90000"/>
              </a:lnSpc>
            </a:pPr>
            <a:r>
              <a:rPr lang="en-US" altLang="ja-JP" dirty="0">
                <a:solidFill>
                  <a:srgbClr val="3333CC"/>
                </a:solidFill>
                <a:ea typeface="ＭＳ Ｐゴシック" panose="020B0600070205080204" pitchFamily="34" charset="-128"/>
              </a:rPr>
              <a:t>a performance measure </a:t>
            </a:r>
            <a:r>
              <a:rPr lang="en-US" altLang="ja-JP" i="1" dirty="0">
                <a:solidFill>
                  <a:srgbClr val="3333CC"/>
                </a:solidFill>
                <a:ea typeface="ＭＳ Ｐゴシック" panose="020B0600070205080204" pitchFamily="34" charset="-128"/>
              </a:rPr>
              <a:t>M</a:t>
            </a:r>
            <a:r>
              <a:rPr lang="en-US" altLang="ja-JP" dirty="0">
                <a:ea typeface="ＭＳ Ｐゴシック" panose="020B0600070205080204" pitchFamily="34" charset="-128"/>
              </a:rPr>
              <a:t>, </a:t>
            </a:r>
          </a:p>
          <a:p>
            <a:pPr lvl="1" eaLnBrk="1" hangingPunct="1">
              <a:lnSpc>
                <a:spcPct val="90000"/>
              </a:lnSpc>
            </a:pPr>
            <a:endParaRPr lang="en-US" altLang="ja-JP" dirty="0">
              <a:ea typeface="ＭＳ Ｐゴシック" panose="020B0600070205080204" pitchFamily="34" charset="-128"/>
            </a:endParaRPr>
          </a:p>
          <a:p>
            <a:pPr eaLnBrk="1" hangingPunct="1">
              <a:lnSpc>
                <a:spcPct val="90000"/>
              </a:lnSpc>
              <a:buFont typeface="Wingdings" panose="05000000000000000000" pitchFamily="2" charset="2"/>
              <a:buNone/>
            </a:pPr>
            <a:r>
              <a:rPr lang="en-US" altLang="ja-JP" dirty="0">
                <a:ea typeface="ＭＳ Ｐゴシック" panose="020B0600070205080204" pitchFamily="34" charset="-128"/>
              </a:rPr>
              <a:t>	a computer system is said to </a:t>
            </a:r>
            <a:r>
              <a:rPr lang="en-US" altLang="ja-JP" b="1" dirty="0">
                <a:solidFill>
                  <a:srgbClr val="FF0000"/>
                </a:solidFill>
                <a:ea typeface="ＭＳ Ｐゴシック" panose="020B0600070205080204" pitchFamily="34" charset="-128"/>
              </a:rPr>
              <a:t>learn</a:t>
            </a:r>
            <a:r>
              <a:rPr lang="en-US" altLang="ja-JP" dirty="0">
                <a:ea typeface="ＭＳ Ｐゴシック" panose="020B0600070205080204" pitchFamily="34" charset="-128"/>
              </a:rPr>
              <a:t> from </a:t>
            </a:r>
            <a:r>
              <a:rPr lang="en-US" altLang="ja-JP" i="1" dirty="0">
                <a:ea typeface="ＭＳ Ｐゴシック" panose="020B0600070205080204" pitchFamily="34" charset="-128"/>
              </a:rPr>
              <a:t>D</a:t>
            </a:r>
            <a:r>
              <a:rPr lang="en-US" altLang="ja-JP" dirty="0">
                <a:ea typeface="ＭＳ Ｐゴシック" panose="020B0600070205080204" pitchFamily="34" charset="-128"/>
              </a:rPr>
              <a:t> to perform the task </a:t>
            </a:r>
            <a:r>
              <a:rPr lang="en-US" altLang="ja-JP" i="1" dirty="0">
                <a:ea typeface="ＭＳ Ｐゴシック" panose="020B0600070205080204" pitchFamily="34" charset="-128"/>
              </a:rPr>
              <a:t>T</a:t>
            </a:r>
            <a:r>
              <a:rPr lang="en-US" altLang="ja-JP" dirty="0">
                <a:ea typeface="ＭＳ Ｐゴシック" panose="020B0600070205080204" pitchFamily="34" charset="-128"/>
              </a:rPr>
              <a:t> if after learning the system’s performance on </a:t>
            </a:r>
            <a:r>
              <a:rPr lang="en-US" altLang="ja-JP" i="1" dirty="0">
                <a:ea typeface="ＭＳ Ｐゴシック" panose="020B0600070205080204" pitchFamily="34" charset="-128"/>
              </a:rPr>
              <a:t>T</a:t>
            </a:r>
            <a:r>
              <a:rPr lang="en-US" altLang="ja-JP" dirty="0">
                <a:ea typeface="ＭＳ Ｐゴシック" panose="020B0600070205080204" pitchFamily="34" charset="-128"/>
              </a:rPr>
              <a:t> improves as measured by </a:t>
            </a:r>
            <a:r>
              <a:rPr lang="en-US" altLang="ja-JP" i="1" dirty="0">
                <a:ea typeface="ＭＳ Ｐゴシック" panose="020B0600070205080204" pitchFamily="34" charset="-128"/>
              </a:rPr>
              <a:t>M</a:t>
            </a:r>
            <a:r>
              <a:rPr lang="en-US" altLang="ja-JP" dirty="0">
                <a:ea typeface="ＭＳ Ｐゴシック" panose="020B0600070205080204" pitchFamily="34" charset="-128"/>
              </a:rPr>
              <a:t>. </a:t>
            </a:r>
          </a:p>
          <a:p>
            <a:pPr eaLnBrk="1" hangingPunct="1">
              <a:lnSpc>
                <a:spcPct val="90000"/>
              </a:lnSpc>
              <a:buFont typeface="Wingdings" panose="05000000000000000000" pitchFamily="2" charset="2"/>
              <a:buNone/>
            </a:pPr>
            <a:endParaRPr lang="en-US" altLang="ja-JP" dirty="0">
              <a:ea typeface="ＭＳ Ｐゴシック" panose="020B0600070205080204" pitchFamily="34" charset="-128"/>
            </a:endParaRPr>
          </a:p>
          <a:p>
            <a:pPr eaLnBrk="1" hangingPunct="1">
              <a:lnSpc>
                <a:spcPct val="90000"/>
              </a:lnSpc>
            </a:pPr>
            <a:r>
              <a:rPr lang="en-US" altLang="ja-JP" dirty="0">
                <a:ea typeface="ＭＳ Ｐゴシック" panose="020B0600070205080204" pitchFamily="34" charset="-128"/>
              </a:rPr>
              <a:t>In other words, the learned model helps the system to perform </a:t>
            </a:r>
            <a:r>
              <a:rPr lang="en-US" altLang="ja-JP" i="1" dirty="0">
                <a:ea typeface="ＭＳ Ｐゴシック" panose="020B0600070205080204" pitchFamily="34" charset="-128"/>
              </a:rPr>
              <a:t>T</a:t>
            </a:r>
            <a:r>
              <a:rPr lang="en-US" altLang="ja-JP" dirty="0">
                <a:ea typeface="ＭＳ Ｐゴシック" panose="020B0600070205080204" pitchFamily="34" charset="-128"/>
              </a:rPr>
              <a:t> better as </a:t>
            </a:r>
            <a:r>
              <a:rPr lang="en-US" altLang="ja-JP" dirty="0">
                <a:solidFill>
                  <a:srgbClr val="3333CC"/>
                </a:solidFill>
                <a:ea typeface="ＭＳ Ｐゴシック" panose="020B0600070205080204" pitchFamily="34" charset="-128"/>
              </a:rPr>
              <a:t>compared to no learning</a:t>
            </a:r>
            <a:r>
              <a:rPr lang="en-US" altLang="ja-JP" dirty="0">
                <a:ea typeface="ＭＳ Ｐゴシック" panose="020B0600070205080204" pitchFamily="34" charset="-128"/>
              </a:rPr>
              <a:t>. </a:t>
            </a:r>
            <a:endParaRPr lang="en-US" altLang="en-US" dirty="0"/>
          </a:p>
        </p:txBody>
      </p:sp>
      <p:sp>
        <p:nvSpPr>
          <p:cNvPr id="2" name="Date Placeholder 1"/>
          <p:cNvSpPr>
            <a:spLocks noGrp="1"/>
          </p:cNvSpPr>
          <p:nvPr>
            <p:ph type="dt" sz="half" idx="10"/>
          </p:nvPr>
        </p:nvSpPr>
        <p:spPr/>
        <p:txBody>
          <a:bodyPr/>
          <a:lstStyle/>
          <a:p>
            <a:fld id="{BF4B7D4E-2818-4C4D-BED9-DCA6D9BAA77A}" type="datetime1">
              <a:rPr lang="en-US" smtClean="0"/>
              <a:t>7/25/2024</a:t>
            </a:fld>
            <a:endParaRPr lang="en-US" dirty="0"/>
          </a:p>
        </p:txBody>
      </p:sp>
      <p:sp>
        <p:nvSpPr>
          <p:cNvPr id="3" name="Footer Placeholder 2"/>
          <p:cNvSpPr>
            <a:spLocks noGrp="1"/>
          </p:cNvSpPr>
          <p:nvPr>
            <p:ph type="ftr" sz="quarter" idx="11"/>
          </p:nvPr>
        </p:nvSpPr>
        <p:spPr/>
        <p:txBody>
          <a:bodyPr/>
          <a:lstStyle/>
          <a:p>
            <a:r>
              <a:rPr lang="en-US"/>
              <a:t>Machine Learning Theory</a:t>
            </a:r>
            <a:endParaRPr lang="en-US" dirty="0"/>
          </a:p>
        </p:txBody>
      </p:sp>
    </p:spTree>
    <p:extLst>
      <p:ext uri="{BB962C8B-B14F-4D97-AF65-F5344CB8AC3E}">
        <p14:creationId xmlns:p14="http://schemas.microsoft.com/office/powerpoint/2010/main" val="263550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D06D84F-7051-4C55-A19E-20B33274F6EE}" type="slidenum">
              <a:rPr lang="en-US" altLang="en-US"/>
              <a:pPr/>
              <a:t>26</a:t>
            </a:fld>
            <a:endParaRPr lang="en-US" altLang="en-US"/>
          </a:p>
        </p:txBody>
      </p:sp>
      <p:sp>
        <p:nvSpPr>
          <p:cNvPr id="76802" name="Rectangle 2"/>
          <p:cNvSpPr>
            <a:spLocks noGrp="1" noChangeArrowheads="1"/>
          </p:cNvSpPr>
          <p:nvPr>
            <p:ph type="title"/>
          </p:nvPr>
        </p:nvSpPr>
        <p:spPr/>
        <p:txBody>
          <a:bodyPr/>
          <a:lstStyle/>
          <a:p>
            <a:r>
              <a:rPr lang="en-US" altLang="en-US"/>
              <a:t>Illustrating Classification Task</a:t>
            </a:r>
          </a:p>
        </p:txBody>
      </p:sp>
      <p:graphicFrame>
        <p:nvGraphicFramePr>
          <p:cNvPr id="76803" name="Object 3"/>
          <p:cNvGraphicFramePr>
            <a:graphicFrameLocks noGrp="1" noChangeAspect="1"/>
          </p:cNvGraphicFramePr>
          <p:nvPr>
            <p:ph idx="1"/>
          </p:nvPr>
        </p:nvGraphicFramePr>
        <p:xfrm>
          <a:off x="609600" y="1066800"/>
          <a:ext cx="8229600" cy="5780088"/>
        </p:xfrm>
        <a:graphic>
          <a:graphicData uri="http://schemas.openxmlformats.org/presentationml/2006/ole">
            <mc:AlternateContent xmlns:mc="http://schemas.openxmlformats.org/markup-compatibility/2006">
              <mc:Choice xmlns:v="urn:schemas-microsoft-com:vml" Requires="v">
                <p:oleObj spid="_x0000_s2064" name="Visio" r:id="rId3" imgW="8424875" imgH="6279741" progId="Visio.Drawing.6">
                  <p:embed/>
                </p:oleObj>
              </mc:Choice>
              <mc:Fallback>
                <p:oleObj name="Visio" r:id="rId3" imgW="8424875" imgH="6279741" progId="Visio.Drawing.6">
                  <p:embed/>
                  <p:pic>
                    <p:nvPicPr>
                      <p:cNvPr id="7680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066800"/>
                        <a:ext cx="8229600" cy="578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fld id="{1BFA8115-ECA8-4A9D-8E97-19F64D395BF9}" type="datetime1">
              <a:rPr lang="en-US" smtClean="0"/>
              <a:t>7/25/2024</a:t>
            </a:fld>
            <a:endParaRPr lang="en-US" dirty="0"/>
          </a:p>
        </p:txBody>
      </p:sp>
      <p:sp>
        <p:nvSpPr>
          <p:cNvPr id="3" name="Footer Placeholder 2"/>
          <p:cNvSpPr>
            <a:spLocks noGrp="1"/>
          </p:cNvSpPr>
          <p:nvPr>
            <p:ph type="ftr" sz="quarter" idx="11"/>
          </p:nvPr>
        </p:nvSpPr>
        <p:spPr/>
        <p:txBody>
          <a:bodyPr/>
          <a:lstStyle/>
          <a:p>
            <a:r>
              <a:rPr lang="en-US"/>
              <a:t>Machine Learning Theory</a:t>
            </a:r>
            <a:endParaRPr lang="en-US" dirty="0"/>
          </a:p>
        </p:txBody>
      </p:sp>
    </p:spTree>
    <p:extLst>
      <p:ext uri="{BB962C8B-B14F-4D97-AF65-F5344CB8AC3E}">
        <p14:creationId xmlns:p14="http://schemas.microsoft.com/office/powerpoint/2010/main" val="3383601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9671"/>
            <a:ext cx="7886700" cy="746702"/>
          </a:xfrm>
        </p:spPr>
        <p:txBody>
          <a:bodyPr>
            <a:normAutofit/>
          </a:bodyPr>
          <a:lstStyle/>
          <a:p>
            <a:r>
              <a:rPr lang="en-US" dirty="0"/>
              <a:t>Feature extractions required in ML</a:t>
            </a:r>
          </a:p>
        </p:txBody>
      </p:sp>
      <p:sp>
        <p:nvSpPr>
          <p:cNvPr id="10" name="AutoShape 4"/>
          <p:cNvSpPr>
            <a:spLocks noChangeArrowheads="1"/>
          </p:cNvSpPr>
          <p:nvPr/>
        </p:nvSpPr>
        <p:spPr bwMode="auto">
          <a:xfrm>
            <a:off x="6448060" y="3359817"/>
            <a:ext cx="1244204" cy="622167"/>
          </a:xfrm>
          <a:prstGeom prst="roundRect">
            <a:avLst>
              <a:gd name="adj" fmla="val 171"/>
            </a:avLst>
          </a:prstGeom>
          <a:solidFill>
            <a:srgbClr val="E6E6FF"/>
          </a:solidFill>
          <a:ln w="9525">
            <a:solidFill>
              <a:srgbClr val="000000"/>
            </a:solidFill>
            <a:round/>
            <a:headEnd/>
            <a:tailEnd/>
          </a:ln>
          <a:effectLst/>
        </p:spPr>
        <p:txBody>
          <a:bodyPr lIns="61214" tIns="30606" rIns="61214" bIns="30606" anchor="ctr" anchorCtr="1"/>
          <a:lstStyle/>
          <a:p>
            <a:pPr defTabSz="305582">
              <a:buSzPct val="45000"/>
              <a:tabLst>
                <a:tab pos="492387" algn="l"/>
                <a:tab pos="984772" algn="l"/>
              </a:tabLst>
            </a:pPr>
            <a:r>
              <a:rPr lang="en-GB" sz="1650" dirty="0">
                <a:solidFill>
                  <a:srgbClr val="000000"/>
                </a:solidFill>
                <a:latin typeface="Arial" charset="0"/>
              </a:rPr>
              <a:t>Learning</a:t>
            </a:r>
          </a:p>
          <a:p>
            <a:pPr defTabSz="305582">
              <a:buSzPct val="45000"/>
              <a:tabLst>
                <a:tab pos="492387" algn="l"/>
                <a:tab pos="984772" algn="l"/>
              </a:tabLst>
            </a:pPr>
            <a:r>
              <a:rPr lang="en-GB" sz="1650" dirty="0">
                <a:solidFill>
                  <a:srgbClr val="000000"/>
                </a:solidFill>
                <a:latin typeface="Arial" charset="0"/>
              </a:rPr>
              <a:t>algorithm</a:t>
            </a:r>
          </a:p>
        </p:txBody>
      </p:sp>
      <p:sp>
        <p:nvSpPr>
          <p:cNvPr id="11" name="AutoShape 6"/>
          <p:cNvSpPr>
            <a:spLocks noChangeArrowheads="1"/>
          </p:cNvSpPr>
          <p:nvPr/>
        </p:nvSpPr>
        <p:spPr bwMode="auto">
          <a:xfrm>
            <a:off x="4385383" y="3361387"/>
            <a:ext cx="1219183" cy="622167"/>
          </a:xfrm>
          <a:prstGeom prst="roundRect">
            <a:avLst>
              <a:gd name="adj" fmla="val 171"/>
            </a:avLst>
          </a:prstGeom>
          <a:solidFill>
            <a:srgbClr val="FFFFCC"/>
          </a:solidFill>
          <a:ln w="9525">
            <a:solidFill>
              <a:srgbClr val="000000"/>
            </a:solidFill>
            <a:round/>
            <a:headEnd/>
            <a:tailEnd/>
          </a:ln>
          <a:effectLst/>
        </p:spPr>
        <p:txBody>
          <a:bodyPr lIns="61214" tIns="30606" rIns="61214" bIns="30606" anchor="ctr" anchorCtr="1"/>
          <a:lstStyle/>
          <a:p>
            <a:pPr defTabSz="305582">
              <a:buSzPct val="45000"/>
              <a:tabLst>
                <a:tab pos="492387" algn="l"/>
                <a:tab pos="984772" algn="l"/>
              </a:tabLst>
            </a:pPr>
            <a:r>
              <a:rPr lang="en-GB" sz="1200" dirty="0">
                <a:solidFill>
                  <a:srgbClr val="000000"/>
                </a:solidFill>
                <a:latin typeface="Arial" charset="0"/>
              </a:rPr>
              <a:t>Feature Representation</a:t>
            </a:r>
          </a:p>
        </p:txBody>
      </p:sp>
      <p:cxnSp>
        <p:nvCxnSpPr>
          <p:cNvPr id="12" name="AutoShape 26"/>
          <p:cNvCxnSpPr>
            <a:cxnSpLocks noChangeShapeType="1"/>
            <a:endCxn id="11" idx="1"/>
          </p:cNvCxnSpPr>
          <p:nvPr/>
        </p:nvCxnSpPr>
        <p:spPr bwMode="auto">
          <a:xfrm>
            <a:off x="3423617" y="3664909"/>
            <a:ext cx="961765" cy="7561"/>
          </a:xfrm>
          <a:prstGeom prst="curvedConnector3">
            <a:avLst>
              <a:gd name="adj1" fmla="val 50000"/>
            </a:avLst>
          </a:prstGeom>
          <a:noFill/>
          <a:ln w="57150">
            <a:solidFill>
              <a:srgbClr val="00B0F0"/>
            </a:solidFill>
            <a:round/>
            <a:headEnd/>
            <a:tailEnd type="triangle" w="med" len="med"/>
          </a:ln>
          <a:effectLst/>
        </p:spPr>
      </p:cxnSp>
      <p:cxnSp>
        <p:nvCxnSpPr>
          <p:cNvPr id="13" name="AutoShape 26"/>
          <p:cNvCxnSpPr>
            <a:cxnSpLocks noChangeShapeType="1"/>
            <a:stCxn id="11" idx="3"/>
            <a:endCxn id="10" idx="1"/>
          </p:cNvCxnSpPr>
          <p:nvPr/>
        </p:nvCxnSpPr>
        <p:spPr bwMode="auto">
          <a:xfrm flipV="1">
            <a:off x="5604565" y="3670901"/>
            <a:ext cx="843494" cy="1570"/>
          </a:xfrm>
          <a:prstGeom prst="curvedConnector3">
            <a:avLst>
              <a:gd name="adj1" fmla="val 50000"/>
            </a:avLst>
          </a:prstGeom>
          <a:noFill/>
          <a:ln w="57150">
            <a:solidFill>
              <a:srgbClr val="00B0F0"/>
            </a:solidFill>
            <a:round/>
            <a:headEnd/>
            <a:tailEnd type="triangle" w="med" len="med"/>
          </a:ln>
          <a:effectLst/>
        </p:spPr>
      </p:cxnSp>
      <p:sp>
        <p:nvSpPr>
          <p:cNvPr id="16" name="Text Box 572"/>
          <p:cNvSpPr txBox="1">
            <a:spLocks noChangeArrowheads="1"/>
          </p:cNvSpPr>
          <p:nvPr/>
        </p:nvSpPr>
        <p:spPr bwMode="auto">
          <a:xfrm>
            <a:off x="2405261" y="4089520"/>
            <a:ext cx="718760" cy="392401"/>
          </a:xfrm>
          <a:prstGeom prst="rect">
            <a:avLst/>
          </a:prstGeom>
          <a:noFill/>
          <a:ln w="12700" algn="ctr">
            <a:noFill/>
            <a:miter lim="800000"/>
            <a:headEnd/>
            <a:tailEnd/>
          </a:ln>
        </p:spPr>
        <p:txBody>
          <a:bodyPr wrap="none" lIns="68567" tIns="34283" rIns="68567" bIns="34283">
            <a:spAutoFit/>
          </a:bodyPr>
          <a:lstStyle/>
          <a:p>
            <a:pPr defTabSz="685874">
              <a:defRPr/>
            </a:pPr>
            <a:r>
              <a:rPr lang="en-US" sz="2100" kern="0" dirty="0">
                <a:solidFill>
                  <a:sysClr val="window" lastClr="FFFFFF"/>
                </a:solidFill>
              </a:rPr>
              <a:t>Input</a:t>
            </a:r>
          </a:p>
        </p:txBody>
      </p:sp>
      <p:sp>
        <p:nvSpPr>
          <p:cNvPr id="9" name="Oval 8"/>
          <p:cNvSpPr/>
          <p:nvPr/>
        </p:nvSpPr>
        <p:spPr bwMode="auto">
          <a:xfrm>
            <a:off x="3921449" y="3457839"/>
            <a:ext cx="192823" cy="448035"/>
          </a:xfrm>
          <a:prstGeom prst="ellipse">
            <a:avLst/>
          </a:prstGeom>
          <a:noFill/>
          <a:ln w="38100" cap="flat" cmpd="sng" algn="ctr">
            <a:solidFill>
              <a:srgbClr val="FF0000"/>
            </a:solidFill>
            <a:prstDash val="solid"/>
            <a:round/>
            <a:headEnd type="none" w="med" len="med"/>
            <a:tailEnd type="none" w="med" len="med"/>
          </a:ln>
          <a:effectLst/>
        </p:spPr>
        <p:txBody>
          <a:bodyPr vert="horz" wrap="none" lIns="67867" tIns="33339" rIns="67867" bIns="33339" numCol="1" rtlCol="0" anchor="t" anchorCtr="0" compatLnSpc="1">
            <a:prstTxWarp prst="textNoShape">
              <a:avLst/>
            </a:prstTxWarp>
            <a:spAutoFit/>
          </a:bodyPr>
          <a:lstStyle/>
          <a:p>
            <a:pPr algn="l" eaLnBrk="0" hangingPunct="0">
              <a:spcBef>
                <a:spcPct val="0"/>
              </a:spcBef>
            </a:pPr>
            <a:endParaRPr lang="en-US" sz="1633">
              <a:solidFill>
                <a:srgbClr val="FFFFFF"/>
              </a:solidFill>
            </a:endParaRPr>
          </a:p>
        </p:txBody>
      </p:sp>
      <p:pic>
        <p:nvPicPr>
          <p:cNvPr id="15" name="Picture 1"/>
          <p:cNvPicPr>
            <a:picLocks noChangeAspect="1" noChangeArrowheads="1"/>
          </p:cNvPicPr>
          <p:nvPr/>
        </p:nvPicPr>
        <p:blipFill>
          <a:blip r:embed="rId3">
            <a:grayscl/>
          </a:blip>
          <a:srcRect/>
          <a:stretch>
            <a:fillRect/>
          </a:stretch>
        </p:blipFill>
        <p:spPr bwMode="auto">
          <a:xfrm>
            <a:off x="914400" y="2514600"/>
            <a:ext cx="2431403" cy="2286000"/>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5808724F-3D3A-46DD-AC89-A193EA756B1E}" type="datetime1">
              <a:rPr lang="en-US" smtClean="0"/>
              <a:t>7/25/2024</a:t>
            </a:fld>
            <a:endParaRPr lang="en-US" dirty="0"/>
          </a:p>
        </p:txBody>
      </p:sp>
      <p:sp>
        <p:nvSpPr>
          <p:cNvPr id="4" name="Footer Placeholder 3"/>
          <p:cNvSpPr>
            <a:spLocks noGrp="1"/>
          </p:cNvSpPr>
          <p:nvPr>
            <p:ph type="ftr" sz="quarter" idx="11"/>
          </p:nvPr>
        </p:nvSpPr>
        <p:spPr/>
        <p:txBody>
          <a:bodyPr/>
          <a:lstStyle/>
          <a:p>
            <a:r>
              <a:rPr lang="en-US"/>
              <a:t>Machine Learning Theory</a:t>
            </a:r>
            <a:endParaRPr lang="en-US" dirty="0"/>
          </a:p>
        </p:txBody>
      </p:sp>
      <p:sp>
        <p:nvSpPr>
          <p:cNvPr id="14" name="Title 1"/>
          <p:cNvSpPr txBox="1">
            <a:spLocks/>
          </p:cNvSpPr>
          <p:nvPr/>
        </p:nvSpPr>
        <p:spPr>
          <a:xfrm>
            <a:off x="628650" y="4652576"/>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t>Feature extraction is appearing as a tedious task many time!</a:t>
            </a:r>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27</a:t>
            </a:fld>
            <a:endParaRPr kumimoji="0" lang="en-US" dirty="0"/>
          </a:p>
        </p:txBody>
      </p:sp>
    </p:spTree>
    <p:extLst>
      <p:ext uri="{BB962C8B-B14F-4D97-AF65-F5344CB8AC3E}">
        <p14:creationId xmlns:p14="http://schemas.microsoft.com/office/powerpoint/2010/main" val="151262880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vs. Deep Learning</a:t>
            </a:r>
          </a:p>
        </p:txBody>
      </p:sp>
      <p:sp>
        <p:nvSpPr>
          <p:cNvPr id="3" name="Content Placeholder 2"/>
          <p:cNvSpPr>
            <a:spLocks noGrp="1"/>
          </p:cNvSpPr>
          <p:nvPr>
            <p:ph idx="1"/>
          </p:nvPr>
        </p:nvSpPr>
        <p:spPr>
          <a:xfrm>
            <a:off x="335089" y="1371600"/>
            <a:ext cx="8503920" cy="4572000"/>
          </a:xfrm>
        </p:spPr>
        <p:txBody>
          <a:bodyPr/>
          <a:lstStyle/>
          <a:p>
            <a:r>
              <a:rPr lang="en-US" sz="2400" b="1" i="1" dirty="0">
                <a:solidFill>
                  <a:srgbClr val="0070C0"/>
                </a:solidFill>
              </a:rPr>
              <a:t>Deep learning </a:t>
            </a:r>
            <a:r>
              <a:rPr lang="en-US" sz="2400" dirty="0"/>
              <a:t>(DL) is a machine learning subfield that uses multiple layers for learning data representations</a:t>
            </a:r>
          </a:p>
          <a:p>
            <a:pPr lvl="1"/>
            <a:r>
              <a:rPr lang="en-US" sz="2000" dirty="0"/>
              <a:t>DL is exceptionally effective at learning patterns</a:t>
            </a:r>
          </a:p>
        </p:txBody>
      </p:sp>
      <p:pic>
        <p:nvPicPr>
          <p:cNvPr id="4" name="Picture 3" descr="machine-learning-vs-deep-learn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757224"/>
            <a:ext cx="7010400" cy="3351349"/>
          </a:xfrm>
          <a:prstGeom prst="rect">
            <a:avLst/>
          </a:prstGeom>
        </p:spPr>
      </p:pic>
      <p:sp>
        <p:nvSpPr>
          <p:cNvPr id="5" name="Date Placeholder 4">
            <a:extLst>
              <a:ext uri="{FF2B5EF4-FFF2-40B4-BE49-F238E27FC236}">
                <a16:creationId xmlns:a16="http://schemas.microsoft.com/office/drawing/2014/main" id="{28E0E07D-C075-481F-8D1A-97C9F82C710A}"/>
              </a:ext>
            </a:extLst>
          </p:cNvPr>
          <p:cNvSpPr>
            <a:spLocks noGrp="1"/>
          </p:cNvSpPr>
          <p:nvPr>
            <p:ph type="dt" sz="half" idx="10"/>
          </p:nvPr>
        </p:nvSpPr>
        <p:spPr/>
        <p:txBody>
          <a:bodyPr/>
          <a:lstStyle/>
          <a:p>
            <a:fld id="{509449BB-ABDC-4BB9-886A-88A27D43F6C1}" type="datetime1">
              <a:rPr lang="en-US" smtClean="0"/>
              <a:t>7/25/2024</a:t>
            </a:fld>
            <a:endParaRPr lang="en-US" dirty="0"/>
          </a:p>
        </p:txBody>
      </p:sp>
      <p:sp>
        <p:nvSpPr>
          <p:cNvPr id="6" name="Footer Placeholder 5">
            <a:extLst>
              <a:ext uri="{FF2B5EF4-FFF2-40B4-BE49-F238E27FC236}">
                <a16:creationId xmlns:a16="http://schemas.microsoft.com/office/drawing/2014/main" id="{5A199989-3580-4B7B-8215-D3218DEB79B4}"/>
              </a:ext>
            </a:extLst>
          </p:cNvPr>
          <p:cNvSpPr>
            <a:spLocks noGrp="1"/>
          </p:cNvSpPr>
          <p:nvPr>
            <p:ph type="ftr" sz="quarter" idx="11"/>
          </p:nvPr>
        </p:nvSpPr>
        <p:spPr>
          <a:xfrm>
            <a:off x="304800" y="6410848"/>
            <a:ext cx="4648200" cy="365760"/>
          </a:xfrm>
        </p:spPr>
        <p:txBody>
          <a:bodyPr/>
          <a:lstStyle/>
          <a:p>
            <a:r>
              <a:rPr lang="en-US"/>
              <a:t>Machine Learning Theory</a:t>
            </a:r>
            <a:endParaRPr lang="en-US" dirty="0"/>
          </a:p>
        </p:txBody>
      </p:sp>
      <p:sp>
        <p:nvSpPr>
          <p:cNvPr id="7" name="Slide Number Placeholder 6">
            <a:extLst>
              <a:ext uri="{FF2B5EF4-FFF2-40B4-BE49-F238E27FC236}">
                <a16:creationId xmlns:a16="http://schemas.microsoft.com/office/drawing/2014/main" id="{8C4C6C89-F6C0-4269-B93F-CE34B78FDFE5}"/>
              </a:ext>
            </a:extLst>
          </p:cNvPr>
          <p:cNvSpPr>
            <a:spLocks noGrp="1"/>
          </p:cNvSpPr>
          <p:nvPr>
            <p:ph type="sldNum" sz="quarter" idx="12"/>
          </p:nvPr>
        </p:nvSpPr>
        <p:spPr/>
        <p:txBody>
          <a:bodyPr/>
          <a:lstStyle/>
          <a:p>
            <a:fld id="{EA7C8D44-3667-46F6-9772-CC52308E2A7F}" type="slidenum">
              <a:rPr kumimoji="0" lang="en-US" smtClean="0"/>
              <a:pPr/>
              <a:t>28</a:t>
            </a:fld>
            <a:endParaRPr kumimoji="0" lang="en-US" dirty="0"/>
          </a:p>
        </p:txBody>
      </p:sp>
    </p:spTree>
    <p:extLst>
      <p:ext uri="{BB962C8B-B14F-4D97-AF65-F5344CB8AC3E}">
        <p14:creationId xmlns:p14="http://schemas.microsoft.com/office/powerpoint/2010/main" val="573795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A2D01-D1CF-4C25-AE47-75FFD32E36F3}"/>
              </a:ext>
            </a:extLst>
          </p:cNvPr>
          <p:cNvSpPr>
            <a:spLocks noGrp="1"/>
          </p:cNvSpPr>
          <p:nvPr>
            <p:ph type="title"/>
          </p:nvPr>
        </p:nvSpPr>
        <p:spPr/>
        <p:txBody>
          <a:bodyPr/>
          <a:lstStyle/>
          <a:p>
            <a:r>
              <a:rPr lang="en-US" dirty="0"/>
              <a:t>Feature Engineering</a:t>
            </a:r>
            <a:endParaRPr lang="en-IN" dirty="0"/>
          </a:p>
        </p:txBody>
      </p:sp>
      <p:pic>
        <p:nvPicPr>
          <p:cNvPr id="4" name="Picture 3">
            <a:extLst>
              <a:ext uri="{FF2B5EF4-FFF2-40B4-BE49-F238E27FC236}">
                <a16:creationId xmlns:a16="http://schemas.microsoft.com/office/drawing/2014/main" id="{DD1F78E4-5139-4686-9FA8-CBA4415D0462}"/>
              </a:ext>
            </a:extLst>
          </p:cNvPr>
          <p:cNvPicPr>
            <a:picLocks noChangeAspect="1"/>
          </p:cNvPicPr>
          <p:nvPr/>
        </p:nvPicPr>
        <p:blipFill>
          <a:blip r:embed="rId2"/>
          <a:stretch>
            <a:fillRect/>
          </a:stretch>
        </p:blipFill>
        <p:spPr>
          <a:xfrm>
            <a:off x="1063753" y="1738630"/>
            <a:ext cx="7772399" cy="1676399"/>
          </a:xfrm>
          <a:prstGeom prst="rect">
            <a:avLst/>
          </a:prstGeom>
        </p:spPr>
      </p:pic>
      <p:sp>
        <p:nvSpPr>
          <p:cNvPr id="3" name="Text Placeholder 2">
            <a:extLst>
              <a:ext uri="{FF2B5EF4-FFF2-40B4-BE49-F238E27FC236}">
                <a16:creationId xmlns:a16="http://schemas.microsoft.com/office/drawing/2014/main" id="{4686FF2B-AD4C-4E93-8FF8-AD49EA7E6903}"/>
              </a:ext>
            </a:extLst>
          </p:cNvPr>
          <p:cNvSpPr>
            <a:spLocks noGrp="1"/>
          </p:cNvSpPr>
          <p:nvPr>
            <p:ph type="body" idx="1"/>
          </p:nvPr>
        </p:nvSpPr>
        <p:spPr>
          <a:xfrm>
            <a:off x="609600" y="1054544"/>
            <a:ext cx="8382000" cy="5157470"/>
          </a:xfrm>
        </p:spPr>
        <p:txBody>
          <a:bodyPr>
            <a:normAutofit fontScale="92500" lnSpcReduction="20000"/>
          </a:bodyPr>
          <a:lstStyle/>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pPr marL="0" indent="0">
              <a:buNone/>
            </a:pPr>
            <a:r>
              <a:rPr lang="en-US" dirty="0">
                <a:solidFill>
                  <a:srgbClr val="FF0000"/>
                </a:solidFill>
              </a:rPr>
              <a:t>   </a:t>
            </a:r>
          </a:p>
          <a:p>
            <a:r>
              <a:rPr lang="en-US" dirty="0"/>
              <a:t>The problem of transforming raw data into a dataset is called </a:t>
            </a:r>
            <a:r>
              <a:rPr lang="en-US" b="1" dirty="0"/>
              <a:t>feature engineering</a:t>
            </a:r>
            <a:r>
              <a:rPr lang="en-US" dirty="0"/>
              <a:t>. </a:t>
            </a:r>
          </a:p>
          <a:p>
            <a:endParaRPr lang="en-US" dirty="0"/>
          </a:p>
          <a:p>
            <a:r>
              <a:rPr lang="en-US" dirty="0"/>
              <a:t>For most practical problems, feature engineering is a labor-intensive process that demands from the data analyst a lot of creativity and, preferably, domain knowledge</a:t>
            </a:r>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IN" dirty="0">
              <a:solidFill>
                <a:srgbClr val="FF0000"/>
              </a:solidFill>
            </a:endParaRPr>
          </a:p>
        </p:txBody>
      </p:sp>
    </p:spTree>
    <p:extLst>
      <p:ext uri="{BB962C8B-B14F-4D97-AF65-F5344CB8AC3E}">
        <p14:creationId xmlns:p14="http://schemas.microsoft.com/office/powerpoint/2010/main" val="541366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FA888-6E6D-4685-BFD4-981DDCEF0C68}"/>
              </a:ext>
            </a:extLst>
          </p:cNvPr>
          <p:cNvSpPr>
            <a:spLocks noGrp="1"/>
          </p:cNvSpPr>
          <p:nvPr>
            <p:ph type="title"/>
          </p:nvPr>
        </p:nvSpPr>
        <p:spPr>
          <a:xfrm>
            <a:off x="1986906" y="254580"/>
            <a:ext cx="4939868" cy="964620"/>
          </a:xfrm>
        </p:spPr>
        <p:txBody>
          <a:bodyPr anchor="b">
            <a:normAutofit fontScale="90000"/>
          </a:bodyPr>
          <a:lstStyle/>
          <a:p>
            <a:r>
              <a:rPr lang="en-IN" sz="3075" dirty="0">
                <a:solidFill>
                  <a:srgbClr val="1F16DA"/>
                </a:solidFill>
              </a:rPr>
              <a:t>What is Artificial Intelligence </a:t>
            </a:r>
            <a:r>
              <a:rPr lang="en-IN" sz="3075" dirty="0"/>
              <a:t>?</a:t>
            </a:r>
            <a:endParaRPr lang="en-IN" sz="3075" dirty="0">
              <a:cs typeface="Calibri Light"/>
            </a:endParaRPr>
          </a:p>
        </p:txBody>
      </p:sp>
      <p:sp>
        <p:nvSpPr>
          <p:cNvPr id="3" name="Content Placeholder 2">
            <a:extLst>
              <a:ext uri="{FF2B5EF4-FFF2-40B4-BE49-F238E27FC236}">
                <a16:creationId xmlns:a16="http://schemas.microsoft.com/office/drawing/2014/main" id="{F045F43E-9279-4FEE-B821-5263FF7CFD54}"/>
              </a:ext>
            </a:extLst>
          </p:cNvPr>
          <p:cNvSpPr>
            <a:spLocks noGrp="1"/>
          </p:cNvSpPr>
          <p:nvPr>
            <p:ph idx="1"/>
          </p:nvPr>
        </p:nvSpPr>
        <p:spPr>
          <a:xfrm>
            <a:off x="3855720" y="1923379"/>
            <a:ext cx="4939867" cy="3688244"/>
          </a:xfrm>
        </p:spPr>
        <p:txBody>
          <a:bodyPr>
            <a:normAutofit fontScale="92500" lnSpcReduction="20000"/>
          </a:bodyPr>
          <a:lstStyle/>
          <a:p>
            <a:pPr algn="just"/>
            <a:r>
              <a:rPr lang="en-US" dirty="0"/>
              <a:t>Artificial intelligence (AI) refers to the simulation of human intelligence in machines that are programmed to make machines to </a:t>
            </a:r>
            <a:r>
              <a:rPr lang="en-US" b="1" dirty="0">
                <a:solidFill>
                  <a:srgbClr val="7030A0"/>
                </a:solidFill>
              </a:rPr>
              <a:t>think like humans </a:t>
            </a:r>
            <a:r>
              <a:rPr lang="en-US" dirty="0">
                <a:solidFill>
                  <a:srgbClr val="7030A0"/>
                </a:solidFill>
              </a:rPr>
              <a:t>and </a:t>
            </a:r>
            <a:r>
              <a:rPr lang="en-US" b="1" dirty="0">
                <a:solidFill>
                  <a:srgbClr val="7030A0"/>
                </a:solidFill>
              </a:rPr>
              <a:t>mimic their actions</a:t>
            </a:r>
            <a:r>
              <a:rPr lang="en-US" dirty="0"/>
              <a:t>.</a:t>
            </a:r>
          </a:p>
          <a:p>
            <a:pPr algn="just"/>
            <a:endParaRPr lang="en-US" dirty="0"/>
          </a:p>
          <a:p>
            <a:pPr algn="just"/>
            <a:r>
              <a:rPr lang="en-US" dirty="0"/>
              <a:t>Or Simply make Machines mimic Human Behavior or Actions</a:t>
            </a:r>
            <a:endParaRPr lang="en-IN" dirty="0"/>
          </a:p>
        </p:txBody>
      </p:sp>
      <p:pic>
        <p:nvPicPr>
          <p:cNvPr id="5" name="Picture 4" descr="Cute yellow robot">
            <a:extLst>
              <a:ext uri="{FF2B5EF4-FFF2-40B4-BE49-F238E27FC236}">
                <a16:creationId xmlns:a16="http://schemas.microsoft.com/office/drawing/2014/main" id="{44B65EC1-C542-4215-BAF9-4AC035E64126}"/>
              </a:ext>
            </a:extLst>
          </p:cNvPr>
          <p:cNvPicPr>
            <a:picLocks noChangeAspect="1"/>
          </p:cNvPicPr>
          <p:nvPr/>
        </p:nvPicPr>
        <p:blipFill rotWithShape="1">
          <a:blip r:embed="rId2"/>
          <a:srcRect l="50323" r="4561" b="4"/>
          <a:stretch/>
        </p:blipFill>
        <p:spPr>
          <a:xfrm>
            <a:off x="152400" y="1255541"/>
            <a:ext cx="3476678" cy="5143493"/>
          </a:xfrm>
          <a:prstGeom prst="rect">
            <a:avLst/>
          </a:prstGeom>
          <a:effectLst/>
        </p:spPr>
      </p:pic>
      <p:sp>
        <p:nvSpPr>
          <p:cNvPr id="4" name="Date Placeholder 3"/>
          <p:cNvSpPr>
            <a:spLocks noGrp="1"/>
          </p:cNvSpPr>
          <p:nvPr>
            <p:ph type="dt" sz="half" idx="10"/>
          </p:nvPr>
        </p:nvSpPr>
        <p:spPr/>
        <p:txBody>
          <a:bodyPr/>
          <a:lstStyle/>
          <a:p>
            <a:fld id="{1DFBB9E1-651D-4320-96B7-19C299CF2474}" type="datetime1">
              <a:rPr lang="en-US" smtClean="0"/>
              <a:t>7/25/2024</a:t>
            </a:fld>
            <a:endParaRPr lang="en-US" dirty="0"/>
          </a:p>
        </p:txBody>
      </p:sp>
      <p:sp>
        <p:nvSpPr>
          <p:cNvPr id="6" name="Footer Placeholder 5"/>
          <p:cNvSpPr>
            <a:spLocks noGrp="1"/>
          </p:cNvSpPr>
          <p:nvPr>
            <p:ph type="ftr" sz="quarter" idx="11"/>
          </p:nvPr>
        </p:nvSpPr>
        <p:spPr/>
        <p:txBody>
          <a:bodyPr/>
          <a:lstStyle/>
          <a:p>
            <a:r>
              <a:rPr lang="en-US"/>
              <a:t>Machine Learning Theory</a:t>
            </a:r>
            <a:endParaRPr lang="en-US" dirty="0"/>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3</a:t>
            </a:fld>
            <a:endParaRPr kumimoji="0" lang="en-US" dirty="0"/>
          </a:p>
        </p:txBody>
      </p:sp>
    </p:spTree>
    <p:extLst>
      <p:ext uri="{BB962C8B-B14F-4D97-AF65-F5344CB8AC3E}">
        <p14:creationId xmlns:p14="http://schemas.microsoft.com/office/powerpoint/2010/main" val="2423823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4D09C-A353-43BE-8B5D-1C72525CA501}"/>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07FAE1AB-A200-4A23-BF14-CD438EA263F4}"/>
              </a:ext>
            </a:extLst>
          </p:cNvPr>
          <p:cNvSpPr>
            <a:spLocks noGrp="1"/>
          </p:cNvSpPr>
          <p:nvPr>
            <p:ph type="dt" sz="half" idx="10"/>
          </p:nvPr>
        </p:nvSpPr>
        <p:spPr/>
        <p:txBody>
          <a:bodyPr/>
          <a:lstStyle/>
          <a:p>
            <a:fld id="{261B90CE-554F-4CC5-AF8A-98DA0931B941}" type="datetime1">
              <a:rPr lang="en-US" smtClean="0"/>
              <a:t>7/25/2024</a:t>
            </a:fld>
            <a:endParaRPr lang="en-US" dirty="0"/>
          </a:p>
        </p:txBody>
      </p:sp>
      <p:sp>
        <p:nvSpPr>
          <p:cNvPr id="4" name="Footer Placeholder 3">
            <a:extLst>
              <a:ext uri="{FF2B5EF4-FFF2-40B4-BE49-F238E27FC236}">
                <a16:creationId xmlns:a16="http://schemas.microsoft.com/office/drawing/2014/main" id="{7CFB3FF8-934E-4C4F-ABB9-E834D32DDDB3}"/>
              </a:ext>
            </a:extLst>
          </p:cNvPr>
          <p:cNvSpPr>
            <a:spLocks noGrp="1"/>
          </p:cNvSpPr>
          <p:nvPr>
            <p:ph type="ftr" sz="quarter" idx="11"/>
          </p:nvPr>
        </p:nvSpPr>
        <p:spPr/>
        <p:txBody>
          <a:bodyPr/>
          <a:lstStyle/>
          <a:p>
            <a:r>
              <a:rPr lang="en-US"/>
              <a:t>Machine Learning Theory</a:t>
            </a:r>
            <a:endParaRPr lang="en-US" dirty="0"/>
          </a:p>
        </p:txBody>
      </p:sp>
      <p:sp>
        <p:nvSpPr>
          <p:cNvPr id="5" name="Slide Number Placeholder 4">
            <a:extLst>
              <a:ext uri="{FF2B5EF4-FFF2-40B4-BE49-F238E27FC236}">
                <a16:creationId xmlns:a16="http://schemas.microsoft.com/office/drawing/2014/main" id="{C1A57FC4-771F-448E-B2C4-660295EC19DF}"/>
              </a:ext>
            </a:extLst>
          </p:cNvPr>
          <p:cNvSpPr>
            <a:spLocks noGrp="1"/>
          </p:cNvSpPr>
          <p:nvPr>
            <p:ph type="sldNum" sz="quarter" idx="12"/>
          </p:nvPr>
        </p:nvSpPr>
        <p:spPr/>
        <p:txBody>
          <a:bodyPr/>
          <a:lstStyle/>
          <a:p>
            <a:fld id="{EA7C8D44-3667-46F6-9772-CC52308E2A7F}" type="slidenum">
              <a:rPr kumimoji="0" lang="en-US" smtClean="0"/>
              <a:pPr/>
              <a:t>30</a:t>
            </a:fld>
            <a:endParaRPr kumimoji="0" lang="en-US" dirty="0"/>
          </a:p>
        </p:txBody>
      </p:sp>
      <p:pic>
        <p:nvPicPr>
          <p:cNvPr id="7" name="Content Placeholder 6">
            <a:extLst>
              <a:ext uri="{FF2B5EF4-FFF2-40B4-BE49-F238E27FC236}">
                <a16:creationId xmlns:a16="http://schemas.microsoft.com/office/drawing/2014/main" id="{6618691D-FF6D-46B1-AC20-E778EB9CD0E7}"/>
              </a:ext>
            </a:extLst>
          </p:cNvPr>
          <p:cNvPicPr>
            <a:picLocks noGrp="1" noChangeAspect="1"/>
          </p:cNvPicPr>
          <p:nvPr>
            <p:ph sz="quarter" idx="1"/>
          </p:nvPr>
        </p:nvPicPr>
        <p:blipFill>
          <a:blip r:embed="rId2"/>
          <a:stretch>
            <a:fillRect/>
          </a:stretch>
        </p:blipFill>
        <p:spPr>
          <a:xfrm>
            <a:off x="952186" y="2292841"/>
            <a:ext cx="5868028" cy="3097704"/>
          </a:xfrm>
          <a:prstGeom prst="rect">
            <a:avLst/>
          </a:prstGeom>
        </p:spPr>
      </p:pic>
    </p:spTree>
    <p:extLst>
      <p:ext uri="{BB962C8B-B14F-4D97-AF65-F5344CB8AC3E}">
        <p14:creationId xmlns:p14="http://schemas.microsoft.com/office/powerpoint/2010/main" val="1169627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F942-193B-4DC3-8FD5-08BA0230550E}"/>
              </a:ext>
            </a:extLst>
          </p:cNvPr>
          <p:cNvSpPr>
            <a:spLocks noGrp="1"/>
          </p:cNvSpPr>
          <p:nvPr>
            <p:ph type="title"/>
          </p:nvPr>
        </p:nvSpPr>
        <p:spPr/>
        <p:txBody>
          <a:bodyPr/>
          <a:lstStyle/>
          <a:p>
            <a:r>
              <a:rPr lang="en-US" dirty="0"/>
              <a:t>Train – test </a:t>
            </a:r>
            <a:r>
              <a:rPr lang="en-US" dirty="0" err="1"/>
              <a:t>spliting</a:t>
            </a:r>
            <a:endParaRPr lang="en-IN" dirty="0"/>
          </a:p>
        </p:txBody>
      </p:sp>
      <p:sp>
        <p:nvSpPr>
          <p:cNvPr id="3" name="Date Placeholder 2">
            <a:extLst>
              <a:ext uri="{FF2B5EF4-FFF2-40B4-BE49-F238E27FC236}">
                <a16:creationId xmlns:a16="http://schemas.microsoft.com/office/drawing/2014/main" id="{AC2715B3-B899-4E4D-9550-19AC6C7FDE40}"/>
              </a:ext>
            </a:extLst>
          </p:cNvPr>
          <p:cNvSpPr>
            <a:spLocks noGrp="1"/>
          </p:cNvSpPr>
          <p:nvPr>
            <p:ph type="dt" sz="half" idx="10"/>
          </p:nvPr>
        </p:nvSpPr>
        <p:spPr/>
        <p:txBody>
          <a:bodyPr/>
          <a:lstStyle/>
          <a:p>
            <a:fld id="{261B90CE-554F-4CC5-AF8A-98DA0931B941}" type="datetime1">
              <a:rPr lang="en-US" smtClean="0"/>
              <a:t>7/25/2024</a:t>
            </a:fld>
            <a:endParaRPr lang="en-US" dirty="0"/>
          </a:p>
        </p:txBody>
      </p:sp>
      <p:sp>
        <p:nvSpPr>
          <p:cNvPr id="4" name="Footer Placeholder 3">
            <a:extLst>
              <a:ext uri="{FF2B5EF4-FFF2-40B4-BE49-F238E27FC236}">
                <a16:creationId xmlns:a16="http://schemas.microsoft.com/office/drawing/2014/main" id="{FE6D2008-C815-4054-99D0-5BC0B78F6415}"/>
              </a:ext>
            </a:extLst>
          </p:cNvPr>
          <p:cNvSpPr>
            <a:spLocks noGrp="1"/>
          </p:cNvSpPr>
          <p:nvPr>
            <p:ph type="ftr" sz="quarter" idx="11"/>
          </p:nvPr>
        </p:nvSpPr>
        <p:spPr/>
        <p:txBody>
          <a:bodyPr/>
          <a:lstStyle/>
          <a:p>
            <a:r>
              <a:rPr lang="en-US"/>
              <a:t>Machine Learning Theory</a:t>
            </a:r>
            <a:endParaRPr lang="en-US" dirty="0"/>
          </a:p>
        </p:txBody>
      </p:sp>
      <p:sp>
        <p:nvSpPr>
          <p:cNvPr id="5" name="Slide Number Placeholder 4">
            <a:extLst>
              <a:ext uri="{FF2B5EF4-FFF2-40B4-BE49-F238E27FC236}">
                <a16:creationId xmlns:a16="http://schemas.microsoft.com/office/drawing/2014/main" id="{E1A1525A-C7FE-41FB-8F96-5DE2F7012B71}"/>
              </a:ext>
            </a:extLst>
          </p:cNvPr>
          <p:cNvSpPr>
            <a:spLocks noGrp="1"/>
          </p:cNvSpPr>
          <p:nvPr>
            <p:ph type="sldNum" sz="quarter" idx="12"/>
          </p:nvPr>
        </p:nvSpPr>
        <p:spPr/>
        <p:txBody>
          <a:bodyPr/>
          <a:lstStyle/>
          <a:p>
            <a:fld id="{EA7C8D44-3667-46F6-9772-CC52308E2A7F}" type="slidenum">
              <a:rPr kumimoji="0" lang="en-US" smtClean="0"/>
              <a:pPr/>
              <a:t>31</a:t>
            </a:fld>
            <a:endParaRPr kumimoji="0" lang="en-US" dirty="0"/>
          </a:p>
        </p:txBody>
      </p:sp>
      <p:pic>
        <p:nvPicPr>
          <p:cNvPr id="7" name="Content Placeholder 6">
            <a:extLst>
              <a:ext uri="{FF2B5EF4-FFF2-40B4-BE49-F238E27FC236}">
                <a16:creationId xmlns:a16="http://schemas.microsoft.com/office/drawing/2014/main" id="{D1C67AA6-8F84-4761-A32C-929D6A7EB487}"/>
              </a:ext>
            </a:extLst>
          </p:cNvPr>
          <p:cNvPicPr>
            <a:picLocks noGrp="1" noChangeAspect="1"/>
          </p:cNvPicPr>
          <p:nvPr>
            <p:ph sz="quarter" idx="1"/>
          </p:nvPr>
        </p:nvPicPr>
        <p:blipFill>
          <a:blip r:embed="rId2"/>
          <a:stretch>
            <a:fillRect/>
          </a:stretch>
        </p:blipFill>
        <p:spPr>
          <a:xfrm>
            <a:off x="1444745" y="2209800"/>
            <a:ext cx="5614670" cy="2895600"/>
          </a:xfrm>
          <a:prstGeom prst="rect">
            <a:avLst/>
          </a:prstGeom>
        </p:spPr>
      </p:pic>
    </p:spTree>
    <p:extLst>
      <p:ext uri="{BB962C8B-B14F-4D97-AF65-F5344CB8AC3E}">
        <p14:creationId xmlns:p14="http://schemas.microsoft.com/office/powerpoint/2010/main" val="3351536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B970-86DF-47F7-ADF6-59B0C0F8F758}"/>
              </a:ext>
            </a:extLst>
          </p:cNvPr>
          <p:cNvSpPr>
            <a:spLocks noGrp="1"/>
          </p:cNvSpPr>
          <p:nvPr>
            <p:ph type="title"/>
          </p:nvPr>
        </p:nvSpPr>
        <p:spPr/>
        <p:txBody>
          <a:bodyPr/>
          <a:lstStyle/>
          <a:p>
            <a:r>
              <a:rPr lang="en-US" dirty="0"/>
              <a:t>Data preparation before using</a:t>
            </a:r>
            <a:endParaRPr lang="en-IN" dirty="0"/>
          </a:p>
        </p:txBody>
      </p:sp>
      <p:sp>
        <p:nvSpPr>
          <p:cNvPr id="3" name="Date Placeholder 2">
            <a:extLst>
              <a:ext uri="{FF2B5EF4-FFF2-40B4-BE49-F238E27FC236}">
                <a16:creationId xmlns:a16="http://schemas.microsoft.com/office/drawing/2014/main" id="{881DEBEE-0F42-4F5E-8A99-A66F930C77F2}"/>
              </a:ext>
            </a:extLst>
          </p:cNvPr>
          <p:cNvSpPr>
            <a:spLocks noGrp="1"/>
          </p:cNvSpPr>
          <p:nvPr>
            <p:ph type="dt" sz="half" idx="10"/>
          </p:nvPr>
        </p:nvSpPr>
        <p:spPr/>
        <p:txBody>
          <a:bodyPr/>
          <a:lstStyle/>
          <a:p>
            <a:fld id="{261B90CE-554F-4CC5-AF8A-98DA0931B941}" type="datetime1">
              <a:rPr lang="en-US" smtClean="0"/>
              <a:t>7/25/2024</a:t>
            </a:fld>
            <a:endParaRPr lang="en-US" dirty="0"/>
          </a:p>
        </p:txBody>
      </p:sp>
      <p:sp>
        <p:nvSpPr>
          <p:cNvPr id="4" name="Footer Placeholder 3">
            <a:extLst>
              <a:ext uri="{FF2B5EF4-FFF2-40B4-BE49-F238E27FC236}">
                <a16:creationId xmlns:a16="http://schemas.microsoft.com/office/drawing/2014/main" id="{A6D2B0D9-760B-4B70-ADB2-CF619805834C}"/>
              </a:ext>
            </a:extLst>
          </p:cNvPr>
          <p:cNvSpPr>
            <a:spLocks noGrp="1"/>
          </p:cNvSpPr>
          <p:nvPr>
            <p:ph type="ftr" sz="quarter" idx="11"/>
          </p:nvPr>
        </p:nvSpPr>
        <p:spPr/>
        <p:txBody>
          <a:bodyPr/>
          <a:lstStyle/>
          <a:p>
            <a:r>
              <a:rPr lang="en-US"/>
              <a:t>Machine Learning Theory</a:t>
            </a:r>
            <a:endParaRPr lang="en-US" dirty="0"/>
          </a:p>
        </p:txBody>
      </p:sp>
      <p:sp>
        <p:nvSpPr>
          <p:cNvPr id="5" name="Slide Number Placeholder 4">
            <a:extLst>
              <a:ext uri="{FF2B5EF4-FFF2-40B4-BE49-F238E27FC236}">
                <a16:creationId xmlns:a16="http://schemas.microsoft.com/office/drawing/2014/main" id="{3E07EAFA-353B-4480-BD3C-775C6C312008}"/>
              </a:ext>
            </a:extLst>
          </p:cNvPr>
          <p:cNvSpPr>
            <a:spLocks noGrp="1"/>
          </p:cNvSpPr>
          <p:nvPr>
            <p:ph type="sldNum" sz="quarter" idx="12"/>
          </p:nvPr>
        </p:nvSpPr>
        <p:spPr/>
        <p:txBody>
          <a:bodyPr/>
          <a:lstStyle/>
          <a:p>
            <a:fld id="{EA7C8D44-3667-46F6-9772-CC52308E2A7F}" type="slidenum">
              <a:rPr kumimoji="0" lang="en-US" smtClean="0"/>
              <a:pPr/>
              <a:t>32</a:t>
            </a:fld>
            <a:endParaRPr kumimoji="0" lang="en-US" dirty="0"/>
          </a:p>
        </p:txBody>
      </p:sp>
      <p:sp>
        <p:nvSpPr>
          <p:cNvPr id="6" name="Content Placeholder 5">
            <a:extLst>
              <a:ext uri="{FF2B5EF4-FFF2-40B4-BE49-F238E27FC236}">
                <a16:creationId xmlns:a16="http://schemas.microsoft.com/office/drawing/2014/main" id="{36D3A095-87B8-46E9-BCFC-FE225716540B}"/>
              </a:ext>
            </a:extLst>
          </p:cNvPr>
          <p:cNvSpPr>
            <a:spLocks noGrp="1"/>
          </p:cNvSpPr>
          <p:nvPr>
            <p:ph sz="quarter" idx="1"/>
          </p:nvPr>
        </p:nvSpPr>
        <p:spPr>
          <a:xfrm>
            <a:off x="323088" y="1467697"/>
            <a:ext cx="8534400" cy="4876801"/>
          </a:xfrm>
        </p:spPr>
        <p:txBody>
          <a:bodyPr>
            <a:normAutofit fontScale="85000" lnSpcReduction="20000"/>
          </a:bodyPr>
          <a:lstStyle/>
          <a:p>
            <a:r>
              <a:rPr lang="en-US" dirty="0"/>
              <a:t>Understand the type of data in the given input data set.</a:t>
            </a:r>
          </a:p>
          <a:p>
            <a:r>
              <a:rPr lang="en-US" dirty="0"/>
              <a:t>Explore the data to understand the nature and quality.</a:t>
            </a:r>
          </a:p>
          <a:p>
            <a:r>
              <a:rPr lang="en-US" dirty="0"/>
              <a:t>Explore the relationships amongst the data elements, e.g. inter-feature relationship.</a:t>
            </a:r>
          </a:p>
          <a:p>
            <a:r>
              <a:rPr lang="en-US" dirty="0"/>
              <a:t>Find potential issues in data.</a:t>
            </a:r>
          </a:p>
          <a:p>
            <a:pPr lvl="1"/>
            <a:r>
              <a:rPr lang="en-US" dirty="0"/>
              <a:t>Do the necessary remediation, e.g. impute missing data values, etc., if needed.</a:t>
            </a:r>
          </a:p>
          <a:p>
            <a:pPr lvl="1"/>
            <a:r>
              <a:rPr lang="en-US" dirty="0"/>
              <a:t>Apply pre-processing steps, as necessary.</a:t>
            </a:r>
          </a:p>
          <a:p>
            <a:endParaRPr lang="en-US" dirty="0"/>
          </a:p>
          <a:p>
            <a:r>
              <a:rPr lang="en-US" sz="2600" dirty="0"/>
              <a:t>Once the data is prepared for modelling, then the learning tasks start off. Asa part of it, do the following activities:</a:t>
            </a:r>
          </a:p>
          <a:p>
            <a:pPr lvl="1"/>
            <a:r>
              <a:rPr lang="en-US" dirty="0"/>
              <a:t>The input data is first divided into parts – the training data and the test</a:t>
            </a:r>
          </a:p>
          <a:p>
            <a:pPr lvl="1"/>
            <a:r>
              <a:rPr lang="en-US" dirty="0"/>
              <a:t>Consider different models or learning algorithms for selection.</a:t>
            </a:r>
          </a:p>
          <a:p>
            <a:pPr lvl="1"/>
            <a:r>
              <a:rPr lang="en-US" dirty="0"/>
              <a:t>Train the model based on the training data for supervised learning</a:t>
            </a:r>
          </a:p>
          <a:p>
            <a:pPr lvl="1"/>
            <a:r>
              <a:rPr lang="en-US" dirty="0"/>
              <a:t>problem and apply to unknown data. Directly apply the chosen</a:t>
            </a:r>
          </a:p>
        </p:txBody>
      </p:sp>
    </p:spTree>
    <p:extLst>
      <p:ext uri="{BB962C8B-B14F-4D97-AF65-F5344CB8AC3E}">
        <p14:creationId xmlns:p14="http://schemas.microsoft.com/office/powerpoint/2010/main" val="3700232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E186C-ED27-4820-9B46-FBAAF3FAC785}"/>
              </a:ext>
            </a:extLst>
          </p:cNvPr>
          <p:cNvSpPr>
            <a:spLocks noGrp="1"/>
          </p:cNvSpPr>
          <p:nvPr>
            <p:ph type="title"/>
          </p:nvPr>
        </p:nvSpPr>
        <p:spPr/>
        <p:txBody>
          <a:bodyPr/>
          <a:lstStyle/>
          <a:p>
            <a:r>
              <a:rPr lang="en-US" dirty="0"/>
              <a:t>Sample dataset</a:t>
            </a:r>
            <a:endParaRPr lang="en-IN" dirty="0"/>
          </a:p>
        </p:txBody>
      </p:sp>
      <p:sp>
        <p:nvSpPr>
          <p:cNvPr id="3" name="Date Placeholder 2">
            <a:extLst>
              <a:ext uri="{FF2B5EF4-FFF2-40B4-BE49-F238E27FC236}">
                <a16:creationId xmlns:a16="http://schemas.microsoft.com/office/drawing/2014/main" id="{F51AAC16-004D-4DF3-B0B5-5CF54993B64F}"/>
              </a:ext>
            </a:extLst>
          </p:cNvPr>
          <p:cNvSpPr>
            <a:spLocks noGrp="1"/>
          </p:cNvSpPr>
          <p:nvPr>
            <p:ph type="dt" sz="half" idx="10"/>
          </p:nvPr>
        </p:nvSpPr>
        <p:spPr/>
        <p:txBody>
          <a:bodyPr/>
          <a:lstStyle/>
          <a:p>
            <a:fld id="{261B90CE-554F-4CC5-AF8A-98DA0931B941}" type="datetime1">
              <a:rPr lang="en-US" smtClean="0"/>
              <a:t>7/25/2024</a:t>
            </a:fld>
            <a:endParaRPr lang="en-US" dirty="0"/>
          </a:p>
        </p:txBody>
      </p:sp>
      <p:sp>
        <p:nvSpPr>
          <p:cNvPr id="4" name="Footer Placeholder 3">
            <a:extLst>
              <a:ext uri="{FF2B5EF4-FFF2-40B4-BE49-F238E27FC236}">
                <a16:creationId xmlns:a16="http://schemas.microsoft.com/office/drawing/2014/main" id="{DB534E04-A984-4AD0-AB63-F2614929F515}"/>
              </a:ext>
            </a:extLst>
          </p:cNvPr>
          <p:cNvSpPr>
            <a:spLocks noGrp="1"/>
          </p:cNvSpPr>
          <p:nvPr>
            <p:ph type="ftr" sz="quarter" idx="11"/>
          </p:nvPr>
        </p:nvSpPr>
        <p:spPr/>
        <p:txBody>
          <a:bodyPr/>
          <a:lstStyle/>
          <a:p>
            <a:r>
              <a:rPr lang="en-US"/>
              <a:t>Machine Learning Theory</a:t>
            </a:r>
            <a:endParaRPr lang="en-US" dirty="0"/>
          </a:p>
        </p:txBody>
      </p:sp>
      <p:sp>
        <p:nvSpPr>
          <p:cNvPr id="5" name="Slide Number Placeholder 4">
            <a:extLst>
              <a:ext uri="{FF2B5EF4-FFF2-40B4-BE49-F238E27FC236}">
                <a16:creationId xmlns:a16="http://schemas.microsoft.com/office/drawing/2014/main" id="{DB8C3DC0-1B41-4B13-82F3-F3235BA088A8}"/>
              </a:ext>
            </a:extLst>
          </p:cNvPr>
          <p:cNvSpPr>
            <a:spLocks noGrp="1"/>
          </p:cNvSpPr>
          <p:nvPr>
            <p:ph type="sldNum" sz="quarter" idx="12"/>
          </p:nvPr>
        </p:nvSpPr>
        <p:spPr/>
        <p:txBody>
          <a:bodyPr/>
          <a:lstStyle/>
          <a:p>
            <a:fld id="{EA7C8D44-3667-46F6-9772-CC52308E2A7F}" type="slidenum">
              <a:rPr kumimoji="0" lang="en-US" smtClean="0"/>
              <a:pPr/>
              <a:t>33</a:t>
            </a:fld>
            <a:endParaRPr kumimoji="0" lang="en-US" dirty="0"/>
          </a:p>
        </p:txBody>
      </p:sp>
      <p:pic>
        <p:nvPicPr>
          <p:cNvPr id="7" name="Content Placeholder 6">
            <a:extLst>
              <a:ext uri="{FF2B5EF4-FFF2-40B4-BE49-F238E27FC236}">
                <a16:creationId xmlns:a16="http://schemas.microsoft.com/office/drawing/2014/main" id="{BE53DF69-597A-4F5D-860B-5C20DD9F30BC}"/>
              </a:ext>
            </a:extLst>
          </p:cNvPr>
          <p:cNvPicPr>
            <a:picLocks noGrp="1" noChangeAspect="1"/>
          </p:cNvPicPr>
          <p:nvPr>
            <p:ph sz="quarter" idx="1"/>
          </p:nvPr>
        </p:nvPicPr>
        <p:blipFill>
          <a:blip r:embed="rId2"/>
          <a:stretch>
            <a:fillRect/>
          </a:stretch>
        </p:blipFill>
        <p:spPr>
          <a:xfrm>
            <a:off x="960583" y="1741472"/>
            <a:ext cx="6802210" cy="4090156"/>
          </a:xfrm>
          <a:prstGeom prst="rect">
            <a:avLst/>
          </a:prstGeom>
        </p:spPr>
      </p:pic>
    </p:spTree>
    <p:extLst>
      <p:ext uri="{BB962C8B-B14F-4D97-AF65-F5344CB8AC3E}">
        <p14:creationId xmlns:p14="http://schemas.microsoft.com/office/powerpoint/2010/main" val="3893830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4586-471A-4AC1-9BCB-F6DB50436DF4}"/>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AAA980FD-F8BC-4C32-AF35-7BD407B3F688}"/>
              </a:ext>
            </a:extLst>
          </p:cNvPr>
          <p:cNvSpPr>
            <a:spLocks noGrp="1"/>
          </p:cNvSpPr>
          <p:nvPr>
            <p:ph type="dt" sz="half" idx="10"/>
          </p:nvPr>
        </p:nvSpPr>
        <p:spPr/>
        <p:txBody>
          <a:bodyPr/>
          <a:lstStyle/>
          <a:p>
            <a:fld id="{261B90CE-554F-4CC5-AF8A-98DA0931B941}" type="datetime1">
              <a:rPr lang="en-US" smtClean="0"/>
              <a:t>7/25/2024</a:t>
            </a:fld>
            <a:endParaRPr lang="en-US" dirty="0"/>
          </a:p>
        </p:txBody>
      </p:sp>
      <p:sp>
        <p:nvSpPr>
          <p:cNvPr id="4" name="Footer Placeholder 3">
            <a:extLst>
              <a:ext uri="{FF2B5EF4-FFF2-40B4-BE49-F238E27FC236}">
                <a16:creationId xmlns:a16="http://schemas.microsoft.com/office/drawing/2014/main" id="{617FA3B6-5A6F-4A95-941A-5FAD7C1EC0EF}"/>
              </a:ext>
            </a:extLst>
          </p:cNvPr>
          <p:cNvSpPr>
            <a:spLocks noGrp="1"/>
          </p:cNvSpPr>
          <p:nvPr>
            <p:ph type="ftr" sz="quarter" idx="11"/>
          </p:nvPr>
        </p:nvSpPr>
        <p:spPr/>
        <p:txBody>
          <a:bodyPr/>
          <a:lstStyle/>
          <a:p>
            <a:r>
              <a:rPr lang="en-US"/>
              <a:t>Machine Learning Theory</a:t>
            </a:r>
            <a:endParaRPr lang="en-US" dirty="0"/>
          </a:p>
        </p:txBody>
      </p:sp>
      <p:sp>
        <p:nvSpPr>
          <p:cNvPr id="5" name="Slide Number Placeholder 4">
            <a:extLst>
              <a:ext uri="{FF2B5EF4-FFF2-40B4-BE49-F238E27FC236}">
                <a16:creationId xmlns:a16="http://schemas.microsoft.com/office/drawing/2014/main" id="{75E7289B-A16F-4297-8B19-F93FBFBC07DB}"/>
              </a:ext>
            </a:extLst>
          </p:cNvPr>
          <p:cNvSpPr>
            <a:spLocks noGrp="1"/>
          </p:cNvSpPr>
          <p:nvPr>
            <p:ph type="sldNum" sz="quarter" idx="12"/>
          </p:nvPr>
        </p:nvSpPr>
        <p:spPr/>
        <p:txBody>
          <a:bodyPr/>
          <a:lstStyle/>
          <a:p>
            <a:fld id="{EA7C8D44-3667-46F6-9772-CC52308E2A7F}" type="slidenum">
              <a:rPr kumimoji="0" lang="en-US" smtClean="0"/>
              <a:pPr/>
              <a:t>34</a:t>
            </a:fld>
            <a:endParaRPr kumimoji="0" lang="en-US" dirty="0"/>
          </a:p>
        </p:txBody>
      </p:sp>
      <p:pic>
        <p:nvPicPr>
          <p:cNvPr id="7" name="Content Placeholder 6">
            <a:extLst>
              <a:ext uri="{FF2B5EF4-FFF2-40B4-BE49-F238E27FC236}">
                <a16:creationId xmlns:a16="http://schemas.microsoft.com/office/drawing/2014/main" id="{1EDAFAC4-32CF-4356-B4FD-D53B040AB0FC}"/>
              </a:ext>
            </a:extLst>
          </p:cNvPr>
          <p:cNvPicPr>
            <a:picLocks noGrp="1" noChangeAspect="1"/>
          </p:cNvPicPr>
          <p:nvPr>
            <p:ph sz="quarter" idx="1"/>
          </p:nvPr>
        </p:nvPicPr>
        <p:blipFill>
          <a:blip r:embed="rId2"/>
          <a:stretch>
            <a:fillRect/>
          </a:stretch>
        </p:blipFill>
        <p:spPr>
          <a:xfrm>
            <a:off x="1828800" y="2667000"/>
            <a:ext cx="4524973" cy="2133600"/>
          </a:xfrm>
          <a:prstGeom prst="rect">
            <a:avLst/>
          </a:prstGeom>
        </p:spPr>
      </p:pic>
    </p:spTree>
    <p:extLst>
      <p:ext uri="{BB962C8B-B14F-4D97-AF65-F5344CB8AC3E}">
        <p14:creationId xmlns:p14="http://schemas.microsoft.com/office/powerpoint/2010/main" val="4255607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F7A29-D25F-4866-BE71-7DB4AB75D7EE}"/>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82C17F5A-690C-4BCD-8517-C55838F7149E}"/>
              </a:ext>
            </a:extLst>
          </p:cNvPr>
          <p:cNvSpPr>
            <a:spLocks noGrp="1"/>
          </p:cNvSpPr>
          <p:nvPr>
            <p:ph type="dt" sz="half" idx="10"/>
          </p:nvPr>
        </p:nvSpPr>
        <p:spPr/>
        <p:txBody>
          <a:bodyPr/>
          <a:lstStyle/>
          <a:p>
            <a:fld id="{261B90CE-554F-4CC5-AF8A-98DA0931B941}" type="datetime1">
              <a:rPr lang="en-US" smtClean="0"/>
              <a:t>7/25/2024</a:t>
            </a:fld>
            <a:endParaRPr lang="en-US" dirty="0"/>
          </a:p>
        </p:txBody>
      </p:sp>
      <p:sp>
        <p:nvSpPr>
          <p:cNvPr id="4" name="Footer Placeholder 3">
            <a:extLst>
              <a:ext uri="{FF2B5EF4-FFF2-40B4-BE49-F238E27FC236}">
                <a16:creationId xmlns:a16="http://schemas.microsoft.com/office/drawing/2014/main" id="{2964A5F6-2BB7-4F39-90BE-F80A60D2AC96}"/>
              </a:ext>
            </a:extLst>
          </p:cNvPr>
          <p:cNvSpPr>
            <a:spLocks noGrp="1"/>
          </p:cNvSpPr>
          <p:nvPr>
            <p:ph type="ftr" sz="quarter" idx="11"/>
          </p:nvPr>
        </p:nvSpPr>
        <p:spPr/>
        <p:txBody>
          <a:bodyPr/>
          <a:lstStyle/>
          <a:p>
            <a:r>
              <a:rPr lang="en-US"/>
              <a:t>Machine Learning Theory</a:t>
            </a:r>
            <a:endParaRPr lang="en-US" dirty="0"/>
          </a:p>
        </p:txBody>
      </p:sp>
      <p:sp>
        <p:nvSpPr>
          <p:cNvPr id="5" name="Slide Number Placeholder 4">
            <a:extLst>
              <a:ext uri="{FF2B5EF4-FFF2-40B4-BE49-F238E27FC236}">
                <a16:creationId xmlns:a16="http://schemas.microsoft.com/office/drawing/2014/main" id="{6FCFA356-53B9-4DD3-8D92-A891547483FE}"/>
              </a:ext>
            </a:extLst>
          </p:cNvPr>
          <p:cNvSpPr>
            <a:spLocks noGrp="1"/>
          </p:cNvSpPr>
          <p:nvPr>
            <p:ph type="sldNum" sz="quarter" idx="12"/>
          </p:nvPr>
        </p:nvSpPr>
        <p:spPr/>
        <p:txBody>
          <a:bodyPr/>
          <a:lstStyle/>
          <a:p>
            <a:fld id="{EA7C8D44-3667-46F6-9772-CC52308E2A7F}" type="slidenum">
              <a:rPr kumimoji="0" lang="en-US" smtClean="0"/>
              <a:pPr/>
              <a:t>35</a:t>
            </a:fld>
            <a:endParaRPr kumimoji="0" lang="en-US" dirty="0"/>
          </a:p>
        </p:txBody>
      </p:sp>
      <p:sp>
        <p:nvSpPr>
          <p:cNvPr id="9" name="Content Placeholder 8">
            <a:extLst>
              <a:ext uri="{FF2B5EF4-FFF2-40B4-BE49-F238E27FC236}">
                <a16:creationId xmlns:a16="http://schemas.microsoft.com/office/drawing/2014/main" id="{156B1E96-6231-44BF-9610-4BB1A858C89A}"/>
              </a:ext>
            </a:extLst>
          </p:cNvPr>
          <p:cNvSpPr>
            <a:spLocks noGrp="1"/>
          </p:cNvSpPr>
          <p:nvPr>
            <p:ph sz="quarter" idx="1"/>
          </p:nvPr>
        </p:nvSpPr>
        <p:spPr>
          <a:xfrm>
            <a:off x="227076" y="1308961"/>
            <a:ext cx="8689848" cy="5102352"/>
          </a:xfrm>
        </p:spPr>
        <p:txBody>
          <a:bodyPr>
            <a:normAutofit fontScale="85000" lnSpcReduction="20000"/>
          </a:bodyPr>
          <a:lstStyle/>
          <a:p>
            <a:r>
              <a:rPr lang="en-US" dirty="0"/>
              <a:t>A data set is a collection of related information or records.</a:t>
            </a:r>
          </a:p>
          <a:p>
            <a:r>
              <a:rPr lang="en-US" dirty="0"/>
              <a:t>Data can be broadly divided into following two types</a:t>
            </a:r>
          </a:p>
          <a:p>
            <a:pPr lvl="1"/>
            <a:r>
              <a:rPr lang="en-IN" dirty="0"/>
              <a:t>Qualitative data</a:t>
            </a:r>
          </a:p>
          <a:p>
            <a:pPr lvl="1"/>
            <a:r>
              <a:rPr lang="en-IN" dirty="0"/>
              <a:t>Quantitative data</a:t>
            </a:r>
          </a:p>
          <a:p>
            <a:r>
              <a:rPr lang="en-US" dirty="0"/>
              <a:t>Qualitative data provides information about the quality of an object or information which cannot be measured. Qualitative data can be further subdivided into two types as follows:</a:t>
            </a:r>
          </a:p>
          <a:p>
            <a:pPr lvl="1"/>
            <a:r>
              <a:rPr lang="en-US" dirty="0"/>
              <a:t>Nominal data: has named value</a:t>
            </a:r>
          </a:p>
          <a:p>
            <a:pPr lvl="1"/>
            <a:r>
              <a:rPr lang="en-US" dirty="0"/>
              <a:t>Ordinal data: has named value which can be naturally ordered</a:t>
            </a:r>
          </a:p>
          <a:p>
            <a:r>
              <a:rPr lang="en-US" dirty="0"/>
              <a:t>Quantitative data relates to information about the quantity of an object  hence it can be measured. There are two types of quantitative data:</a:t>
            </a:r>
          </a:p>
          <a:p>
            <a:pPr lvl="1"/>
            <a:r>
              <a:rPr lang="en-US" dirty="0"/>
              <a:t>Interval data: numeric data for which the exact difference between values is known. However, such data do not have something called a </a:t>
            </a:r>
            <a:r>
              <a:rPr lang="en-IN" dirty="0"/>
              <a:t>‘true zero’ value.</a:t>
            </a:r>
          </a:p>
          <a:p>
            <a:pPr lvl="1"/>
            <a:r>
              <a:rPr lang="en-US" dirty="0"/>
              <a:t>Ratio data: numeric data for which exact value can be measured and </a:t>
            </a:r>
            <a:r>
              <a:rPr lang="en-IN" dirty="0"/>
              <a:t>absolute zero is available</a:t>
            </a:r>
          </a:p>
        </p:txBody>
      </p:sp>
    </p:spTree>
    <p:extLst>
      <p:ext uri="{BB962C8B-B14F-4D97-AF65-F5344CB8AC3E}">
        <p14:creationId xmlns:p14="http://schemas.microsoft.com/office/powerpoint/2010/main" val="3299632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D8FF-4DD8-452D-A698-BB5B924B56A4}"/>
              </a:ext>
            </a:extLst>
          </p:cNvPr>
          <p:cNvSpPr>
            <a:spLocks noGrp="1"/>
          </p:cNvSpPr>
          <p:nvPr>
            <p:ph type="title"/>
          </p:nvPr>
        </p:nvSpPr>
        <p:spPr/>
        <p:txBody>
          <a:bodyPr>
            <a:normAutofit/>
          </a:bodyPr>
          <a:lstStyle/>
          <a:p>
            <a:r>
              <a:rPr lang="en-US" dirty="0"/>
              <a:t>Explore the data to understand its nature</a:t>
            </a:r>
            <a:endParaRPr lang="en-IN" b="1" dirty="0"/>
          </a:p>
        </p:txBody>
      </p:sp>
      <p:sp>
        <p:nvSpPr>
          <p:cNvPr id="3" name="Date Placeholder 2">
            <a:extLst>
              <a:ext uri="{FF2B5EF4-FFF2-40B4-BE49-F238E27FC236}">
                <a16:creationId xmlns:a16="http://schemas.microsoft.com/office/drawing/2014/main" id="{ABFB00A8-8ACA-4321-A6FF-F091A2C5C64B}"/>
              </a:ext>
            </a:extLst>
          </p:cNvPr>
          <p:cNvSpPr>
            <a:spLocks noGrp="1"/>
          </p:cNvSpPr>
          <p:nvPr>
            <p:ph type="dt" sz="half" idx="10"/>
          </p:nvPr>
        </p:nvSpPr>
        <p:spPr/>
        <p:txBody>
          <a:bodyPr/>
          <a:lstStyle/>
          <a:p>
            <a:fld id="{261B90CE-554F-4CC5-AF8A-98DA0931B941}" type="datetime1">
              <a:rPr lang="en-US" smtClean="0"/>
              <a:t>7/25/2024</a:t>
            </a:fld>
            <a:endParaRPr lang="en-US" dirty="0"/>
          </a:p>
        </p:txBody>
      </p:sp>
      <p:sp>
        <p:nvSpPr>
          <p:cNvPr id="4" name="Footer Placeholder 3">
            <a:extLst>
              <a:ext uri="{FF2B5EF4-FFF2-40B4-BE49-F238E27FC236}">
                <a16:creationId xmlns:a16="http://schemas.microsoft.com/office/drawing/2014/main" id="{C6F752C0-6904-45EE-9AF8-83C4448B0A24}"/>
              </a:ext>
            </a:extLst>
          </p:cNvPr>
          <p:cNvSpPr>
            <a:spLocks noGrp="1"/>
          </p:cNvSpPr>
          <p:nvPr>
            <p:ph type="ftr" sz="quarter" idx="11"/>
          </p:nvPr>
        </p:nvSpPr>
        <p:spPr/>
        <p:txBody>
          <a:bodyPr/>
          <a:lstStyle/>
          <a:p>
            <a:r>
              <a:rPr lang="en-US"/>
              <a:t>Machine Learning Theory</a:t>
            </a:r>
            <a:endParaRPr lang="en-US" dirty="0"/>
          </a:p>
        </p:txBody>
      </p:sp>
      <p:sp>
        <p:nvSpPr>
          <p:cNvPr id="5" name="Slide Number Placeholder 4">
            <a:extLst>
              <a:ext uri="{FF2B5EF4-FFF2-40B4-BE49-F238E27FC236}">
                <a16:creationId xmlns:a16="http://schemas.microsoft.com/office/drawing/2014/main" id="{77EDA4C1-CE27-4BDF-8B17-E959DD6216F7}"/>
              </a:ext>
            </a:extLst>
          </p:cNvPr>
          <p:cNvSpPr>
            <a:spLocks noGrp="1"/>
          </p:cNvSpPr>
          <p:nvPr>
            <p:ph type="sldNum" sz="quarter" idx="12"/>
          </p:nvPr>
        </p:nvSpPr>
        <p:spPr/>
        <p:txBody>
          <a:bodyPr/>
          <a:lstStyle/>
          <a:p>
            <a:fld id="{EA7C8D44-3667-46F6-9772-CC52308E2A7F}" type="slidenum">
              <a:rPr kumimoji="0" lang="en-US" smtClean="0"/>
              <a:pPr/>
              <a:t>36</a:t>
            </a:fld>
            <a:endParaRPr kumimoji="0" lang="en-US" dirty="0"/>
          </a:p>
        </p:txBody>
      </p:sp>
      <p:sp>
        <p:nvSpPr>
          <p:cNvPr id="6" name="Content Placeholder 5">
            <a:extLst>
              <a:ext uri="{FF2B5EF4-FFF2-40B4-BE49-F238E27FC236}">
                <a16:creationId xmlns:a16="http://schemas.microsoft.com/office/drawing/2014/main" id="{02F5C680-1B8E-4E7A-A08E-78691325A06B}"/>
              </a:ext>
            </a:extLst>
          </p:cNvPr>
          <p:cNvSpPr>
            <a:spLocks noGrp="1"/>
          </p:cNvSpPr>
          <p:nvPr>
            <p:ph sz="quarter" idx="1"/>
          </p:nvPr>
        </p:nvSpPr>
        <p:spPr/>
        <p:txBody>
          <a:bodyPr>
            <a:normAutofit fontScale="92500"/>
          </a:bodyPr>
          <a:lstStyle/>
          <a:p>
            <a:r>
              <a:rPr lang="en-US" dirty="0"/>
              <a:t>Measures of central tendency help to understand the central point of a set of data. Standard measures of central tendency of data are mean, median, and </a:t>
            </a:r>
            <a:r>
              <a:rPr lang="en-IN" dirty="0"/>
              <a:t>mode.</a:t>
            </a:r>
          </a:p>
          <a:p>
            <a:r>
              <a:rPr lang="en-US" dirty="0"/>
              <a:t>Detailed view of the data spread is available in the form of Dispersion of </a:t>
            </a:r>
            <a:r>
              <a:rPr lang="en-US" dirty="0" err="1"/>
              <a:t>data:extent</a:t>
            </a:r>
            <a:r>
              <a:rPr lang="en-US" dirty="0"/>
              <a:t> of dispersion of a data is measured by </a:t>
            </a:r>
            <a:r>
              <a:rPr lang="en-IN" dirty="0"/>
              <a:t>variance</a:t>
            </a:r>
          </a:p>
          <a:p>
            <a:r>
              <a:rPr lang="en-US" dirty="0"/>
              <a:t>Related to the position of the different data values there are five </a:t>
            </a:r>
            <a:r>
              <a:rPr lang="en-IN" dirty="0" err="1"/>
              <a:t>values:minimum</a:t>
            </a:r>
            <a:r>
              <a:rPr lang="en-IN" dirty="0"/>
              <a:t>, first quartile (Q1), median (Q2), third quartile (Q3), and maximum</a:t>
            </a:r>
          </a:p>
          <a:p>
            <a:r>
              <a:rPr lang="en-US" dirty="0"/>
              <a:t>Exploration of numerical data can be best done using box plots and </a:t>
            </a:r>
            <a:r>
              <a:rPr lang="en-IN" dirty="0"/>
              <a:t>histograms.</a:t>
            </a:r>
          </a:p>
        </p:txBody>
      </p:sp>
    </p:spTree>
    <p:extLst>
      <p:ext uri="{BB962C8B-B14F-4D97-AF65-F5344CB8AC3E}">
        <p14:creationId xmlns:p14="http://schemas.microsoft.com/office/powerpoint/2010/main" val="410384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990600" y="451799"/>
            <a:ext cx="7086600" cy="758952"/>
          </a:xfrm>
        </p:spPr>
        <p:txBody>
          <a:bodyPr>
            <a:noAutofit/>
          </a:bodyPr>
          <a:lstStyle/>
          <a:p>
            <a:br>
              <a:rPr lang="en-US" altLang="en-US" sz="3200" b="1" dirty="0">
                <a:solidFill>
                  <a:schemeClr val="accent6"/>
                </a:solidFill>
                <a:latin typeface="Times New Roman" panose="02020603050405020304" pitchFamily="18" charset="0"/>
                <a:cs typeface="Times New Roman" panose="02020603050405020304" pitchFamily="18" charset="0"/>
              </a:rPr>
            </a:br>
            <a:r>
              <a:rPr lang="en-US" altLang="en-US" sz="3200" b="1" dirty="0">
                <a:solidFill>
                  <a:schemeClr val="accent6"/>
                </a:solidFill>
                <a:latin typeface="Times New Roman" panose="02020603050405020304" pitchFamily="18" charset="0"/>
                <a:cs typeface="Times New Roman" panose="02020603050405020304" pitchFamily="18" charset="0"/>
              </a:rPr>
              <a:t>Artificial Intelligence</a:t>
            </a:r>
            <a:br>
              <a:rPr lang="en-US" altLang="en-US" sz="3200" b="1" dirty="0">
                <a:solidFill>
                  <a:schemeClr val="accent6"/>
                </a:solidFill>
                <a:latin typeface="Times New Roman" panose="02020603050405020304" pitchFamily="18" charset="0"/>
                <a:cs typeface="Times New Roman" panose="02020603050405020304" pitchFamily="18" charset="0"/>
              </a:rPr>
            </a:br>
            <a:r>
              <a:rPr lang="en-US" altLang="en-US" sz="3200" b="1" dirty="0">
                <a:solidFill>
                  <a:schemeClr val="accent6"/>
                </a:solidFill>
                <a:latin typeface="Times New Roman" panose="02020603050405020304" pitchFamily="18" charset="0"/>
                <a:cs typeface="Times New Roman" panose="02020603050405020304" pitchFamily="18" charset="0"/>
              </a:rPr>
              <a:t> </a:t>
            </a:r>
          </a:p>
        </p:txBody>
      </p:sp>
      <p:sp>
        <p:nvSpPr>
          <p:cNvPr id="157699" name="Rectangle 3"/>
          <p:cNvSpPr>
            <a:spLocks noGrp="1" noChangeArrowheads="1"/>
          </p:cNvSpPr>
          <p:nvPr>
            <p:ph idx="1"/>
          </p:nvPr>
        </p:nvSpPr>
        <p:spPr>
          <a:xfrm>
            <a:off x="457200" y="2085403"/>
            <a:ext cx="6496050" cy="4123248"/>
          </a:xfrm>
        </p:spPr>
        <p:txBody>
          <a:bodyPr>
            <a:noAutofit/>
          </a:bodyPr>
          <a:lstStyle/>
          <a:p>
            <a:pPr algn="just">
              <a:lnSpc>
                <a:spcPct val="100000"/>
              </a:lnSpc>
              <a:buFont typeface="Wingdings" panose="05000000000000000000" pitchFamily="2" charset="2"/>
              <a:buChar char="q"/>
            </a:pPr>
            <a:endParaRPr lang="en-US" altLang="en-US" sz="2400" dirty="0">
              <a:latin typeface="Times New Roman" panose="02020603050405020304" pitchFamily="18" charset="0"/>
            </a:endParaRPr>
          </a:p>
          <a:p>
            <a:pPr algn="just">
              <a:lnSpc>
                <a:spcPct val="150000"/>
              </a:lnSpc>
              <a:buFont typeface="Wingdings" panose="05000000000000000000" pitchFamily="2" charset="2"/>
              <a:buChar char="q"/>
            </a:pPr>
            <a:r>
              <a:rPr lang="en-US" altLang="en-US" sz="2400" dirty="0">
                <a:latin typeface="Times New Roman" panose="02020603050405020304" pitchFamily="18" charset="0"/>
              </a:rPr>
              <a:t> It is the science and engineering of making intelligent machines, especially intelligent computer programs.           </a:t>
            </a:r>
            <a:r>
              <a:rPr lang="en-US" altLang="en-US" sz="2400" dirty="0">
                <a:solidFill>
                  <a:srgbClr val="FF0000"/>
                </a:solidFill>
                <a:latin typeface="Times New Roman" panose="02020603050405020304" pitchFamily="18" charset="0"/>
              </a:rPr>
              <a:t>(</a:t>
            </a:r>
            <a:r>
              <a:rPr lang="en-US" altLang="en-US" sz="2400" b="1" dirty="0">
                <a:solidFill>
                  <a:srgbClr val="FF0000"/>
                </a:solidFill>
                <a:latin typeface="Times New Roman" panose="02020603050405020304" pitchFamily="18" charset="0"/>
              </a:rPr>
              <a:t>John McCarthy)   </a:t>
            </a:r>
          </a:p>
          <a:p>
            <a:pPr marL="0" indent="0" algn="just">
              <a:lnSpc>
                <a:spcPct val="150000"/>
              </a:lnSpc>
              <a:buNone/>
            </a:pPr>
            <a:r>
              <a:rPr lang="en-US" altLang="en-US" sz="2400" b="1">
                <a:solidFill>
                  <a:srgbClr val="FF0000"/>
                </a:solidFill>
                <a:latin typeface="Times New Roman" panose="02020603050405020304" pitchFamily="18" charset="0"/>
              </a:rPr>
              <a:t>                                            </a:t>
            </a:r>
          </a:p>
          <a:p>
            <a:pPr marL="0" indent="0" algn="just">
              <a:lnSpc>
                <a:spcPct val="150000"/>
              </a:lnSpc>
              <a:buNone/>
            </a:pPr>
            <a:endParaRPr lang="en-US" altLang="en-US" sz="2400">
              <a:solidFill>
                <a:schemeClr val="tx1"/>
              </a:solidFill>
              <a:latin typeface="Times New Roman" panose="02020603050405020304" pitchFamily="18" charset="0"/>
            </a:endParaRPr>
          </a:p>
          <a:p>
            <a:pPr marL="274320" lvl="1" algn="just">
              <a:lnSpc>
                <a:spcPct val="80000"/>
              </a:lnSpc>
              <a:buClr>
                <a:schemeClr val="accent1"/>
              </a:buClr>
              <a:buSzPct val="85000"/>
              <a:buFont typeface="Wingdings 2"/>
              <a:buChar char=""/>
            </a:pPr>
            <a:endParaRPr lang="en-US" altLang="en-US" sz="2400" dirty="0">
              <a:solidFill>
                <a:schemeClr val="tx1"/>
              </a:solidFill>
              <a:latin typeface="Times New Roman" panose="02020603050405020304" pitchFamily="18" charset="0"/>
            </a:endParaRPr>
          </a:p>
          <a:p>
            <a:pPr algn="just">
              <a:lnSpc>
                <a:spcPct val="80000"/>
              </a:lnSpc>
            </a:pPr>
            <a:endParaRPr lang="en-US" altLang="en-US" sz="2400" dirty="0">
              <a:latin typeface="Times New Roman" panose="02020603050405020304" pitchFamily="18" charset="0"/>
            </a:endParaRPr>
          </a:p>
        </p:txBody>
      </p:sp>
      <p:sp>
        <p:nvSpPr>
          <p:cNvPr id="2" name="Date Placeholder 1"/>
          <p:cNvSpPr>
            <a:spLocks noGrp="1"/>
          </p:cNvSpPr>
          <p:nvPr>
            <p:ph type="dt" sz="half" idx="10"/>
          </p:nvPr>
        </p:nvSpPr>
        <p:spPr/>
        <p:txBody>
          <a:bodyPr/>
          <a:lstStyle/>
          <a:p>
            <a:fld id="{C1B2919F-E343-4FE4-A0DD-2A5ACCA82389}" type="datetime1">
              <a:rPr lang="en-US" smtClean="0"/>
              <a:t>7/25/2024</a:t>
            </a:fld>
            <a:endParaRPr lang="en-US" dirty="0"/>
          </a:p>
        </p:txBody>
      </p:sp>
      <p:pic>
        <p:nvPicPr>
          <p:cNvPr id="157700" name="Picture 4" descr="jmccolo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2667000"/>
            <a:ext cx="1304925" cy="1806575"/>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p:cNvSpPr>
            <a:spLocks noGrp="1"/>
          </p:cNvSpPr>
          <p:nvPr>
            <p:ph type="ftr" sz="quarter" idx="11"/>
          </p:nvPr>
        </p:nvSpPr>
        <p:spPr>
          <a:xfrm>
            <a:off x="304800" y="6410848"/>
            <a:ext cx="5257800" cy="365760"/>
          </a:xfrm>
        </p:spPr>
        <p:txBody>
          <a:bodyPr/>
          <a:lstStyle/>
          <a:p>
            <a:r>
              <a:rPr lang="en-US"/>
              <a:t>Machine Learning Theory</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p:spTree>
    <p:extLst>
      <p:ext uri="{BB962C8B-B14F-4D97-AF65-F5344CB8AC3E}">
        <p14:creationId xmlns:p14="http://schemas.microsoft.com/office/powerpoint/2010/main" val="387166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371600" y="39687"/>
            <a:ext cx="7010400" cy="798513"/>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3800" b="1" dirty="0">
                <a:solidFill>
                  <a:schemeClr val="accent6"/>
                </a:solidFill>
                <a:latin typeface="Times New Roman" panose="02020603050405020304" pitchFamily="18" charset="0"/>
                <a:cs typeface="Times New Roman" panose="02020603050405020304" pitchFamily="18" charset="0"/>
              </a:rPr>
              <a:t>History of AI</a:t>
            </a:r>
          </a:p>
        </p:txBody>
      </p:sp>
      <p:sp>
        <p:nvSpPr>
          <p:cNvPr id="37891" name="Rectangle 3"/>
          <p:cNvSpPr>
            <a:spLocks noGrp="1" noChangeArrowheads="1"/>
          </p:cNvSpPr>
          <p:nvPr>
            <p:ph idx="1"/>
          </p:nvPr>
        </p:nvSpPr>
        <p:spPr>
          <a:xfrm>
            <a:off x="647700" y="1093844"/>
            <a:ext cx="7848600" cy="5715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77500" lnSpcReduction="20000"/>
          </a:bodyPr>
          <a:lstStyle/>
          <a:p>
            <a:pPr>
              <a:lnSpc>
                <a:spcPct val="90000"/>
              </a:lnSpc>
            </a:pPr>
            <a:r>
              <a:rPr lang="en-US" altLang="en-US" sz="2200" dirty="0">
                <a:latin typeface="Times New Roman" panose="02020603050405020304" pitchFamily="18" charset="0"/>
                <a:cs typeface="Times New Roman" panose="02020603050405020304" pitchFamily="18" charset="0"/>
              </a:rPr>
              <a:t>McCulloch and Pitts (1943)</a:t>
            </a:r>
          </a:p>
          <a:p>
            <a:pPr lvl="1">
              <a:lnSpc>
                <a:spcPct val="90000"/>
              </a:lnSpc>
            </a:pPr>
            <a:r>
              <a:rPr lang="en-US" altLang="en-US" sz="2200" dirty="0">
                <a:solidFill>
                  <a:srgbClr val="FF0000"/>
                </a:solidFill>
                <a:latin typeface="Times New Roman" panose="02020603050405020304" pitchFamily="18" charset="0"/>
                <a:cs typeface="Times New Roman" panose="02020603050405020304" pitchFamily="18" charset="0"/>
              </a:rPr>
              <a:t>Neural networks </a:t>
            </a:r>
            <a:r>
              <a:rPr lang="en-US" altLang="en-US" sz="2200" dirty="0">
                <a:latin typeface="Times New Roman" panose="02020603050405020304" pitchFamily="18" charset="0"/>
                <a:cs typeface="Times New Roman" panose="02020603050405020304" pitchFamily="18" charset="0"/>
              </a:rPr>
              <a:t>that learn</a:t>
            </a:r>
          </a:p>
          <a:p>
            <a:pPr>
              <a:lnSpc>
                <a:spcPct val="90000"/>
              </a:lnSpc>
            </a:pPr>
            <a:r>
              <a:rPr lang="en-US" altLang="en-US" sz="2200" dirty="0">
                <a:latin typeface="Times New Roman" panose="02020603050405020304" pitchFamily="18" charset="0"/>
                <a:cs typeface="Times New Roman" panose="02020603050405020304" pitchFamily="18" charset="0"/>
              </a:rPr>
              <a:t>Minsky (1951)</a:t>
            </a:r>
          </a:p>
          <a:p>
            <a:pPr lvl="1">
              <a:lnSpc>
                <a:spcPct val="90000"/>
              </a:lnSpc>
            </a:pPr>
            <a:r>
              <a:rPr lang="en-US" altLang="en-US" sz="2200" dirty="0">
                <a:latin typeface="Times New Roman" panose="02020603050405020304" pitchFamily="18" charset="0"/>
                <a:cs typeface="Times New Roman" panose="02020603050405020304" pitchFamily="18" charset="0"/>
              </a:rPr>
              <a:t>Built a </a:t>
            </a:r>
            <a:r>
              <a:rPr lang="en-US" altLang="en-US" sz="2200" dirty="0">
                <a:solidFill>
                  <a:srgbClr val="FF0000"/>
                </a:solidFill>
                <a:latin typeface="Times New Roman" panose="02020603050405020304" pitchFamily="18" charset="0"/>
                <a:cs typeface="Times New Roman" panose="02020603050405020304" pitchFamily="18" charset="0"/>
              </a:rPr>
              <a:t>neural net </a:t>
            </a:r>
            <a:r>
              <a:rPr lang="en-US" altLang="en-US" sz="2200" dirty="0">
                <a:latin typeface="Times New Roman" panose="02020603050405020304" pitchFamily="18" charset="0"/>
                <a:cs typeface="Times New Roman" panose="02020603050405020304" pitchFamily="18" charset="0"/>
              </a:rPr>
              <a:t>computer</a:t>
            </a:r>
          </a:p>
          <a:p>
            <a:pPr>
              <a:lnSpc>
                <a:spcPct val="90000"/>
              </a:lnSpc>
            </a:pPr>
            <a:r>
              <a:rPr lang="en-US" altLang="en-US" sz="2200" dirty="0">
                <a:latin typeface="Times New Roman" panose="02020603050405020304" pitchFamily="18" charset="0"/>
                <a:cs typeface="Times New Roman" panose="02020603050405020304" pitchFamily="18" charset="0"/>
              </a:rPr>
              <a:t>Dartmouth conference (1956):</a:t>
            </a:r>
          </a:p>
          <a:p>
            <a:pPr lvl="1">
              <a:lnSpc>
                <a:spcPct val="90000"/>
              </a:lnSpc>
            </a:pPr>
            <a:r>
              <a:rPr lang="en-US" altLang="en-US" sz="2200" dirty="0">
                <a:latin typeface="Times New Roman" panose="02020603050405020304" pitchFamily="18" charset="0"/>
                <a:cs typeface="Times New Roman" panose="02020603050405020304" pitchFamily="18" charset="0"/>
              </a:rPr>
              <a:t>McCarthy, Minsky, Newell, Simon</a:t>
            </a:r>
          </a:p>
          <a:p>
            <a:pPr lvl="1">
              <a:lnSpc>
                <a:spcPct val="90000"/>
              </a:lnSpc>
            </a:pPr>
            <a:r>
              <a:rPr lang="en-US" altLang="en-US" sz="2200" dirty="0">
                <a:latin typeface="Times New Roman" panose="02020603050405020304" pitchFamily="18" charset="0"/>
                <a:cs typeface="Times New Roman" panose="02020603050405020304" pitchFamily="18" charset="0"/>
              </a:rPr>
              <a:t>The name “</a:t>
            </a:r>
            <a:r>
              <a:rPr lang="en-US" altLang="en-US" sz="2200" dirty="0" err="1">
                <a:solidFill>
                  <a:srgbClr val="FF0000"/>
                </a:solidFill>
                <a:latin typeface="Times New Roman" panose="02020603050405020304" pitchFamily="18" charset="0"/>
                <a:cs typeface="Times New Roman" panose="02020603050405020304" pitchFamily="18" charset="0"/>
              </a:rPr>
              <a:t>Artficial</a:t>
            </a:r>
            <a:r>
              <a:rPr lang="en-US" altLang="en-US" sz="2200" dirty="0">
                <a:solidFill>
                  <a:srgbClr val="FF0000"/>
                </a:solidFill>
                <a:latin typeface="Times New Roman" panose="02020603050405020304" pitchFamily="18" charset="0"/>
                <a:cs typeface="Times New Roman" panose="02020603050405020304" pitchFamily="18" charset="0"/>
              </a:rPr>
              <a:t> Intelligence</a:t>
            </a:r>
            <a:r>
              <a:rPr lang="en-US" altLang="en-US" sz="2200" dirty="0">
                <a:latin typeface="Times New Roman" panose="02020603050405020304" pitchFamily="18" charset="0"/>
                <a:cs typeface="Times New Roman" panose="02020603050405020304" pitchFamily="18" charset="0"/>
              </a:rPr>
              <a:t>” was coined.</a:t>
            </a:r>
          </a:p>
          <a:p>
            <a:r>
              <a:rPr lang="en-US" altLang="en-US" sz="2200" dirty="0">
                <a:latin typeface="Times New Roman" panose="02020603050405020304" pitchFamily="18" charset="0"/>
                <a:cs typeface="Times New Roman" panose="02020603050405020304" pitchFamily="18" charset="0"/>
              </a:rPr>
              <a:t>1957 - </a:t>
            </a:r>
            <a:r>
              <a:rPr lang="en-US" altLang="en-US" sz="2200" dirty="0">
                <a:solidFill>
                  <a:srgbClr val="FF0000"/>
                </a:solidFill>
                <a:latin typeface="Times New Roman" panose="02020603050405020304" pitchFamily="18" charset="0"/>
                <a:cs typeface="Times New Roman" panose="02020603050405020304" pitchFamily="18" charset="0"/>
              </a:rPr>
              <a:t>Perceptron</a:t>
            </a:r>
            <a:r>
              <a:rPr lang="en-US" altLang="en-US" sz="2200" dirty="0">
                <a:latin typeface="Times New Roman" panose="02020603050405020304" pitchFamily="18" charset="0"/>
                <a:cs typeface="Times New Roman" panose="02020603050405020304" pitchFamily="18" charset="0"/>
              </a:rPr>
              <a:t> was first used by Frank Rosenblatt</a:t>
            </a:r>
          </a:p>
          <a:p>
            <a:r>
              <a:rPr lang="en-US" altLang="en-US" sz="2200" dirty="0">
                <a:latin typeface="Times New Roman" panose="02020603050405020304" pitchFamily="18" charset="0"/>
                <a:cs typeface="Times New Roman" panose="02020603050405020304" pitchFamily="18" charset="0"/>
              </a:rPr>
              <a:t>1965 – Multilevel Perceptron </a:t>
            </a:r>
            <a:r>
              <a:rPr lang="en-US" altLang="en-US" sz="2200" dirty="0">
                <a:solidFill>
                  <a:srgbClr val="FF0000"/>
                </a:solidFill>
                <a:latin typeface="Times New Roman" panose="02020603050405020304" pitchFamily="18" charset="0"/>
                <a:cs typeface="Times New Roman" panose="02020603050405020304" pitchFamily="18" charset="0"/>
              </a:rPr>
              <a:t>(MLP) </a:t>
            </a:r>
            <a:r>
              <a:rPr lang="en-US" altLang="en-US" sz="2200" dirty="0">
                <a:latin typeface="Times New Roman" panose="02020603050405020304" pitchFamily="18" charset="0"/>
                <a:cs typeface="Times New Roman" panose="02020603050405020304" pitchFamily="18" charset="0"/>
              </a:rPr>
              <a:t>was invented</a:t>
            </a:r>
          </a:p>
          <a:p>
            <a:pPr marL="12700">
              <a:lnSpc>
                <a:spcPct val="100000"/>
              </a:lnSpc>
              <a:spcBef>
                <a:spcPts val="100"/>
              </a:spcBef>
              <a:tabLst>
                <a:tab pos="354965" algn="l"/>
                <a:tab pos="355600" algn="l"/>
              </a:tabLst>
            </a:pPr>
            <a:r>
              <a:rPr lang="en-US" sz="2200" spc="-5" dirty="0"/>
              <a:t>1980s - </a:t>
            </a:r>
            <a:r>
              <a:rPr lang="en-US" sz="2200" spc="-5" dirty="0">
                <a:cs typeface="Calibri"/>
              </a:rPr>
              <a:t>Advanced</a:t>
            </a:r>
            <a:r>
              <a:rPr lang="en-US" sz="2200" dirty="0">
                <a:cs typeface="Calibri"/>
              </a:rPr>
              <a:t> </a:t>
            </a:r>
            <a:r>
              <a:rPr lang="en-US" sz="2200" spc="-5" dirty="0">
                <a:cs typeface="Calibri"/>
              </a:rPr>
              <a:t>decision</a:t>
            </a:r>
            <a:r>
              <a:rPr lang="en-US" sz="2200" spc="5" dirty="0">
                <a:cs typeface="Calibri"/>
              </a:rPr>
              <a:t> </a:t>
            </a:r>
            <a:r>
              <a:rPr lang="en-US" sz="2200" spc="-10" dirty="0">
                <a:cs typeface="Calibri"/>
              </a:rPr>
              <a:t>tree</a:t>
            </a:r>
            <a:r>
              <a:rPr lang="en-US" sz="2200" spc="10" dirty="0">
                <a:cs typeface="Calibri"/>
              </a:rPr>
              <a:t> </a:t>
            </a:r>
            <a:r>
              <a:rPr lang="en-US" sz="2200" dirty="0">
                <a:cs typeface="Calibri"/>
              </a:rPr>
              <a:t>and</a:t>
            </a:r>
            <a:r>
              <a:rPr lang="en-US" sz="2200" spc="5" dirty="0">
                <a:cs typeface="Calibri"/>
              </a:rPr>
              <a:t> </a:t>
            </a:r>
            <a:r>
              <a:rPr lang="en-US" sz="2200" spc="-5" dirty="0">
                <a:cs typeface="Calibri"/>
              </a:rPr>
              <a:t>rule</a:t>
            </a:r>
            <a:r>
              <a:rPr lang="en-US" sz="2200" spc="10" dirty="0">
                <a:cs typeface="Calibri"/>
              </a:rPr>
              <a:t> </a:t>
            </a:r>
            <a:r>
              <a:rPr lang="en-US" sz="2200" spc="-5" dirty="0">
                <a:cs typeface="Calibri"/>
              </a:rPr>
              <a:t>learning</a:t>
            </a:r>
            <a:endParaRPr lang="en-US" altLang="en-US" sz="2200" dirty="0">
              <a:latin typeface="Times New Roman" panose="02020603050405020304" pitchFamily="18" charset="0"/>
              <a:cs typeface="Times New Roman" panose="02020603050405020304" pitchFamily="18" charset="0"/>
            </a:endParaRPr>
          </a:p>
          <a:p>
            <a:pPr>
              <a:lnSpc>
                <a:spcPct val="90000"/>
              </a:lnSpc>
            </a:pPr>
            <a:r>
              <a:rPr lang="en-US" altLang="en-US" sz="2200" dirty="0">
                <a:latin typeface="Times New Roman" panose="02020603050405020304" pitchFamily="18" charset="0"/>
                <a:cs typeface="Times New Roman" panose="02020603050405020304" pitchFamily="18" charset="0"/>
              </a:rPr>
              <a:t>1986-present: return to neural networks</a:t>
            </a:r>
          </a:p>
          <a:p>
            <a:pPr lvl="1">
              <a:lnSpc>
                <a:spcPct val="90000"/>
              </a:lnSpc>
            </a:pPr>
            <a:r>
              <a:rPr lang="en-GB" altLang="en-US" sz="2200" dirty="0">
                <a:solidFill>
                  <a:srgbClr val="FF0000"/>
                </a:solidFill>
                <a:latin typeface="Times New Roman" panose="02020603050405020304" pitchFamily="18" charset="0"/>
                <a:cs typeface="Times New Roman" panose="02020603050405020304" pitchFamily="18" charset="0"/>
              </a:rPr>
              <a:t>Back Propagation </a:t>
            </a:r>
            <a:r>
              <a:rPr lang="en-GB" altLang="en-US" sz="2200" dirty="0">
                <a:latin typeface="Times New Roman" panose="02020603050405020304" pitchFamily="18" charset="0"/>
                <a:cs typeface="Times New Roman" panose="02020603050405020304" pitchFamily="18" charset="0"/>
              </a:rPr>
              <a:t>algorithm – </a:t>
            </a:r>
            <a:r>
              <a:rPr lang="en-GB" altLang="en-US" sz="2200" dirty="0">
                <a:solidFill>
                  <a:srgbClr val="FF0000"/>
                </a:solidFill>
                <a:latin typeface="Times New Roman" panose="02020603050405020304" pitchFamily="18" charset="0"/>
                <a:cs typeface="Times New Roman" panose="02020603050405020304" pitchFamily="18" charset="0"/>
              </a:rPr>
              <a:t>David E. </a:t>
            </a:r>
            <a:r>
              <a:rPr lang="en-GB" altLang="en-US" sz="2200" dirty="0" err="1">
                <a:solidFill>
                  <a:srgbClr val="FF0000"/>
                </a:solidFill>
                <a:latin typeface="Times New Roman" panose="02020603050405020304" pitchFamily="18" charset="0"/>
                <a:cs typeface="Times New Roman" panose="02020603050405020304" pitchFamily="18" charset="0"/>
              </a:rPr>
              <a:t>Rumelhart</a:t>
            </a:r>
            <a:endParaRPr lang="en-US" altLang="en-US" sz="2200" dirty="0">
              <a:solidFill>
                <a:srgbClr val="FF0000"/>
              </a:solidFill>
              <a:latin typeface="Times New Roman" panose="02020603050405020304" pitchFamily="18" charset="0"/>
              <a:cs typeface="Times New Roman" panose="02020603050405020304" pitchFamily="18" charset="0"/>
            </a:endParaRPr>
          </a:p>
          <a:p>
            <a:pPr>
              <a:lnSpc>
                <a:spcPct val="90000"/>
              </a:lnSpc>
            </a:pPr>
            <a:r>
              <a:rPr lang="en-US" altLang="en-US" sz="2200" dirty="0">
                <a:latin typeface="Times New Roman" panose="02020603050405020304" pitchFamily="18" charset="0"/>
                <a:cs typeface="Times New Roman" panose="02020603050405020304" pitchFamily="18" charset="0"/>
              </a:rPr>
              <a:t>1989 – Convolutional Neural Networks (</a:t>
            </a:r>
            <a:r>
              <a:rPr lang="en-US" altLang="en-US" sz="2200" dirty="0">
                <a:solidFill>
                  <a:srgbClr val="FF0000"/>
                </a:solidFill>
                <a:latin typeface="Times New Roman" panose="02020603050405020304" pitchFamily="18" charset="0"/>
                <a:cs typeface="Times New Roman" panose="02020603050405020304" pitchFamily="18" charset="0"/>
              </a:rPr>
              <a:t>CNN</a:t>
            </a:r>
            <a:r>
              <a:rPr lang="en-US" altLang="en-US" sz="2200" dirty="0">
                <a:latin typeface="Times New Roman" panose="02020603050405020304" pitchFamily="18" charset="0"/>
                <a:cs typeface="Times New Roman" panose="02020603050405020304" pitchFamily="18" charset="0"/>
              </a:rPr>
              <a:t>) - </a:t>
            </a:r>
            <a:r>
              <a:rPr lang="en-GB" altLang="en-US" sz="2200" dirty="0">
                <a:solidFill>
                  <a:srgbClr val="FF0000"/>
                </a:solidFill>
                <a:latin typeface="Times New Roman" panose="02020603050405020304" pitchFamily="18" charset="0"/>
                <a:cs typeface="Times New Roman" panose="02020603050405020304" pitchFamily="18" charset="0"/>
              </a:rPr>
              <a:t>Yann </a:t>
            </a:r>
            <a:r>
              <a:rPr lang="en-GB" altLang="en-US" sz="2200" dirty="0" err="1">
                <a:solidFill>
                  <a:srgbClr val="FF0000"/>
                </a:solidFill>
                <a:latin typeface="Times New Roman" panose="02020603050405020304" pitchFamily="18" charset="0"/>
                <a:cs typeface="Times New Roman" panose="02020603050405020304" pitchFamily="18" charset="0"/>
              </a:rPr>
              <a:t>LeCun</a:t>
            </a:r>
            <a:endParaRPr lang="en-GB" altLang="en-US" sz="2200" dirty="0">
              <a:solidFill>
                <a:srgbClr val="FF0000"/>
              </a:solidFill>
              <a:latin typeface="Times New Roman" panose="02020603050405020304" pitchFamily="18" charset="0"/>
              <a:cs typeface="Times New Roman" panose="02020603050405020304" pitchFamily="18" charset="0"/>
            </a:endParaRPr>
          </a:p>
          <a:p>
            <a:pPr>
              <a:lnSpc>
                <a:spcPct val="90000"/>
              </a:lnSpc>
            </a:pPr>
            <a:r>
              <a:rPr lang="en-US" sz="2200" spc="-5" dirty="0"/>
              <a:t>1990s Ensembles:</a:t>
            </a:r>
            <a:r>
              <a:rPr lang="en-US" sz="2200" spc="10" dirty="0"/>
              <a:t> </a:t>
            </a:r>
            <a:r>
              <a:rPr lang="en-US" sz="2200" dirty="0"/>
              <a:t>Bagging,</a:t>
            </a:r>
            <a:r>
              <a:rPr lang="en-US" sz="2200" spc="5" dirty="0"/>
              <a:t> </a:t>
            </a:r>
            <a:r>
              <a:rPr lang="en-US" sz="2200" spc="-5" dirty="0"/>
              <a:t>Boosting,</a:t>
            </a:r>
            <a:r>
              <a:rPr lang="en-US" sz="2200" spc="10" dirty="0"/>
              <a:t> </a:t>
            </a:r>
            <a:r>
              <a:rPr lang="en-US" sz="2200" dirty="0"/>
              <a:t>and</a:t>
            </a:r>
            <a:r>
              <a:rPr lang="en-US" sz="2200" spc="10" dirty="0"/>
              <a:t> </a:t>
            </a:r>
            <a:r>
              <a:rPr lang="en-US" sz="2200" spc="-10" dirty="0"/>
              <a:t>Stacking</a:t>
            </a:r>
            <a:endParaRPr lang="en-GB" altLang="en-US" sz="2200" dirty="0">
              <a:solidFill>
                <a:srgbClr val="FF0000"/>
              </a:solidFill>
              <a:latin typeface="Times New Roman" panose="02020603050405020304" pitchFamily="18" charset="0"/>
              <a:cs typeface="Times New Roman" panose="02020603050405020304" pitchFamily="18" charset="0"/>
            </a:endParaRPr>
          </a:p>
          <a:p>
            <a:pPr marL="12700">
              <a:lnSpc>
                <a:spcPts val="2790"/>
              </a:lnSpc>
              <a:spcBef>
                <a:spcPts val="100"/>
              </a:spcBef>
              <a:tabLst>
                <a:tab pos="354965" algn="l"/>
                <a:tab pos="355600" algn="l"/>
              </a:tabLst>
            </a:pPr>
            <a:r>
              <a:rPr lang="en-IN" sz="2200" spc="-5" dirty="0"/>
              <a:t>2000s - </a:t>
            </a:r>
            <a:r>
              <a:rPr lang="en-IN" sz="2200" spc="-5" dirty="0">
                <a:cs typeface="Calibri"/>
              </a:rPr>
              <a:t>Support </a:t>
            </a:r>
            <a:r>
              <a:rPr lang="en-IN" sz="2200" spc="-10" dirty="0">
                <a:cs typeface="Calibri"/>
              </a:rPr>
              <a:t>vector</a:t>
            </a:r>
            <a:r>
              <a:rPr lang="en-IN" sz="2200" dirty="0">
                <a:cs typeface="Calibri"/>
              </a:rPr>
              <a:t> </a:t>
            </a:r>
            <a:r>
              <a:rPr lang="en-IN" sz="2200" spc="-5" dirty="0">
                <a:cs typeface="Calibri"/>
              </a:rPr>
              <a:t>machines</a:t>
            </a:r>
            <a:r>
              <a:rPr lang="en-IN" sz="2200" dirty="0">
                <a:cs typeface="Calibri"/>
              </a:rPr>
              <a:t> &amp;</a:t>
            </a:r>
            <a:r>
              <a:rPr lang="en-IN" sz="2200" spc="-5" dirty="0">
                <a:cs typeface="Calibri"/>
              </a:rPr>
              <a:t> </a:t>
            </a:r>
            <a:r>
              <a:rPr lang="en-IN" sz="2200" spc="-15" dirty="0">
                <a:cs typeface="Calibri"/>
              </a:rPr>
              <a:t>kernel</a:t>
            </a:r>
            <a:r>
              <a:rPr lang="en-IN" sz="2200" dirty="0">
                <a:cs typeface="Calibri"/>
              </a:rPr>
              <a:t> </a:t>
            </a:r>
            <a:r>
              <a:rPr lang="en-IN" sz="2200" spc="-5" dirty="0">
                <a:cs typeface="Calibri"/>
              </a:rPr>
              <a:t>methods</a:t>
            </a:r>
            <a:r>
              <a:rPr lang="en-GB" altLang="en-US" sz="2200" dirty="0">
                <a:solidFill>
                  <a:srgbClr val="FF0000"/>
                </a:solidFill>
                <a:latin typeface="Times New Roman" panose="02020603050405020304" pitchFamily="18" charset="0"/>
                <a:cs typeface="Times New Roman" panose="02020603050405020304" pitchFamily="18" charset="0"/>
              </a:rPr>
              <a:t> </a:t>
            </a:r>
          </a:p>
          <a:p>
            <a:pPr>
              <a:lnSpc>
                <a:spcPct val="90000"/>
              </a:lnSpc>
            </a:pPr>
            <a:r>
              <a:rPr lang="en-US" altLang="en-US" sz="2200" dirty="0">
                <a:latin typeface="Times New Roman" panose="02020603050405020304" pitchFamily="18" charset="0"/>
                <a:cs typeface="Times New Roman" panose="02020603050405020304" pitchFamily="18" charset="0"/>
              </a:rPr>
              <a:t>2007 – </a:t>
            </a:r>
            <a:r>
              <a:rPr lang="en-US" altLang="en-US" sz="2200" dirty="0">
                <a:solidFill>
                  <a:srgbClr val="FF0000"/>
                </a:solidFill>
                <a:latin typeface="Times New Roman" panose="02020603050405020304" pitchFamily="18" charset="0"/>
                <a:cs typeface="Times New Roman" panose="02020603050405020304" pitchFamily="18" charset="0"/>
              </a:rPr>
              <a:t>GPUs</a:t>
            </a:r>
            <a:r>
              <a:rPr lang="en-US" altLang="en-US" sz="2200" dirty="0">
                <a:latin typeface="Times New Roman" panose="02020603050405020304" pitchFamily="18" charset="0"/>
                <a:cs typeface="Times New Roman" panose="02020603050405020304" pitchFamily="18" charset="0"/>
              </a:rPr>
              <a:t> and </a:t>
            </a:r>
            <a:r>
              <a:rPr lang="en-US" altLang="en-US" sz="2200" dirty="0">
                <a:solidFill>
                  <a:srgbClr val="FF0000"/>
                </a:solidFill>
                <a:latin typeface="Times New Roman" panose="02020603050405020304" pitchFamily="18" charset="0"/>
                <a:cs typeface="Times New Roman" panose="02020603050405020304" pitchFamily="18" charset="0"/>
              </a:rPr>
              <a:t>CUDA</a:t>
            </a:r>
            <a:r>
              <a:rPr lang="en-US" altLang="en-US" sz="2200" dirty="0">
                <a:latin typeface="Times New Roman" panose="02020603050405020304" pitchFamily="18" charset="0"/>
                <a:cs typeface="Times New Roman" panose="02020603050405020304" pitchFamily="18" charset="0"/>
              </a:rPr>
              <a:t> frameworks were invented</a:t>
            </a:r>
          </a:p>
          <a:p>
            <a:pPr marL="12700">
              <a:lnSpc>
                <a:spcPts val="2590"/>
              </a:lnSpc>
              <a:tabLst>
                <a:tab pos="354965" algn="l"/>
                <a:tab pos="355600" algn="l"/>
              </a:tabLst>
            </a:pPr>
            <a:r>
              <a:rPr lang="en-IN" spc="-5" dirty="0"/>
              <a:t>2010s -</a:t>
            </a:r>
            <a:r>
              <a:rPr lang="en-IN" sz="2000" spc="-5" dirty="0">
                <a:cs typeface="Calibri"/>
              </a:rPr>
              <a:t>Deep</a:t>
            </a:r>
            <a:r>
              <a:rPr lang="en-IN" sz="2000" spc="-20" dirty="0">
                <a:cs typeface="Calibri"/>
              </a:rPr>
              <a:t> </a:t>
            </a:r>
            <a:r>
              <a:rPr lang="en-IN" sz="2000" spc="-5" dirty="0">
                <a:cs typeface="Calibri"/>
              </a:rPr>
              <a:t>learning</a:t>
            </a:r>
            <a:r>
              <a:rPr lang="en-IN" sz="2000" spc="-25" dirty="0">
                <a:cs typeface="Calibri"/>
              </a:rPr>
              <a:t> </a:t>
            </a:r>
            <a:r>
              <a:rPr lang="en-IN" sz="2000" spc="-15" dirty="0">
                <a:cs typeface="Calibri"/>
              </a:rPr>
              <a:t>systems</a:t>
            </a:r>
            <a:endParaRPr lang="en-US" altLang="en-US" sz="2200" dirty="0">
              <a:latin typeface="Times New Roman" panose="02020603050405020304" pitchFamily="18" charset="0"/>
              <a:cs typeface="Times New Roman" panose="02020603050405020304" pitchFamily="18" charset="0"/>
            </a:endParaRPr>
          </a:p>
          <a:p>
            <a:pPr>
              <a:lnSpc>
                <a:spcPct val="90000"/>
              </a:lnSpc>
            </a:pPr>
            <a:r>
              <a:rPr lang="en-US" altLang="en-US" sz="2200" dirty="0">
                <a:latin typeface="Times New Roman" panose="02020603050405020304" pitchFamily="18" charset="0"/>
                <a:cs typeface="Times New Roman" panose="02020603050405020304" pitchFamily="18" charset="0"/>
              </a:rPr>
              <a:t>2012 – Adam Optimizer </a:t>
            </a:r>
          </a:p>
          <a:p>
            <a:pPr>
              <a:lnSpc>
                <a:spcPct val="90000"/>
              </a:lnSpc>
            </a:pPr>
            <a:r>
              <a:rPr lang="en-IN" sz="2200" dirty="0">
                <a:latin typeface="Times New Roman" panose="02020603050405020304" pitchFamily="18" charset="0"/>
                <a:cs typeface="Times New Roman" panose="02020603050405020304" pitchFamily="18" charset="0"/>
              </a:rPr>
              <a:t>2014 – Ian </a:t>
            </a:r>
            <a:r>
              <a:rPr lang="en-IN" sz="2200" dirty="0" err="1">
                <a:latin typeface="Times New Roman" panose="02020603050405020304" pitchFamily="18" charset="0"/>
                <a:cs typeface="Times New Roman" panose="02020603050405020304" pitchFamily="18" charset="0"/>
              </a:rPr>
              <a:t>Goodfellow</a:t>
            </a:r>
            <a:r>
              <a:rPr lang="en-IN" sz="2200" dirty="0">
                <a:latin typeface="Times New Roman" panose="02020603050405020304" pitchFamily="18" charset="0"/>
                <a:cs typeface="Times New Roman" panose="02020603050405020304" pitchFamily="18" charset="0"/>
              </a:rPr>
              <a:t> invented the </a:t>
            </a:r>
            <a:r>
              <a:rPr lang="en-IN" sz="2200" dirty="0">
                <a:solidFill>
                  <a:srgbClr val="FF0000"/>
                </a:solidFill>
                <a:latin typeface="Times New Roman" panose="02020603050405020304" pitchFamily="18" charset="0"/>
                <a:cs typeface="Times New Roman" panose="02020603050405020304" pitchFamily="18" charset="0"/>
              </a:rPr>
              <a:t>GAN</a:t>
            </a:r>
            <a:r>
              <a:rPr lang="en-IN" sz="2200" dirty="0">
                <a:latin typeface="Times New Roman" panose="02020603050405020304" pitchFamily="18" charset="0"/>
                <a:cs typeface="Times New Roman" panose="02020603050405020304" pitchFamily="18" charset="0"/>
              </a:rPr>
              <a:t> network</a:t>
            </a:r>
            <a:endParaRPr lang="en-US" altLang="en-US" sz="2200" dirty="0">
              <a:latin typeface="Times New Roman" panose="02020603050405020304" pitchFamily="18" charset="0"/>
              <a:cs typeface="Times New Roman" panose="02020603050405020304" pitchFamily="18" charset="0"/>
            </a:endParaRPr>
          </a:p>
          <a:p>
            <a:pPr>
              <a:lnSpc>
                <a:spcPct val="90000"/>
              </a:lnSpc>
            </a:pPr>
            <a:r>
              <a:rPr lang="en-US" altLang="en-US" sz="2200" dirty="0">
                <a:latin typeface="Times New Roman" panose="02020603050405020304" pitchFamily="18" charset="0"/>
                <a:cs typeface="Times New Roman" panose="02020603050405020304" pitchFamily="18" charset="0"/>
              </a:rPr>
              <a:t>2016 – </a:t>
            </a:r>
            <a:r>
              <a:rPr lang="en-US" altLang="en-US" sz="2200" dirty="0">
                <a:solidFill>
                  <a:srgbClr val="FF0000"/>
                </a:solidFill>
                <a:latin typeface="Times New Roman" panose="02020603050405020304" pitchFamily="18" charset="0"/>
                <a:cs typeface="Times New Roman" panose="02020603050405020304" pitchFamily="18" charset="0"/>
              </a:rPr>
              <a:t>Pascal GPUs </a:t>
            </a:r>
            <a:r>
              <a:rPr lang="en-US" altLang="en-US" sz="2200" dirty="0">
                <a:latin typeface="Times New Roman" panose="02020603050405020304" pitchFamily="18" charset="0"/>
                <a:cs typeface="Times New Roman" panose="02020603050405020304" pitchFamily="18" charset="0"/>
              </a:rPr>
              <a:t>(with unified memory) were released</a:t>
            </a:r>
          </a:p>
          <a:p>
            <a:pPr>
              <a:lnSpc>
                <a:spcPct val="90000"/>
              </a:lnSpc>
            </a:pPr>
            <a:r>
              <a:rPr lang="en-US" altLang="en-US" sz="2200" dirty="0">
                <a:latin typeface="Times New Roman" panose="02020603050405020304" pitchFamily="18" charset="0"/>
                <a:cs typeface="Times New Roman" panose="02020603050405020304" pitchFamily="18" charset="0"/>
              </a:rPr>
              <a:t>2017 - Transformers </a:t>
            </a:r>
          </a:p>
          <a:p>
            <a:pPr lvl="1">
              <a:lnSpc>
                <a:spcPct val="90000"/>
              </a:lnSpc>
            </a:pPr>
            <a:endParaRPr lang="en-US" altLang="en-US" sz="20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Tree>
    <p:extLst>
      <p:ext uri="{BB962C8B-B14F-4D97-AF65-F5344CB8AC3E}">
        <p14:creationId xmlns:p14="http://schemas.microsoft.com/office/powerpoint/2010/main" val="1854331095"/>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301752" y="455233"/>
            <a:ext cx="8766048" cy="758952"/>
          </a:xfrm>
        </p:spPr>
        <p:txBody>
          <a:bodyPr>
            <a:normAutofit/>
          </a:bodyPr>
          <a:lstStyle/>
          <a:p>
            <a:r>
              <a:rPr lang="en-US" altLang="en-US" sz="3200" b="1" dirty="0">
                <a:solidFill>
                  <a:schemeClr val="tx1"/>
                </a:solidFill>
                <a:latin typeface="Times New Roman" panose="02020603050405020304" pitchFamily="18" charset="0"/>
                <a:cs typeface="Times New Roman" panose="02020603050405020304" pitchFamily="18" charset="0"/>
              </a:rPr>
              <a:t>The Birthplace of “</a:t>
            </a:r>
            <a:r>
              <a:rPr lang="en-US" altLang="en-US" sz="3200" b="1" dirty="0">
                <a:solidFill>
                  <a:srgbClr val="FF0000"/>
                </a:solidFill>
                <a:latin typeface="Times New Roman" panose="02020603050405020304" pitchFamily="18" charset="0"/>
                <a:cs typeface="Times New Roman" panose="02020603050405020304" pitchFamily="18" charset="0"/>
              </a:rPr>
              <a:t>Artificial Intelligence</a:t>
            </a:r>
            <a:r>
              <a:rPr lang="en-US" altLang="en-US" sz="3200" b="1" dirty="0">
                <a:solidFill>
                  <a:schemeClr val="tx1"/>
                </a:solidFill>
                <a:latin typeface="Times New Roman" panose="02020603050405020304" pitchFamily="18" charset="0"/>
                <a:cs typeface="Times New Roman" panose="02020603050405020304" pitchFamily="18" charset="0"/>
              </a:rPr>
              <a:t>”, </a:t>
            </a:r>
            <a:r>
              <a:rPr lang="en-US" altLang="en-US" sz="3200" b="1" dirty="0">
                <a:solidFill>
                  <a:srgbClr val="FF0000"/>
                </a:solidFill>
                <a:latin typeface="Times New Roman" panose="02020603050405020304" pitchFamily="18" charset="0"/>
                <a:cs typeface="Times New Roman" panose="02020603050405020304" pitchFamily="18" charset="0"/>
              </a:rPr>
              <a:t>1956</a:t>
            </a:r>
          </a:p>
        </p:txBody>
      </p:sp>
      <p:sp>
        <p:nvSpPr>
          <p:cNvPr id="161795" name="Rectangle 3"/>
          <p:cNvSpPr>
            <a:spLocks noGrp="1" noChangeArrowheads="1"/>
          </p:cNvSpPr>
          <p:nvPr>
            <p:ph idx="1"/>
          </p:nvPr>
        </p:nvSpPr>
        <p:spPr>
          <a:xfrm>
            <a:off x="301752" y="1527048"/>
            <a:ext cx="8503920" cy="4877936"/>
          </a:xfrm>
        </p:spPr>
        <p:txBody>
          <a:bodyPr>
            <a:normAutofit/>
          </a:bodyPr>
          <a:lstStyle/>
          <a:p>
            <a:pPr>
              <a:lnSpc>
                <a:spcPct val="80000"/>
              </a:lnSpc>
            </a:pPr>
            <a:endParaRPr lang="en-US" altLang="en-US" sz="2200" b="1" dirty="0">
              <a:solidFill>
                <a:schemeClr val="hlink"/>
              </a:solidFill>
              <a:latin typeface="Times New Roman" panose="02020603050405020304" pitchFamily="18" charset="0"/>
              <a:cs typeface="Times New Roman" panose="02020603050405020304" pitchFamily="18" charset="0"/>
            </a:endParaRPr>
          </a:p>
          <a:p>
            <a:pPr>
              <a:lnSpc>
                <a:spcPct val="80000"/>
              </a:lnSpc>
            </a:pPr>
            <a:r>
              <a:rPr lang="en-US" altLang="en-US" sz="2200" dirty="0">
                <a:latin typeface="Times New Roman" panose="02020603050405020304" pitchFamily="18" charset="0"/>
                <a:cs typeface="Times New Roman" panose="02020603050405020304" pitchFamily="18" charset="0"/>
              </a:rPr>
              <a:t>Dartmouth workshop, 1956: historical meeting of the perceived founders of AI met: </a:t>
            </a:r>
            <a:r>
              <a:rPr lang="en-US" altLang="en-US" sz="2200" dirty="0">
                <a:solidFill>
                  <a:srgbClr val="FF0000"/>
                </a:solidFill>
                <a:latin typeface="Times New Roman" panose="02020603050405020304" pitchFamily="18" charset="0"/>
                <a:cs typeface="Times New Roman" panose="02020603050405020304" pitchFamily="18" charset="0"/>
              </a:rPr>
              <a:t>John McCarthy</a:t>
            </a:r>
            <a:r>
              <a:rPr lang="en-US" altLang="en-US" sz="2200" dirty="0">
                <a:latin typeface="Times New Roman" panose="02020603050405020304" pitchFamily="18" charset="0"/>
                <a:cs typeface="Times New Roman" panose="02020603050405020304" pitchFamily="18" charset="0"/>
              </a:rPr>
              <a:t>,</a:t>
            </a:r>
            <a:r>
              <a:rPr lang="en-US" altLang="en-US" sz="2200" dirty="0">
                <a:solidFill>
                  <a:srgbClr val="FF0000"/>
                </a:solidFill>
                <a:latin typeface="Times New Roman" panose="02020603050405020304" pitchFamily="18" charset="0"/>
                <a:cs typeface="Times New Roman" panose="02020603050405020304" pitchFamily="18" charset="0"/>
              </a:rPr>
              <a:t> Marvin Minsky</a:t>
            </a:r>
            <a:r>
              <a:rPr lang="en-US" altLang="en-US" sz="2200" dirty="0">
                <a:latin typeface="Times New Roman" panose="02020603050405020304" pitchFamily="18" charset="0"/>
                <a:cs typeface="Times New Roman" panose="02020603050405020304" pitchFamily="18" charset="0"/>
              </a:rPr>
              <a:t>,</a:t>
            </a:r>
            <a:r>
              <a:rPr lang="en-US" altLang="en-US" sz="2200" dirty="0">
                <a:solidFill>
                  <a:srgbClr val="FF0000"/>
                </a:solidFill>
                <a:latin typeface="Times New Roman" panose="02020603050405020304" pitchFamily="18" charset="0"/>
                <a:cs typeface="Times New Roman" panose="02020603050405020304" pitchFamily="18" charset="0"/>
              </a:rPr>
              <a:t> Alan Newell</a:t>
            </a:r>
            <a:r>
              <a:rPr lang="en-US" altLang="en-US" sz="2200" dirty="0">
                <a:latin typeface="Times New Roman" panose="02020603050405020304" pitchFamily="18" charset="0"/>
                <a:cs typeface="Times New Roman" panose="02020603050405020304" pitchFamily="18" charset="0"/>
              </a:rPr>
              <a:t>,</a:t>
            </a:r>
            <a:r>
              <a:rPr lang="en-US" altLang="en-US" sz="2200" dirty="0">
                <a:solidFill>
                  <a:srgbClr val="FF0000"/>
                </a:solidFill>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and</a:t>
            </a:r>
            <a:r>
              <a:rPr lang="en-US" altLang="en-US" sz="2200" dirty="0">
                <a:solidFill>
                  <a:srgbClr val="FF0000"/>
                </a:solidFill>
                <a:latin typeface="Times New Roman" panose="02020603050405020304" pitchFamily="18" charset="0"/>
                <a:cs typeface="Times New Roman" panose="02020603050405020304" pitchFamily="18" charset="0"/>
              </a:rPr>
              <a:t> Herbert Simon</a:t>
            </a:r>
            <a:r>
              <a:rPr lang="en-US" altLang="en-US" sz="2200" dirty="0">
                <a:latin typeface="Times New Roman" panose="02020603050405020304" pitchFamily="18" charset="0"/>
                <a:cs typeface="Times New Roman" panose="02020603050405020304" pitchFamily="18" charset="0"/>
              </a:rPr>
              <a:t>.</a:t>
            </a:r>
          </a:p>
          <a:p>
            <a:pPr>
              <a:lnSpc>
                <a:spcPct val="80000"/>
              </a:lnSpc>
            </a:pPr>
            <a:endParaRPr lang="en-US" altLang="en-US" sz="2200" dirty="0">
              <a:latin typeface="Times New Roman" panose="02020603050405020304" pitchFamily="18" charset="0"/>
              <a:cs typeface="Times New Roman" panose="02020603050405020304" pitchFamily="18" charset="0"/>
            </a:endParaRPr>
          </a:p>
          <a:p>
            <a:pPr>
              <a:lnSpc>
                <a:spcPct val="80000"/>
              </a:lnSpc>
            </a:pPr>
            <a:r>
              <a:rPr lang="en-US" altLang="en-US" sz="2200" dirty="0">
                <a:latin typeface="Times New Roman" panose="02020603050405020304" pitchFamily="18" charset="0"/>
                <a:cs typeface="Times New Roman" panose="02020603050405020304" pitchFamily="18" charset="0"/>
              </a:rPr>
              <a:t>A Proposal for the Dartmouth Summer Research Project on Artificial Intelligence. </a:t>
            </a:r>
          </a:p>
          <a:p>
            <a:pPr>
              <a:lnSpc>
                <a:spcPct val="80000"/>
              </a:lnSpc>
            </a:pPr>
            <a:endParaRPr lang="en-US" altLang="en-US" sz="2200" dirty="0">
              <a:latin typeface="Times New Roman" panose="02020603050405020304" pitchFamily="18" charset="0"/>
              <a:cs typeface="Times New Roman" panose="02020603050405020304" pitchFamily="18" charset="0"/>
            </a:endParaRPr>
          </a:p>
          <a:p>
            <a:pPr marL="0" indent="0">
              <a:lnSpc>
                <a:spcPct val="80000"/>
              </a:lnSpc>
              <a:buNone/>
            </a:pPr>
            <a:r>
              <a:rPr lang="en-US" altLang="en-US" sz="2200" dirty="0">
                <a:latin typeface="Times New Roman" panose="02020603050405020304" pitchFamily="18" charset="0"/>
                <a:cs typeface="Times New Roman" panose="02020603050405020304" pitchFamily="18" charset="0"/>
              </a:rPr>
              <a:t>"</a:t>
            </a:r>
            <a:r>
              <a:rPr lang="en-US" altLang="en-US" sz="2200" dirty="0">
                <a:solidFill>
                  <a:srgbClr val="FF0000"/>
                </a:solidFill>
                <a:latin typeface="Times New Roman" panose="02020603050405020304" pitchFamily="18" charset="0"/>
                <a:cs typeface="Times New Roman" panose="02020603050405020304" pitchFamily="18" charset="0"/>
              </a:rPr>
              <a:t>We propose that a 2 month, 10 man study of artificial intelligence be carried out during the summer of 1956 at Dartmouth College in Hanover, New Hampshire. The study is to proceed on the basis of the conjecture that every aspect of learning or any other feature of intelligence can in principle be so precisely described that a machine can be made to simulate it." And this marks the debut of the term "artificial intelligence</a:t>
            </a:r>
            <a:r>
              <a:rPr lang="en-US" altLang="en-US" sz="2200" dirty="0">
                <a:latin typeface="Times New Roman" panose="02020603050405020304" pitchFamily="18" charset="0"/>
                <a:cs typeface="Times New Roman" panose="02020603050405020304" pitchFamily="18" charset="0"/>
              </a:rPr>
              <a:t>.“</a:t>
            </a:r>
          </a:p>
          <a:p>
            <a:pPr>
              <a:lnSpc>
                <a:spcPct val="80000"/>
              </a:lnSpc>
            </a:pPr>
            <a:endParaRPr lang="en-US" altLang="en-US" sz="2000" dirty="0">
              <a:latin typeface="Times New Roman" panose="02020603050405020304" pitchFamily="18" charset="0"/>
              <a:cs typeface="Times New Roman" panose="02020603050405020304" pitchFamily="18" charset="0"/>
            </a:endParaRPr>
          </a:p>
          <a:p>
            <a:pPr>
              <a:lnSpc>
                <a:spcPct val="80000"/>
              </a:lnSpc>
            </a:pPr>
            <a:endParaRPr lang="en-US" alt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B11108B-384F-4183-9E64-016270F63646}" type="datetime1">
              <a:rPr lang="en-US" altLang="en-US" smtClean="0">
                <a:latin typeface="Times New Roman" panose="02020603050405020304" pitchFamily="18" charset="0"/>
                <a:cs typeface="Times New Roman" panose="02020603050405020304" pitchFamily="18" charset="0"/>
              </a:rPr>
              <a:t>7/25/2024</a:t>
            </a:fld>
            <a:endParaRPr lang="en-US" altLang="en-US">
              <a:latin typeface="Times New Roman" panose="02020603050405020304" pitchFamily="18" charset="0"/>
              <a:cs typeface="Times New Roman" panose="02020603050405020304" pitchFamily="18" charset="0"/>
            </a:endParaRPr>
          </a:p>
        </p:txBody>
      </p:sp>
      <p:sp>
        <p:nvSpPr>
          <p:cNvPr id="6" name="Footer Placeholder 3"/>
          <p:cNvSpPr>
            <a:spLocks noGrp="1"/>
          </p:cNvSpPr>
          <p:nvPr>
            <p:ph type="ftr" sz="quarter" idx="11"/>
          </p:nvPr>
        </p:nvSpPr>
        <p:spPr>
          <a:xfrm>
            <a:off x="304800" y="6410848"/>
            <a:ext cx="5257800" cy="365760"/>
          </a:xfrm>
        </p:spPr>
        <p:txBody>
          <a:bodyPr/>
          <a:lstStyle/>
          <a:p>
            <a:r>
              <a:rPr lang="en-US"/>
              <a:t>Machine Learning Theory</a:t>
            </a:r>
            <a:endParaRPr lang="en-US" dirty="0"/>
          </a:p>
        </p:txBody>
      </p:sp>
      <p:sp>
        <p:nvSpPr>
          <p:cNvPr id="2" name="Slide Number Placeholder 1"/>
          <p:cNvSpPr>
            <a:spLocks noGrp="1"/>
          </p:cNvSpPr>
          <p:nvPr>
            <p:ph type="sldNum" sz="quarter" idx="12"/>
          </p:nvPr>
        </p:nvSpPr>
        <p:spPr/>
        <p:txBody>
          <a:bodyPr/>
          <a:lstStyle/>
          <a:p>
            <a:fld id="{EA7C8D44-3667-46F6-9772-CC52308E2A7F}" type="slidenum">
              <a:rPr kumimoji="0" lang="en-US" smtClean="0"/>
              <a:pPr/>
              <a:t>6</a:t>
            </a:fld>
            <a:endParaRPr kumimoji="0" lang="en-US" dirty="0"/>
          </a:p>
        </p:txBody>
      </p:sp>
    </p:spTree>
    <p:extLst>
      <p:ext uri="{BB962C8B-B14F-4D97-AF65-F5344CB8AC3E}">
        <p14:creationId xmlns:p14="http://schemas.microsoft.com/office/powerpoint/2010/main" val="237705504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69694" y="141849"/>
            <a:ext cx="7877175" cy="661987"/>
          </a:xfrm>
        </p:spPr>
        <p:txBody>
          <a:bodyPr/>
          <a:lstStyle/>
          <a:p>
            <a:pPr eaLnBrk="1" hangingPunct="1"/>
            <a:r>
              <a:rPr lang="en-US" altLang="ar-JO" dirty="0">
                <a:solidFill>
                  <a:schemeClr val="accent6"/>
                </a:solidFill>
                <a:latin typeface="Times New Roman" panose="02020603050405020304" pitchFamily="18" charset="0"/>
              </a:rPr>
              <a:t>Areas of AI and Some Dependencies</a:t>
            </a:r>
          </a:p>
        </p:txBody>
      </p:sp>
      <p:sp>
        <p:nvSpPr>
          <p:cNvPr id="2" name="Date Placeholder 1"/>
          <p:cNvSpPr>
            <a:spLocks noGrp="1"/>
          </p:cNvSpPr>
          <p:nvPr>
            <p:ph type="dt" sz="half" idx="10"/>
          </p:nvPr>
        </p:nvSpPr>
        <p:spPr/>
        <p:txBody>
          <a:bodyPr/>
          <a:lstStyle/>
          <a:p>
            <a:fld id="{37FB76BD-7499-4DC3-88DF-365B12704F6B}" type="datetime1">
              <a:rPr lang="en-US" smtClean="0"/>
              <a:t>7/25/2024</a:t>
            </a:fld>
            <a:endParaRPr lang="en-US" dirty="0"/>
          </a:p>
        </p:txBody>
      </p:sp>
      <p:sp>
        <p:nvSpPr>
          <p:cNvPr id="23555" name="Text Box 3"/>
          <p:cNvSpPr txBox="1">
            <a:spLocks noChangeArrowheads="1"/>
          </p:cNvSpPr>
          <p:nvPr/>
        </p:nvSpPr>
        <p:spPr bwMode="auto">
          <a:xfrm>
            <a:off x="1037541" y="1936750"/>
            <a:ext cx="1082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endParaRPr lang="ar-JO" altLang="ar-JO" sz="1800">
              <a:latin typeface="Tahoma" panose="020B0604030504040204" pitchFamily="34" charset="0"/>
            </a:endParaRPr>
          </a:p>
        </p:txBody>
      </p:sp>
      <p:sp>
        <p:nvSpPr>
          <p:cNvPr id="23556" name="Text Box 4"/>
          <p:cNvSpPr txBox="1">
            <a:spLocks noChangeArrowheads="1"/>
          </p:cNvSpPr>
          <p:nvPr/>
        </p:nvSpPr>
        <p:spPr bwMode="auto">
          <a:xfrm>
            <a:off x="977216" y="1600200"/>
            <a:ext cx="12192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spcBef>
                <a:spcPct val="50000"/>
              </a:spcBef>
            </a:pPr>
            <a:r>
              <a:rPr lang="en-US" altLang="ar-JO">
                <a:latin typeface="Times New Roman" panose="02020603050405020304" pitchFamily="18" charset="0"/>
              </a:rPr>
              <a:t>Search</a:t>
            </a:r>
          </a:p>
        </p:txBody>
      </p:sp>
      <p:sp>
        <p:nvSpPr>
          <p:cNvPr id="23557" name="Text Box 5"/>
          <p:cNvSpPr txBox="1">
            <a:spLocks noChangeArrowheads="1"/>
          </p:cNvSpPr>
          <p:nvPr/>
        </p:nvSpPr>
        <p:spPr bwMode="auto">
          <a:xfrm>
            <a:off x="2958416" y="4953000"/>
            <a:ext cx="11430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spcBef>
                <a:spcPct val="50000"/>
              </a:spcBef>
            </a:pPr>
            <a:r>
              <a:rPr lang="en-US" altLang="ar-JO">
                <a:latin typeface="Times New Roman" panose="02020603050405020304" pitchFamily="18" charset="0"/>
              </a:rPr>
              <a:t>Vision</a:t>
            </a:r>
          </a:p>
        </p:txBody>
      </p:sp>
      <p:sp>
        <p:nvSpPr>
          <p:cNvPr id="23558" name="Text Box 6"/>
          <p:cNvSpPr txBox="1">
            <a:spLocks noChangeArrowheads="1"/>
          </p:cNvSpPr>
          <p:nvPr/>
        </p:nvSpPr>
        <p:spPr bwMode="auto">
          <a:xfrm>
            <a:off x="4939616" y="3200400"/>
            <a:ext cx="15240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spcBef>
                <a:spcPct val="50000"/>
              </a:spcBef>
            </a:pPr>
            <a:r>
              <a:rPr lang="en-US" altLang="ar-JO">
                <a:latin typeface="Times New Roman" panose="02020603050405020304" pitchFamily="18" charset="0"/>
              </a:rPr>
              <a:t>Planning</a:t>
            </a:r>
          </a:p>
        </p:txBody>
      </p:sp>
      <p:sp>
        <p:nvSpPr>
          <p:cNvPr id="23559" name="Text Box 7"/>
          <p:cNvSpPr txBox="1">
            <a:spLocks noChangeArrowheads="1"/>
          </p:cNvSpPr>
          <p:nvPr/>
        </p:nvSpPr>
        <p:spPr bwMode="auto">
          <a:xfrm>
            <a:off x="2348816" y="2971800"/>
            <a:ext cx="1524000" cy="955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spcBef>
                <a:spcPct val="50000"/>
              </a:spcBef>
            </a:pPr>
            <a:r>
              <a:rPr lang="en-US" altLang="ar-JO" dirty="0">
                <a:solidFill>
                  <a:srgbClr val="FF0000"/>
                </a:solidFill>
                <a:latin typeface="Times New Roman" panose="02020603050405020304" pitchFamily="18" charset="0"/>
              </a:rPr>
              <a:t>Machine Learning</a:t>
            </a:r>
          </a:p>
        </p:txBody>
      </p:sp>
      <p:sp>
        <p:nvSpPr>
          <p:cNvPr id="23560" name="Text Box 8"/>
          <p:cNvSpPr txBox="1">
            <a:spLocks noChangeArrowheads="1"/>
          </p:cNvSpPr>
          <p:nvPr/>
        </p:nvSpPr>
        <p:spPr bwMode="auto">
          <a:xfrm>
            <a:off x="5777816" y="1295400"/>
            <a:ext cx="2362200" cy="955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spcBef>
                <a:spcPct val="50000"/>
              </a:spcBef>
            </a:pPr>
            <a:r>
              <a:rPr lang="en-US" altLang="ar-JO">
                <a:latin typeface="Times New Roman" panose="02020603050405020304" pitchFamily="18" charset="0"/>
              </a:rPr>
              <a:t>Knowledge Representation</a:t>
            </a:r>
          </a:p>
        </p:txBody>
      </p:sp>
      <p:sp>
        <p:nvSpPr>
          <p:cNvPr id="23561" name="Text Box 9"/>
          <p:cNvSpPr txBox="1">
            <a:spLocks noChangeArrowheads="1"/>
          </p:cNvSpPr>
          <p:nvPr/>
        </p:nvSpPr>
        <p:spPr bwMode="auto">
          <a:xfrm>
            <a:off x="3568016" y="1600200"/>
            <a:ext cx="10668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spcBef>
                <a:spcPct val="50000"/>
              </a:spcBef>
            </a:pPr>
            <a:r>
              <a:rPr lang="en-US" altLang="ar-JO">
                <a:latin typeface="Times New Roman" panose="02020603050405020304" pitchFamily="18" charset="0"/>
              </a:rPr>
              <a:t>Logic</a:t>
            </a:r>
          </a:p>
        </p:txBody>
      </p:sp>
      <p:sp>
        <p:nvSpPr>
          <p:cNvPr id="23562" name="Text Box 10"/>
          <p:cNvSpPr txBox="1">
            <a:spLocks noChangeArrowheads="1"/>
          </p:cNvSpPr>
          <p:nvPr/>
        </p:nvSpPr>
        <p:spPr bwMode="auto">
          <a:xfrm>
            <a:off x="6920816" y="4648200"/>
            <a:ext cx="1524000" cy="955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spcBef>
                <a:spcPct val="50000"/>
              </a:spcBef>
            </a:pPr>
            <a:r>
              <a:rPr lang="en-US" altLang="ar-JO">
                <a:latin typeface="Times New Roman" panose="02020603050405020304" pitchFamily="18" charset="0"/>
              </a:rPr>
              <a:t>Expert Systems</a:t>
            </a:r>
          </a:p>
        </p:txBody>
      </p:sp>
      <p:sp>
        <p:nvSpPr>
          <p:cNvPr id="23563" name="Text Box 11"/>
          <p:cNvSpPr txBox="1">
            <a:spLocks noChangeArrowheads="1"/>
          </p:cNvSpPr>
          <p:nvPr/>
        </p:nvSpPr>
        <p:spPr bwMode="auto">
          <a:xfrm>
            <a:off x="4634816" y="4953000"/>
            <a:ext cx="16002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spcBef>
                <a:spcPct val="50000"/>
              </a:spcBef>
            </a:pPr>
            <a:r>
              <a:rPr lang="en-US" altLang="ar-JO">
                <a:latin typeface="Times New Roman" panose="02020603050405020304" pitchFamily="18" charset="0"/>
              </a:rPr>
              <a:t>Robotics</a:t>
            </a:r>
          </a:p>
        </p:txBody>
      </p:sp>
      <p:sp>
        <p:nvSpPr>
          <p:cNvPr id="23564" name="Text Box 12"/>
          <p:cNvSpPr txBox="1">
            <a:spLocks noChangeArrowheads="1"/>
          </p:cNvSpPr>
          <p:nvPr/>
        </p:nvSpPr>
        <p:spPr bwMode="auto">
          <a:xfrm>
            <a:off x="977216" y="4953000"/>
            <a:ext cx="9906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spcBef>
                <a:spcPct val="50000"/>
              </a:spcBef>
            </a:pPr>
            <a:r>
              <a:rPr lang="en-US" altLang="ar-JO">
                <a:latin typeface="Times New Roman" panose="02020603050405020304" pitchFamily="18" charset="0"/>
              </a:rPr>
              <a:t>NLP</a:t>
            </a:r>
          </a:p>
        </p:txBody>
      </p:sp>
      <p:sp>
        <p:nvSpPr>
          <p:cNvPr id="23565" name="Line 13"/>
          <p:cNvSpPr>
            <a:spLocks noChangeShapeType="1"/>
          </p:cNvSpPr>
          <p:nvPr/>
        </p:nvSpPr>
        <p:spPr bwMode="auto">
          <a:xfrm>
            <a:off x="1434416" y="2133600"/>
            <a:ext cx="0" cy="2819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566" name="Line 14"/>
          <p:cNvSpPr>
            <a:spLocks noChangeShapeType="1"/>
          </p:cNvSpPr>
          <p:nvPr/>
        </p:nvSpPr>
        <p:spPr bwMode="auto">
          <a:xfrm>
            <a:off x="2196416" y="1905000"/>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567" name="Line 15"/>
          <p:cNvSpPr>
            <a:spLocks noChangeShapeType="1"/>
          </p:cNvSpPr>
          <p:nvPr/>
        </p:nvSpPr>
        <p:spPr bwMode="auto">
          <a:xfrm>
            <a:off x="2196416" y="2133600"/>
            <a:ext cx="27432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568" name="Line 16"/>
          <p:cNvSpPr>
            <a:spLocks noChangeShapeType="1"/>
          </p:cNvSpPr>
          <p:nvPr/>
        </p:nvSpPr>
        <p:spPr bwMode="auto">
          <a:xfrm>
            <a:off x="1815416" y="2133600"/>
            <a:ext cx="1447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569" name="Freeform 17"/>
          <p:cNvSpPr>
            <a:spLocks/>
          </p:cNvSpPr>
          <p:nvPr/>
        </p:nvSpPr>
        <p:spPr bwMode="auto">
          <a:xfrm>
            <a:off x="2196416" y="1222375"/>
            <a:ext cx="3505200" cy="377825"/>
          </a:xfrm>
          <a:custGeom>
            <a:avLst/>
            <a:gdLst>
              <a:gd name="T0" fmla="*/ 0 w 2208"/>
              <a:gd name="T1" fmla="*/ 377825 h 238"/>
              <a:gd name="T2" fmla="*/ 1698625 w 2208"/>
              <a:gd name="T3" fmla="*/ 25400 h 238"/>
              <a:gd name="T4" fmla="*/ 3505200 w 2208"/>
              <a:gd name="T5" fmla="*/ 225425 h 238"/>
              <a:gd name="T6" fmla="*/ 0 60000 65536"/>
              <a:gd name="T7" fmla="*/ 0 60000 65536"/>
              <a:gd name="T8" fmla="*/ 0 60000 65536"/>
              <a:gd name="T9" fmla="*/ 0 w 2208"/>
              <a:gd name="T10" fmla="*/ 0 h 238"/>
              <a:gd name="T11" fmla="*/ 2208 w 2208"/>
              <a:gd name="T12" fmla="*/ 238 h 238"/>
            </a:gdLst>
            <a:ahLst/>
            <a:cxnLst>
              <a:cxn ang="T6">
                <a:pos x="T0" y="T1"/>
              </a:cxn>
              <a:cxn ang="T7">
                <a:pos x="T2" y="T3"/>
              </a:cxn>
              <a:cxn ang="T8">
                <a:pos x="T4" y="T5"/>
              </a:cxn>
            </a:cxnLst>
            <a:rect l="T9" t="T10" r="T11" b="T12"/>
            <a:pathLst>
              <a:path w="2208" h="238">
                <a:moveTo>
                  <a:pt x="0" y="238"/>
                </a:moveTo>
                <a:cubicBezTo>
                  <a:pt x="178" y="201"/>
                  <a:pt x="702" y="32"/>
                  <a:pt x="1070" y="16"/>
                </a:cubicBezTo>
                <a:cubicBezTo>
                  <a:pt x="1438" y="0"/>
                  <a:pt x="1971" y="116"/>
                  <a:pt x="2208" y="14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570" name="Freeform 18"/>
          <p:cNvSpPr>
            <a:spLocks/>
          </p:cNvSpPr>
          <p:nvPr/>
        </p:nvSpPr>
        <p:spPr bwMode="auto">
          <a:xfrm>
            <a:off x="1586816" y="2133600"/>
            <a:ext cx="1371600" cy="3048000"/>
          </a:xfrm>
          <a:custGeom>
            <a:avLst/>
            <a:gdLst>
              <a:gd name="T0" fmla="*/ 0 w 864"/>
              <a:gd name="T1" fmla="*/ 0 h 1920"/>
              <a:gd name="T2" fmla="*/ 457200 w 864"/>
              <a:gd name="T3" fmla="*/ 2209800 h 1920"/>
              <a:gd name="T4" fmla="*/ 1371600 w 864"/>
              <a:gd name="T5" fmla="*/ 3048000 h 1920"/>
              <a:gd name="T6" fmla="*/ 0 60000 65536"/>
              <a:gd name="T7" fmla="*/ 0 60000 65536"/>
              <a:gd name="T8" fmla="*/ 0 60000 65536"/>
              <a:gd name="T9" fmla="*/ 0 w 864"/>
              <a:gd name="T10" fmla="*/ 0 h 1920"/>
              <a:gd name="T11" fmla="*/ 864 w 864"/>
              <a:gd name="T12" fmla="*/ 1920 h 1920"/>
            </a:gdLst>
            <a:ahLst/>
            <a:cxnLst>
              <a:cxn ang="T6">
                <a:pos x="T0" y="T1"/>
              </a:cxn>
              <a:cxn ang="T7">
                <a:pos x="T2" y="T3"/>
              </a:cxn>
              <a:cxn ang="T8">
                <a:pos x="T4" y="T5"/>
              </a:cxn>
            </a:cxnLst>
            <a:rect l="T9" t="T10" r="T11" b="T12"/>
            <a:pathLst>
              <a:path w="864" h="1920">
                <a:moveTo>
                  <a:pt x="0" y="0"/>
                </a:moveTo>
                <a:cubicBezTo>
                  <a:pt x="72" y="536"/>
                  <a:pt x="144" y="1072"/>
                  <a:pt x="288" y="1392"/>
                </a:cubicBezTo>
                <a:cubicBezTo>
                  <a:pt x="432" y="1712"/>
                  <a:pt x="648" y="1816"/>
                  <a:pt x="864" y="192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571" name="Line 19"/>
          <p:cNvSpPr>
            <a:spLocks noChangeShapeType="1"/>
          </p:cNvSpPr>
          <p:nvPr/>
        </p:nvSpPr>
        <p:spPr bwMode="auto">
          <a:xfrm>
            <a:off x="4634816" y="2133600"/>
            <a:ext cx="9144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572" name="Freeform 20"/>
          <p:cNvSpPr>
            <a:spLocks/>
          </p:cNvSpPr>
          <p:nvPr/>
        </p:nvSpPr>
        <p:spPr bwMode="auto">
          <a:xfrm>
            <a:off x="545416" y="2133600"/>
            <a:ext cx="3022600" cy="2819400"/>
          </a:xfrm>
          <a:custGeom>
            <a:avLst/>
            <a:gdLst>
              <a:gd name="T0" fmla="*/ 3022600 w 1904"/>
              <a:gd name="T1" fmla="*/ 0 h 1776"/>
              <a:gd name="T2" fmla="*/ 431800 w 1904"/>
              <a:gd name="T3" fmla="*/ 1143000 h 1776"/>
              <a:gd name="T4" fmla="*/ 431800 w 1904"/>
              <a:gd name="T5" fmla="*/ 2819400 h 1776"/>
              <a:gd name="T6" fmla="*/ 0 60000 65536"/>
              <a:gd name="T7" fmla="*/ 0 60000 65536"/>
              <a:gd name="T8" fmla="*/ 0 60000 65536"/>
              <a:gd name="T9" fmla="*/ 0 w 1904"/>
              <a:gd name="T10" fmla="*/ 0 h 1776"/>
              <a:gd name="T11" fmla="*/ 1904 w 1904"/>
              <a:gd name="T12" fmla="*/ 1776 h 1776"/>
            </a:gdLst>
            <a:ahLst/>
            <a:cxnLst>
              <a:cxn ang="T6">
                <a:pos x="T0" y="T1"/>
              </a:cxn>
              <a:cxn ang="T7">
                <a:pos x="T2" y="T3"/>
              </a:cxn>
              <a:cxn ang="T8">
                <a:pos x="T4" y="T5"/>
              </a:cxn>
            </a:cxnLst>
            <a:rect l="T9" t="T10" r="T11" b="T12"/>
            <a:pathLst>
              <a:path w="1904" h="1776">
                <a:moveTo>
                  <a:pt x="1904" y="0"/>
                </a:moveTo>
                <a:cubicBezTo>
                  <a:pt x="1224" y="212"/>
                  <a:pt x="544" y="424"/>
                  <a:pt x="272" y="720"/>
                </a:cubicBezTo>
                <a:cubicBezTo>
                  <a:pt x="0" y="1016"/>
                  <a:pt x="136" y="1396"/>
                  <a:pt x="272" y="177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573" name="Freeform 21"/>
          <p:cNvSpPr>
            <a:spLocks/>
          </p:cNvSpPr>
          <p:nvPr/>
        </p:nvSpPr>
        <p:spPr bwMode="auto">
          <a:xfrm>
            <a:off x="4634816" y="2133600"/>
            <a:ext cx="4000500" cy="2514600"/>
          </a:xfrm>
          <a:custGeom>
            <a:avLst/>
            <a:gdLst>
              <a:gd name="T0" fmla="*/ 0 w 2520"/>
              <a:gd name="T1" fmla="*/ 0 h 1584"/>
              <a:gd name="T2" fmla="*/ 3390900 w 2520"/>
              <a:gd name="T3" fmla="*/ 825500 h 1584"/>
              <a:gd name="T4" fmla="*/ 3657600 w 2520"/>
              <a:gd name="T5" fmla="*/ 2514600 h 1584"/>
              <a:gd name="T6" fmla="*/ 0 60000 65536"/>
              <a:gd name="T7" fmla="*/ 0 60000 65536"/>
              <a:gd name="T8" fmla="*/ 0 60000 65536"/>
              <a:gd name="T9" fmla="*/ 0 w 2520"/>
              <a:gd name="T10" fmla="*/ 0 h 1584"/>
              <a:gd name="T11" fmla="*/ 2520 w 2520"/>
              <a:gd name="T12" fmla="*/ 1584 h 1584"/>
            </a:gdLst>
            <a:ahLst/>
            <a:cxnLst>
              <a:cxn ang="T6">
                <a:pos x="T0" y="T1"/>
              </a:cxn>
              <a:cxn ang="T7">
                <a:pos x="T2" y="T3"/>
              </a:cxn>
              <a:cxn ang="T8">
                <a:pos x="T4" y="T5"/>
              </a:cxn>
            </a:cxnLst>
            <a:rect l="T9" t="T10" r="T11" b="T12"/>
            <a:pathLst>
              <a:path w="2520" h="1584">
                <a:moveTo>
                  <a:pt x="0" y="0"/>
                </a:moveTo>
                <a:cubicBezTo>
                  <a:pt x="356" y="87"/>
                  <a:pt x="1752" y="256"/>
                  <a:pt x="2136" y="520"/>
                </a:cubicBezTo>
                <a:cubicBezTo>
                  <a:pt x="2520" y="784"/>
                  <a:pt x="2269" y="1362"/>
                  <a:pt x="2304" y="158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574" name="Line 22"/>
          <p:cNvSpPr>
            <a:spLocks noChangeShapeType="1"/>
          </p:cNvSpPr>
          <p:nvPr/>
        </p:nvSpPr>
        <p:spPr bwMode="auto">
          <a:xfrm>
            <a:off x="7378016" y="2286000"/>
            <a:ext cx="0" cy="2362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575" name="Line 23"/>
          <p:cNvSpPr>
            <a:spLocks noChangeShapeType="1"/>
          </p:cNvSpPr>
          <p:nvPr/>
        </p:nvSpPr>
        <p:spPr bwMode="auto">
          <a:xfrm>
            <a:off x="3339416" y="39624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576" name="Line 24"/>
          <p:cNvSpPr>
            <a:spLocks noChangeShapeType="1"/>
          </p:cNvSpPr>
          <p:nvPr/>
        </p:nvSpPr>
        <p:spPr bwMode="auto">
          <a:xfrm>
            <a:off x="5625416" y="3733800"/>
            <a:ext cx="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577" name="Freeform 25"/>
          <p:cNvSpPr>
            <a:spLocks/>
          </p:cNvSpPr>
          <p:nvPr/>
        </p:nvSpPr>
        <p:spPr bwMode="auto">
          <a:xfrm>
            <a:off x="1967816" y="2286000"/>
            <a:ext cx="3810000" cy="2667000"/>
          </a:xfrm>
          <a:custGeom>
            <a:avLst/>
            <a:gdLst>
              <a:gd name="T0" fmla="*/ 3810000 w 2400"/>
              <a:gd name="T1" fmla="*/ 0 h 1680"/>
              <a:gd name="T2" fmla="*/ 2628900 w 2400"/>
              <a:gd name="T3" fmla="*/ 914400 h 1680"/>
              <a:gd name="T4" fmla="*/ 2006600 w 2400"/>
              <a:gd name="T5" fmla="*/ 2070100 h 1680"/>
              <a:gd name="T6" fmla="*/ 0 w 2400"/>
              <a:gd name="T7" fmla="*/ 2667000 h 1680"/>
              <a:gd name="T8" fmla="*/ 0 60000 65536"/>
              <a:gd name="T9" fmla="*/ 0 60000 65536"/>
              <a:gd name="T10" fmla="*/ 0 60000 65536"/>
              <a:gd name="T11" fmla="*/ 0 60000 65536"/>
              <a:gd name="T12" fmla="*/ 0 w 2400"/>
              <a:gd name="T13" fmla="*/ 0 h 1680"/>
              <a:gd name="T14" fmla="*/ 2400 w 2400"/>
              <a:gd name="T15" fmla="*/ 1680 h 1680"/>
            </a:gdLst>
            <a:ahLst/>
            <a:cxnLst>
              <a:cxn ang="T8">
                <a:pos x="T0" y="T1"/>
              </a:cxn>
              <a:cxn ang="T9">
                <a:pos x="T2" y="T3"/>
              </a:cxn>
              <a:cxn ang="T10">
                <a:pos x="T4" y="T5"/>
              </a:cxn>
              <a:cxn ang="T11">
                <a:pos x="T6" y="T7"/>
              </a:cxn>
            </a:cxnLst>
            <a:rect l="T12" t="T13" r="T14" b="T15"/>
            <a:pathLst>
              <a:path w="2400" h="1680">
                <a:moveTo>
                  <a:pt x="2400" y="0"/>
                </a:moveTo>
                <a:cubicBezTo>
                  <a:pt x="2276" y="96"/>
                  <a:pt x="1845" y="359"/>
                  <a:pt x="1656" y="576"/>
                </a:cubicBezTo>
                <a:cubicBezTo>
                  <a:pt x="1467" y="793"/>
                  <a:pt x="1540" y="1120"/>
                  <a:pt x="1264" y="1304"/>
                </a:cubicBezTo>
                <a:cubicBezTo>
                  <a:pt x="988" y="1488"/>
                  <a:pt x="263" y="1602"/>
                  <a:pt x="0" y="168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 name="Footer Placeholder 3"/>
          <p:cNvSpPr>
            <a:spLocks noGrp="1"/>
          </p:cNvSpPr>
          <p:nvPr>
            <p:ph type="ftr" sz="quarter" idx="11"/>
          </p:nvPr>
        </p:nvSpPr>
        <p:spPr>
          <a:xfrm>
            <a:off x="304800" y="6410848"/>
            <a:ext cx="5257800" cy="365760"/>
          </a:xfrm>
        </p:spPr>
        <p:txBody>
          <a:bodyPr/>
          <a:lstStyle/>
          <a:p>
            <a:r>
              <a:rPr lang="en-US"/>
              <a:t>Machine Learning Theory</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a:t>
            </a:fld>
            <a:endParaRPr kumimoji="0" lang="en-US" dirty="0"/>
          </a:p>
        </p:txBody>
      </p:sp>
    </p:spTree>
    <p:extLst>
      <p:ext uri="{BB962C8B-B14F-4D97-AF65-F5344CB8AC3E}">
        <p14:creationId xmlns:p14="http://schemas.microsoft.com/office/powerpoint/2010/main" val="1182903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8E71095A-4E08-46EF-BD99-065B7C777698}" type="slidenum">
              <a:rPr lang="en-US" altLang="en-US"/>
              <a:pPr/>
              <a:t>8</a:t>
            </a:fld>
            <a:endParaRPr lang="en-US" altLang="en-US"/>
          </a:p>
        </p:txBody>
      </p:sp>
      <p:sp>
        <p:nvSpPr>
          <p:cNvPr id="32770" name="Slide Number Placeholder 4"/>
          <p:cNvSpPr txBox="1">
            <a:spLocks noGrp="1"/>
          </p:cNvSpPr>
          <p:nvPr/>
        </p:nvSpPr>
        <p:spPr bwMode="auto">
          <a:xfrm>
            <a:off x="69342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2E6B24B3-A8CA-4821-B684-2DE2946B61F0}" type="slidenum">
              <a:rPr lang="en-US" altLang="en-US" sz="1200" b="0">
                <a:latin typeface="Helvetica" panose="020B0604020202020204" pitchFamily="34" charset="0"/>
              </a:rPr>
              <a:pPr algn="r"/>
              <a:t>8</a:t>
            </a:fld>
            <a:endParaRPr lang="en-US" altLang="en-US" sz="1200" b="0">
              <a:latin typeface="Times New Roman" panose="02020603050405020304" pitchFamily="18" charset="0"/>
            </a:endParaRPr>
          </a:p>
        </p:txBody>
      </p:sp>
      <p:sp>
        <p:nvSpPr>
          <p:cNvPr id="32771" name="Rectangle 2"/>
          <p:cNvSpPr>
            <a:spLocks noGrp="1" noChangeArrowheads="1"/>
          </p:cNvSpPr>
          <p:nvPr>
            <p:ph type="title" idx="4294967295"/>
          </p:nvPr>
        </p:nvSpPr>
        <p:spPr/>
        <p:txBody>
          <a:bodyPr/>
          <a:lstStyle/>
          <a:p>
            <a:r>
              <a:rPr lang="en-US" altLang="en-US"/>
              <a:t>What is Learning?</a:t>
            </a:r>
          </a:p>
        </p:txBody>
      </p:sp>
      <p:sp>
        <p:nvSpPr>
          <p:cNvPr id="32772" name="Rectangle 3"/>
          <p:cNvSpPr>
            <a:spLocks noGrp="1" noChangeArrowheads="1"/>
          </p:cNvSpPr>
          <p:nvPr>
            <p:ph type="body" idx="4294967295"/>
          </p:nvPr>
        </p:nvSpPr>
        <p:spPr/>
        <p:txBody>
          <a:bodyPr>
            <a:normAutofit/>
          </a:bodyPr>
          <a:lstStyle/>
          <a:p>
            <a:pPr>
              <a:lnSpc>
                <a:spcPct val="90000"/>
              </a:lnSpc>
            </a:pPr>
            <a:r>
              <a:rPr lang="en-US" altLang="en-US" dirty="0"/>
              <a:t>Herbert Simon: “Learning is any process by which a system improves performance from experience.”</a:t>
            </a:r>
          </a:p>
          <a:p>
            <a:pPr>
              <a:lnSpc>
                <a:spcPct val="90000"/>
              </a:lnSpc>
            </a:pPr>
            <a:endParaRPr lang="en-US" altLang="en-US" dirty="0"/>
          </a:p>
          <a:p>
            <a:pPr>
              <a:lnSpc>
                <a:spcPct val="90000"/>
              </a:lnSpc>
            </a:pPr>
            <a:r>
              <a:rPr lang="en-US" altLang="en-US" dirty="0"/>
              <a:t>“A computer program is said to </a:t>
            </a:r>
            <a:r>
              <a:rPr lang="en-US" altLang="en-US" b="1" dirty="0"/>
              <a:t>learn</a:t>
            </a:r>
            <a:r>
              <a:rPr lang="en-US" altLang="en-US" dirty="0"/>
              <a:t> from experience E with respect to some class of tasks T and performance measure P, if its performance at tasks in T, as measured by P, improves with experience E.” </a:t>
            </a:r>
          </a:p>
          <a:p>
            <a:pPr>
              <a:lnSpc>
                <a:spcPct val="90000"/>
              </a:lnSpc>
              <a:buFontTx/>
              <a:buNone/>
            </a:pPr>
            <a:r>
              <a:rPr lang="en-US" altLang="en-US" dirty="0"/>
              <a:t>					– Tom Mitchell</a:t>
            </a:r>
          </a:p>
        </p:txBody>
      </p:sp>
      <p:sp>
        <p:nvSpPr>
          <p:cNvPr id="2" name="Date Placeholder 1"/>
          <p:cNvSpPr>
            <a:spLocks noGrp="1"/>
          </p:cNvSpPr>
          <p:nvPr>
            <p:ph type="dt" sz="half" idx="10"/>
          </p:nvPr>
        </p:nvSpPr>
        <p:spPr/>
        <p:txBody>
          <a:bodyPr/>
          <a:lstStyle/>
          <a:p>
            <a:fld id="{07958E8F-9333-4CA7-87A3-9ADE898D04C6}" type="datetime1">
              <a:rPr lang="en-US" smtClean="0"/>
              <a:t>7/25/2024</a:t>
            </a:fld>
            <a:endParaRPr lang="en-US"/>
          </a:p>
        </p:txBody>
      </p:sp>
      <p:sp>
        <p:nvSpPr>
          <p:cNvPr id="3" name="Footer Placeholder 2"/>
          <p:cNvSpPr>
            <a:spLocks noGrp="1"/>
          </p:cNvSpPr>
          <p:nvPr>
            <p:ph type="ftr" sz="quarter" idx="11"/>
          </p:nvPr>
        </p:nvSpPr>
        <p:spPr>
          <a:xfrm>
            <a:off x="304800" y="6410848"/>
            <a:ext cx="4267200" cy="365760"/>
          </a:xfrm>
        </p:spPr>
        <p:txBody>
          <a:bodyPr/>
          <a:lstStyle/>
          <a:p>
            <a:r>
              <a:rPr lang="en-US"/>
              <a:t>Machine Learning Theory</a:t>
            </a:r>
            <a:endParaRPr lang="en-US" dirty="0"/>
          </a:p>
        </p:txBody>
      </p:sp>
    </p:spTree>
    <p:extLst>
      <p:ext uri="{BB962C8B-B14F-4D97-AF65-F5344CB8AC3E}">
        <p14:creationId xmlns:p14="http://schemas.microsoft.com/office/powerpoint/2010/main" val="240603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normAutofit/>
          </a:bodyPr>
          <a:lstStyle/>
          <a:p>
            <a:r>
              <a:rPr lang="en-US" sz="3600" dirty="0">
                <a:solidFill>
                  <a:srgbClr val="FF0000"/>
                </a:solidFill>
              </a:rPr>
              <a:t>How Do Children Learn?</a:t>
            </a:r>
          </a:p>
        </p:txBody>
      </p:sp>
      <p:sp>
        <p:nvSpPr>
          <p:cNvPr id="3" name="Content Placeholder 2">
            <a:extLst>
              <a:ext uri="{FF2B5EF4-FFF2-40B4-BE49-F238E27FC236}">
                <a16:creationId xmlns:a16="http://schemas.microsoft.com/office/drawing/2014/main" id="{BC9C6C09-1E64-CA4F-8494-490CAA3DF388}"/>
              </a:ext>
            </a:extLst>
          </p:cNvPr>
          <p:cNvSpPr>
            <a:spLocks noGrp="1"/>
          </p:cNvSpPr>
          <p:nvPr>
            <p:ph idx="1"/>
          </p:nvPr>
        </p:nvSpPr>
        <p:spPr>
          <a:xfrm>
            <a:off x="4405118" y="2716337"/>
            <a:ext cx="4323593" cy="2404860"/>
          </a:xfrm>
        </p:spPr>
        <p:txBody>
          <a:bodyPr/>
          <a:lstStyle/>
          <a:p>
            <a:pPr>
              <a:buClr>
                <a:schemeClr val="bg1"/>
              </a:buClr>
            </a:pPr>
            <a:r>
              <a:rPr lang="en-US" sz="2167" dirty="0">
                <a:solidFill>
                  <a:schemeClr val="tx1"/>
                </a:solidFill>
              </a:rPr>
              <a:t>- Expose them to lots of data</a:t>
            </a:r>
          </a:p>
          <a:p>
            <a:pPr>
              <a:buClr>
                <a:schemeClr val="bg1"/>
              </a:buClr>
            </a:pPr>
            <a:r>
              <a:rPr lang="en-US" sz="2167" dirty="0">
                <a:solidFill>
                  <a:schemeClr val="tx1"/>
                </a:solidFill>
              </a:rPr>
              <a:t>- Give them the “correct answer”</a:t>
            </a:r>
          </a:p>
          <a:p>
            <a:pPr>
              <a:buClr>
                <a:schemeClr val="bg1"/>
              </a:buClr>
            </a:pPr>
            <a:r>
              <a:rPr lang="en-US" sz="2167" dirty="0">
                <a:solidFill>
                  <a:schemeClr val="tx1"/>
                </a:solidFill>
              </a:rPr>
              <a:t>- They will pick up the important</a:t>
            </a:r>
          </a:p>
          <a:p>
            <a:pPr>
              <a:buClr>
                <a:schemeClr val="bg1"/>
              </a:buClr>
            </a:pPr>
            <a:r>
              <a:rPr lang="en-US" sz="2167" dirty="0">
                <a:solidFill>
                  <a:schemeClr val="tx1"/>
                </a:solidFill>
              </a:rPr>
              <a:t>   patterns on their own</a:t>
            </a:r>
          </a:p>
          <a:p>
            <a:pPr marL="285739" indent="-285739">
              <a:buFontTx/>
              <a:buChar char="-"/>
            </a:pPr>
            <a:endParaRPr lang="en-US" dirty="0">
              <a:solidFill>
                <a:srgbClr val="FF0000"/>
              </a:solidFill>
            </a:endParaRPr>
          </a:p>
          <a:p>
            <a:pPr marL="285739" indent="-285739">
              <a:buFontTx/>
              <a:buChar char="-"/>
            </a:pPr>
            <a:endParaRPr lang="en-US" dirty="0">
              <a:solidFill>
                <a:srgbClr val="FF0000"/>
              </a:solidFill>
            </a:endParaRPr>
          </a:p>
        </p:txBody>
      </p:sp>
      <p:pic>
        <p:nvPicPr>
          <p:cNvPr id="7" name="Picture 6" descr="Aspirations to be an astronaut">
            <a:extLst>
              <a:ext uri="{FF2B5EF4-FFF2-40B4-BE49-F238E27FC236}">
                <a16:creationId xmlns:a16="http://schemas.microsoft.com/office/drawing/2014/main" id="{DAFCC191-D8C2-43FB-93C3-BBADAEB17108}"/>
              </a:ext>
            </a:extLst>
          </p:cNvPr>
          <p:cNvPicPr>
            <a:picLocks noChangeAspect="1"/>
          </p:cNvPicPr>
          <p:nvPr/>
        </p:nvPicPr>
        <p:blipFill>
          <a:blip r:embed="rId3"/>
          <a:stretch>
            <a:fillRect/>
          </a:stretch>
        </p:blipFill>
        <p:spPr>
          <a:xfrm>
            <a:off x="574620" y="2716336"/>
            <a:ext cx="3608170" cy="2404860"/>
          </a:xfrm>
          <a:prstGeom prst="rect">
            <a:avLst/>
          </a:prstGeom>
          <a:ln w="38100">
            <a:solidFill>
              <a:schemeClr val="tx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291967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35644</TotalTime>
  <Words>2190</Words>
  <Application>Microsoft Office PowerPoint</Application>
  <PresentationFormat>On-screen Show (4:3)</PresentationFormat>
  <Paragraphs>327</Paragraphs>
  <Slides>36</Slides>
  <Notes>9</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54" baseType="lpstr">
      <vt:lpstr>ＭＳ Ｐゴシック</vt:lpstr>
      <vt:lpstr>Arial</vt:lpstr>
      <vt:lpstr>Arial MT</vt:lpstr>
      <vt:lpstr>Calibri</vt:lpstr>
      <vt:lpstr>Calibri Light</vt:lpstr>
      <vt:lpstr>Cambria Math</vt:lpstr>
      <vt:lpstr>Garamond</vt:lpstr>
      <vt:lpstr>Georgia</vt:lpstr>
      <vt:lpstr>Helvetica</vt:lpstr>
      <vt:lpstr>Microsoft Sans Serif</vt:lpstr>
      <vt:lpstr>Tahoma</vt:lpstr>
      <vt:lpstr>Times New Roman</vt:lpstr>
      <vt:lpstr>Trebuchet MS</vt:lpstr>
      <vt:lpstr>Wingdings</vt:lpstr>
      <vt:lpstr>Wingdings 2</vt:lpstr>
      <vt:lpstr>Civic</vt:lpstr>
      <vt:lpstr>Equation</vt:lpstr>
      <vt:lpstr>Visio</vt:lpstr>
      <vt:lpstr> Dr. Jayaraj P B Associate Professor   Department of Computer Science &amp; Engineering, NIT Calicut</vt:lpstr>
      <vt:lpstr>PowerPoint Presentation</vt:lpstr>
      <vt:lpstr>What is Artificial Intelligence ?</vt:lpstr>
      <vt:lpstr> Artificial Intelligence  </vt:lpstr>
      <vt:lpstr>History of AI</vt:lpstr>
      <vt:lpstr>The Birthplace of “Artificial Intelligence”, 1956</vt:lpstr>
      <vt:lpstr>Areas of AI and Some Dependencies</vt:lpstr>
      <vt:lpstr>What is Learning?</vt:lpstr>
      <vt:lpstr>How Do Children Learn?</vt:lpstr>
      <vt:lpstr>What is Machine Learning?</vt:lpstr>
      <vt:lpstr>Traditional Programming</vt:lpstr>
      <vt:lpstr>Machine Learning</vt:lpstr>
      <vt:lpstr>McCulloch-Pitts Neuron (M-P Neuron)</vt:lpstr>
      <vt:lpstr>Perceptron by Frank Rosenblatt (1958)</vt:lpstr>
      <vt:lpstr>Training Multi-Layer Network – Backpropagation </vt:lpstr>
      <vt:lpstr>Predictive AI Vs Generative AI</vt:lpstr>
      <vt:lpstr>Generative AI</vt:lpstr>
      <vt:lpstr>Supervised vs Unsupervised Machine Learning</vt:lpstr>
      <vt:lpstr>When Do We Use Machine Learning?</vt:lpstr>
      <vt:lpstr>A classic example of a task that requires machine learning:  It is very hard to say what makes a 2</vt:lpstr>
      <vt:lpstr>PowerPoint Presentation</vt:lpstr>
      <vt:lpstr>PowerPoint Presentation</vt:lpstr>
      <vt:lpstr>Supervised vs. unsupervised Learning</vt:lpstr>
      <vt:lpstr>PowerPoint Presentation</vt:lpstr>
      <vt:lpstr>What do we mean by learning?</vt:lpstr>
      <vt:lpstr>Illustrating Classification Task</vt:lpstr>
      <vt:lpstr>Feature extractions required in ML</vt:lpstr>
      <vt:lpstr>ML vs. Deep Learning</vt:lpstr>
      <vt:lpstr>Feature Engineering</vt:lpstr>
      <vt:lpstr>PowerPoint Presentation</vt:lpstr>
      <vt:lpstr>Train – test spliting</vt:lpstr>
      <vt:lpstr>Data preparation before using</vt:lpstr>
      <vt:lpstr>Sample dataset</vt:lpstr>
      <vt:lpstr>PowerPoint Presentation</vt:lpstr>
      <vt:lpstr>PowerPoint Presentation</vt:lpstr>
      <vt:lpstr>Explore the data to understand its nature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Karyotyping</dc:title>
  <dc:creator>Admin</dc:creator>
  <cp:lastModifiedBy>jayaraj</cp:lastModifiedBy>
  <cp:revision>599</cp:revision>
  <dcterms:created xsi:type="dcterms:W3CDTF">2015-05-03T17:36:12Z</dcterms:created>
  <dcterms:modified xsi:type="dcterms:W3CDTF">2024-07-25T09:22:18Z</dcterms:modified>
</cp:coreProperties>
</file>