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817" r:id="rId4"/>
    <p:sldId id="822" r:id="rId5"/>
    <p:sldId id="820" r:id="rId6"/>
    <p:sldId id="821" r:id="rId7"/>
    <p:sldId id="809" r:id="rId8"/>
    <p:sldId id="802" r:id="rId9"/>
    <p:sldId id="804" r:id="rId10"/>
    <p:sldId id="805" r:id="rId11"/>
    <p:sldId id="806" r:id="rId12"/>
    <p:sldId id="808" r:id="rId13"/>
    <p:sldId id="810" r:id="rId14"/>
    <p:sldId id="823" r:id="rId15"/>
    <p:sldId id="811" r:id="rId16"/>
    <p:sldId id="824" r:id="rId17"/>
    <p:sldId id="825" r:id="rId18"/>
    <p:sldId id="826" r:id="rId19"/>
    <p:sldId id="827" r:id="rId20"/>
    <p:sldId id="828" r:id="rId21"/>
    <p:sldId id="829" r:id="rId22"/>
    <p:sldId id="831" r:id="rId23"/>
    <p:sldId id="832" r:id="rId24"/>
    <p:sldId id="830" r:id="rId25"/>
    <p:sldId id="833" r:id="rId26"/>
    <p:sldId id="834" r:id="rId27"/>
    <p:sldId id="835" r:id="rId28"/>
    <p:sldId id="812" r:id="rId29"/>
    <p:sldId id="813" r:id="rId30"/>
    <p:sldId id="836" r:id="rId31"/>
    <p:sldId id="837" r:id="rId32"/>
    <p:sldId id="838" r:id="rId33"/>
    <p:sldId id="816" r:id="rId3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15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3990" autoAdjust="0"/>
  </p:normalViewPr>
  <p:slideViewPr>
    <p:cSldViewPr>
      <p:cViewPr varScale="1">
        <p:scale>
          <a:sx n="77" d="100"/>
          <a:sy n="77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AE00E-E009-4A11-898E-6278F86754A7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AB50-154D-4DA7-806A-8D3FA8F4C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F58E-C6CC-412A-A63E-5B97F63B83B2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FA0B-1216-44A0-9575-63E58240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2FA0B-1216-44A0-9575-63E5824058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9B01-36D5-4406-84C6-F100ACF63990}" type="datetime1">
              <a:rPr lang="en-US" sz="1600" smtClean="0"/>
              <a:t>9/27/2024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3A3F-B903-4F5B-AA73-DC2D2327188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Logistic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A6E0-6195-4994-B75E-E17114D1371F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8A9-542F-4695-B4BE-890FD79A122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F83B22-AAA1-40D3-BF8E-E51D26997C01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0FC4-FDCB-4398-BBD9-17D3EC9C87A0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237-5968-4DE9-8AC2-47A5C27672B0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5EE7-A0FD-4962-B7C4-561B324AD104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7CCE-B6F7-4DDB-B531-782BBDC4281E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kumimoji="0" lang="en-US"/>
              <a:t>Logistic Regression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A263D8-8725-46C7-96F7-C092C16BC0C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kumimoji="0" lang="en-US"/>
              <a:t>Logistic Regression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CBF8A3C-071A-475D-8E19-DF60319A9B03}" type="datetime1">
              <a:rPr lang="en-US" sz="1400" smtClean="0">
                <a:solidFill>
                  <a:schemeClr val="tx2"/>
                </a:solidFill>
              </a:rPr>
              <a:t>9/27/2024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Logistic Regression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584179"/>
            <a:ext cx="7391400" cy="1905000"/>
          </a:xfrm>
        </p:spPr>
        <p:txBody>
          <a:bodyPr>
            <a:noAutofit/>
          </a:bodyPr>
          <a:lstStyle/>
          <a:p>
            <a:br>
              <a:rPr lang="en-US" sz="2400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Dr. Jayaraj P B</a:t>
            </a:r>
            <a:b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Associate Professor</a:t>
            </a: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  <a:t>Department of Computer Science &amp; Engineering,</a:t>
            </a: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b="1" dirty="0">
                <a:solidFill>
                  <a:srgbClr val="FF0000"/>
                </a:solidFill>
                <a:cs typeface="Times New Roman" pitchFamily="18" charset="0"/>
              </a:rPr>
              <a:t>NIT Calicut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9B95-C8F8-4FF3-9956-6C2C8E462B0B}" type="datetime1">
              <a:rPr lang="en-US" sz="1600" smtClean="0">
                <a:solidFill>
                  <a:schemeClr val="tx1"/>
                </a:solidFill>
              </a:rPr>
              <a:t>9/27/2024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32" name="Slide Number Placeholder 10"/>
          <p:cNvSpPr txBox="1">
            <a:spLocks/>
          </p:cNvSpPr>
          <p:nvPr/>
        </p:nvSpPr>
        <p:spPr>
          <a:xfrm>
            <a:off x="5410200" y="6248400"/>
            <a:ext cx="609600" cy="44132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3675" y="1064913"/>
            <a:ext cx="563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cs typeface="Times New Roman" pitchFamily="18" charset="0"/>
              </a:rPr>
              <a:t>MLE &amp; BCE</a:t>
            </a:r>
            <a:br>
              <a:rPr lang="en-US" sz="3200" b="1" dirty="0">
                <a:cs typeface="Times New Roman" pitchFamily="18" charset="0"/>
              </a:rPr>
            </a:br>
            <a:endParaRPr lang="en-IN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5402-C3CC-451E-A948-2F3EB0EB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BF7B6-B1A9-427B-98CE-555CA36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E3B10-3951-494A-AB1D-5B688BCD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3F69-B66C-4107-B1A3-33DEF658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58863-AAEB-4A93-875A-F5A9D64223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second problem is that if we add an outlier in our dataset, the best fit line in linear regression shifts to fit that point.</a:t>
            </a:r>
          </a:p>
          <a:p>
            <a:endParaRPr lang="en-IN" dirty="0"/>
          </a:p>
        </p:txBody>
      </p:sp>
      <p:pic>
        <p:nvPicPr>
          <p:cNvPr id="7" name="Picture 6" descr="Logistic Regression  greater than 1">
            <a:extLst>
              <a:ext uri="{FF2B5EF4-FFF2-40B4-BE49-F238E27FC236}">
                <a16:creationId xmlns:a16="http://schemas.microsoft.com/office/drawing/2014/main" id="{C3D6C5E6-661F-48A7-8736-9B92876FFA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5296662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8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1928-27F9-4190-B80D-749D03D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62D3D-F4E9-4DC6-A42A-C6242864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2B66F-19BB-4662-A886-AED4455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12717-3842-410C-AD47-3EFDA332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04B5-DC8A-4ADF-BDBE-AB689601D2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Another problem with linear regression is that the predicted values may be out of range. We know that probability can be between 0 and 1, but if we use linear regression this probability may exceed 1 or go below 0.</a:t>
            </a:r>
          </a:p>
          <a:p>
            <a:r>
              <a:rPr lang="en-IN" dirty="0"/>
              <a:t>Hence, we apply sigmoid function to squeeze the output between 0 to 1. Sigmoid squeezes a straight line into an S-curve.</a:t>
            </a:r>
          </a:p>
          <a:p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4842F-C9FF-4137-84BD-061DCA8A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90" y="4800600"/>
            <a:ext cx="2669298" cy="13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7CD8-5246-4C49-85FC-C930D9D8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Cost Function in Logistic Regression 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9630E-7A63-4EC3-8089-EBB862D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97E7-BCAF-40AE-9961-51D7399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8B194-F738-4A86-82A2-283DD11E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7" name="Content Placeholder 6" descr="linear vs logistic regression">
            <a:extLst>
              <a:ext uri="{FF2B5EF4-FFF2-40B4-BE49-F238E27FC236}">
                <a16:creationId xmlns:a16="http://schemas.microsoft.com/office/drawing/2014/main" id="{AA0062CF-748A-429E-95CA-B74F78816435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75" y="1752600"/>
            <a:ext cx="69056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DA73BD-45CC-4BF8-B28D-E837B311379E}"/>
              </a:ext>
            </a:extLst>
          </p:cNvPr>
          <p:cNvSpPr/>
          <p:nvPr/>
        </p:nvSpPr>
        <p:spPr>
          <a:xfrm>
            <a:off x="533400" y="5063696"/>
            <a:ext cx="72811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our logistic function, also called a sigmoid function. It squeezes a straight line into an S-curve.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0360-CECF-4044-9044-3671E290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B0A2A-9F9B-486F-AC41-78987784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BA699-E99F-438E-A084-3408A939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78D27-2366-448F-902F-7D611612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Content Placeholder 6" descr="non-linear function">
            <a:extLst>
              <a:ext uri="{FF2B5EF4-FFF2-40B4-BE49-F238E27FC236}">
                <a16:creationId xmlns:a16="http://schemas.microsoft.com/office/drawing/2014/main" id="{111F5EC9-79BD-41D1-AD85-DD098C6D204B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442165"/>
            <a:ext cx="4162424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ADC2ED-EC64-4644-8D4F-F928C9FCBDEA}"/>
              </a:ext>
            </a:extLst>
          </p:cNvPr>
          <p:cNvSpPr/>
          <p:nvPr/>
        </p:nvSpPr>
        <p:spPr>
          <a:xfrm>
            <a:off x="470154" y="3639052"/>
            <a:ext cx="8077200" cy="102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logistic regression Yi is a non-linear function (</a:t>
            </a:r>
            <a:r>
              <a:rPr lang="en-IN" i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=1​/1+ e</a:t>
            </a:r>
            <a:r>
              <a:rPr lang="en-IN" baseline="30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If we use this in the above MSE equation then it will give a non-convex graph with many local minima as shown above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1B706E-F073-4E68-BC3F-B2D4F3BAA1A4}"/>
              </a:ext>
            </a:extLst>
          </p:cNvPr>
          <p:cNvSpPr/>
          <p:nvPr/>
        </p:nvSpPr>
        <p:spPr>
          <a:xfrm>
            <a:off x="320802" y="5024950"/>
            <a:ext cx="8226552" cy="102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problem here is that this cost function will give results with local minima, which is a big problem because then we’ll miss out on our global minima and our error will increase.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linear regression">
            <a:extLst>
              <a:ext uri="{FF2B5EF4-FFF2-40B4-BE49-F238E27FC236}">
                <a16:creationId xmlns:a16="http://schemas.microsoft.com/office/drawing/2014/main" id="{65DA970E-E971-47DB-AA98-C55E92457E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68" y="1659679"/>
            <a:ext cx="2528888" cy="166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7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79D5-575E-4995-BFBA-29F304AC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399479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Bonus: What would happen if we use MSE on binary classification?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02C93-2867-48E6-8AE7-D00F3F7C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634C8-3591-4761-8249-DBA95551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7CC8A-1614-4204-B8DD-AAF94173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BB91FF-1179-448A-82DD-B22EC119DA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9475" y="1338302"/>
            <a:ext cx="6404426" cy="48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0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D1F-D5E8-4CB3-9746-A41FA16C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Loss</a:t>
            </a:r>
            <a:r>
              <a:rPr lang="en-IN" dirty="0"/>
              <a:t> (BCE Loss)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AA35-139A-4D71-AA6F-F36BF417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CF049-A6BD-4CC4-A3E1-1053E173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4B1D4-0E19-4CA6-B525-0DE5F6CD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79A57-4D7D-4256-A31D-AEC4FE63BB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1282" y="1449853"/>
            <a:ext cx="8503920" cy="4572000"/>
          </a:xfrm>
        </p:spPr>
        <p:txBody>
          <a:bodyPr/>
          <a:lstStyle/>
          <a:p>
            <a:r>
              <a:rPr lang="en-IN" dirty="0"/>
              <a:t>In order to solve this problem, we derive a different cost function for logistic regression called </a:t>
            </a:r>
            <a:r>
              <a:rPr lang="en-IN" b="1" i="1" dirty="0"/>
              <a:t>log loss</a:t>
            </a:r>
            <a:r>
              <a:rPr lang="en-IN" dirty="0"/>
              <a:t> (BCE Loss) which is also derived from the </a:t>
            </a:r>
            <a:r>
              <a:rPr lang="en-IN" b="1" i="1" dirty="0"/>
              <a:t>maximum likelihood estimation</a:t>
            </a:r>
            <a:r>
              <a:rPr lang="en-IN" dirty="0"/>
              <a:t> method.</a:t>
            </a:r>
          </a:p>
          <a:p>
            <a:endParaRPr lang="en-IN" dirty="0"/>
          </a:p>
        </p:txBody>
      </p:sp>
      <p:pic>
        <p:nvPicPr>
          <p:cNvPr id="7" name="Picture 6" descr="log loss logistic regression">
            <a:extLst>
              <a:ext uri="{FF2B5EF4-FFF2-40B4-BE49-F238E27FC236}">
                <a16:creationId xmlns:a16="http://schemas.microsoft.com/office/drawing/2014/main" id="{8551A715-3F24-4331-9267-72EA8E3344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88" y="4074649"/>
            <a:ext cx="5353812" cy="103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43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CB1-9BA4-411A-B59D-6A3BA3A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&amp; BCE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84DD-3E11-47DA-9469-FDD7B8A9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C9BAA-77A9-43FE-A37F-EE8ED82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ED9D3-89E1-422D-BCA8-66BE750D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C5657-9B08-4DD3-9F71-C20BEB89A3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Let’s start by defining our likelihood function. We now know that the labels are binary which means they can be either yes/no or pass/fail etc.</a:t>
            </a:r>
          </a:p>
          <a:p>
            <a:r>
              <a:rPr lang="en-IN" dirty="0"/>
              <a:t> We can also say we have two outcomes success and failure. This means we can interpret each label as </a:t>
            </a:r>
            <a:r>
              <a:rPr lang="en-IN" b="1" dirty="0"/>
              <a:t>Bernoulli random </a:t>
            </a:r>
            <a:r>
              <a:rPr lang="en-IN" dirty="0"/>
              <a:t>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6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53D9-34C1-44C5-A4B2-392791AE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Bernoulli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C8B26-AC91-455D-8C76-84CDD95F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5221E-BCAC-4A13-BC1C-B29A12BF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5F16-6D63-415A-9293-E755D9C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42DBA-4798-4474-BAD6-ADA57B5588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random experiment whose outcomes are of two types, success S and failure F, occurring with probabilities p and q respectively is called a Bernoulli trial. </a:t>
            </a:r>
          </a:p>
          <a:p>
            <a:r>
              <a:rPr lang="en-IN" dirty="0"/>
              <a:t>If for this experiment a random variable X is defined such that it takes value 1 when S occurs and 0 if F occurs, then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it follows a Bernoulli Distribution</a:t>
            </a:r>
          </a:p>
        </p:txBody>
      </p:sp>
      <p:pic>
        <p:nvPicPr>
          <p:cNvPr id="9" name="Picture 8" descr="sigmoid">
            <a:extLst>
              <a:ext uri="{FF2B5EF4-FFF2-40B4-BE49-F238E27FC236}">
                <a16:creationId xmlns:a16="http://schemas.microsoft.com/office/drawing/2014/main" id="{6F9BAF45-2D45-45E4-825C-927B4DF4C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88" y="4572000"/>
            <a:ext cx="19050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3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5392-2419-4553-ADB5-5F54952C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A643E-76A6-48B7-8DBF-C285FE1A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3F08-5BE4-4C13-A124-2FC07047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0105C-1680-4C4E-BA48-89175C6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05783-12D1-4BE9-9FD9-1928FE560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Bernoulli Distribution is a type of discrete probability distribution where every experiment conducted asks a question that can be answered only in yes or no.</a:t>
            </a:r>
          </a:p>
          <a:p>
            <a:r>
              <a:rPr lang="en-IN" dirty="0"/>
              <a:t> In other words, the random variable can be 1 with a probability </a:t>
            </a:r>
            <a:r>
              <a:rPr lang="en-IN" b="1" dirty="0"/>
              <a:t>p </a:t>
            </a:r>
            <a:r>
              <a:rPr lang="en-IN" dirty="0"/>
              <a:t>or it can be 0 with a probability </a:t>
            </a:r>
            <a:r>
              <a:rPr lang="en-IN" b="1" dirty="0"/>
              <a:t>(1 - p). </a:t>
            </a:r>
            <a:r>
              <a:rPr lang="en-IN" dirty="0"/>
              <a:t>Such an experiment is called a Bernoulli trial. A pass or fail exam can be modelled by a Bernoulli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4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2304-FCFA-40D9-9B7E-DDBB102D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77" y="3794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dirty="0"/>
              <a:t>Probability Mass Function for Bernoulli Distribution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3973E-A57A-42C8-A4B6-8A5540DC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E117-BFED-4D85-9BED-53544F58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D4980-E526-4F69-89A3-DC858657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0AB95-BEA9-41C3-80B5-549342BD6B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B2E99-6411-46C6-95D2-97C9C81B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65" y="2312084"/>
            <a:ext cx="6459246" cy="29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2612"/>
            <a:ext cx="7053072" cy="472135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Linear Regression – a quick review</a:t>
            </a:r>
          </a:p>
          <a:p>
            <a:r>
              <a:rPr lang="en-US" sz="2600" dirty="0"/>
              <a:t>Logistic Regression </a:t>
            </a:r>
          </a:p>
          <a:p>
            <a:pPr lvl="1"/>
            <a:r>
              <a:rPr lang="en-US" sz="2100" dirty="0"/>
              <a:t>Sigmoid function </a:t>
            </a:r>
          </a:p>
          <a:p>
            <a:r>
              <a:rPr lang="en-US" sz="2600" dirty="0"/>
              <a:t>Can MSE be used for Logistic Regression?</a:t>
            </a:r>
          </a:p>
          <a:p>
            <a:r>
              <a:rPr lang="en-US" sz="2600" dirty="0"/>
              <a:t>MLE for identifying the new cost function</a:t>
            </a:r>
          </a:p>
          <a:p>
            <a:pPr lvl="1"/>
            <a:r>
              <a:rPr lang="en-US" sz="2100" dirty="0" err="1"/>
              <a:t>LogLoss</a:t>
            </a:r>
            <a:r>
              <a:rPr lang="en-US" sz="2100" dirty="0"/>
              <a:t> (BCE) – new Cost Function</a:t>
            </a:r>
          </a:p>
          <a:p>
            <a:r>
              <a:rPr lang="en-US" sz="2600" dirty="0"/>
              <a:t>Derivative of BCE for GD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8CA2-AEAA-4E92-8BE1-38A5D99F08E0}" type="datetime1">
              <a:rPr lang="en-US" smtClean="0">
                <a:solidFill>
                  <a:schemeClr val="tx1"/>
                </a:solidFill>
              </a:rPr>
              <a:t>9/27/2024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9" name="Slide Number Placeholder 10"/>
          <p:cNvSpPr txBox="1">
            <a:spLocks/>
          </p:cNvSpPr>
          <p:nvPr/>
        </p:nvSpPr>
        <p:spPr>
          <a:xfrm>
            <a:off x="5410200" y="6248400"/>
            <a:ext cx="609600" cy="44132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2F60-A99C-4F11-A1E3-AB66662C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&amp; BCE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4E922-4134-4835-9969-B8F1D881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8EA9-23C6-43CA-BD29-8A3A0168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E7BC8-865A-40B5-B306-6EBDE16B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C47B0-A1EA-455D-BC60-748CE86545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400" dirty="0"/>
              <a:t>It follows a Bernoulli Distribution</a:t>
            </a:r>
          </a:p>
          <a:p>
            <a:pPr marL="0" indent="0">
              <a:buNone/>
            </a:pPr>
            <a:r>
              <a:rPr lang="en-IN" sz="2400" b="1" dirty="0"/>
              <a:t>    Where P is our sigmoid function</a:t>
            </a:r>
            <a:endParaRPr lang="en-IN" sz="2400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where </a:t>
            </a:r>
            <a:r>
              <a:rPr lang="en-IN" b="1" dirty="0"/>
              <a:t>σ(</a:t>
            </a:r>
            <a:r>
              <a:rPr lang="en-IN" dirty="0"/>
              <a:t>θ*x</a:t>
            </a:r>
            <a:r>
              <a:rPr lang="en-IN" b="1" dirty="0"/>
              <a:t>) </a:t>
            </a:r>
            <a:r>
              <a:rPr lang="en-IN" dirty="0"/>
              <a:t>is the sigmoid function. Now for n observations,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8" name="Picture 7" descr="sigmoid">
            <a:extLst>
              <a:ext uri="{FF2B5EF4-FFF2-40B4-BE49-F238E27FC236}">
                <a16:creationId xmlns:a16="http://schemas.microsoft.com/office/drawing/2014/main" id="{87CE9DEF-C3FA-4C5B-A42B-BD40D043DD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82876"/>
            <a:ext cx="1600200" cy="10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igmoid">
            <a:extLst>
              <a:ext uri="{FF2B5EF4-FFF2-40B4-BE49-F238E27FC236}">
                <a16:creationId xmlns:a16="http://schemas.microsoft.com/office/drawing/2014/main" id="{27AB5D95-2015-4867-9230-CD91C46CAA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029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n observations">
            <a:extLst>
              <a:ext uri="{FF2B5EF4-FFF2-40B4-BE49-F238E27FC236}">
                <a16:creationId xmlns:a16="http://schemas.microsoft.com/office/drawing/2014/main" id="{0A1A06D3-77E3-4154-8EB1-8FF7C2621F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5330952"/>
            <a:ext cx="5724526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30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72F-D0ED-49AE-BED5-FB66898D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8438A-E8E7-4E08-A622-C017A684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8537-5D7C-4747-B029-0ACFAF33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BB23-BE9C-49BD-AF23-80E10B16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D624-F755-4C00-8032-D2B44CFD1C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need a value for theta which will maximize this likelihood function. </a:t>
            </a:r>
          </a:p>
          <a:p>
            <a:r>
              <a:rPr lang="en-IN" dirty="0"/>
              <a:t>calculate the log-likelihood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In machine learning, it is conventional to minimize a loss(error) function via gradient descent, rather than maximize an objective function via gradient ascent. </a:t>
            </a:r>
            <a:endParaRPr lang="en-US" dirty="0"/>
          </a:p>
        </p:txBody>
      </p:sp>
      <p:pic>
        <p:nvPicPr>
          <p:cNvPr id="8" name="Picture 7" descr="log likelihood">
            <a:extLst>
              <a:ext uri="{FF2B5EF4-FFF2-40B4-BE49-F238E27FC236}">
                <a16:creationId xmlns:a16="http://schemas.microsoft.com/office/drawing/2014/main" id="{48145D59-026C-48EC-A233-E640EF9F08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7818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0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83D6-DC64-4706-A41D-E0F8AD6B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CE849-93BB-495E-856B-C8BE2CB4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19FA0-4942-4909-9E34-5A65EC2A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258B-A6DE-4843-AA19-C05317C9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4E17D-2EFA-46C8-8372-CCE2A9C6CC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467697"/>
            <a:ext cx="8503920" cy="49372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common practice to minimize a cost function for optimization problems; therefore, we can invert the function so that we minimize the </a:t>
            </a:r>
            <a:r>
              <a:rPr lang="en-IN" b="1" dirty="0"/>
              <a:t>negative log-likelihood </a:t>
            </a:r>
            <a:r>
              <a:rPr lang="en-IN" dirty="0"/>
              <a:t>(NLL). </a:t>
            </a:r>
          </a:p>
          <a:p>
            <a:pPr marL="0" indent="0">
              <a:buNone/>
            </a:pPr>
            <a:r>
              <a:rPr lang="sv-SE" dirty="0"/>
              <a:t>              max[log(x)] = min[-log(x)]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•	p(y) is the probability of 1.</a:t>
            </a:r>
          </a:p>
          <a:p>
            <a:pPr marL="0" indent="0">
              <a:buNone/>
            </a:pPr>
            <a:r>
              <a:rPr lang="en-US" sz="2000" dirty="0"/>
              <a:t>	•	1-p(y) is the probability of 0.</a:t>
            </a:r>
            <a:endParaRPr lang="en-IN" sz="2000" dirty="0"/>
          </a:p>
        </p:txBody>
      </p:sp>
      <p:pic>
        <p:nvPicPr>
          <p:cNvPr id="7" name="Picture 6" descr="cost function">
            <a:extLst>
              <a:ext uri="{FF2B5EF4-FFF2-40B4-BE49-F238E27FC236}">
                <a16:creationId xmlns:a16="http://schemas.microsoft.com/office/drawing/2014/main" id="{A43D3EA6-F694-4723-9D39-BBCE10E6E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77" y="3813048"/>
            <a:ext cx="624839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987A8-A708-436C-80F7-D04C2568E709}"/>
              </a:ext>
            </a:extLst>
          </p:cNvPr>
          <p:cNvSpPr/>
          <p:nvPr/>
        </p:nvSpPr>
        <p:spPr>
          <a:xfrm>
            <a:off x="531876" y="4688461"/>
            <a:ext cx="8043672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y represents the actual class and log(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σ(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θ^T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x^i</a:t>
            </a: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probability of that class.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2EBF-6831-4346-89FC-7FE4AC09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8D689-5D43-4784-B649-5E413E5F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86A7F-4BBD-4B0E-B7A2-BA1EF70C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3FC3-7650-472C-9415-DE54108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7" name="Content Placeholder 6" descr="y=1 and y=0">
            <a:extLst>
              <a:ext uri="{FF2B5EF4-FFF2-40B4-BE49-F238E27FC236}">
                <a16:creationId xmlns:a16="http://schemas.microsoft.com/office/drawing/2014/main" id="{CA618C23-FD22-46C8-8A7B-28348817F5FB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3" y="180288"/>
            <a:ext cx="7659169" cy="237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cal minimum">
            <a:extLst>
              <a:ext uri="{FF2B5EF4-FFF2-40B4-BE49-F238E27FC236}">
                <a16:creationId xmlns:a16="http://schemas.microsoft.com/office/drawing/2014/main" id="{CB65AF7A-8BAA-4828-80AF-E435F3A9A66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8" y="2697315"/>
            <a:ext cx="4648200" cy="3216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597-6C72-4B82-A115-6E786D4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Derivate of </a:t>
            </a:r>
            <a:r>
              <a:rPr lang="en-US"/>
              <a:t>Cost fraction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B7C39-52F4-4C3A-9A75-0E294001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9C87F-3D86-4F5B-9119-72ABFB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E2A52-7B15-4741-B13E-B5DF3080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2A893-6B7F-482D-8EDA-139E62D9C3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 will derive the cost function with the help of the chain rule as it allows us to calculate complex partial derivatives by breaking them down.</a:t>
            </a:r>
          </a:p>
          <a:p>
            <a:r>
              <a:rPr lang="en-IN" dirty="0"/>
              <a:t>Step-1: Use chain rule and break the partial derivative of log-likelihood.</a:t>
            </a:r>
          </a:p>
          <a:p>
            <a:endParaRPr lang="en-IN" dirty="0"/>
          </a:p>
        </p:txBody>
      </p:sp>
      <p:pic>
        <p:nvPicPr>
          <p:cNvPr id="7" name="Picture 6" descr="Use chain rule and break the partial derivative of log-likelihood">
            <a:extLst>
              <a:ext uri="{FF2B5EF4-FFF2-40B4-BE49-F238E27FC236}">
                <a16:creationId xmlns:a16="http://schemas.microsoft.com/office/drawing/2014/main" id="{2E082EB8-56F1-43C9-95FA-9995AE36AE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655320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23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D2D-1438-42E2-B9BE-D8DCC3F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5713-4CE7-4E91-BF19-669F194D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5F1FF-FD41-4AFF-845F-A14DE53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F583C-8DA9-477E-BC89-1219CFCD5F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683752" cy="5871584"/>
          </a:xfrm>
        </p:spPr>
        <p:txBody>
          <a:bodyPr/>
          <a:lstStyle/>
          <a:p>
            <a:r>
              <a:rPr lang="en-IN" sz="2400" dirty="0"/>
              <a:t>Step 3: Find derivative of log-likelihood w.r.t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Step-3: Find derivative of </a:t>
            </a:r>
            <a:r>
              <a:rPr lang="en-IN" sz="2400" b="1" i="1" dirty="0"/>
              <a:t>‘p’</a:t>
            </a:r>
            <a:r>
              <a:rPr lang="en-IN" sz="2400" dirty="0"/>
              <a:t> w.r.t </a:t>
            </a:r>
            <a:r>
              <a:rPr lang="en-IN" sz="2400" b="1" i="1" dirty="0"/>
              <a:t>‘z’</a:t>
            </a:r>
            <a:endParaRPr lang="en-IN" sz="24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 descr="Find derivative of log-likelihood w.r.t p">
            <a:extLst>
              <a:ext uri="{FF2B5EF4-FFF2-40B4-BE49-F238E27FC236}">
                <a16:creationId xmlns:a16="http://schemas.microsoft.com/office/drawing/2014/main" id="{BC4DEFAB-B987-4576-8A3A-5F492939FC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75" y="1446757"/>
            <a:ext cx="6172200" cy="166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tep-3: Find derivative of 'p' w.r.t 'z'">
            <a:extLst>
              <a:ext uri="{FF2B5EF4-FFF2-40B4-BE49-F238E27FC236}">
                <a16:creationId xmlns:a16="http://schemas.microsoft.com/office/drawing/2014/main" id="{E5639398-522C-4E4F-9439-7D3076A363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62" y="3868251"/>
            <a:ext cx="6440425" cy="251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27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B96-53DA-479B-807E-0E07C0B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E24D3-6C94-44CB-B423-80348952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C8886-4F84-4A71-830F-EA81C77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81AC-C688-406D-B543-03A6E52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F9348-DFD2-4A34-8DEF-D23F9920BC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3652" y="1407336"/>
            <a:ext cx="8503920" cy="4572000"/>
          </a:xfrm>
        </p:spPr>
        <p:txBody>
          <a:bodyPr/>
          <a:lstStyle/>
          <a:p>
            <a:r>
              <a:rPr lang="en-IN" sz="2400" b="1" i="1" dirty="0"/>
              <a:t>Step-4: Find derivate of z w.r.t </a:t>
            </a:r>
            <a:r>
              <a:rPr lang="en-IN" sz="2400" dirty="0"/>
              <a:t>θ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Put all the derivatives in equation 1</a:t>
            </a:r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 descr="Step-4: Find derivate of z w.r.t θ">
            <a:extLst>
              <a:ext uri="{FF2B5EF4-FFF2-40B4-BE49-F238E27FC236}">
                <a16:creationId xmlns:a16="http://schemas.microsoft.com/office/drawing/2014/main" id="{887232A8-4C1F-46E7-8B10-12D25326DC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8" y="1887481"/>
            <a:ext cx="5486400" cy="141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tep-5: Put all the derivatives in equation 1">
            <a:extLst>
              <a:ext uri="{FF2B5EF4-FFF2-40B4-BE49-F238E27FC236}">
                <a16:creationId xmlns:a16="http://schemas.microsoft.com/office/drawing/2014/main" id="{FA664428-DC39-45FF-89EF-73A55403A9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96" y="3706960"/>
            <a:ext cx="5849112" cy="269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70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25C6-5D5F-4E85-AF23-CC8E007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EED71-0B90-4C4A-B717-CCC52088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21E3-B6A7-4B9D-8837-EAAFFE8C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F802-7010-4C7A-8861-FA12C0BC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pic>
        <p:nvPicPr>
          <p:cNvPr id="7" name="Content Placeholder 6" descr="Step-5: Put all the derivatives in equation 1">
            <a:extLst>
              <a:ext uri="{FF2B5EF4-FFF2-40B4-BE49-F238E27FC236}">
                <a16:creationId xmlns:a16="http://schemas.microsoft.com/office/drawing/2014/main" id="{4AC8FBE8-A273-480A-9FEC-D86B8915F285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0" y="2007176"/>
            <a:ext cx="6167820" cy="1498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5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2B64-E63B-44B2-8CEF-2C5C85D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- GD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E6386-7471-42E3-85C9-2C6974D8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940E-90CA-4DB0-8805-26F6F5C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754EE-EE45-437A-8FED-C788A388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7" name="Content Placeholder 6" descr="Gradient Descent Optimization, Logistic Regression&#10;">
            <a:extLst>
              <a:ext uri="{FF2B5EF4-FFF2-40B4-BE49-F238E27FC236}">
                <a16:creationId xmlns:a16="http://schemas.microsoft.com/office/drawing/2014/main" id="{4D659DA5-EBBA-4E48-9A9D-F163F8C3861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34359"/>
            <a:ext cx="4709160" cy="29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807719-8634-4C49-81F5-4EA8333082C5}"/>
              </a:ext>
            </a:extLst>
          </p:cNvPr>
          <p:cNvSpPr/>
          <p:nvPr/>
        </p:nvSpPr>
        <p:spPr>
          <a:xfrm>
            <a:off x="626364" y="4406851"/>
            <a:ext cx="7927848" cy="176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descent changes the value of our weights in such a way that it always converges to minimum point or we can also say that, it aims at finding the optimal weights which minimize the loss function of our model.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an iterative method that finds the minimum of a function by figuring out the slope at a random point and then moving in the opposite direction.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8063-FF75-4481-A5B7-0DF4953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7616E-8546-451E-915C-9E31DFEF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242A-0483-4D2F-A44F-0317C3E3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BFC8-0FC6-4393-A6FA-703ACF79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7" name="Content Placeholder 6" descr="gradient descent algorithm">
            <a:extLst>
              <a:ext uri="{FF2B5EF4-FFF2-40B4-BE49-F238E27FC236}">
                <a16:creationId xmlns:a16="http://schemas.microsoft.com/office/drawing/2014/main" id="{F843BF98-ED2F-4942-B180-803F4CEDA42C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1"/>
            <a:ext cx="3886200" cy="137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B445-A0F5-48D1-B0F6-A4923287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991D-E044-4D43-967C-5CC7C56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F8AF3-C444-46F0-B088-43CCC5F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9396A-E915-4468-BB59-F80AE59B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2052" name="Picture 4" descr="https://theaisummer.com/static/a9dd0cdba8b38dcca0134bbc7d5d860e/1b747/linear-regression.png">
            <a:extLst>
              <a:ext uri="{FF2B5EF4-FFF2-40B4-BE49-F238E27FC236}">
                <a16:creationId xmlns:a16="http://schemas.microsoft.com/office/drawing/2014/main" id="{27F25E05-B9A1-4362-8C8A-110D636B0FA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467697"/>
            <a:ext cx="5024326" cy="385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inear regression">
            <a:extLst>
              <a:ext uri="{FF2B5EF4-FFF2-40B4-BE49-F238E27FC236}">
                <a16:creationId xmlns:a16="http://schemas.microsoft.com/office/drawing/2014/main" id="{ABE8A385-6B76-4FFB-B7FF-F03A569CFB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963536"/>
            <a:ext cx="2528888" cy="16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it linear regression">
            <a:extLst>
              <a:ext uri="{FF2B5EF4-FFF2-40B4-BE49-F238E27FC236}">
                <a16:creationId xmlns:a16="http://schemas.microsoft.com/office/drawing/2014/main" id="{6D3B9836-039E-40E6-B55D-79761BCD4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1839849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02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1DE7-0CFC-4015-8C35-DB691E12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Derivative of the cost function is: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029E-EE1D-4816-B4F8-24EAA0FB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BC865-434F-4B32-AC7A-083D88C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36678-1463-499A-AB85-7C28E317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003FB-B761-49C3-8A66-D05A5DB876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 descr="Step-5: Put all the derivatives in equation 1">
            <a:extLst>
              <a:ext uri="{FF2B5EF4-FFF2-40B4-BE49-F238E27FC236}">
                <a16:creationId xmlns:a16="http://schemas.microsoft.com/office/drawing/2014/main" id="{F04DA047-A2A4-421D-B863-83DA85245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55355"/>
            <a:ext cx="5029200" cy="930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48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BBB2-3AB7-4B4F-B085-33FB471F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E9A10-00A6-4DBA-A08F-3E36374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E204-62FF-44AF-A8F8-20A6BF70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B647C-2B6D-4A53-83DF-B1C1526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F3329-FF7F-41CB-8AD7-67D402EE3F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72082" y="1731672"/>
            <a:ext cx="536332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22A0-6195-4633-87EC-98F3D9B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C30EA-DD92-4773-A5F2-B62E45CB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30A8D-9350-4E39-8E80-25DC3ADD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EA2E5-F4DC-4F75-9991-6CD26506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B2BE8-2EE9-40BE-BD69-2341CF67A7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1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0080-A5A8-4C7E-9D93-27B1AB17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55B68-893D-4846-A98B-2097CC0C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358C-FD7A-4617-AAF5-943DD987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40C10-D1B0-4449-B2AA-5EE33F24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719DD-B2E3-4768-95BD-AC2C0268B9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    Thank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8840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DD45-EE3A-468D-A047-7D1A5559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CB2F-7CDD-44A9-8DF8-05347B69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98682-2325-45C7-9E4B-29D8367A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7A04F-5CCC-45A5-A7D4-890E9188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3074" name="Picture 2" descr="Simple Linear Regression explanation">
            <a:extLst>
              <a:ext uri="{FF2B5EF4-FFF2-40B4-BE49-F238E27FC236}">
                <a16:creationId xmlns:a16="http://schemas.microsoft.com/office/drawing/2014/main" id="{1EE1A680-E149-4AA0-B950-BD5CF7FFFE2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7" y="1828800"/>
            <a:ext cx="767234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6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A9E0-58E7-442A-98E3-71A5378F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&amp; MSE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32E0A-07F2-4AF3-BF48-F3BD1285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9FB72-E20F-4863-B757-2515DE5A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51B29-8AE5-4A0A-93A0-0EACD4DF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1AD313-48C9-4716-9F1D-72A562ACC3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249944"/>
            <a:ext cx="5791200" cy="51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2096-C21F-43C9-AE1B-D23BE8F4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E303C-A0CE-4266-9656-EB3342F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D42B8-CA16-477C-A3F4-003AFFF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14F3A-BB9C-410C-BA20-ADB4D55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6594EF-2325-4F68-BFDD-3DEF73EC298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4533" y="1905000"/>
            <a:ext cx="6966715" cy="34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1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7E20-03C8-4F00-8D9F-A2AD237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B7BD9-D559-47D1-BA57-012567E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A762-1CCD-45D0-B735-D176FF3A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9B886-C7AE-46F6-9C3F-2303E096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7" name="Content Placeholder 6" descr="logistic regression cost function">
            <a:extLst>
              <a:ext uri="{FF2B5EF4-FFF2-40B4-BE49-F238E27FC236}">
                <a16:creationId xmlns:a16="http://schemas.microsoft.com/office/drawing/2014/main" id="{E7280BFC-9FD2-4B5C-835B-FB8795DF7389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1" y="782108"/>
            <a:ext cx="5253038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BDDA2-3B91-4F0B-BE28-EEFD7782B34B}"/>
              </a:ext>
            </a:extLst>
          </p:cNvPr>
          <p:cNvSpPr/>
          <p:nvPr/>
        </p:nvSpPr>
        <p:spPr>
          <a:xfrm>
            <a:off x="666845" y="4882186"/>
            <a:ext cx="7389685" cy="134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linear regression, we use the Mean squared error which was the difference between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y_actual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this is </a:t>
            </a:r>
            <a:r>
              <a:rPr lang="en-IN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maximum likelihood estimator. The graph of the cost function in linear regression is like this: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5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C75-223B-4D32-9080-9934D689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993A9-6955-4324-8125-9B137BB6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6CD2F-EAD4-4FCF-921D-07025964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36F1A-7478-46C0-8B4B-EFBA4E66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D4800-770D-493C-82BD-E9FEEE54C6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predictions for continuous variables (numeric variable). </a:t>
            </a:r>
          </a:p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 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will help you make predictions in cases where the output is a categorical variable.</a:t>
            </a:r>
          </a:p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easy to interpretable of all classification models.</a:t>
            </a:r>
          </a:p>
          <a:p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common to use various industries such as banking, healthcare,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47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FC9-0196-482F-BDB5-D4B4C76E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98E0D-491E-4B7C-96D1-38E5AC26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65DB-378F-4C93-896C-96FB5CDE8B9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832CD-3616-4755-B64F-843072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8CE1-068D-4E50-842F-06D3B92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052B2-0640-4916-ACA4-D467FD8FA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Why do we use Logistic Regression rather than Linear Regression for classification?</a:t>
            </a:r>
          </a:p>
          <a:p>
            <a:r>
              <a:rPr lang="en-IN" dirty="0"/>
              <a:t>After reading the definition of logistic regression we now know that it is only used when our dependent variable is binary and in linear regression this dependent variable is continuous.</a:t>
            </a:r>
          </a:p>
          <a:p>
            <a:endParaRPr lang="en-IN" dirty="0"/>
          </a:p>
        </p:txBody>
      </p:sp>
      <p:pic>
        <p:nvPicPr>
          <p:cNvPr id="7" name="Picture 6" descr="Logistic Regression  over linear regression">
            <a:extLst>
              <a:ext uri="{FF2B5EF4-FFF2-40B4-BE49-F238E27FC236}">
                <a16:creationId xmlns:a16="http://schemas.microsoft.com/office/drawing/2014/main" id="{0747AC21-FB55-4726-B1F1-8092254103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40" y="4204709"/>
            <a:ext cx="4504055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76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36233</TotalTime>
  <Words>1174</Words>
  <Application>Microsoft Office PowerPoint</Application>
  <PresentationFormat>On-screen Show (4:3)</PresentationFormat>
  <Paragraphs>199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Georgia</vt:lpstr>
      <vt:lpstr>Times New Roman</vt:lpstr>
      <vt:lpstr>Wingdings</vt:lpstr>
      <vt:lpstr>Wingdings 2</vt:lpstr>
      <vt:lpstr>Civic</vt:lpstr>
      <vt:lpstr> Dr. Jayaraj P B Associate Professor   Department of Computer Science &amp; Engineering, NIT Calicut</vt:lpstr>
      <vt:lpstr>Outline</vt:lpstr>
      <vt:lpstr>Linear Regression</vt:lpstr>
      <vt:lpstr>PowerPoint Presentation</vt:lpstr>
      <vt:lpstr>MLE &amp; MSE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Cost Function in Logistic Regression ?</vt:lpstr>
      <vt:lpstr>PowerPoint Presentation</vt:lpstr>
      <vt:lpstr>Bonus: What would happen if we use MSE on binary classification?</vt:lpstr>
      <vt:lpstr>Log Loss (BCE Loss) </vt:lpstr>
      <vt:lpstr>MLE &amp; BCE</vt:lpstr>
      <vt:lpstr>Bernoulli Distribution</vt:lpstr>
      <vt:lpstr>PowerPoint Presentation</vt:lpstr>
      <vt:lpstr>Probability Mass Function for Bernoulli Distribution</vt:lpstr>
      <vt:lpstr>MLE &amp; BCE</vt:lpstr>
      <vt:lpstr>PowerPoint Presentation</vt:lpstr>
      <vt:lpstr>Cost Function</vt:lpstr>
      <vt:lpstr>PowerPoint Presentation</vt:lpstr>
      <vt:lpstr>Derivate of Cost fraction</vt:lpstr>
      <vt:lpstr>PowerPoint Presentation</vt:lpstr>
      <vt:lpstr>PowerPoint Presentation</vt:lpstr>
      <vt:lpstr>PowerPoint Presentation</vt:lpstr>
      <vt:lpstr>Train the model - GD</vt:lpstr>
      <vt:lpstr>PowerPoint Presentation</vt:lpstr>
      <vt:lpstr>Derivative of the cost function is:</vt:lpstr>
      <vt:lpstr>LR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Karyotyping</dc:title>
  <dc:creator>Admin</dc:creator>
  <cp:lastModifiedBy>Maakhish Sai</cp:lastModifiedBy>
  <cp:revision>624</cp:revision>
  <dcterms:created xsi:type="dcterms:W3CDTF">2015-05-03T17:36:12Z</dcterms:created>
  <dcterms:modified xsi:type="dcterms:W3CDTF">2024-09-27T02:29:23Z</dcterms:modified>
</cp:coreProperties>
</file>