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56" r:id="rId2"/>
    <p:sldId id="776" r:id="rId3"/>
    <p:sldId id="777" r:id="rId4"/>
    <p:sldId id="778" r:id="rId5"/>
    <p:sldId id="779" r:id="rId6"/>
    <p:sldId id="821" r:id="rId7"/>
    <p:sldId id="780" r:id="rId8"/>
    <p:sldId id="781" r:id="rId9"/>
    <p:sldId id="782" r:id="rId10"/>
    <p:sldId id="783" r:id="rId11"/>
    <p:sldId id="784" r:id="rId12"/>
    <p:sldId id="785" r:id="rId13"/>
    <p:sldId id="786" r:id="rId14"/>
    <p:sldId id="822" r:id="rId15"/>
    <p:sldId id="824" r:id="rId16"/>
    <p:sldId id="825" r:id="rId17"/>
    <p:sldId id="826" r:id="rId18"/>
    <p:sldId id="827" r:id="rId19"/>
    <p:sldId id="828" r:id="rId20"/>
    <p:sldId id="829" r:id="rId21"/>
    <p:sldId id="830" r:id="rId22"/>
    <p:sldId id="831" r:id="rId23"/>
    <p:sldId id="832" r:id="rId24"/>
    <p:sldId id="823" r:id="rId25"/>
    <p:sldId id="833" r:id="rId26"/>
    <p:sldId id="787" r:id="rId27"/>
    <p:sldId id="805" r:id="rId28"/>
    <p:sldId id="807" r:id="rId29"/>
    <p:sldId id="808" r:id="rId30"/>
    <p:sldId id="809" r:id="rId31"/>
    <p:sldId id="810" r:id="rId32"/>
    <p:sldId id="811" r:id="rId33"/>
    <p:sldId id="812" r:id="rId34"/>
    <p:sldId id="813" r:id="rId35"/>
    <p:sldId id="814" r:id="rId36"/>
    <p:sldId id="815" r:id="rId37"/>
    <p:sldId id="843" r:id="rId38"/>
    <p:sldId id="817" r:id="rId39"/>
    <p:sldId id="844" r:id="rId40"/>
    <p:sldId id="818" r:id="rId41"/>
    <p:sldId id="819" r:id="rId42"/>
    <p:sldId id="820" r:id="rId43"/>
    <p:sldId id="816" r:id="rId44"/>
    <p:sldId id="804" r:id="rId45"/>
    <p:sldId id="834" r:id="rId46"/>
    <p:sldId id="788" r:id="rId47"/>
    <p:sldId id="836" r:id="rId48"/>
    <p:sldId id="840" r:id="rId49"/>
    <p:sldId id="841" r:id="rId50"/>
    <p:sldId id="842" r:id="rId51"/>
    <p:sldId id="838" r:id="rId52"/>
    <p:sldId id="797" r:id="rId53"/>
    <p:sldId id="798" r:id="rId54"/>
    <p:sldId id="799" r:id="rId55"/>
    <p:sldId id="800" r:id="rId56"/>
    <p:sldId id="801" r:id="rId57"/>
    <p:sldId id="839" r:id="rId58"/>
    <p:sldId id="789" r:id="rId59"/>
    <p:sldId id="790" r:id="rId60"/>
    <p:sldId id="837" r:id="rId6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23" autoAdjust="0"/>
  </p:normalViewPr>
  <p:slideViewPr>
    <p:cSldViewPr>
      <p:cViewPr varScale="1">
        <p:scale>
          <a:sx n="89" d="100"/>
          <a:sy n="89" d="100"/>
        </p:scale>
        <p:origin x="1038" y="6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09:42:33.904"/>
    </inkml:context>
    <inkml:brush xml:id="br0">
      <inkml:brushProperty name="width" value="0.035" units="cm"/>
      <inkml:brushProperty name="height" value="0.035" units="cm"/>
    </inkml:brush>
  </inkml:definitions>
  <inkml:trace contextRef="#ctx0" brushRef="#br0">0 525 24575,'1904'0'0,"-1641"-7"0,-21-1 0,-161 8 0,233-11 0,16-7 0,50-15 9,-150 7-125,220 7-464,2 20 659,-166 2-113,-32-2 41,391-4-1397,-202-18 1393,-3-1-41,37 20 106,-370 3 515,-53-2-231,1-3 1,-1-2-1,73-18 0,-97 17-352,37-9 0,135-14 0,-15 13 0,-69 4 0,123-19 0,-78 9 0,147-12 0,-81 5 0,-159 18 0,-25 4 0,57-2 0,269 8 0,-183 4 0,336-2 0,-369 9 0,-73-3 0,133 24 0,-200-27 0,29 3 0,64 2 0,45-9 0,-55 0 0,376 1 0,-423 2 0,-1 2 0,0 2 0,86 23 0,230 36 0,-196-39 0,-46-6 0,0-5 0,152-1 0,-264-14 0,2-1 0,0 1 0,0 0 0,-1 1 0,1 1 0,23 5 0,-17-1 0,1-1 0,-1-2 0,37 3 0,64-6 0,-60-1 0,513 1 0,-564 0 0,1 0 0,0-1 0,-1 0 0,1-1 0,-1 0 0,1 0 0,-1-1 0,0 0 0,0-1 0,0 0 0,0-1 0,10-7 0,0 1 0,0 0 0,1 1 0,0 1 0,1 1 0,0 1 0,0 1 0,37-6 0,163-6 0,-218 18 0,867-6-2517,-534 8 2425,1980-2 2701,-2305 0-2609,11 0 0,0 0 0,1 1 0,35 8 0,-58-9 0,-1 0 0,0 0 0,1 0 0,-1 0 0,0 0 0,1 0 0,-1 0 0,0 0 0,1 0 0,-1 0 0,0 0 0,1 1 0,-1-1 0,0 0 0,1 0 0,-1 0 0,0 0 0,0 1 0,1-1 0,-1 0 0,0 0 0,1 1 0,-1-1 0,0 0 0,0 1 0,0-1 0,1 0 0,-1 1 0,0-1 0,0 0 0,0 1 0,0-1 0,0 0 0,0 1 0,0-1 0,0 1 0,-1 0 0,1-1 0,-1 1 0,1 0 0,-1-1 0,0 1 0,1-1 0,-1 1 0,0-1 0,0 1 0,1-1 0,-1 0 0,0 1 0,-1-1 0,-34 11 0,0-2 0,0-2 0,-54 4 0,-183 4 0,-2-16 0,109-1 0,-2434 1 0,1334 2 0,853-14 0,99-19 0,213 20 0,-59-11 0,-15-2 0,99 15 0,-96-26 0,100 18 0,-1 3 0,-135-10 0,-106-5 0,-36-1 0,231 30 0,-159-10 0,-112-9 0,-1 21 0,151 0 0,160-1 0,-213 3 0,3 21 0,173-4 0,48-7 0,-86 4 0,87-15 0,27-2 0,0 2 0,-68 12 0,-129 54 0,11-2 0,76-41 0,23 12 0,82-22 0,-258 69 0,276-77 0,1-1 0,-50 5 0,-55-4 0,11-2 0,-2 13 0,30-4 0,-150-5 0,162-10 0,-88 11 0,98-1 0,-90 12 0,83-11 0,-82 0 0,-81-11 0,92-1 0,-1269 2 0,1190-7 0,17-1 0,-2-7 0,11 1 0,-418 13 0,293 2 0,-1749-1 0,2068 0-151,0 0-1,-1 0 0,1-1 0,0-1 1,1 1-1,-1-1 0,0 0 1,-8-4-1,-3-4-6674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09:42:38.741"/>
    </inkml:context>
    <inkml:brush xml:id="br0">
      <inkml:brushProperty name="width" value="0.035" units="cm"/>
      <inkml:brushProperty name="height" value="0.035" units="cm"/>
    </inkml:brush>
  </inkml:definitions>
  <inkml:trace contextRef="#ctx0" brushRef="#br0">7607 212 24575,'970'0'-8595,"-324"0"7843,-244 0 3717,1 0 3417,-380-1-6382,0-1 0,40-10 0,-36 6 0,37-2 0,-35 4 0,31-6 0,26-4 0,164 11 0,-32 3 0,-96-15 0,6 1 0,227 11 0,-181 5 0,1497-2 0,-1649-1 0,0-1 0,38-10 0,-34 7 0,35-4 0,39 9 0,-69 1 0,0-1 0,56-7 0,-21-4 0,0 3 0,67 1 0,473 7 0,-234 1 0,-358-1 0,0 1 0,0 1 0,0 0 0,-1 0 0,1 1 0,-1 1 0,15 6 0,-15-5 0,0 0 0,1-1 0,-1-1 0,23 3 0,-257 6 0,-733 80-3249,583-59 2713,-1417 108-3182,62-142 1365,1461-14 1597,-446-52 639,447 38 2839,-178-29 3266,121 7-5405,-26-4-633,-92-26 1536,366 69-1486,-126-5 0,-75 17 0,146 2 0,29-2 0,-155 3 0,2 18 0,147-7 0,-346 60 0,394-61 0,0-2 0,-1-4 0,-95 2 0,124-8 0,0 1 0,-43 8 0,-58 21 0,-11 1 0,50-19 0,-124 3 0,-97-17 0,161-1 0,-2014 0 0,1131 3 0,218-1-1365,794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09:42:43.431"/>
    </inkml:context>
    <inkml:brush xml:id="br0">
      <inkml:brushProperty name="width" value="0.035" units="cm"/>
      <inkml:brushProperty name="height" value="0.035" units="cm"/>
    </inkml:brush>
  </inkml:definitions>
  <inkml:trace contextRef="#ctx0" brushRef="#br0">1 317 24575,'227'-8'0,"-162"4"0,271-19-1638,112-10-5164,67-8 4170,-149 10 2446,1085-82 165,8 49-598,-17 64 684,-634 5 2019,-413 2 1096,-191-1-350,187 30 286,-225-16-2493,166 26-623,-276-38 0,31 7 0,76 9 0,100-21 0,-148-5 0,2904 2 0,-2607 31-780,-263-15 361,589 12 1561,-258-29-1086,-255 2-55,-202-1-1,0-1 0,-1-2 0,1 0 0,-1-1 0,27-8 0,-25 5 0,0 2 0,1 0 0,46-2 0,77 8 0,-60 1 0,102-12 0,-95 3 0,106 7 0,-90 1 0,-106-1-91,-1 1 0,1-1 0,-1 0 0,1-1 0,-1 1 0,0-1 0,1 0 0,-1 0 0,0 0 0,1-1 0,-1 1 0,0-1 0,0 0 0,5-4 0,4-7-6735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09:42:46.808"/>
    </inkml:context>
    <inkml:brush xml:id="br0">
      <inkml:brushProperty name="width" value="0.035" units="cm"/>
      <inkml:brushProperty name="height" value="0.035" units="cm"/>
    </inkml:brush>
  </inkml:definitions>
  <inkml:trace contextRef="#ctx0" brushRef="#br0">0 163 24575,'338'0'0,"10"0"-1638,87 0-5164,2217 0 1658,-1952 0 13655,-314 21-3922,-281-13-4760,38 3 435,172 9 127,416-18-391,-357-4 0,547 2 0,-617 15 0,-58-1 0,106-13 0,-224-1 0,-71 2 0,97 18 0,22 2 0,202-20 0,-200-3 0,56 2 0,256-3 0,-238-10 0,-68 2 0,512-46 0,-553 33 0,-64 8 0,123-5 0,90 21 0,-105 0 0,-16 1 0,193-4 0,-75-28 0,18 0 0,138 29 0,-209 3 0,-203-2 0,24 0 0,107-12 0,-112 4 0,59-3 0,-94 10 0,0-1 0,0-1 0,16-5 0,-15 3 0,1 1 0,22-2 0,128-1 0,134-1 0,-288 7 0,0-1 0,0 0 0,26-8 0,-23 6 0,-1 0 0,22-2 0,-11 6 0,0 2 0,0 0 0,-1 2 0,42 11 0,-7-2 0,147 22-396,360 14-1,-70-49 200,-225-2-376,-217 2-6055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09:42:50.422"/>
    </inkml:context>
    <inkml:brush xml:id="br0">
      <inkml:brushProperty name="width" value="0.035" units="cm"/>
      <inkml:brushProperty name="height" value="0.035" units="cm"/>
    </inkml:brush>
  </inkml:definitions>
  <inkml:trace contextRef="#ctx0" brushRef="#br0">1 345 24575,'152'0'0,"31"0"-1638,83 0-5164,72 0 4170,55 0 2298,1339 35-1346,-1464-23 1441,519 19-1413,-1-17 2857,-491-24 5,-104-10 2336,-88 5 857,164-4 0,-192 20-4385,333 6 286,-3 30-1439,-45 11 913,5-32 240,-44-17 537,48-2 117,172-48-672,-194 11 0,5 26 0,54 17 0,-285-4 0,9-6 0,-19-1 0,467 6 0,-297 4 0,544-2 0,-785-2 0,63-12 0,-61 8 0,61-3 0,-59 7 0,1-2 0,83-18 0,162-28 0,-125 39 0,-12 2 0,109-35 0,-153 23 0,132-9 0,-134 25 0,80-5 0,156-23 0,36 5 0,-160 15 0,-126 6 0,225-21 0,-271 22 0,0 2 0,68 3 0,-113 1 0,1 0 0,-1 0 0,0 1 0,1-1 0,-1 1 0,1-1 0,-1 1 0,0 0 0,1 0 0,-1 0 0,0 0 0,0 1 0,0-1 0,0 1 0,0-1 0,0 1 0,2 2 0,-2-1 0,0 0 0,0 0 0,-1 0 0,1 0 0,-1 0 0,0 0 0,0 0 0,0 1 0,0-1 0,-1 0 0,1 1 0,-1 3 0,-1 147 0,-2-59 0,2-62 148,0 27-15,1-55-316,1 1 0,0-1 0,0 1 0,0-1 0,0 0 0,1 0 1,0 1-1,3 4 0,1-1-6643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09:42:55.556"/>
    </inkml:context>
    <inkml:brush xml:id="br0">
      <inkml:brushProperty name="width" value="0.035" units="cm"/>
      <inkml:brushProperty name="height" value="0.035" units="cm"/>
    </inkml:brush>
  </inkml:definitions>
  <inkml:trace contextRef="#ctx0" brushRef="#br0">1 303 24575,'1888'0'0,"-1824"-2"0,105-16 0,58-26 0,-199 38 0,52-9 0,160-7 0,83 22 0,-154 2 0,86-3 0,201 3 0,-177 11 0,8 1 0,739-10-694,-582-5 1388,-314 0-694,144 2 0,-189 4 0,123 22 0,37 3 0,-124-19 0,20 4 0,268 38 0,314 68-1471,-108-42 1249,-518-70 261,221 15 1087,176-24-636,-207-2-452,-103-6-38,-153 4 0,-1-1 0,0-2 0,57-20 0,-23 3 0,88-37 0,-8 13 0,-76 27 0,-22 10 0,0 1 0,81-6 0,42-9 0,98-37 0,-16-3 0,-221 58 0,0 0 0,1 2 0,39-1 0,93 6 0,-76 2 0,-47-5 0,0-1 0,66-15 0,21-3 0,32 12 0,30-2 0,91-26 0,-240 32 0,70-22 0,-9 2 0,-66 19 0,1 3 0,36-1 0,74 7 0,-52 0 0,50-2 0,385 17 0,196 50-1067,-508-49 1068,322 15-8,159-32-98,-316-3 1251,1176 2-1114,-1538 1-32,22 2 0,-36-2 0,0 0 0,0 0 0,-1 0 0,1 1 0,0 0 0,-1 0 0,11 6 0,-16-8 0,1 1 0,-1-1 0,1 0 0,-1 0 0,1 1 0,-1-1 0,0 0 0,1 0 0,-1 1 0,0-1 0,1 0 0,-1 1 0,0-1 0,1 1 0,-1-1 0,0 0 0,0 1 0,1-1 0,-1 1 0,0-1 0,0 1 0,0-1 0,0 1 0,1-1 0,-1 1 0,0-1 0,0 1 0,0-1 0,0 1 0,0-1 0,0 0 0,-1 1 0,1 0 0,-1 1 0,0-1 0,0 0 0,0 0 0,0 0 0,0 1 0,-1-1 0,1-1 0,0 1 0,-1 0 0,1 0 0,-3 1 0,-23 10 0,-1-1 0,-43 10 0,31-9 0,-90 22 0,104-29 0,-1-1 0,0-1 0,-29-1 0,29-2 0,-502-27 0,-77-12 0,531 40 0,-185-5 0,-142-13-616,162 9 333,-245-42 114,420 41 162,-46-2 544,-154 6 1,103 4-538,-126 5 0,233 1 0,-1 2 0,-80 22 0,102-20 0,0 2 0,1 2 0,0 1 0,1 1 0,-58 37 0,84-47 0,-1 0 0,1 0 0,-1 1 0,2 0 0,-7 8 0,11-14 0,1 0 0,0 0 0,0 1 0,0-1 0,0 0 0,0 0 0,-1 0 0,1 0 0,0 1 0,0-1 0,0 0 0,0 0 0,0 0 0,0 1 0,0-1 0,0 0 0,0 0 0,0 1 0,0-1 0,0 0 0,0 0 0,0 0 0,0 1 0,0-1 0,0 0 0,0 0 0,0 0 0,0 1 0,0-1 0,1 0 0,-1 0 0,0 0 0,0 1 0,0-1 0,0 0 0,1 0 0,9 4 0,16-2 0,-24-2 0,329-1 0,-116 0 0,457 1 0,-663 0 75,25-1 166,-32 1-361,0 0 0,0-1 0,0 1 0,0 0-1,0-1 1,0 0 0,0 1 0,0-1 0,-1 0 0,1 0 0,0 0 0,0 0 0,1-2 0,1-3-6706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09:43:04.364"/>
    </inkml:context>
    <inkml:brush xml:id="br0">
      <inkml:brushProperty name="width" value="0.035" units="cm"/>
      <inkml:brushProperty name="height" value="0.035" units="cm"/>
    </inkml:brush>
  </inkml:definitions>
  <inkml:trace contextRef="#ctx0" brushRef="#br0">60 270 24575,'88'-1'0,"0"-5"0,121-23 0,257-50 0,49 12 0,-325 48 0,240 9 0,296 11 0,-657-4 0,78-13 0,-118 12 0,43-7 0,14-1 0,87-2 0,297 14 0,-194 2 0,-268-2 0,0 0 0,0 1 0,0 0 0,1 1 0,-2 0 0,1 0 0,0 1 0,0 0 0,-1 0 0,1 1 0,-1 0 0,0 0 0,0 0 0,-1 1 0,1 0 0,-1 1 0,9 10 0,9 11 0,-18-19 0,1 0 0,12 11 0,-15-16 0,-1-1 0,1 1 0,-1-1 0,1 0 0,0 0 0,-1-1 0,1 1 0,0-1 0,0 1 0,5-1 0,16 2 0,0-1 0,0-1 0,35-4 0,-30 1 0,48 3 0,-67 1 0,0 0 0,0 1 0,0 1 0,0-1 0,-1 2 0,13 7 0,25 9 0,-24-13 0,-1 0 0,1-2 0,1-1 0,-1 0 0,46 1 0,92 1 0,176 0 0,-207-8 0,438 1 0,-540 1 0,-1 2 0,38 8 0,-35-5 0,51 4 0,255-9 0,-157-3 0,-26 3 0,172-2 0,-209-6 0,50-1 0,916 8 0,-838 15 0,-120 5 0,-103-16 0,42 11 0,-38-8 0,2-1 0,37 2 0,165-6 0,-110-4 0,2143 2 0,-2225 2 0,57 10 0,11 0 0,292-7 0,-226-7 0,-124 1 0,65-12 0,-101 11 0,-1-1 0,0-1 0,0 0 0,-1 0 0,21-13 0,-18 10 0,0 0 0,1 1 0,16-5 0,13 1 4,61-7-1,49 4-49,-80 7-115,48-4-47,504-31-584,-200 36 792,141-5 0,-198-5-89,129-7-158,487 10 184,-641 14 59,1972-2 1607,-2287-1-1603,0-2 0,38-9 0,-36 6 0,51-3 0,51 9 0,-124 2 0,-8-1 0,-16 3 0,-269 50 0,222-46 0,-79 2 0,-64-12 0,64 0 0,-1242 2 0,1330 2 0,-55 11 0,-12 0 0,-33-8 0,-62 5 0,-355 7 0,544-17 0,-148 14 0,47-1 0,-333-8 0,260-7 0,-657 2 0,710-8 0,11 0 0,-690 7 0,402 3 0,-747-2 0,1047-8 0,8 1 0,-759 6 0,423 2 0,-911-1 0,1325-2 0,-63-11 0,-14-1 0,-215 12 0,170 4 0,-2565-2 0,2565 7 0,15 1 0,75-9 0,24 0 0,0 3 0,-69 9 0,56-2 0,-90 2 0,-62-12 0,84 0 0,-903 1 0,967-4 0,-124-22 0,-14-1 0,163 24 0,-125-10 0,-110-6 0,-1 20 0,106 0 0,-119 8 0,-126-1 0,256-10 0,-144 2 0,271 2 0,1 1 0,-34 7 0,29-3 0,-37 1 0,-234-6 0,158-3 0,-15 1-1365,140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53B171-D4AA-4CA2-9B44-92757D2A98EC}" type="datetimeFigureOut">
              <a:rPr lang="en-IN" smtClean="0"/>
              <a:t>25-11-2024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A6E4B6-EA02-42AE-840C-B64CE2F325D1}" type="slidenum">
              <a:rPr lang="en-IN" smtClean="0"/>
              <a:t>‹#›</a:t>
            </a:fld>
            <a:endParaRPr lang="en-IN"/>
          </a:p>
        </p:txBody>
      </p:sp>
    </p:spTree>
    <p:extLst>
      <p:ext uri="{BB962C8B-B14F-4D97-AF65-F5344CB8AC3E}">
        <p14:creationId xmlns:p14="http://schemas.microsoft.com/office/powerpoint/2010/main" val="353071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A6E4B6-EA02-42AE-840C-B64CE2F325D1}" type="slidenum">
              <a:rPr lang="en-IN" smtClean="0"/>
              <a:t>14</a:t>
            </a:fld>
            <a:endParaRPr lang="en-IN"/>
          </a:p>
        </p:txBody>
      </p:sp>
    </p:spTree>
    <p:extLst>
      <p:ext uri="{BB962C8B-B14F-4D97-AF65-F5344CB8AC3E}">
        <p14:creationId xmlns:p14="http://schemas.microsoft.com/office/powerpoint/2010/main" val="194744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A6E4B6-EA02-42AE-840C-B64CE2F325D1}" type="slidenum">
              <a:rPr lang="en-IN" smtClean="0"/>
              <a:t>31</a:t>
            </a:fld>
            <a:endParaRPr lang="en-IN"/>
          </a:p>
        </p:txBody>
      </p:sp>
    </p:spTree>
    <p:extLst>
      <p:ext uri="{BB962C8B-B14F-4D97-AF65-F5344CB8AC3E}">
        <p14:creationId xmlns:p14="http://schemas.microsoft.com/office/powerpoint/2010/main" val="404906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01545" y="90170"/>
            <a:ext cx="5740908"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63229" y="90170"/>
            <a:ext cx="521754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321309" y="1392343"/>
            <a:ext cx="8501380" cy="473456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11/25/2024</a:t>
            </a:fld>
            <a:endParaRPr lang="en-US"/>
          </a:p>
        </p:txBody>
      </p:sp>
      <p:sp>
        <p:nvSpPr>
          <p:cNvPr id="6" name="Holder 6"/>
          <p:cNvSpPr>
            <a:spLocks noGrp="1"/>
          </p:cNvSpPr>
          <p:nvPr>
            <p:ph type="sldNum" sz="quarter" idx="7"/>
          </p:nvPr>
        </p:nvSpPr>
        <p:spPr>
          <a:xfrm>
            <a:off x="8400415" y="6429364"/>
            <a:ext cx="2317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1874832"/>
            <a:ext cx="8229600" cy="1908728"/>
          </a:xfrm>
          <a:prstGeom prst="rect">
            <a:avLst/>
          </a:prstGeom>
        </p:spPr>
        <p:txBody>
          <a:bodyPr vert="horz" wrap="square" lIns="0" tIns="12700" rIns="0" bIns="0" rtlCol="0">
            <a:spAutoFit/>
          </a:bodyPr>
          <a:lstStyle/>
          <a:p>
            <a:pPr marL="12700">
              <a:lnSpc>
                <a:spcPts val="4750"/>
              </a:lnSpc>
              <a:spcBef>
                <a:spcPts val="100"/>
              </a:spcBef>
            </a:pPr>
            <a:r>
              <a:rPr lang="en-US" sz="6000" spc="-5" dirty="0"/>
              <a:t>Decision Trees</a:t>
            </a:r>
            <a:br>
              <a:rPr lang="en-US" sz="6000" spc="-5" dirty="0"/>
            </a:br>
            <a:br>
              <a:rPr lang="en-US" sz="6000" spc="-5" dirty="0"/>
            </a:br>
            <a:endParaRPr sz="6000" dirty="0"/>
          </a:p>
        </p:txBody>
      </p:sp>
      <p:sp>
        <p:nvSpPr>
          <p:cNvPr id="4" name="object 4"/>
          <p:cNvSpPr txBox="1"/>
          <p:nvPr/>
        </p:nvSpPr>
        <p:spPr>
          <a:xfrm>
            <a:off x="0" y="4983168"/>
            <a:ext cx="8528050" cy="784446"/>
          </a:xfrm>
          <a:prstGeom prst="rect">
            <a:avLst/>
          </a:prstGeom>
        </p:spPr>
        <p:txBody>
          <a:bodyPr vert="horz" wrap="square" lIns="0" tIns="12700" rIns="0" bIns="0" rtlCol="0">
            <a:spAutoFit/>
          </a:bodyPr>
          <a:lstStyle/>
          <a:p>
            <a:pPr marL="2935605">
              <a:lnSpc>
                <a:spcPct val="100000"/>
              </a:lnSpc>
              <a:spcBef>
                <a:spcPts val="100"/>
              </a:spcBef>
              <a:tabLst>
                <a:tab pos="5328285" algn="l"/>
              </a:tabLst>
            </a:pPr>
            <a:r>
              <a:rPr sz="4000" spc="-10" dirty="0">
                <a:latin typeface="Calibri"/>
                <a:cs typeface="Calibri"/>
              </a:rPr>
              <a:t>	</a:t>
            </a:r>
            <a:r>
              <a:rPr lang="en-US" sz="4000" spc="-5" dirty="0">
                <a:latin typeface="Calibri"/>
                <a:cs typeface="Calibri"/>
              </a:rPr>
              <a:t>Jayaraj P B</a:t>
            </a:r>
            <a:endParaRPr sz="4000" dirty="0">
              <a:latin typeface="Calibri"/>
              <a:cs typeface="Calibri"/>
            </a:endParaRPr>
          </a:p>
          <a:p>
            <a:pPr marL="8437245">
              <a:lnSpc>
                <a:spcPts val="1155"/>
              </a:lnSpc>
            </a:pPr>
            <a:r>
              <a:rPr sz="1200" dirty="0">
                <a:solidFill>
                  <a:srgbClr val="898989"/>
                </a:solidFill>
                <a:latin typeface="Calibri"/>
                <a:cs typeface="Calibri"/>
              </a:rPr>
              <a:t>1</a:t>
            </a:r>
            <a:endParaRPr sz="1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F3A0-D229-4007-8FC0-94E98EB1C76E}"/>
              </a:ext>
            </a:extLst>
          </p:cNvPr>
          <p:cNvSpPr>
            <a:spLocks noGrp="1"/>
          </p:cNvSpPr>
          <p:nvPr>
            <p:ph type="title"/>
          </p:nvPr>
        </p:nvSpPr>
        <p:spPr/>
        <p:txBody>
          <a:bodyPr/>
          <a:lstStyle/>
          <a:p>
            <a:r>
              <a:rPr lang="en-US" dirty="0"/>
              <a:t>Decision Tree </a:t>
            </a:r>
            <a:endParaRPr lang="en-IN" dirty="0"/>
          </a:p>
        </p:txBody>
      </p:sp>
      <p:pic>
        <p:nvPicPr>
          <p:cNvPr id="4" name="Picture 3" descr="Decision Tree Classification Algorithm">
            <a:extLst>
              <a:ext uri="{FF2B5EF4-FFF2-40B4-BE49-F238E27FC236}">
                <a16:creationId xmlns:a16="http://schemas.microsoft.com/office/drawing/2014/main" id="{11C30DDD-5B89-4D61-9F55-7860E0145E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6553200" cy="4648200"/>
          </a:xfrm>
          <a:prstGeom prst="rect">
            <a:avLst/>
          </a:prstGeom>
          <a:noFill/>
          <a:ln>
            <a:noFill/>
          </a:ln>
        </p:spPr>
      </p:pic>
    </p:spTree>
    <p:extLst>
      <p:ext uri="{BB962C8B-B14F-4D97-AF65-F5344CB8AC3E}">
        <p14:creationId xmlns:p14="http://schemas.microsoft.com/office/powerpoint/2010/main" val="324627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8FB7-7B49-44E4-9524-8886AC1AD3FF}"/>
              </a:ext>
            </a:extLst>
          </p:cNvPr>
          <p:cNvSpPr>
            <a:spLocks noGrp="1"/>
          </p:cNvSpPr>
          <p:nvPr>
            <p:ph type="title"/>
          </p:nvPr>
        </p:nvSpPr>
        <p:spPr>
          <a:xfrm>
            <a:off x="1019713" y="228601"/>
            <a:ext cx="7057487" cy="1447800"/>
          </a:xfrm>
        </p:spPr>
        <p:txBody>
          <a:bodyPr/>
          <a:lstStyle/>
          <a:p>
            <a:r>
              <a:rPr lang="en-IN" dirty="0"/>
              <a:t>Attribute Selection Measures</a:t>
            </a:r>
            <a:br>
              <a:rPr lang="en-IN" dirty="0"/>
            </a:br>
            <a:endParaRPr lang="en-IN" dirty="0"/>
          </a:p>
        </p:txBody>
      </p:sp>
      <p:sp>
        <p:nvSpPr>
          <p:cNvPr id="3" name="Text Placeholder 2">
            <a:extLst>
              <a:ext uri="{FF2B5EF4-FFF2-40B4-BE49-F238E27FC236}">
                <a16:creationId xmlns:a16="http://schemas.microsoft.com/office/drawing/2014/main" id="{16CC4E3D-1740-433E-86BD-C9BFFC8D923C}"/>
              </a:ext>
            </a:extLst>
          </p:cNvPr>
          <p:cNvSpPr>
            <a:spLocks noGrp="1"/>
          </p:cNvSpPr>
          <p:nvPr>
            <p:ph type="body" idx="1"/>
          </p:nvPr>
        </p:nvSpPr>
        <p:spPr>
          <a:xfrm>
            <a:off x="321308" y="1066800"/>
            <a:ext cx="8517891" cy="5786199"/>
          </a:xfrm>
        </p:spPr>
        <p:txBody>
          <a:bodyPr/>
          <a:lstStyle/>
          <a:p>
            <a:pPr marL="342900" indent="-342900">
              <a:buFont typeface="Arial" panose="020B0604020202020204" pitchFamily="34" charset="0"/>
              <a:buChar char="•"/>
            </a:pPr>
            <a:r>
              <a:rPr lang="en-US" dirty="0"/>
              <a:t>The hierarchical structure of a decision tree leads us to the final outcome by traversing through the nodes of the tree. Each node consists of an </a:t>
            </a:r>
            <a:r>
              <a:rPr lang="en-US" b="1" dirty="0"/>
              <a:t>attribute or feature </a:t>
            </a:r>
            <a:r>
              <a:rPr lang="en-US" dirty="0"/>
              <a:t>which is further split into more nodes as we move down the tree. But how do we decide:</a:t>
            </a:r>
          </a:p>
          <a:p>
            <a:pPr marL="800100" lvl="1" indent="-342900">
              <a:buFont typeface="Arial" panose="020B0604020202020204" pitchFamily="34" charset="0"/>
              <a:buChar char="•"/>
            </a:pPr>
            <a:r>
              <a:rPr lang="en-US" sz="2200" dirty="0"/>
              <a:t>Which attribute/feature should be placed at the root node?</a:t>
            </a:r>
          </a:p>
          <a:p>
            <a:pPr marL="800100" lvl="1" indent="-342900">
              <a:buFont typeface="Arial" panose="020B0604020202020204" pitchFamily="34" charset="0"/>
              <a:buChar char="•"/>
            </a:pPr>
            <a:r>
              <a:rPr lang="en-US" sz="2200" dirty="0"/>
              <a:t>Which features will act as internal nodes or leaf nodes?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dirty="0"/>
              <a:t>To decide this, and how to split the tree, we use </a:t>
            </a:r>
            <a:r>
              <a:rPr lang="en-US" b="1" dirty="0"/>
              <a:t>splitting measures. </a:t>
            </a:r>
            <a:r>
              <a:rPr lang="en-IN" dirty="0"/>
              <a:t>These splitting measures are called </a:t>
            </a:r>
            <a:r>
              <a:rPr lang="en-IN" b="1" dirty="0"/>
              <a:t>Attribute Selection Measure or ASM. </a:t>
            </a:r>
          </a:p>
          <a:p>
            <a:pPr marL="342900" indent="-342900">
              <a:buFont typeface="Arial" panose="020B0604020202020204" pitchFamily="34" charset="0"/>
              <a:buChar char="•"/>
            </a:pPr>
            <a:r>
              <a:rPr lang="en-IN" dirty="0"/>
              <a:t>By this measurement, we can easily select the best attribute for the nodes of the tree. There are two popular techniques for ASM, which are:</a:t>
            </a:r>
          </a:p>
          <a:p>
            <a:pPr marL="800100" lvl="1" indent="-342900">
              <a:buFont typeface="Arial" panose="020B0604020202020204" pitchFamily="34" charset="0"/>
              <a:buChar char="•"/>
            </a:pPr>
            <a:r>
              <a:rPr lang="en-IN" sz="2400" b="1" dirty="0"/>
              <a:t>Information Gain (Entropy)</a:t>
            </a:r>
            <a:endParaRPr lang="en-IN" sz="2400" dirty="0"/>
          </a:p>
          <a:p>
            <a:pPr marL="800100" lvl="1" indent="-342900">
              <a:buFont typeface="Arial" panose="020B0604020202020204" pitchFamily="34" charset="0"/>
              <a:buChar char="•"/>
            </a:pPr>
            <a:r>
              <a:rPr lang="en-IN" sz="2400" b="1" dirty="0"/>
              <a:t>Gini Index</a:t>
            </a:r>
            <a:endParaRPr lang="en-IN" sz="2400" dirty="0"/>
          </a:p>
          <a:p>
            <a:endParaRPr lang="en-IN" dirty="0"/>
          </a:p>
        </p:txBody>
      </p:sp>
    </p:spTree>
    <p:extLst>
      <p:ext uri="{BB962C8B-B14F-4D97-AF65-F5344CB8AC3E}">
        <p14:creationId xmlns:p14="http://schemas.microsoft.com/office/powerpoint/2010/main" val="304104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C32A-0F7D-4A17-A892-AF3754504F5E}"/>
              </a:ext>
            </a:extLst>
          </p:cNvPr>
          <p:cNvSpPr>
            <a:spLocks noGrp="1"/>
          </p:cNvSpPr>
          <p:nvPr>
            <p:ph type="title"/>
          </p:nvPr>
        </p:nvSpPr>
        <p:spPr>
          <a:xfrm>
            <a:off x="1963229" y="90170"/>
            <a:ext cx="5217541" cy="1292662"/>
          </a:xfrm>
        </p:spPr>
        <p:txBody>
          <a:bodyPr/>
          <a:lstStyle/>
          <a:p>
            <a:r>
              <a:rPr lang="en-IN" sz="4000" dirty="0"/>
              <a:t>Information Gain:</a:t>
            </a:r>
            <a:br>
              <a:rPr lang="en-IN" dirty="0"/>
            </a:br>
            <a:endParaRPr lang="en-IN" dirty="0"/>
          </a:p>
        </p:txBody>
      </p:sp>
      <p:sp>
        <p:nvSpPr>
          <p:cNvPr id="3" name="Text Placeholder 2">
            <a:extLst>
              <a:ext uri="{FF2B5EF4-FFF2-40B4-BE49-F238E27FC236}">
                <a16:creationId xmlns:a16="http://schemas.microsoft.com/office/drawing/2014/main" id="{AD12F88B-9DF0-44D8-94C3-0E1485C3CB36}"/>
              </a:ext>
            </a:extLst>
          </p:cNvPr>
          <p:cNvSpPr>
            <a:spLocks noGrp="1"/>
          </p:cNvSpPr>
          <p:nvPr>
            <p:ph type="body" idx="1"/>
          </p:nvPr>
        </p:nvSpPr>
        <p:spPr>
          <a:xfrm>
            <a:off x="321308" y="948690"/>
            <a:ext cx="8517891" cy="5909310"/>
          </a:xfrm>
        </p:spPr>
        <p:txBody>
          <a:bodyPr/>
          <a:lstStyle/>
          <a:p>
            <a:pPr marL="342900" lvl="0" indent="-342900">
              <a:buFont typeface="Arial" panose="020B0604020202020204" pitchFamily="34" charset="0"/>
              <a:buChar char="•"/>
            </a:pPr>
            <a:r>
              <a:rPr lang="en-IN" dirty="0"/>
              <a:t>Information gain is the measurement of changes in entropy after the segmentation of a dataset based on an attribute.</a:t>
            </a:r>
          </a:p>
          <a:p>
            <a:pPr marL="342900" lvl="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Information gain for a particular feature A is calculated by the difference in entropy before a split  with the entropy after the split </a:t>
            </a:r>
            <a:endParaRPr lang="en-IN" dirty="0"/>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b="1" dirty="0"/>
              <a:t>It calculates how much information a feature provides us about a class. According to the value of information gain, we split the node and build the decision tree.</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A decision tree algorithm always tries to </a:t>
            </a:r>
            <a:r>
              <a:rPr lang="en-IN" b="1" dirty="0"/>
              <a:t>maximize</a:t>
            </a:r>
            <a:r>
              <a:rPr lang="en-IN" dirty="0"/>
              <a:t> the value of information gain, and a node/attribute having the </a:t>
            </a:r>
            <a:r>
              <a:rPr lang="en-IN" b="1" dirty="0"/>
              <a:t>highest</a:t>
            </a:r>
            <a:r>
              <a:rPr lang="en-IN" dirty="0"/>
              <a:t> information gain is split first.</a:t>
            </a:r>
          </a:p>
          <a:p>
            <a:pPr marL="342900" lvl="0" indent="-3429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96078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F3BD-6FBB-4F10-9565-D4E43F0CDA45}"/>
              </a:ext>
            </a:extLst>
          </p:cNvPr>
          <p:cNvSpPr>
            <a:spLocks noGrp="1"/>
          </p:cNvSpPr>
          <p:nvPr>
            <p:ph type="title"/>
          </p:nvPr>
        </p:nvSpPr>
        <p:spPr/>
        <p:txBody>
          <a:bodyPr/>
          <a:lstStyle/>
          <a:p>
            <a:r>
              <a:rPr lang="en-IN" b="1" dirty="0"/>
              <a:t>Entropy</a:t>
            </a:r>
            <a:endParaRPr lang="en-IN" dirty="0"/>
          </a:p>
        </p:txBody>
      </p:sp>
      <p:sp>
        <p:nvSpPr>
          <p:cNvPr id="3" name="Text Placeholder 2">
            <a:extLst>
              <a:ext uri="{FF2B5EF4-FFF2-40B4-BE49-F238E27FC236}">
                <a16:creationId xmlns:a16="http://schemas.microsoft.com/office/drawing/2014/main" id="{912718FF-188C-464F-8BAD-D5A88CC8A015}"/>
              </a:ext>
            </a:extLst>
          </p:cNvPr>
          <p:cNvSpPr>
            <a:spLocks noGrp="1"/>
          </p:cNvSpPr>
          <p:nvPr>
            <p:ph type="body" idx="1"/>
          </p:nvPr>
        </p:nvSpPr>
        <p:spPr>
          <a:xfrm>
            <a:off x="321310" y="863963"/>
            <a:ext cx="8501380" cy="5909310"/>
          </a:xfrm>
        </p:spPr>
        <p:txBody>
          <a:bodyPr/>
          <a:lstStyle/>
          <a:p>
            <a:r>
              <a:rPr lang="en-IN" b="1" dirty="0"/>
              <a:t>Entropy:</a:t>
            </a:r>
            <a:r>
              <a:rPr lang="en-IN" dirty="0"/>
              <a:t> Entropy is a metric to measure the impurity in a given attribute. It specifies randomness in data. Entropy can be calculated as:</a:t>
            </a:r>
          </a:p>
          <a:p>
            <a:endParaRPr lang="en-IN" dirty="0"/>
          </a:p>
          <a:p>
            <a:endParaRPr lang="en-US" dirty="0"/>
          </a:p>
          <a:p>
            <a:r>
              <a:rPr lang="en-US" dirty="0"/>
              <a:t>Where </a:t>
            </a:r>
            <a:r>
              <a:rPr lang="en-US" b="1" dirty="0"/>
              <a:t>c</a:t>
            </a:r>
            <a:r>
              <a:rPr lang="en-US" dirty="0"/>
              <a:t> is the number of different class labels and </a:t>
            </a:r>
            <a:r>
              <a:rPr lang="en-US" b="1" dirty="0"/>
              <a:t>p</a:t>
            </a:r>
            <a:r>
              <a:rPr lang="en-US" dirty="0"/>
              <a:t> refers</a:t>
            </a:r>
          </a:p>
          <a:p>
            <a:r>
              <a:rPr lang="en-US" dirty="0"/>
              <a:t>to the proportion of values falling into the i</a:t>
            </a:r>
            <a:r>
              <a:rPr lang="en-US" baseline="30000" dirty="0"/>
              <a:t>th</a:t>
            </a:r>
            <a:r>
              <a:rPr lang="en-US" dirty="0"/>
              <a:t> class label.</a:t>
            </a:r>
          </a:p>
          <a:p>
            <a:endParaRPr lang="en-US" dirty="0"/>
          </a:p>
          <a:p>
            <a:r>
              <a:rPr lang="en-US" dirty="0"/>
              <a:t>we have two values for the target class ‘Job Offered?’ –</a:t>
            </a:r>
          </a:p>
          <a:p>
            <a:r>
              <a:rPr lang="en-US" dirty="0"/>
              <a:t>Yes and No. The value of </a:t>
            </a:r>
            <a:r>
              <a:rPr lang="en-US" i="1" dirty="0"/>
              <a:t>p </a:t>
            </a:r>
            <a:r>
              <a:rPr lang="en-US" dirty="0"/>
              <a:t>for class value ‘Yes’ is 0.44 (i.e.</a:t>
            </a:r>
          </a:p>
          <a:p>
            <a:r>
              <a:rPr lang="en-US" dirty="0"/>
              <a:t>8/18) and that for class value ‘No’ is 0.56 (i.e. 10/18). So, we</a:t>
            </a:r>
          </a:p>
          <a:p>
            <a:r>
              <a:rPr lang="en-US" dirty="0"/>
              <a:t>can calculate the entropy as</a:t>
            </a:r>
          </a:p>
          <a:p>
            <a:endParaRPr lang="en-US" dirty="0"/>
          </a:p>
          <a:p>
            <a:r>
              <a:rPr lang="pl-PL" b="1" dirty="0"/>
              <a:t>Entropy</a:t>
            </a:r>
            <a:r>
              <a:rPr lang="pl-PL" dirty="0"/>
              <a:t>(</a:t>
            </a:r>
            <a:r>
              <a:rPr lang="pl-PL" i="1" dirty="0"/>
              <a:t>S</a:t>
            </a:r>
            <a:r>
              <a:rPr lang="pl-PL" dirty="0"/>
              <a:t>) = -0.44 log (0.44) - 0.56 log (0.56) = 0.99.</a:t>
            </a:r>
            <a:endParaRPr lang="en-US" dirty="0"/>
          </a:p>
          <a:p>
            <a:endParaRPr lang="en-US" dirty="0"/>
          </a:p>
          <a:p>
            <a:endParaRPr lang="en-IN" dirty="0"/>
          </a:p>
        </p:txBody>
      </p:sp>
      <p:pic>
        <p:nvPicPr>
          <p:cNvPr id="4" name="Picture 3">
            <a:extLst>
              <a:ext uri="{FF2B5EF4-FFF2-40B4-BE49-F238E27FC236}">
                <a16:creationId xmlns:a16="http://schemas.microsoft.com/office/drawing/2014/main" id="{AA4A36A0-E2DA-420F-8D5F-B03534507AEE}"/>
              </a:ext>
            </a:extLst>
          </p:cNvPr>
          <p:cNvPicPr>
            <a:picLocks noChangeAspect="1"/>
          </p:cNvPicPr>
          <p:nvPr/>
        </p:nvPicPr>
        <p:blipFill>
          <a:blip r:embed="rId2"/>
          <a:stretch>
            <a:fillRect/>
          </a:stretch>
        </p:blipFill>
        <p:spPr>
          <a:xfrm>
            <a:off x="1895919" y="1828800"/>
            <a:ext cx="3595643" cy="609600"/>
          </a:xfrm>
          <a:prstGeom prst="rect">
            <a:avLst/>
          </a:prstGeom>
        </p:spPr>
      </p:pic>
    </p:spTree>
    <p:extLst>
      <p:ext uri="{BB962C8B-B14F-4D97-AF65-F5344CB8AC3E}">
        <p14:creationId xmlns:p14="http://schemas.microsoft.com/office/powerpoint/2010/main" val="189667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5002-3A68-4F70-8A59-91979AE0A174}"/>
              </a:ext>
            </a:extLst>
          </p:cNvPr>
          <p:cNvSpPr>
            <a:spLocks noGrp="1"/>
          </p:cNvSpPr>
          <p:nvPr>
            <p:ph type="title"/>
          </p:nvPr>
        </p:nvSpPr>
        <p:spPr>
          <a:xfrm>
            <a:off x="1963229" y="90170"/>
            <a:ext cx="5217541" cy="1354217"/>
          </a:xfrm>
        </p:spPr>
        <p:txBody>
          <a:bodyPr/>
          <a:lstStyle/>
          <a:p>
            <a:r>
              <a:rPr lang="en-US" dirty="0"/>
              <a:t>Training data for GTS recruitment</a:t>
            </a:r>
            <a:endParaRPr lang="en-IN" dirty="0"/>
          </a:p>
        </p:txBody>
      </p:sp>
      <p:pic>
        <p:nvPicPr>
          <p:cNvPr id="4" name="Picture 3">
            <a:extLst>
              <a:ext uri="{FF2B5EF4-FFF2-40B4-BE49-F238E27FC236}">
                <a16:creationId xmlns:a16="http://schemas.microsoft.com/office/drawing/2014/main" id="{09213478-3BC8-4D83-ABCF-611D13F7C58A}"/>
              </a:ext>
            </a:extLst>
          </p:cNvPr>
          <p:cNvPicPr>
            <a:picLocks noChangeAspect="1"/>
          </p:cNvPicPr>
          <p:nvPr/>
        </p:nvPicPr>
        <p:blipFill>
          <a:blip r:embed="rId3"/>
          <a:stretch>
            <a:fillRect/>
          </a:stretch>
        </p:blipFill>
        <p:spPr>
          <a:xfrm>
            <a:off x="152400" y="1459743"/>
            <a:ext cx="6342570" cy="5308087"/>
          </a:xfrm>
          <a:prstGeom prst="rect">
            <a:avLst/>
          </a:prstGeom>
        </p:spPr>
      </p:pic>
      <p:sp>
        <p:nvSpPr>
          <p:cNvPr id="5" name="Rectangle 4">
            <a:extLst>
              <a:ext uri="{FF2B5EF4-FFF2-40B4-BE49-F238E27FC236}">
                <a16:creationId xmlns:a16="http://schemas.microsoft.com/office/drawing/2014/main" id="{7450926C-0544-4CF6-BF9F-D875F0075AB4}"/>
              </a:ext>
            </a:extLst>
          </p:cNvPr>
          <p:cNvSpPr/>
          <p:nvPr/>
        </p:nvSpPr>
        <p:spPr>
          <a:xfrm>
            <a:off x="6705600" y="1135519"/>
            <a:ext cx="2057400" cy="4801314"/>
          </a:xfrm>
          <a:prstGeom prst="rect">
            <a:avLst/>
          </a:prstGeom>
        </p:spPr>
        <p:txBody>
          <a:bodyPr wrap="square">
            <a:spAutoFit/>
          </a:bodyPr>
          <a:lstStyle/>
          <a:p>
            <a:r>
              <a:rPr lang="en-IN" dirty="0"/>
              <a:t>Global Technology Solutions (GTS), a leading provider of IT solutions, is coming to College of Engineering and</a:t>
            </a:r>
          </a:p>
          <a:p>
            <a:r>
              <a:rPr lang="en-IN" dirty="0"/>
              <a:t>Management (CEM) for hiring B.Tech. students. </a:t>
            </a:r>
          </a:p>
          <a:p>
            <a:endParaRPr lang="en-IN" dirty="0"/>
          </a:p>
          <a:p>
            <a:r>
              <a:rPr lang="en-IN" dirty="0"/>
              <a:t>Last year</a:t>
            </a:r>
          </a:p>
          <a:p>
            <a:r>
              <a:rPr lang="en-IN" dirty="0"/>
              <a:t>during campus recruitment, they had shortlisted 18 students</a:t>
            </a:r>
          </a:p>
          <a:p>
            <a:r>
              <a:rPr lang="en-IN" dirty="0"/>
              <a:t>for the final interview.</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09885D2-CA2C-2928-9913-81B29BBACD34}"/>
                  </a:ext>
                </a:extLst>
              </p14:cNvPr>
              <p14:cNvContentPartPr/>
              <p14:nvPr/>
            </p14:nvContentPartPr>
            <p14:xfrm>
              <a:off x="274087" y="2462485"/>
              <a:ext cx="6613560" cy="190440"/>
            </p14:xfrm>
          </p:contentPart>
        </mc:Choice>
        <mc:Fallback>
          <p:pic>
            <p:nvPicPr>
              <p:cNvPr id="3" name="Ink 2">
                <a:extLst>
                  <a:ext uri="{FF2B5EF4-FFF2-40B4-BE49-F238E27FC236}">
                    <a16:creationId xmlns:a16="http://schemas.microsoft.com/office/drawing/2014/main" id="{E09885D2-CA2C-2928-9913-81B29BBACD34}"/>
                  </a:ext>
                </a:extLst>
              </p:cNvPr>
              <p:cNvPicPr/>
              <p:nvPr/>
            </p:nvPicPr>
            <p:blipFill>
              <a:blip r:embed="rId5"/>
              <a:stretch>
                <a:fillRect/>
              </a:stretch>
            </p:blipFill>
            <p:spPr>
              <a:xfrm>
                <a:off x="267967" y="2456365"/>
                <a:ext cx="66258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3947072-8B65-8371-4E04-7EA83F80B9A2}"/>
                  </a:ext>
                </a:extLst>
              </p14:cNvPr>
              <p14:cNvContentPartPr/>
              <p14:nvPr/>
            </p14:nvContentPartPr>
            <p14:xfrm>
              <a:off x="300367" y="2817445"/>
              <a:ext cx="5478120" cy="139320"/>
            </p14:xfrm>
          </p:contentPart>
        </mc:Choice>
        <mc:Fallback>
          <p:pic>
            <p:nvPicPr>
              <p:cNvPr id="6" name="Ink 5">
                <a:extLst>
                  <a:ext uri="{FF2B5EF4-FFF2-40B4-BE49-F238E27FC236}">
                    <a16:creationId xmlns:a16="http://schemas.microsoft.com/office/drawing/2014/main" id="{43947072-8B65-8371-4E04-7EA83F80B9A2}"/>
                  </a:ext>
                </a:extLst>
              </p:cNvPr>
              <p:cNvPicPr/>
              <p:nvPr/>
            </p:nvPicPr>
            <p:blipFill>
              <a:blip r:embed="rId7"/>
              <a:stretch>
                <a:fillRect/>
              </a:stretch>
            </p:blipFill>
            <p:spPr>
              <a:xfrm>
                <a:off x="294247" y="2811325"/>
                <a:ext cx="54903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6F67F1F-EF44-EAC9-FA31-9E3D72C96CCA}"/>
                  </a:ext>
                </a:extLst>
              </p14:cNvPr>
              <p14:cNvContentPartPr/>
              <p14:nvPr/>
            </p14:nvContentPartPr>
            <p14:xfrm>
              <a:off x="290287" y="3618445"/>
              <a:ext cx="5592600" cy="114480"/>
            </p14:xfrm>
          </p:contentPart>
        </mc:Choice>
        <mc:Fallback>
          <p:pic>
            <p:nvPicPr>
              <p:cNvPr id="7" name="Ink 6">
                <a:extLst>
                  <a:ext uri="{FF2B5EF4-FFF2-40B4-BE49-F238E27FC236}">
                    <a16:creationId xmlns:a16="http://schemas.microsoft.com/office/drawing/2014/main" id="{B6F67F1F-EF44-EAC9-FA31-9E3D72C96CCA}"/>
                  </a:ext>
                </a:extLst>
              </p:cNvPr>
              <p:cNvPicPr/>
              <p:nvPr/>
            </p:nvPicPr>
            <p:blipFill>
              <a:blip r:embed="rId9"/>
              <a:stretch>
                <a:fillRect/>
              </a:stretch>
            </p:blipFill>
            <p:spPr>
              <a:xfrm>
                <a:off x="284167" y="3612325"/>
                <a:ext cx="560484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404F530-6C76-3E1C-1485-8DA4D07AF875}"/>
                  </a:ext>
                </a:extLst>
              </p14:cNvPr>
              <p14:cNvContentPartPr/>
              <p14:nvPr/>
            </p14:nvContentPartPr>
            <p14:xfrm>
              <a:off x="236647" y="3899965"/>
              <a:ext cx="6139440" cy="108000"/>
            </p14:xfrm>
          </p:contentPart>
        </mc:Choice>
        <mc:Fallback>
          <p:pic>
            <p:nvPicPr>
              <p:cNvPr id="8" name="Ink 7">
                <a:extLst>
                  <a:ext uri="{FF2B5EF4-FFF2-40B4-BE49-F238E27FC236}">
                    <a16:creationId xmlns:a16="http://schemas.microsoft.com/office/drawing/2014/main" id="{0404F530-6C76-3E1C-1485-8DA4D07AF875}"/>
                  </a:ext>
                </a:extLst>
              </p:cNvPr>
              <p:cNvPicPr/>
              <p:nvPr/>
            </p:nvPicPr>
            <p:blipFill>
              <a:blip r:embed="rId11"/>
              <a:stretch>
                <a:fillRect/>
              </a:stretch>
            </p:blipFill>
            <p:spPr>
              <a:xfrm>
                <a:off x="230527" y="3893845"/>
                <a:ext cx="61516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0E030E5-33AE-BF95-1594-8433ED00C7F5}"/>
                  </a:ext>
                </a:extLst>
              </p14:cNvPr>
              <p14:cNvContentPartPr/>
              <p14:nvPr/>
            </p14:nvContentPartPr>
            <p14:xfrm>
              <a:off x="215047" y="5432125"/>
              <a:ext cx="5546880" cy="173520"/>
            </p14:xfrm>
          </p:contentPart>
        </mc:Choice>
        <mc:Fallback>
          <p:pic>
            <p:nvPicPr>
              <p:cNvPr id="9" name="Ink 8">
                <a:extLst>
                  <a:ext uri="{FF2B5EF4-FFF2-40B4-BE49-F238E27FC236}">
                    <a16:creationId xmlns:a16="http://schemas.microsoft.com/office/drawing/2014/main" id="{20E030E5-33AE-BF95-1594-8433ED00C7F5}"/>
                  </a:ext>
                </a:extLst>
              </p:cNvPr>
              <p:cNvPicPr/>
              <p:nvPr/>
            </p:nvPicPr>
            <p:blipFill>
              <a:blip r:embed="rId13"/>
              <a:stretch>
                <a:fillRect/>
              </a:stretch>
            </p:blipFill>
            <p:spPr>
              <a:xfrm>
                <a:off x="208927" y="5426005"/>
                <a:ext cx="55591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5035A1A1-A2E8-85D9-E418-805F73AACF7F}"/>
                  </a:ext>
                </a:extLst>
              </p14:cNvPr>
              <p14:cNvContentPartPr/>
              <p14:nvPr/>
            </p14:nvContentPartPr>
            <p14:xfrm>
              <a:off x="300727" y="5721565"/>
              <a:ext cx="6725880" cy="217080"/>
            </p14:xfrm>
          </p:contentPart>
        </mc:Choice>
        <mc:Fallback>
          <p:pic>
            <p:nvPicPr>
              <p:cNvPr id="10" name="Ink 9">
                <a:extLst>
                  <a:ext uri="{FF2B5EF4-FFF2-40B4-BE49-F238E27FC236}">
                    <a16:creationId xmlns:a16="http://schemas.microsoft.com/office/drawing/2014/main" id="{5035A1A1-A2E8-85D9-E418-805F73AACF7F}"/>
                  </a:ext>
                </a:extLst>
              </p:cNvPr>
              <p:cNvPicPr/>
              <p:nvPr/>
            </p:nvPicPr>
            <p:blipFill>
              <a:blip r:embed="rId15"/>
              <a:stretch>
                <a:fillRect/>
              </a:stretch>
            </p:blipFill>
            <p:spPr>
              <a:xfrm>
                <a:off x="294607" y="5715445"/>
                <a:ext cx="67381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FA79845B-CEDD-7CB8-F36D-C064F30A39F6}"/>
                  </a:ext>
                </a:extLst>
              </p14:cNvPr>
              <p14:cNvContentPartPr/>
              <p14:nvPr/>
            </p14:nvContentPartPr>
            <p14:xfrm>
              <a:off x="247447" y="6271285"/>
              <a:ext cx="7203960" cy="135720"/>
            </p14:xfrm>
          </p:contentPart>
        </mc:Choice>
        <mc:Fallback>
          <p:pic>
            <p:nvPicPr>
              <p:cNvPr id="11" name="Ink 10">
                <a:extLst>
                  <a:ext uri="{FF2B5EF4-FFF2-40B4-BE49-F238E27FC236}">
                    <a16:creationId xmlns:a16="http://schemas.microsoft.com/office/drawing/2014/main" id="{FA79845B-CEDD-7CB8-F36D-C064F30A39F6}"/>
                  </a:ext>
                </a:extLst>
              </p:cNvPr>
              <p:cNvPicPr/>
              <p:nvPr/>
            </p:nvPicPr>
            <p:blipFill>
              <a:blip r:embed="rId17"/>
              <a:stretch>
                <a:fillRect/>
              </a:stretch>
            </p:blipFill>
            <p:spPr>
              <a:xfrm>
                <a:off x="241327" y="6265165"/>
                <a:ext cx="7216200" cy="147960"/>
              </a:xfrm>
              <a:prstGeom prst="rect">
                <a:avLst/>
              </a:prstGeom>
            </p:spPr>
          </p:pic>
        </mc:Fallback>
      </mc:AlternateContent>
    </p:spTree>
    <p:extLst>
      <p:ext uri="{BB962C8B-B14F-4D97-AF65-F5344CB8AC3E}">
        <p14:creationId xmlns:p14="http://schemas.microsoft.com/office/powerpoint/2010/main" val="286035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0798-3AD1-4614-80FF-45D6A86DBDC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60112DA-1975-4BFF-A9A1-B36567951F60}"/>
              </a:ext>
            </a:extLst>
          </p:cNvPr>
          <p:cNvSpPr>
            <a:spLocks noGrp="1"/>
          </p:cNvSpPr>
          <p:nvPr>
            <p:ph type="body" idx="1"/>
          </p:nvPr>
        </p:nvSpPr>
        <p:spPr>
          <a:xfrm>
            <a:off x="735085" y="1078468"/>
            <a:ext cx="7239000" cy="369332"/>
          </a:xfrm>
        </p:spPr>
        <p:txBody>
          <a:bodyPr/>
          <a:lstStyle/>
          <a:p>
            <a:r>
              <a:rPr lang="en-IN" b="1" dirty="0"/>
              <a:t>Information Gain (S, A) = Entropy (S</a:t>
            </a:r>
            <a:r>
              <a:rPr lang="en-IN" b="1" baseline="-25000" dirty="0"/>
              <a:t>bs</a:t>
            </a:r>
            <a:r>
              <a:rPr lang="en-IN" b="1" dirty="0"/>
              <a:t> ) − Entropy (S</a:t>
            </a:r>
            <a:r>
              <a:rPr lang="en-IN" b="1" baseline="-25000" dirty="0"/>
              <a:t>as</a:t>
            </a:r>
            <a:r>
              <a:rPr lang="en-IN" b="1" dirty="0"/>
              <a:t> )</a:t>
            </a:r>
            <a:endParaRPr lang="en-IN" dirty="0"/>
          </a:p>
        </p:txBody>
      </p:sp>
      <p:sp>
        <p:nvSpPr>
          <p:cNvPr id="4" name="Rectangle 3">
            <a:extLst>
              <a:ext uri="{FF2B5EF4-FFF2-40B4-BE49-F238E27FC236}">
                <a16:creationId xmlns:a16="http://schemas.microsoft.com/office/drawing/2014/main" id="{F3472563-2673-4D7B-B247-5267C16ECBE9}"/>
              </a:ext>
            </a:extLst>
          </p:cNvPr>
          <p:cNvSpPr/>
          <p:nvPr/>
        </p:nvSpPr>
        <p:spPr>
          <a:xfrm>
            <a:off x="321308" y="2054259"/>
            <a:ext cx="8501379"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333333"/>
                </a:solidFill>
                <a:latin typeface="LiberationSerif"/>
              </a:rPr>
              <a:t>For calculating the </a:t>
            </a:r>
            <a:r>
              <a:rPr lang="en-US" sz="2400" b="1" dirty="0">
                <a:solidFill>
                  <a:srgbClr val="333333"/>
                </a:solidFill>
                <a:latin typeface="LiberationSerif"/>
              </a:rPr>
              <a:t>entropy</a:t>
            </a:r>
            <a:r>
              <a:rPr lang="en-US" sz="2400" dirty="0">
                <a:solidFill>
                  <a:srgbClr val="333333"/>
                </a:solidFill>
                <a:latin typeface="LiberationSerif"/>
              </a:rPr>
              <a:t> after split, entropy for all  partitions needs to be considered. Then, the </a:t>
            </a:r>
            <a:r>
              <a:rPr lang="en-US" sz="2400" b="1" dirty="0">
                <a:solidFill>
                  <a:srgbClr val="333333"/>
                </a:solidFill>
                <a:latin typeface="LiberationSerif"/>
              </a:rPr>
              <a:t>weighted summation </a:t>
            </a:r>
            <a:r>
              <a:rPr lang="en-US" sz="2400" dirty="0">
                <a:solidFill>
                  <a:srgbClr val="333333"/>
                </a:solidFill>
                <a:latin typeface="LiberationSerif"/>
              </a:rPr>
              <a:t>of the entropy for each partition can be taken as the total entropy after split. For performing weighted summation, the proportion of examples falling into each partition is used </a:t>
            </a:r>
            <a:r>
              <a:rPr lang="en-IN" sz="2400" dirty="0">
                <a:solidFill>
                  <a:srgbClr val="333333"/>
                </a:solidFill>
                <a:latin typeface="LiberationSerif"/>
              </a:rPr>
              <a:t>as weight.</a:t>
            </a:r>
            <a:endParaRPr lang="en-IN" sz="2400" dirty="0"/>
          </a:p>
        </p:txBody>
      </p:sp>
      <p:pic>
        <p:nvPicPr>
          <p:cNvPr id="5" name="Picture 4">
            <a:extLst>
              <a:ext uri="{FF2B5EF4-FFF2-40B4-BE49-F238E27FC236}">
                <a16:creationId xmlns:a16="http://schemas.microsoft.com/office/drawing/2014/main" id="{7300EAF1-E6EE-4934-8DFC-C527AC03BA09}"/>
              </a:ext>
            </a:extLst>
          </p:cNvPr>
          <p:cNvPicPr>
            <a:picLocks noChangeAspect="1"/>
          </p:cNvPicPr>
          <p:nvPr/>
        </p:nvPicPr>
        <p:blipFill>
          <a:blip r:embed="rId2"/>
          <a:stretch>
            <a:fillRect/>
          </a:stretch>
        </p:blipFill>
        <p:spPr>
          <a:xfrm>
            <a:off x="2133600" y="4648200"/>
            <a:ext cx="4441970" cy="762000"/>
          </a:xfrm>
          <a:prstGeom prst="rect">
            <a:avLst/>
          </a:prstGeom>
        </p:spPr>
      </p:pic>
    </p:spTree>
    <p:extLst>
      <p:ext uri="{BB962C8B-B14F-4D97-AF65-F5344CB8AC3E}">
        <p14:creationId xmlns:p14="http://schemas.microsoft.com/office/powerpoint/2010/main" val="391298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63AC-1AFE-4FF7-B4C6-F66CFD37CB3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F39A581-E6DE-49C0-AE76-F1384C697EEC}"/>
              </a:ext>
            </a:extLst>
          </p:cNvPr>
          <p:cNvSpPr>
            <a:spLocks noGrp="1"/>
          </p:cNvSpPr>
          <p:nvPr>
            <p:ph type="body" idx="1"/>
          </p:nvPr>
        </p:nvSpPr>
        <p:spPr>
          <a:xfrm>
            <a:off x="321309" y="1392343"/>
            <a:ext cx="8501380" cy="2954655"/>
          </a:xfrm>
        </p:spPr>
        <p:txBody>
          <a:bodyPr/>
          <a:lstStyle/>
          <a:p>
            <a:r>
              <a:rPr lang="en-US" dirty="0"/>
              <a:t>As calculated, entropy of the data set before split (i.e.</a:t>
            </a:r>
          </a:p>
          <a:p>
            <a:r>
              <a:rPr lang="en-US" dirty="0"/>
              <a:t>Entropy (</a:t>
            </a:r>
            <a:r>
              <a:rPr lang="en-US" i="1" dirty="0"/>
              <a:t>S </a:t>
            </a:r>
            <a:r>
              <a:rPr lang="en-US" dirty="0"/>
              <a:t>)) = </a:t>
            </a:r>
            <a:r>
              <a:rPr lang="en-US" b="1" dirty="0"/>
              <a:t>0.99</a:t>
            </a:r>
            <a:r>
              <a:rPr lang="en-US" dirty="0"/>
              <a:t>, and entropy of the data set after split</a:t>
            </a:r>
          </a:p>
          <a:p>
            <a:r>
              <a:rPr lang="en-IN" dirty="0"/>
              <a:t>(i.e. Entropy (</a:t>
            </a:r>
            <a:r>
              <a:rPr lang="en-IN" i="1" dirty="0"/>
              <a:t>S </a:t>
            </a:r>
            <a:r>
              <a:rPr lang="en-IN" dirty="0"/>
              <a:t>)) is</a:t>
            </a:r>
          </a:p>
          <a:p>
            <a:endParaRPr lang="en-US" dirty="0"/>
          </a:p>
          <a:p>
            <a:pPr marL="342900" indent="-342900">
              <a:buFont typeface="Arial" panose="020B0604020202020204" pitchFamily="34" charset="0"/>
              <a:buChar char="•"/>
            </a:pPr>
            <a:r>
              <a:rPr lang="en-US" dirty="0"/>
              <a:t>0.69 when the feature ‘CGPA’ is used for split</a:t>
            </a:r>
          </a:p>
          <a:p>
            <a:pPr marL="342900" indent="-342900">
              <a:buFont typeface="Arial" panose="020B0604020202020204" pitchFamily="34" charset="0"/>
              <a:buChar char="•"/>
            </a:pPr>
            <a:r>
              <a:rPr lang="en-US" dirty="0"/>
              <a:t>0.63 when the feature ‘Communication’ is used for split</a:t>
            </a:r>
          </a:p>
          <a:p>
            <a:pPr marL="342900" indent="-342900">
              <a:buFont typeface="Arial" panose="020B0604020202020204" pitchFamily="34" charset="0"/>
              <a:buChar char="•"/>
            </a:pPr>
            <a:r>
              <a:rPr lang="en-US" dirty="0"/>
              <a:t>0.52 when the feature ‘Aptitude’ is used for split</a:t>
            </a:r>
          </a:p>
          <a:p>
            <a:pPr marL="342900" indent="-342900">
              <a:buFont typeface="Arial" panose="020B0604020202020204" pitchFamily="34" charset="0"/>
              <a:buChar char="•"/>
            </a:pPr>
            <a:r>
              <a:rPr lang="en-US" dirty="0"/>
              <a:t>0.95 when the feature ‘Programming skill’ is used for split</a:t>
            </a:r>
            <a:endParaRPr lang="en-IN" dirty="0"/>
          </a:p>
        </p:txBody>
      </p:sp>
    </p:spTree>
    <p:extLst>
      <p:ext uri="{BB962C8B-B14F-4D97-AF65-F5344CB8AC3E}">
        <p14:creationId xmlns:p14="http://schemas.microsoft.com/office/powerpoint/2010/main" val="2900019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420EDE-216A-4413-9F07-953CBF091AED}"/>
              </a:ext>
            </a:extLst>
          </p:cNvPr>
          <p:cNvPicPr>
            <a:picLocks noChangeAspect="1"/>
          </p:cNvPicPr>
          <p:nvPr/>
        </p:nvPicPr>
        <p:blipFill>
          <a:blip r:embed="rId2"/>
          <a:stretch>
            <a:fillRect/>
          </a:stretch>
        </p:blipFill>
        <p:spPr>
          <a:xfrm>
            <a:off x="1143000" y="152400"/>
            <a:ext cx="6858000" cy="6281601"/>
          </a:xfrm>
          <a:prstGeom prst="rect">
            <a:avLst/>
          </a:prstGeom>
        </p:spPr>
      </p:pic>
      <p:sp>
        <p:nvSpPr>
          <p:cNvPr id="6" name="Title 1">
            <a:extLst>
              <a:ext uri="{FF2B5EF4-FFF2-40B4-BE49-F238E27FC236}">
                <a16:creationId xmlns:a16="http://schemas.microsoft.com/office/drawing/2014/main" id="{F1A9C382-E9F6-4294-B5D6-D2B3BFCE5107}"/>
              </a:ext>
            </a:extLst>
          </p:cNvPr>
          <p:cNvSpPr>
            <a:spLocks noGrp="1"/>
          </p:cNvSpPr>
          <p:nvPr>
            <p:ph type="title"/>
          </p:nvPr>
        </p:nvSpPr>
        <p:spPr>
          <a:xfrm>
            <a:off x="1447800" y="6598285"/>
            <a:ext cx="5809170" cy="214630"/>
          </a:xfrm>
        </p:spPr>
        <p:txBody>
          <a:bodyPr/>
          <a:lstStyle/>
          <a:p>
            <a:r>
              <a:rPr lang="en-US" sz="1600" dirty="0"/>
              <a:t>Entropy and information gain calculation (Level 1)</a:t>
            </a:r>
            <a:endParaRPr lang="en-IN" sz="1600" dirty="0"/>
          </a:p>
        </p:txBody>
      </p:sp>
    </p:spTree>
    <p:extLst>
      <p:ext uri="{BB962C8B-B14F-4D97-AF65-F5344CB8AC3E}">
        <p14:creationId xmlns:p14="http://schemas.microsoft.com/office/powerpoint/2010/main" val="1384695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D351-3389-4984-8C57-E3C4714C32F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39C2AFB-685F-44CD-8352-A38FDB291982}"/>
              </a:ext>
            </a:extLst>
          </p:cNvPr>
          <p:cNvSpPr>
            <a:spLocks noGrp="1"/>
          </p:cNvSpPr>
          <p:nvPr>
            <p:ph type="body" idx="1"/>
          </p:nvPr>
        </p:nvSpPr>
        <p:spPr>
          <a:xfrm>
            <a:off x="321309" y="1392343"/>
            <a:ext cx="8501380" cy="4431983"/>
          </a:xfrm>
        </p:spPr>
        <p:txBody>
          <a:bodyPr/>
          <a:lstStyle/>
          <a:p>
            <a:pPr marL="342900" indent="-342900">
              <a:buFont typeface="Arial" panose="020B0604020202020204" pitchFamily="34" charset="0"/>
              <a:buChar char="•"/>
            </a:pPr>
            <a:r>
              <a:rPr lang="en-US" dirty="0"/>
              <a:t>Therefore, the information gain from the feature ‘CGPA’ =</a:t>
            </a:r>
          </a:p>
          <a:p>
            <a:r>
              <a:rPr lang="en-US" dirty="0"/>
              <a:t>0.99 − 0.69 = 0.3, whereas the information gain from the</a:t>
            </a:r>
          </a:p>
          <a:p>
            <a:r>
              <a:rPr lang="en-US" dirty="0"/>
              <a:t>feature ‘Communication’ = 0.99 − 0.63 = 0.36. Likewise, the</a:t>
            </a:r>
          </a:p>
          <a:p>
            <a:r>
              <a:rPr lang="en-US" dirty="0"/>
              <a:t>information gain for ‘Aptitude’ and ‘Programming skills’ is</a:t>
            </a:r>
          </a:p>
          <a:p>
            <a:r>
              <a:rPr lang="en-IN" dirty="0"/>
              <a:t>0.47 and 0.04, respectively</a:t>
            </a:r>
          </a:p>
          <a:p>
            <a:endParaRPr lang="en-US" dirty="0"/>
          </a:p>
          <a:p>
            <a:endParaRPr lang="en-US" dirty="0"/>
          </a:p>
          <a:p>
            <a:pPr marL="342900" indent="-342900">
              <a:buFont typeface="Arial" panose="020B0604020202020204" pitchFamily="34" charset="0"/>
              <a:buChar char="•"/>
            </a:pPr>
            <a:r>
              <a:rPr lang="en-US" dirty="0"/>
              <a:t>Hence, it is quite evident that among all the features,</a:t>
            </a:r>
          </a:p>
          <a:p>
            <a:r>
              <a:rPr lang="en-US" dirty="0"/>
              <a:t>‘Aptitude’ results in the best information gain when adopted</a:t>
            </a:r>
          </a:p>
          <a:p>
            <a:r>
              <a:rPr lang="en-US" dirty="0"/>
              <a:t>for the split. So, at the first level, a split will be applied</a:t>
            </a:r>
          </a:p>
          <a:p>
            <a:r>
              <a:rPr lang="en-US" dirty="0"/>
              <a:t>according to the value of ‘Aptitude’ or in other words,</a:t>
            </a:r>
          </a:p>
          <a:p>
            <a:r>
              <a:rPr lang="en-US" dirty="0"/>
              <a:t>‘</a:t>
            </a:r>
            <a:r>
              <a:rPr lang="en-US" b="1" dirty="0"/>
              <a:t>Aptitude</a:t>
            </a:r>
            <a:r>
              <a:rPr lang="en-US" dirty="0"/>
              <a:t>’ will be the </a:t>
            </a:r>
            <a:r>
              <a:rPr lang="en-US" b="1" dirty="0"/>
              <a:t>first node </a:t>
            </a:r>
            <a:r>
              <a:rPr lang="en-US" dirty="0"/>
              <a:t>of the decision tree formed.</a:t>
            </a:r>
            <a:endParaRPr lang="en-IN" dirty="0"/>
          </a:p>
        </p:txBody>
      </p:sp>
    </p:spTree>
    <p:extLst>
      <p:ext uri="{BB962C8B-B14F-4D97-AF65-F5344CB8AC3E}">
        <p14:creationId xmlns:p14="http://schemas.microsoft.com/office/powerpoint/2010/main" val="2933412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88E9FE-1658-402E-BE9C-967FFC0E5C2E}"/>
              </a:ext>
            </a:extLst>
          </p:cNvPr>
          <p:cNvPicPr>
            <a:picLocks noChangeAspect="1"/>
          </p:cNvPicPr>
          <p:nvPr/>
        </p:nvPicPr>
        <p:blipFill>
          <a:blip r:embed="rId2"/>
          <a:stretch>
            <a:fillRect/>
          </a:stretch>
        </p:blipFill>
        <p:spPr>
          <a:xfrm>
            <a:off x="1230086" y="152400"/>
            <a:ext cx="5312228" cy="3115254"/>
          </a:xfrm>
          <a:prstGeom prst="rect">
            <a:avLst/>
          </a:prstGeom>
        </p:spPr>
      </p:pic>
      <p:sp>
        <p:nvSpPr>
          <p:cNvPr id="5" name="Rectangle 4">
            <a:extLst>
              <a:ext uri="{FF2B5EF4-FFF2-40B4-BE49-F238E27FC236}">
                <a16:creationId xmlns:a16="http://schemas.microsoft.com/office/drawing/2014/main" id="{F0FB7162-2398-4548-9E90-6B5C4F6E8C69}"/>
              </a:ext>
            </a:extLst>
          </p:cNvPr>
          <p:cNvSpPr/>
          <p:nvPr/>
        </p:nvSpPr>
        <p:spPr>
          <a:xfrm>
            <a:off x="533400" y="3429000"/>
            <a:ext cx="7522028" cy="3077766"/>
          </a:xfrm>
          <a:prstGeom prst="rect">
            <a:avLst/>
          </a:prstGeom>
        </p:spPr>
        <p:txBody>
          <a:bodyPr wrap="square">
            <a:spAutoFit/>
          </a:bodyPr>
          <a:lstStyle/>
          <a:p>
            <a:r>
              <a:rPr lang="en-US" sz="2200" dirty="0">
                <a:solidFill>
                  <a:srgbClr val="333333"/>
                </a:solidFill>
                <a:latin typeface="LiberationSerif"/>
              </a:rPr>
              <a:t>As a part of level 2, we will thus have only one branch to navigate in this case – the one for </a:t>
            </a:r>
            <a:r>
              <a:rPr lang="en-US" sz="2200" b="1" dirty="0">
                <a:solidFill>
                  <a:srgbClr val="333333"/>
                </a:solidFill>
                <a:latin typeface="LiberationSerif-Bold"/>
              </a:rPr>
              <a:t>Aptitude = High</a:t>
            </a:r>
            <a:r>
              <a:rPr lang="en-US" sz="2200" dirty="0">
                <a:solidFill>
                  <a:srgbClr val="333333"/>
                </a:solidFill>
                <a:latin typeface="LiberationSerif"/>
              </a:rPr>
              <a:t>. </a:t>
            </a:r>
            <a:r>
              <a:rPr lang="en-US" sz="2200" dirty="0">
                <a:solidFill>
                  <a:srgbClr val="070707"/>
                </a:solidFill>
                <a:latin typeface="LiberationSerif"/>
              </a:rPr>
              <a:t>Figure below  </a:t>
            </a:r>
            <a:r>
              <a:rPr lang="en-US" sz="2200" dirty="0">
                <a:solidFill>
                  <a:srgbClr val="333333"/>
                </a:solidFill>
                <a:latin typeface="LiberationSerif"/>
              </a:rPr>
              <a:t>presents calculations for level 2.</a:t>
            </a:r>
          </a:p>
          <a:p>
            <a:endParaRPr lang="en-US" dirty="0">
              <a:solidFill>
                <a:srgbClr val="333333"/>
              </a:solidFill>
              <a:latin typeface="LiberationSerif"/>
            </a:endParaRPr>
          </a:p>
          <a:p>
            <a:r>
              <a:rPr lang="en-US" sz="2200" dirty="0">
                <a:solidFill>
                  <a:srgbClr val="333333"/>
                </a:solidFill>
                <a:latin typeface="LiberationSerif"/>
              </a:rPr>
              <a:t> As can be seen from the figure, the entropy value is as follows:</a:t>
            </a:r>
          </a:p>
          <a:p>
            <a:pPr marL="285750" indent="-285750">
              <a:buFont typeface="Arial" panose="020B0604020202020204" pitchFamily="34" charset="0"/>
              <a:buChar char="•"/>
            </a:pPr>
            <a:r>
              <a:rPr lang="en-IN" sz="2200" dirty="0">
                <a:solidFill>
                  <a:srgbClr val="333333"/>
                </a:solidFill>
                <a:latin typeface="LiberationSerif"/>
              </a:rPr>
              <a:t>0.85 before the split</a:t>
            </a:r>
          </a:p>
          <a:p>
            <a:pPr marL="285750" indent="-285750">
              <a:buFont typeface="Arial" panose="020B0604020202020204" pitchFamily="34" charset="0"/>
              <a:buChar char="•"/>
            </a:pPr>
            <a:r>
              <a:rPr lang="en-US" sz="2200" dirty="0">
                <a:solidFill>
                  <a:srgbClr val="333333"/>
                </a:solidFill>
                <a:latin typeface="LiberationSerif"/>
              </a:rPr>
              <a:t>0.33 when the feature ‘CGPA’ is used for split</a:t>
            </a:r>
          </a:p>
          <a:p>
            <a:pPr marL="285750" indent="-285750">
              <a:buFont typeface="Arial" panose="020B0604020202020204" pitchFamily="34" charset="0"/>
              <a:buChar char="•"/>
            </a:pPr>
            <a:r>
              <a:rPr lang="en-US" sz="2200" dirty="0">
                <a:solidFill>
                  <a:srgbClr val="333333"/>
                </a:solidFill>
                <a:latin typeface="LiberationSerif"/>
              </a:rPr>
              <a:t>0.30 when the feature ‘Communication’ is used for split</a:t>
            </a:r>
          </a:p>
          <a:p>
            <a:pPr marL="285750" indent="-285750">
              <a:buFont typeface="Arial" panose="020B0604020202020204" pitchFamily="34" charset="0"/>
              <a:buChar char="•"/>
            </a:pPr>
            <a:r>
              <a:rPr lang="en-US" sz="2200" dirty="0">
                <a:solidFill>
                  <a:srgbClr val="333333"/>
                </a:solidFill>
                <a:latin typeface="LiberationSerif"/>
              </a:rPr>
              <a:t>0.80 when the feature ‘Programming skill’ is used for split</a:t>
            </a:r>
            <a:endParaRPr lang="en-IN" sz="2200" dirty="0"/>
          </a:p>
        </p:txBody>
      </p:sp>
    </p:spTree>
    <p:extLst>
      <p:ext uri="{BB962C8B-B14F-4D97-AF65-F5344CB8AC3E}">
        <p14:creationId xmlns:p14="http://schemas.microsoft.com/office/powerpoint/2010/main" val="244853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5D3347-6D3A-42E9-9CE9-E720374B8593}"/>
              </a:ext>
            </a:extLst>
          </p:cNvPr>
          <p:cNvSpPr>
            <a:spLocks noGrp="1"/>
          </p:cNvSpPr>
          <p:nvPr>
            <p:ph type="body" idx="1"/>
          </p:nvPr>
        </p:nvSpPr>
        <p:spPr>
          <a:xfrm>
            <a:off x="228598" y="990600"/>
            <a:ext cx="8686802" cy="7386638"/>
          </a:xfrm>
        </p:spPr>
        <p:txBody>
          <a:bodyPr/>
          <a:lstStyle/>
          <a:p>
            <a:pPr marL="342900" indent="-342900">
              <a:buFont typeface="Arial" panose="020B0604020202020204" pitchFamily="34" charset="0"/>
              <a:buChar char="•"/>
            </a:pPr>
            <a:r>
              <a:rPr lang="en-IN" dirty="0"/>
              <a:t>Decision Tree is a </a:t>
            </a:r>
            <a:r>
              <a:rPr lang="en-IN" b="1" dirty="0"/>
              <a:t>Supervised learning technique </a:t>
            </a:r>
            <a:r>
              <a:rPr lang="en-IN" dirty="0"/>
              <a:t>that can be used for both classification and Regression problems. But mostly it is preferred for solving Classification problems.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It is a tree-structured classifier, where</a:t>
            </a:r>
            <a:r>
              <a:rPr lang="en-IN" b="1" dirty="0"/>
              <a:t> internal nodes represent the features of a dataset, branches represent the decision rules</a:t>
            </a:r>
            <a:r>
              <a:rPr lang="en-IN" dirty="0"/>
              <a:t> and </a:t>
            </a:r>
            <a:r>
              <a:rPr lang="en-IN" b="1" dirty="0"/>
              <a:t>each leaf node represents the outcome.</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IN" b="1" i="1" dirty="0"/>
              <a:t>It is a graphical representation for getting all the possible solutions to a problem/decision based on given conditions</a:t>
            </a:r>
          </a:p>
          <a:p>
            <a:pPr marL="342900" indent="-342900">
              <a:buFont typeface="Arial" panose="020B0604020202020204" pitchFamily="34" charset="0"/>
              <a:buChar char="•"/>
            </a:pPr>
            <a:endParaRPr lang="en-US" b="1" i="1" dirty="0"/>
          </a:p>
          <a:p>
            <a:pPr marL="342900" indent="-342900">
              <a:buFont typeface="Arial" panose="020B0604020202020204" pitchFamily="34" charset="0"/>
              <a:buChar char="•"/>
            </a:pPr>
            <a:r>
              <a:rPr lang="en-IN" dirty="0"/>
              <a:t>In a Decision tree, there are two nodes, which are the </a:t>
            </a:r>
            <a:r>
              <a:rPr lang="en-IN" b="1" dirty="0"/>
              <a:t>Decision Node</a:t>
            </a:r>
            <a:r>
              <a:rPr lang="en-IN" dirty="0"/>
              <a:t> and</a:t>
            </a:r>
            <a:r>
              <a:rPr lang="en-IN" b="1" dirty="0"/>
              <a:t> Leaf Node.</a:t>
            </a:r>
            <a:r>
              <a:rPr lang="en-IN" dirty="0"/>
              <a:t> Decision nodes are used to make any decision and have multiple branches, whereas Leaf nodes are the output of those decisions and do not contain any further branches.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b="1" dirty="0"/>
          </a:p>
          <a:p>
            <a:endParaRPr lang="en-IN" dirty="0"/>
          </a:p>
        </p:txBody>
      </p:sp>
      <p:sp>
        <p:nvSpPr>
          <p:cNvPr id="5" name="Title 4">
            <a:extLst>
              <a:ext uri="{FF2B5EF4-FFF2-40B4-BE49-F238E27FC236}">
                <a16:creationId xmlns:a16="http://schemas.microsoft.com/office/drawing/2014/main" id="{34132EE8-197B-4D8D-9386-7976F2C7D51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442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DC9D-361F-4D9E-BEFE-58E3B536406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5D476F0-02BB-48C7-998D-97A7824314EA}"/>
              </a:ext>
            </a:extLst>
          </p:cNvPr>
          <p:cNvPicPr>
            <a:picLocks noChangeAspect="1"/>
          </p:cNvPicPr>
          <p:nvPr/>
        </p:nvPicPr>
        <p:blipFill>
          <a:blip r:embed="rId2"/>
          <a:stretch>
            <a:fillRect/>
          </a:stretch>
        </p:blipFill>
        <p:spPr>
          <a:xfrm>
            <a:off x="1823821" y="0"/>
            <a:ext cx="5356949" cy="6684054"/>
          </a:xfrm>
          <a:prstGeom prst="rect">
            <a:avLst/>
          </a:prstGeom>
        </p:spPr>
      </p:pic>
    </p:spTree>
    <p:extLst>
      <p:ext uri="{BB962C8B-B14F-4D97-AF65-F5344CB8AC3E}">
        <p14:creationId xmlns:p14="http://schemas.microsoft.com/office/powerpoint/2010/main" val="3270977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0A34-3626-4566-B7D6-5ABD65CCC08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72E8673-CCA3-4FBA-9932-98FB278F5146}"/>
              </a:ext>
            </a:extLst>
          </p:cNvPr>
          <p:cNvSpPr>
            <a:spLocks noGrp="1"/>
          </p:cNvSpPr>
          <p:nvPr>
            <p:ph type="body" idx="1"/>
          </p:nvPr>
        </p:nvSpPr>
        <p:spPr>
          <a:xfrm>
            <a:off x="321309" y="1066800"/>
            <a:ext cx="8501380" cy="4801314"/>
          </a:xfrm>
        </p:spPr>
        <p:txBody>
          <a:bodyPr/>
          <a:lstStyle/>
          <a:p>
            <a:r>
              <a:rPr lang="en-US" dirty="0"/>
              <a:t>Hence, the information gain after split with the features</a:t>
            </a:r>
          </a:p>
          <a:p>
            <a:r>
              <a:rPr lang="en-US" dirty="0"/>
              <a:t>CGPA, Communication and Programming Skill is 0.52, 0.55</a:t>
            </a:r>
          </a:p>
          <a:p>
            <a:r>
              <a:rPr lang="en-US" dirty="0"/>
              <a:t>and 0.05, respectively. So, at the second level, a split will be</a:t>
            </a:r>
          </a:p>
          <a:p>
            <a:r>
              <a:rPr lang="en-US" dirty="0"/>
              <a:t>applied on the basis of the value of ‘Communication’.</a:t>
            </a:r>
          </a:p>
          <a:p>
            <a:endParaRPr lang="en-US" dirty="0"/>
          </a:p>
          <a:p>
            <a:r>
              <a:rPr lang="en-US" dirty="0"/>
              <a:t>As a part of level 3, we will thus have only one branch to</a:t>
            </a:r>
          </a:p>
          <a:p>
            <a:r>
              <a:rPr lang="en-US" dirty="0"/>
              <a:t>navigate in this case – the one for </a:t>
            </a:r>
            <a:r>
              <a:rPr lang="en-US" b="1" dirty="0"/>
              <a:t>Communication = Bad</a:t>
            </a:r>
            <a:r>
              <a:rPr lang="en-US" dirty="0"/>
              <a:t>.</a:t>
            </a:r>
          </a:p>
          <a:p>
            <a:r>
              <a:rPr lang="en-US" dirty="0"/>
              <a:t>Figure below presents calculations for level 3. </a:t>
            </a:r>
          </a:p>
          <a:p>
            <a:endParaRPr lang="en-US" dirty="0"/>
          </a:p>
          <a:p>
            <a:r>
              <a:rPr lang="en-US" dirty="0"/>
              <a:t>As can be seen from the figure, the entropy value is as follows:</a:t>
            </a:r>
          </a:p>
          <a:p>
            <a:pPr marL="342900" indent="-342900">
              <a:buFont typeface="Arial" panose="020B0604020202020204" pitchFamily="34" charset="0"/>
              <a:buChar char="•"/>
            </a:pPr>
            <a:r>
              <a:rPr lang="en-IN" dirty="0"/>
              <a:t>0.81 before the split</a:t>
            </a:r>
          </a:p>
          <a:p>
            <a:pPr marL="342900" indent="-342900">
              <a:buFont typeface="Arial" panose="020B0604020202020204" pitchFamily="34" charset="0"/>
              <a:buChar char="•"/>
            </a:pPr>
            <a:r>
              <a:rPr lang="en-US" dirty="0"/>
              <a:t>0 when the feature ‘CGPA’ is used for split</a:t>
            </a:r>
          </a:p>
          <a:p>
            <a:pPr marL="342900" indent="-342900">
              <a:buFont typeface="Arial" panose="020B0604020202020204" pitchFamily="34" charset="0"/>
              <a:buChar char="•"/>
            </a:pPr>
            <a:r>
              <a:rPr lang="en-US" dirty="0"/>
              <a:t>0.50 when the feature ‘Programming Skill’ is used for split</a:t>
            </a:r>
            <a:endParaRPr lang="en-IN" dirty="0"/>
          </a:p>
        </p:txBody>
      </p:sp>
    </p:spTree>
    <p:extLst>
      <p:ext uri="{BB962C8B-B14F-4D97-AF65-F5344CB8AC3E}">
        <p14:creationId xmlns:p14="http://schemas.microsoft.com/office/powerpoint/2010/main" val="2292229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5591E7-A927-44A9-AF51-FB19F06D9F1C}"/>
              </a:ext>
            </a:extLst>
          </p:cNvPr>
          <p:cNvPicPr>
            <a:picLocks noChangeAspect="1"/>
          </p:cNvPicPr>
          <p:nvPr/>
        </p:nvPicPr>
        <p:blipFill>
          <a:blip r:embed="rId2"/>
          <a:stretch>
            <a:fillRect/>
          </a:stretch>
        </p:blipFill>
        <p:spPr>
          <a:xfrm>
            <a:off x="1676400" y="152400"/>
            <a:ext cx="5486400" cy="5793897"/>
          </a:xfrm>
          <a:prstGeom prst="rect">
            <a:avLst/>
          </a:prstGeom>
        </p:spPr>
      </p:pic>
      <p:sp>
        <p:nvSpPr>
          <p:cNvPr id="5" name="Rectangle 4">
            <a:extLst>
              <a:ext uri="{FF2B5EF4-FFF2-40B4-BE49-F238E27FC236}">
                <a16:creationId xmlns:a16="http://schemas.microsoft.com/office/drawing/2014/main" id="{E8C77BFD-0204-4EE1-BB8F-FBF54064C3A5}"/>
              </a:ext>
            </a:extLst>
          </p:cNvPr>
          <p:cNvSpPr/>
          <p:nvPr/>
        </p:nvSpPr>
        <p:spPr>
          <a:xfrm>
            <a:off x="1943100" y="6172200"/>
            <a:ext cx="4953000" cy="369332"/>
          </a:xfrm>
          <a:prstGeom prst="rect">
            <a:avLst/>
          </a:prstGeom>
        </p:spPr>
        <p:txBody>
          <a:bodyPr wrap="square">
            <a:spAutoFit/>
          </a:bodyPr>
          <a:lstStyle/>
          <a:p>
            <a:r>
              <a:rPr lang="en-US" dirty="0">
                <a:solidFill>
                  <a:srgbClr val="333333"/>
                </a:solidFill>
                <a:latin typeface="LiberationSerif"/>
              </a:rPr>
              <a:t>Entropy and information gain calculation (Level 3)</a:t>
            </a:r>
            <a:endParaRPr lang="en-IN" dirty="0"/>
          </a:p>
        </p:txBody>
      </p:sp>
    </p:spTree>
    <p:extLst>
      <p:ext uri="{BB962C8B-B14F-4D97-AF65-F5344CB8AC3E}">
        <p14:creationId xmlns:p14="http://schemas.microsoft.com/office/powerpoint/2010/main" val="4022762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A94F-8637-4EC6-88B2-547691934E1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802CCD9-1B3C-400D-88F7-D30730DE84C9}"/>
              </a:ext>
            </a:extLst>
          </p:cNvPr>
          <p:cNvSpPr>
            <a:spLocks noGrp="1"/>
          </p:cNvSpPr>
          <p:nvPr>
            <p:ph type="body" idx="1"/>
          </p:nvPr>
        </p:nvSpPr>
        <p:spPr>
          <a:xfrm>
            <a:off x="321309" y="1392343"/>
            <a:ext cx="8501380" cy="2585323"/>
          </a:xfrm>
        </p:spPr>
        <p:txBody>
          <a:bodyPr/>
          <a:lstStyle/>
          <a:p>
            <a:pPr marL="342900" indent="-342900">
              <a:buFont typeface="Arial" panose="020B0604020202020204" pitchFamily="34" charset="0"/>
              <a:buChar char="•"/>
            </a:pPr>
            <a:r>
              <a:rPr lang="en-US" dirty="0"/>
              <a:t>Hence, the information gain after split with the feature CGPA is 0.81, which is the maximum possible information gain (as the entropy before split was 0.81). </a:t>
            </a:r>
          </a:p>
          <a:p>
            <a:endParaRPr lang="en-US" dirty="0"/>
          </a:p>
          <a:p>
            <a:pPr marL="342900" indent="-342900">
              <a:buFont typeface="Arial" panose="020B0604020202020204" pitchFamily="34" charset="0"/>
              <a:buChar char="•"/>
            </a:pPr>
            <a:r>
              <a:rPr lang="en-US" dirty="0"/>
              <a:t>Hence, as obvious, a split will be applied on the basis of the value of ‘CGPA’. Because the maximum information gain is already achieved, the tree will not continue any further.</a:t>
            </a:r>
            <a:endParaRPr lang="en-IN" dirty="0"/>
          </a:p>
        </p:txBody>
      </p:sp>
    </p:spTree>
    <p:extLst>
      <p:ext uri="{BB962C8B-B14F-4D97-AF65-F5344CB8AC3E}">
        <p14:creationId xmlns:p14="http://schemas.microsoft.com/office/powerpoint/2010/main" val="264429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18F9-CCB6-42B8-91F5-2701382D087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4BEA9EF-9CA9-401E-8653-8F84BFE3E64E}"/>
              </a:ext>
            </a:extLst>
          </p:cNvPr>
          <p:cNvPicPr>
            <a:picLocks noChangeAspect="1"/>
          </p:cNvPicPr>
          <p:nvPr/>
        </p:nvPicPr>
        <p:blipFill>
          <a:blip r:embed="rId2"/>
          <a:stretch>
            <a:fillRect/>
          </a:stretch>
        </p:blipFill>
        <p:spPr>
          <a:xfrm>
            <a:off x="609600" y="1913888"/>
            <a:ext cx="7506491" cy="3030224"/>
          </a:xfrm>
          <a:prstGeom prst="rect">
            <a:avLst/>
          </a:prstGeom>
        </p:spPr>
      </p:pic>
    </p:spTree>
    <p:extLst>
      <p:ext uri="{BB962C8B-B14F-4D97-AF65-F5344CB8AC3E}">
        <p14:creationId xmlns:p14="http://schemas.microsoft.com/office/powerpoint/2010/main" val="3558817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4A7A-9D85-4F08-910F-CB903125F43A}"/>
              </a:ext>
            </a:extLst>
          </p:cNvPr>
          <p:cNvSpPr>
            <a:spLocks noGrp="1"/>
          </p:cNvSpPr>
          <p:nvPr>
            <p:ph type="title"/>
          </p:nvPr>
        </p:nvSpPr>
        <p:spPr/>
        <p:txBody>
          <a:bodyPr/>
          <a:lstStyle/>
          <a:p>
            <a:r>
              <a:rPr lang="en-US" dirty="0"/>
              <a:t>DT - Algorithm</a:t>
            </a:r>
            <a:endParaRPr lang="en-IN" dirty="0"/>
          </a:p>
        </p:txBody>
      </p:sp>
      <p:pic>
        <p:nvPicPr>
          <p:cNvPr id="4" name="Picture 3">
            <a:extLst>
              <a:ext uri="{FF2B5EF4-FFF2-40B4-BE49-F238E27FC236}">
                <a16:creationId xmlns:a16="http://schemas.microsoft.com/office/drawing/2014/main" id="{C7FBA502-FC22-4D52-8B8B-A6973C8F4126}"/>
              </a:ext>
            </a:extLst>
          </p:cNvPr>
          <p:cNvPicPr>
            <a:picLocks noChangeAspect="1"/>
          </p:cNvPicPr>
          <p:nvPr/>
        </p:nvPicPr>
        <p:blipFill>
          <a:blip r:embed="rId2"/>
          <a:stretch>
            <a:fillRect/>
          </a:stretch>
        </p:blipFill>
        <p:spPr>
          <a:xfrm>
            <a:off x="914400" y="1221520"/>
            <a:ext cx="6772688" cy="5161180"/>
          </a:xfrm>
          <a:prstGeom prst="rect">
            <a:avLst/>
          </a:prstGeom>
        </p:spPr>
      </p:pic>
    </p:spTree>
    <p:extLst>
      <p:ext uri="{BB962C8B-B14F-4D97-AF65-F5344CB8AC3E}">
        <p14:creationId xmlns:p14="http://schemas.microsoft.com/office/powerpoint/2010/main" val="119203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246F-1BD8-434F-903E-2AE48CBFC8B8}"/>
              </a:ext>
            </a:extLst>
          </p:cNvPr>
          <p:cNvSpPr>
            <a:spLocks noGrp="1"/>
          </p:cNvSpPr>
          <p:nvPr>
            <p:ph type="title"/>
          </p:nvPr>
        </p:nvSpPr>
        <p:spPr>
          <a:xfrm>
            <a:off x="1963229" y="90170"/>
            <a:ext cx="5217541" cy="1354217"/>
          </a:xfrm>
        </p:spPr>
        <p:txBody>
          <a:bodyPr/>
          <a:lstStyle/>
          <a:p>
            <a:r>
              <a:rPr lang="en-IN" dirty="0"/>
              <a:t>Gini Index:</a:t>
            </a:r>
            <a:br>
              <a:rPr lang="en-IN" dirty="0"/>
            </a:br>
            <a:endParaRPr lang="en-IN" dirty="0"/>
          </a:p>
        </p:txBody>
      </p:sp>
      <p:sp>
        <p:nvSpPr>
          <p:cNvPr id="3" name="Text Placeholder 2">
            <a:extLst>
              <a:ext uri="{FF2B5EF4-FFF2-40B4-BE49-F238E27FC236}">
                <a16:creationId xmlns:a16="http://schemas.microsoft.com/office/drawing/2014/main" id="{4DAFEE59-8FF5-4770-BC25-1A2B1CBF5DD1}"/>
              </a:ext>
            </a:extLst>
          </p:cNvPr>
          <p:cNvSpPr>
            <a:spLocks noGrp="1"/>
          </p:cNvSpPr>
          <p:nvPr>
            <p:ph type="body" idx="1"/>
          </p:nvPr>
        </p:nvSpPr>
        <p:spPr>
          <a:xfrm>
            <a:off x="321309" y="1066800"/>
            <a:ext cx="8501380" cy="5680855"/>
          </a:xfrm>
        </p:spPr>
        <p:txBody>
          <a:bodyPr/>
          <a:lstStyle/>
          <a:p>
            <a:pPr marL="342900" lvl="0" indent="-342900">
              <a:buFont typeface="Arial" panose="020B0604020202020204" pitchFamily="34" charset="0"/>
              <a:buChar char="•"/>
            </a:pPr>
            <a:r>
              <a:rPr lang="en-IN" dirty="0"/>
              <a:t>Gini index is a measure of impurity or purity used while creating a decision tree.</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An attribute with the low Gini index should be preferred as compared to the high Gini index.</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It only creates binary splits, and the CART algorithm uses the Gini index to create binary splits.</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Gini index can be calculated using the below formula:</a:t>
            </a:r>
          </a:p>
          <a:p>
            <a:r>
              <a:rPr lang="en-IN" sz="3200" b="1" dirty="0"/>
              <a:t>       Gini Index </a:t>
            </a:r>
            <a:r>
              <a:rPr lang="en-IN" dirty="0"/>
              <a:t>= </a:t>
            </a:r>
            <a:r>
              <a:rPr lang="en-IN" sz="3600" b="1" dirty="0"/>
              <a:t>1- ∑</a:t>
            </a:r>
            <a:r>
              <a:rPr lang="en-IN" sz="3600" b="1" baseline="-25000" dirty="0"/>
              <a:t>j</a:t>
            </a:r>
            <a:r>
              <a:rPr lang="en-IN" sz="3600" b="1" dirty="0"/>
              <a:t>P</a:t>
            </a:r>
            <a:r>
              <a:rPr lang="en-IN" sz="3600" b="1" baseline="-25000" dirty="0"/>
              <a:t>j</a:t>
            </a:r>
            <a:r>
              <a:rPr lang="en-IN" sz="3600" b="1" baseline="30000" dirty="0"/>
              <a:t>2</a:t>
            </a:r>
          </a:p>
          <a:p>
            <a:endParaRPr lang="en-IN" sz="3600" b="1" baseline="30000" dirty="0"/>
          </a:p>
          <a:p>
            <a:pPr marL="342900" indent="-342900">
              <a:buFont typeface="Arial" panose="020B0604020202020204" pitchFamily="34" charset="0"/>
              <a:buChar char="•"/>
            </a:pPr>
            <a:r>
              <a:rPr lang="en-IN" dirty="0"/>
              <a:t>Where </a:t>
            </a:r>
            <a:r>
              <a:rPr lang="en-IN" b="1" dirty="0"/>
              <a:t>‘pi’ </a:t>
            </a:r>
            <a:r>
              <a:rPr lang="en-IN" dirty="0"/>
              <a:t>is the probability of an object being classified to a particular class. </a:t>
            </a:r>
            <a:endParaRPr lang="en-IN" sz="3600" b="1" dirty="0"/>
          </a:p>
          <a:p>
            <a:endParaRPr lang="en-IN" dirty="0"/>
          </a:p>
        </p:txBody>
      </p:sp>
    </p:spTree>
    <p:extLst>
      <p:ext uri="{BB962C8B-B14F-4D97-AF65-F5344CB8AC3E}">
        <p14:creationId xmlns:p14="http://schemas.microsoft.com/office/powerpoint/2010/main" val="1180364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B361-B604-4E2D-A175-902E05F9C1FB}"/>
              </a:ext>
            </a:extLst>
          </p:cNvPr>
          <p:cNvSpPr>
            <a:spLocks noGrp="1"/>
          </p:cNvSpPr>
          <p:nvPr>
            <p:ph type="title"/>
          </p:nvPr>
        </p:nvSpPr>
        <p:spPr>
          <a:xfrm>
            <a:off x="228600" y="533400"/>
            <a:ext cx="9143999" cy="824230"/>
          </a:xfrm>
        </p:spPr>
        <p:txBody>
          <a:bodyPr/>
          <a:lstStyle/>
          <a:p>
            <a:r>
              <a:rPr lang="en-US" dirty="0"/>
              <a:t>Building Decision Tree using Gini Index</a:t>
            </a:r>
            <a:endParaRPr lang="en-IN" dirty="0"/>
          </a:p>
        </p:txBody>
      </p:sp>
      <p:pic>
        <p:nvPicPr>
          <p:cNvPr id="4" name="Picture 3">
            <a:extLst>
              <a:ext uri="{FF2B5EF4-FFF2-40B4-BE49-F238E27FC236}">
                <a16:creationId xmlns:a16="http://schemas.microsoft.com/office/drawing/2014/main" id="{4AE43EEC-5B55-4A66-8987-F36A00F1270F}"/>
              </a:ext>
            </a:extLst>
          </p:cNvPr>
          <p:cNvPicPr>
            <a:picLocks noChangeAspect="1"/>
          </p:cNvPicPr>
          <p:nvPr/>
        </p:nvPicPr>
        <p:blipFill>
          <a:blip r:embed="rId2"/>
          <a:stretch>
            <a:fillRect/>
          </a:stretch>
        </p:blipFill>
        <p:spPr>
          <a:xfrm>
            <a:off x="1088397" y="1600200"/>
            <a:ext cx="6967205" cy="4419600"/>
          </a:xfrm>
          <a:prstGeom prst="rect">
            <a:avLst/>
          </a:prstGeom>
        </p:spPr>
      </p:pic>
    </p:spTree>
    <p:extLst>
      <p:ext uri="{BB962C8B-B14F-4D97-AF65-F5344CB8AC3E}">
        <p14:creationId xmlns:p14="http://schemas.microsoft.com/office/powerpoint/2010/main" val="4144592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821F-A486-46FB-9B9B-141FB79DC734}"/>
              </a:ext>
            </a:extLst>
          </p:cNvPr>
          <p:cNvSpPr>
            <a:spLocks noGrp="1"/>
          </p:cNvSpPr>
          <p:nvPr>
            <p:ph type="title"/>
          </p:nvPr>
        </p:nvSpPr>
        <p:spPr>
          <a:xfrm>
            <a:off x="1143000" y="533400"/>
            <a:ext cx="5961570" cy="492443"/>
          </a:xfrm>
        </p:spPr>
        <p:txBody>
          <a:bodyPr/>
          <a:lstStyle/>
          <a:p>
            <a:r>
              <a:rPr lang="en-US" sz="3200" dirty="0"/>
              <a:t>Gini Index of the dataset</a:t>
            </a:r>
            <a:endParaRPr lang="en-IN" sz="3200" dirty="0"/>
          </a:p>
        </p:txBody>
      </p:sp>
      <p:pic>
        <p:nvPicPr>
          <p:cNvPr id="4" name="Picture 3">
            <a:extLst>
              <a:ext uri="{FF2B5EF4-FFF2-40B4-BE49-F238E27FC236}">
                <a16:creationId xmlns:a16="http://schemas.microsoft.com/office/drawing/2014/main" id="{1A7D516C-654B-4054-94DD-015327A217F5}"/>
              </a:ext>
            </a:extLst>
          </p:cNvPr>
          <p:cNvPicPr>
            <a:picLocks noChangeAspect="1"/>
          </p:cNvPicPr>
          <p:nvPr/>
        </p:nvPicPr>
        <p:blipFill>
          <a:blip r:embed="rId2"/>
          <a:stretch>
            <a:fillRect/>
          </a:stretch>
        </p:blipFill>
        <p:spPr>
          <a:xfrm>
            <a:off x="0" y="1295400"/>
            <a:ext cx="8952944" cy="3962400"/>
          </a:xfrm>
          <a:prstGeom prst="rect">
            <a:avLst/>
          </a:prstGeom>
        </p:spPr>
      </p:pic>
    </p:spTree>
    <p:extLst>
      <p:ext uri="{BB962C8B-B14F-4D97-AF65-F5344CB8AC3E}">
        <p14:creationId xmlns:p14="http://schemas.microsoft.com/office/powerpoint/2010/main" val="979371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0C1C-BA09-443D-894E-700B94311174}"/>
              </a:ext>
            </a:extLst>
          </p:cNvPr>
          <p:cNvSpPr>
            <a:spLocks noGrp="1"/>
          </p:cNvSpPr>
          <p:nvPr>
            <p:ph type="title"/>
          </p:nvPr>
        </p:nvSpPr>
        <p:spPr/>
        <p:txBody>
          <a:bodyPr/>
          <a:lstStyle/>
          <a:p>
            <a:r>
              <a:rPr lang="en-US" dirty="0"/>
              <a:t>Gini index for Money</a:t>
            </a:r>
            <a:endParaRPr lang="en-IN" dirty="0"/>
          </a:p>
        </p:txBody>
      </p:sp>
      <p:pic>
        <p:nvPicPr>
          <p:cNvPr id="4" name="Picture 3">
            <a:extLst>
              <a:ext uri="{FF2B5EF4-FFF2-40B4-BE49-F238E27FC236}">
                <a16:creationId xmlns:a16="http://schemas.microsoft.com/office/drawing/2014/main" id="{36D14D39-65AD-4C21-BEF8-40912D6523A7}"/>
              </a:ext>
            </a:extLst>
          </p:cNvPr>
          <p:cNvPicPr>
            <a:picLocks noChangeAspect="1"/>
          </p:cNvPicPr>
          <p:nvPr/>
        </p:nvPicPr>
        <p:blipFill>
          <a:blip r:embed="rId2"/>
          <a:stretch>
            <a:fillRect/>
          </a:stretch>
        </p:blipFill>
        <p:spPr>
          <a:xfrm>
            <a:off x="-1" y="1345934"/>
            <a:ext cx="9087667" cy="4445266"/>
          </a:xfrm>
          <a:prstGeom prst="rect">
            <a:avLst/>
          </a:prstGeom>
        </p:spPr>
      </p:pic>
    </p:spTree>
    <p:extLst>
      <p:ext uri="{BB962C8B-B14F-4D97-AF65-F5344CB8AC3E}">
        <p14:creationId xmlns:p14="http://schemas.microsoft.com/office/powerpoint/2010/main" val="123688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D60F-B93E-4A91-AD50-2A62D2E5051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6A0B7C6-1C77-4F99-9481-D62701832272}"/>
              </a:ext>
            </a:extLst>
          </p:cNvPr>
          <p:cNvSpPr>
            <a:spLocks noGrp="1"/>
          </p:cNvSpPr>
          <p:nvPr>
            <p:ph type="body" idx="1"/>
          </p:nvPr>
        </p:nvSpPr>
        <p:spPr>
          <a:xfrm>
            <a:off x="321309" y="1392343"/>
            <a:ext cx="8501380" cy="5170646"/>
          </a:xfrm>
        </p:spPr>
        <p:txBody>
          <a:bodyPr/>
          <a:lstStyle/>
          <a:p>
            <a:pPr marL="342900" indent="-342900">
              <a:buFont typeface="Arial" panose="020B0604020202020204" pitchFamily="34" charset="0"/>
              <a:buChar char="•"/>
            </a:pPr>
            <a:r>
              <a:rPr lang="en-IN" dirty="0"/>
              <a:t>The decisions or the test are performed on the basis of features of the given dataset.</a:t>
            </a:r>
          </a:p>
          <a:p>
            <a:pPr marL="34290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It is called a decision tree because, similar to a tree, it starts with the root node, which expands on further branches and constructs a tree-like structure.</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US" dirty="0"/>
              <a:t> </a:t>
            </a:r>
            <a:r>
              <a:rPr lang="en-IN" dirty="0"/>
              <a:t>A decision tree simply asks a question, and based on the answer (Yes/No), it further split the tree into subtrees.</a:t>
            </a:r>
          </a:p>
          <a:p>
            <a:pPr marL="342900" lvl="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They are very powerful algorithms, capable of fitting complex datasets.</a:t>
            </a:r>
          </a:p>
          <a:p>
            <a:pPr marL="342900" indent="-34290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780126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77F3C-B89D-4E92-8C02-271619BFFEB4}"/>
              </a:ext>
            </a:extLst>
          </p:cNvPr>
          <p:cNvPicPr>
            <a:picLocks noChangeAspect="1"/>
          </p:cNvPicPr>
          <p:nvPr/>
        </p:nvPicPr>
        <p:blipFill>
          <a:blip r:embed="rId2"/>
          <a:stretch>
            <a:fillRect/>
          </a:stretch>
        </p:blipFill>
        <p:spPr>
          <a:xfrm>
            <a:off x="-36032" y="1600200"/>
            <a:ext cx="9180032" cy="4069737"/>
          </a:xfrm>
          <a:prstGeom prst="rect">
            <a:avLst/>
          </a:prstGeom>
        </p:spPr>
      </p:pic>
      <p:sp>
        <p:nvSpPr>
          <p:cNvPr id="5" name="Title 1">
            <a:extLst>
              <a:ext uri="{FF2B5EF4-FFF2-40B4-BE49-F238E27FC236}">
                <a16:creationId xmlns:a16="http://schemas.microsoft.com/office/drawing/2014/main" id="{586AB443-5F88-431F-8827-CEC10B48B34D}"/>
              </a:ext>
            </a:extLst>
          </p:cNvPr>
          <p:cNvSpPr>
            <a:spLocks noGrp="1"/>
          </p:cNvSpPr>
          <p:nvPr>
            <p:ph type="title"/>
          </p:nvPr>
        </p:nvSpPr>
        <p:spPr>
          <a:xfrm>
            <a:off x="1752600" y="488474"/>
            <a:ext cx="5217541" cy="695960"/>
          </a:xfrm>
        </p:spPr>
        <p:txBody>
          <a:bodyPr/>
          <a:lstStyle/>
          <a:p>
            <a:r>
              <a:rPr lang="en-US" dirty="0"/>
              <a:t>Gini index for Money</a:t>
            </a:r>
            <a:endParaRPr lang="en-IN" dirty="0"/>
          </a:p>
        </p:txBody>
      </p:sp>
    </p:spTree>
    <p:extLst>
      <p:ext uri="{BB962C8B-B14F-4D97-AF65-F5344CB8AC3E}">
        <p14:creationId xmlns:p14="http://schemas.microsoft.com/office/powerpoint/2010/main" val="2674160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23D6-46C5-4CBC-926B-FF6626821E62}"/>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2B3A4F85-7997-4812-B922-5D695795947F}"/>
              </a:ext>
            </a:extLst>
          </p:cNvPr>
          <p:cNvPicPr>
            <a:picLocks noChangeAspect="1"/>
          </p:cNvPicPr>
          <p:nvPr/>
        </p:nvPicPr>
        <p:blipFill>
          <a:blip r:embed="rId3"/>
          <a:stretch>
            <a:fillRect/>
          </a:stretch>
        </p:blipFill>
        <p:spPr>
          <a:xfrm>
            <a:off x="594757" y="1371313"/>
            <a:ext cx="7954485" cy="4115374"/>
          </a:xfrm>
          <a:prstGeom prst="rect">
            <a:avLst/>
          </a:prstGeom>
        </p:spPr>
      </p:pic>
    </p:spTree>
    <p:extLst>
      <p:ext uri="{BB962C8B-B14F-4D97-AF65-F5344CB8AC3E}">
        <p14:creationId xmlns:p14="http://schemas.microsoft.com/office/powerpoint/2010/main" val="1693989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ED9B-FF00-4FE8-8EF7-AAF80D083AE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933CE2E-833F-47E7-AF84-B5860F68AD7A}"/>
              </a:ext>
            </a:extLst>
          </p:cNvPr>
          <p:cNvPicPr>
            <a:picLocks noChangeAspect="1"/>
          </p:cNvPicPr>
          <p:nvPr/>
        </p:nvPicPr>
        <p:blipFill>
          <a:blip r:embed="rId2"/>
          <a:stretch>
            <a:fillRect/>
          </a:stretch>
        </p:blipFill>
        <p:spPr>
          <a:xfrm>
            <a:off x="0" y="1909550"/>
            <a:ext cx="8617150" cy="3556107"/>
          </a:xfrm>
          <a:prstGeom prst="rect">
            <a:avLst/>
          </a:prstGeom>
        </p:spPr>
      </p:pic>
    </p:spTree>
    <p:extLst>
      <p:ext uri="{BB962C8B-B14F-4D97-AF65-F5344CB8AC3E}">
        <p14:creationId xmlns:p14="http://schemas.microsoft.com/office/powerpoint/2010/main" val="2431849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84D-E53C-437E-8184-880D866BEF0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C67054F-CAC2-46B4-A0DA-2EA18DE540E8}"/>
              </a:ext>
            </a:extLst>
          </p:cNvPr>
          <p:cNvPicPr>
            <a:picLocks noChangeAspect="1"/>
          </p:cNvPicPr>
          <p:nvPr/>
        </p:nvPicPr>
        <p:blipFill>
          <a:blip r:embed="rId2"/>
          <a:stretch>
            <a:fillRect/>
          </a:stretch>
        </p:blipFill>
        <p:spPr>
          <a:xfrm>
            <a:off x="76200" y="1828800"/>
            <a:ext cx="8524639" cy="3522765"/>
          </a:xfrm>
          <a:prstGeom prst="rect">
            <a:avLst/>
          </a:prstGeom>
        </p:spPr>
      </p:pic>
    </p:spTree>
    <p:extLst>
      <p:ext uri="{BB962C8B-B14F-4D97-AF65-F5344CB8AC3E}">
        <p14:creationId xmlns:p14="http://schemas.microsoft.com/office/powerpoint/2010/main" val="619626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E124C1-A8F2-42AD-8208-838899197C84}"/>
              </a:ext>
            </a:extLst>
          </p:cNvPr>
          <p:cNvPicPr>
            <a:picLocks noChangeAspect="1"/>
          </p:cNvPicPr>
          <p:nvPr/>
        </p:nvPicPr>
        <p:blipFill>
          <a:blip r:embed="rId2"/>
          <a:stretch>
            <a:fillRect/>
          </a:stretch>
        </p:blipFill>
        <p:spPr>
          <a:xfrm>
            <a:off x="173905" y="1600200"/>
            <a:ext cx="8796192" cy="3657600"/>
          </a:xfrm>
          <a:prstGeom prst="rect">
            <a:avLst/>
          </a:prstGeom>
        </p:spPr>
      </p:pic>
    </p:spTree>
    <p:extLst>
      <p:ext uri="{BB962C8B-B14F-4D97-AF65-F5344CB8AC3E}">
        <p14:creationId xmlns:p14="http://schemas.microsoft.com/office/powerpoint/2010/main" val="2287439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9762-70E8-44C2-9357-E4A2B53F6BC2}"/>
              </a:ext>
            </a:extLst>
          </p:cNvPr>
          <p:cNvSpPr>
            <a:spLocks noGrp="1"/>
          </p:cNvSpPr>
          <p:nvPr>
            <p:ph type="title"/>
          </p:nvPr>
        </p:nvSpPr>
        <p:spPr/>
        <p:txBody>
          <a:bodyPr/>
          <a:lstStyle/>
          <a:p>
            <a:r>
              <a:rPr lang="en-US" dirty="0"/>
              <a:t>DT Construction</a:t>
            </a:r>
            <a:endParaRPr lang="en-IN" dirty="0"/>
          </a:p>
        </p:txBody>
      </p:sp>
      <p:pic>
        <p:nvPicPr>
          <p:cNvPr id="4" name="Picture 3">
            <a:extLst>
              <a:ext uri="{FF2B5EF4-FFF2-40B4-BE49-F238E27FC236}">
                <a16:creationId xmlns:a16="http://schemas.microsoft.com/office/drawing/2014/main" id="{6FBD641B-9D11-4DFA-B505-905BC00BCB03}"/>
              </a:ext>
            </a:extLst>
          </p:cNvPr>
          <p:cNvPicPr>
            <a:picLocks noChangeAspect="1"/>
          </p:cNvPicPr>
          <p:nvPr/>
        </p:nvPicPr>
        <p:blipFill>
          <a:blip r:embed="rId2"/>
          <a:stretch>
            <a:fillRect/>
          </a:stretch>
        </p:blipFill>
        <p:spPr>
          <a:xfrm>
            <a:off x="21771" y="1814425"/>
            <a:ext cx="9095848" cy="3229149"/>
          </a:xfrm>
          <a:prstGeom prst="rect">
            <a:avLst/>
          </a:prstGeom>
        </p:spPr>
      </p:pic>
    </p:spTree>
    <p:extLst>
      <p:ext uri="{BB962C8B-B14F-4D97-AF65-F5344CB8AC3E}">
        <p14:creationId xmlns:p14="http://schemas.microsoft.com/office/powerpoint/2010/main" val="4135116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BBF420-D08D-4853-BA0A-8CCB6AB27B8C}"/>
              </a:ext>
            </a:extLst>
          </p:cNvPr>
          <p:cNvPicPr>
            <a:picLocks noChangeAspect="1"/>
          </p:cNvPicPr>
          <p:nvPr/>
        </p:nvPicPr>
        <p:blipFill>
          <a:blip r:embed="rId2"/>
          <a:stretch>
            <a:fillRect/>
          </a:stretch>
        </p:blipFill>
        <p:spPr>
          <a:xfrm>
            <a:off x="10886" y="1295400"/>
            <a:ext cx="8779018" cy="4267200"/>
          </a:xfrm>
          <a:prstGeom prst="rect">
            <a:avLst/>
          </a:prstGeom>
        </p:spPr>
      </p:pic>
    </p:spTree>
    <p:extLst>
      <p:ext uri="{BB962C8B-B14F-4D97-AF65-F5344CB8AC3E}">
        <p14:creationId xmlns:p14="http://schemas.microsoft.com/office/powerpoint/2010/main" val="2962257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5CD9-0B85-4C06-BBB5-264C8F762C08}"/>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B52D921-46A7-48EC-8325-1758CB80B985}"/>
              </a:ext>
            </a:extLst>
          </p:cNvPr>
          <p:cNvPicPr>
            <a:picLocks noChangeAspect="1"/>
          </p:cNvPicPr>
          <p:nvPr/>
        </p:nvPicPr>
        <p:blipFill>
          <a:blip r:embed="rId2"/>
          <a:stretch>
            <a:fillRect/>
          </a:stretch>
        </p:blipFill>
        <p:spPr>
          <a:xfrm>
            <a:off x="438807" y="1447800"/>
            <a:ext cx="8266385" cy="3962400"/>
          </a:xfrm>
          <a:prstGeom prst="rect">
            <a:avLst/>
          </a:prstGeom>
        </p:spPr>
      </p:pic>
    </p:spTree>
    <p:extLst>
      <p:ext uri="{BB962C8B-B14F-4D97-AF65-F5344CB8AC3E}">
        <p14:creationId xmlns:p14="http://schemas.microsoft.com/office/powerpoint/2010/main" val="232585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1E64-2399-4A25-95E7-75C15840FBA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5EEFB4AA-3A45-4C0F-B8AA-8F56E508749C}"/>
              </a:ext>
            </a:extLst>
          </p:cNvPr>
          <p:cNvPicPr>
            <a:picLocks noChangeAspect="1"/>
          </p:cNvPicPr>
          <p:nvPr/>
        </p:nvPicPr>
        <p:blipFill>
          <a:blip r:embed="rId2"/>
          <a:stretch>
            <a:fillRect/>
          </a:stretch>
        </p:blipFill>
        <p:spPr>
          <a:xfrm>
            <a:off x="123094" y="1371601"/>
            <a:ext cx="8792999" cy="4066328"/>
          </a:xfrm>
          <a:prstGeom prst="rect">
            <a:avLst/>
          </a:prstGeom>
        </p:spPr>
      </p:pic>
    </p:spTree>
    <p:extLst>
      <p:ext uri="{BB962C8B-B14F-4D97-AF65-F5344CB8AC3E}">
        <p14:creationId xmlns:p14="http://schemas.microsoft.com/office/powerpoint/2010/main" val="3780650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D108-2524-4569-9C13-C19E97461036}"/>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26E616A-A413-4C41-AE56-BA6A65E57A79}"/>
              </a:ext>
            </a:extLst>
          </p:cNvPr>
          <p:cNvPicPr>
            <a:picLocks noChangeAspect="1"/>
          </p:cNvPicPr>
          <p:nvPr/>
        </p:nvPicPr>
        <p:blipFill>
          <a:blip r:embed="rId2"/>
          <a:stretch>
            <a:fillRect/>
          </a:stretch>
        </p:blipFill>
        <p:spPr>
          <a:xfrm>
            <a:off x="561734" y="1518031"/>
            <a:ext cx="8020531" cy="3821938"/>
          </a:xfrm>
          <a:prstGeom prst="rect">
            <a:avLst/>
          </a:prstGeom>
        </p:spPr>
      </p:pic>
    </p:spTree>
    <p:extLst>
      <p:ext uri="{BB962C8B-B14F-4D97-AF65-F5344CB8AC3E}">
        <p14:creationId xmlns:p14="http://schemas.microsoft.com/office/powerpoint/2010/main" val="151790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609C-9176-4EB9-A8A3-431E1C8ED00A}"/>
              </a:ext>
            </a:extLst>
          </p:cNvPr>
          <p:cNvSpPr>
            <a:spLocks noGrp="1"/>
          </p:cNvSpPr>
          <p:nvPr>
            <p:ph type="title"/>
          </p:nvPr>
        </p:nvSpPr>
        <p:spPr>
          <a:xfrm>
            <a:off x="1" y="90170"/>
            <a:ext cx="9144000" cy="1354217"/>
          </a:xfrm>
        </p:spPr>
        <p:txBody>
          <a:bodyPr/>
          <a:lstStyle/>
          <a:p>
            <a:r>
              <a:rPr lang="en-IN" dirty="0"/>
              <a:t>The general structure of a decision tree</a:t>
            </a:r>
          </a:p>
        </p:txBody>
      </p:sp>
      <p:pic>
        <p:nvPicPr>
          <p:cNvPr id="4" name="Picture 3" descr="Decision Tree Classification Algorithm">
            <a:extLst>
              <a:ext uri="{FF2B5EF4-FFF2-40B4-BE49-F238E27FC236}">
                <a16:creationId xmlns:a16="http://schemas.microsoft.com/office/drawing/2014/main" id="{D4086457-64D3-4890-A039-4E3217E59A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0758"/>
            <a:ext cx="7010400" cy="4538663"/>
          </a:xfrm>
          <a:prstGeom prst="rect">
            <a:avLst/>
          </a:prstGeom>
          <a:noFill/>
          <a:ln>
            <a:noFill/>
          </a:ln>
        </p:spPr>
      </p:pic>
    </p:spTree>
    <p:extLst>
      <p:ext uri="{BB962C8B-B14F-4D97-AF65-F5344CB8AC3E}">
        <p14:creationId xmlns:p14="http://schemas.microsoft.com/office/powerpoint/2010/main" val="3215290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96BD-6F01-4CDB-A047-3B10EBAAA61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E1D9B04F-CAD6-4391-8CE9-0AD6DE127103}"/>
              </a:ext>
            </a:extLst>
          </p:cNvPr>
          <p:cNvPicPr>
            <a:picLocks noChangeAspect="1"/>
          </p:cNvPicPr>
          <p:nvPr/>
        </p:nvPicPr>
        <p:blipFill>
          <a:blip r:embed="rId2"/>
          <a:stretch>
            <a:fillRect/>
          </a:stretch>
        </p:blipFill>
        <p:spPr>
          <a:xfrm>
            <a:off x="224339" y="1524000"/>
            <a:ext cx="8945061" cy="4127524"/>
          </a:xfrm>
          <a:prstGeom prst="rect">
            <a:avLst/>
          </a:prstGeom>
        </p:spPr>
      </p:pic>
    </p:spTree>
    <p:extLst>
      <p:ext uri="{BB962C8B-B14F-4D97-AF65-F5344CB8AC3E}">
        <p14:creationId xmlns:p14="http://schemas.microsoft.com/office/powerpoint/2010/main" val="2008707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6F6340-CC7A-412D-9E22-6D48ADAC03A3}"/>
              </a:ext>
            </a:extLst>
          </p:cNvPr>
          <p:cNvPicPr>
            <a:picLocks noChangeAspect="1"/>
          </p:cNvPicPr>
          <p:nvPr/>
        </p:nvPicPr>
        <p:blipFill>
          <a:blip r:embed="rId2"/>
          <a:stretch>
            <a:fillRect/>
          </a:stretch>
        </p:blipFill>
        <p:spPr>
          <a:xfrm>
            <a:off x="39460" y="990600"/>
            <a:ext cx="9126311" cy="4045437"/>
          </a:xfrm>
          <a:prstGeom prst="rect">
            <a:avLst/>
          </a:prstGeom>
        </p:spPr>
      </p:pic>
    </p:spTree>
    <p:extLst>
      <p:ext uri="{BB962C8B-B14F-4D97-AF65-F5344CB8AC3E}">
        <p14:creationId xmlns:p14="http://schemas.microsoft.com/office/powerpoint/2010/main" val="1773730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A9C8-19D0-46DB-84EF-6332DBE4A66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371D661-3AB7-4DD6-B38C-180E96BCDD8F}"/>
              </a:ext>
            </a:extLst>
          </p:cNvPr>
          <p:cNvPicPr>
            <a:picLocks noChangeAspect="1"/>
          </p:cNvPicPr>
          <p:nvPr/>
        </p:nvPicPr>
        <p:blipFill>
          <a:blip r:embed="rId2"/>
          <a:stretch>
            <a:fillRect/>
          </a:stretch>
        </p:blipFill>
        <p:spPr>
          <a:xfrm>
            <a:off x="304801" y="1600201"/>
            <a:ext cx="7401362" cy="3172012"/>
          </a:xfrm>
          <a:prstGeom prst="rect">
            <a:avLst/>
          </a:prstGeom>
        </p:spPr>
      </p:pic>
    </p:spTree>
    <p:extLst>
      <p:ext uri="{BB962C8B-B14F-4D97-AF65-F5344CB8AC3E}">
        <p14:creationId xmlns:p14="http://schemas.microsoft.com/office/powerpoint/2010/main" val="1901023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9F82-8F5C-456C-9C3B-F470530A3CF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BD13B34-C596-436B-908F-3946E7165386}"/>
              </a:ext>
            </a:extLst>
          </p:cNvPr>
          <p:cNvPicPr>
            <a:picLocks noChangeAspect="1"/>
          </p:cNvPicPr>
          <p:nvPr/>
        </p:nvPicPr>
        <p:blipFill>
          <a:blip r:embed="rId2"/>
          <a:stretch>
            <a:fillRect/>
          </a:stretch>
        </p:blipFill>
        <p:spPr>
          <a:xfrm>
            <a:off x="163094" y="1295400"/>
            <a:ext cx="8817810" cy="3886200"/>
          </a:xfrm>
          <a:prstGeom prst="rect">
            <a:avLst/>
          </a:prstGeom>
        </p:spPr>
      </p:pic>
    </p:spTree>
    <p:extLst>
      <p:ext uri="{BB962C8B-B14F-4D97-AF65-F5344CB8AC3E}">
        <p14:creationId xmlns:p14="http://schemas.microsoft.com/office/powerpoint/2010/main" val="3134113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89C4-CB7A-4038-96BC-FF74C2D74F8B}"/>
              </a:ext>
            </a:extLst>
          </p:cNvPr>
          <p:cNvSpPr>
            <a:spLocks noGrp="1"/>
          </p:cNvSpPr>
          <p:nvPr>
            <p:ph type="title"/>
          </p:nvPr>
        </p:nvSpPr>
        <p:spPr/>
        <p:txBody>
          <a:bodyPr/>
          <a:lstStyle/>
          <a:p>
            <a:r>
              <a:rPr lang="en-US" dirty="0"/>
              <a:t>Final Decision Tree</a:t>
            </a:r>
            <a:endParaRPr lang="en-IN" dirty="0"/>
          </a:p>
        </p:txBody>
      </p:sp>
      <p:pic>
        <p:nvPicPr>
          <p:cNvPr id="5" name="Picture 4">
            <a:extLst>
              <a:ext uri="{FF2B5EF4-FFF2-40B4-BE49-F238E27FC236}">
                <a16:creationId xmlns:a16="http://schemas.microsoft.com/office/drawing/2014/main" id="{EB083354-D8B4-4BA2-900F-9E42AC351AD3}"/>
              </a:ext>
            </a:extLst>
          </p:cNvPr>
          <p:cNvPicPr>
            <a:picLocks noChangeAspect="1"/>
          </p:cNvPicPr>
          <p:nvPr/>
        </p:nvPicPr>
        <p:blipFill>
          <a:blip r:embed="rId2"/>
          <a:stretch>
            <a:fillRect/>
          </a:stretch>
        </p:blipFill>
        <p:spPr>
          <a:xfrm>
            <a:off x="1963229" y="970374"/>
            <a:ext cx="4818571" cy="5361145"/>
          </a:xfrm>
          <a:prstGeom prst="rect">
            <a:avLst/>
          </a:prstGeom>
        </p:spPr>
      </p:pic>
    </p:spTree>
    <p:extLst>
      <p:ext uri="{BB962C8B-B14F-4D97-AF65-F5344CB8AC3E}">
        <p14:creationId xmlns:p14="http://schemas.microsoft.com/office/powerpoint/2010/main" val="3866909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F03D-7A6F-4378-A6D4-D41B9D49F0BE}"/>
              </a:ext>
            </a:extLst>
          </p:cNvPr>
          <p:cNvSpPr>
            <a:spLocks noGrp="1"/>
          </p:cNvSpPr>
          <p:nvPr>
            <p:ph type="title"/>
          </p:nvPr>
        </p:nvSpPr>
        <p:spPr>
          <a:xfrm>
            <a:off x="321309" y="90170"/>
            <a:ext cx="8060691" cy="1107996"/>
          </a:xfrm>
        </p:spPr>
        <p:txBody>
          <a:bodyPr/>
          <a:lstStyle/>
          <a:p>
            <a:r>
              <a:rPr lang="en-US" sz="3600" i="1" dirty="0"/>
              <a:t>Avoiding overfitting in decision tree – pruning</a:t>
            </a:r>
            <a:endParaRPr lang="en-IN" sz="3600" dirty="0"/>
          </a:p>
        </p:txBody>
      </p:sp>
      <p:sp>
        <p:nvSpPr>
          <p:cNvPr id="3" name="Text Placeholder 2">
            <a:extLst>
              <a:ext uri="{FF2B5EF4-FFF2-40B4-BE49-F238E27FC236}">
                <a16:creationId xmlns:a16="http://schemas.microsoft.com/office/drawing/2014/main" id="{1D7FDE6A-ADA1-4E13-97D6-F177886DCB9C}"/>
              </a:ext>
            </a:extLst>
          </p:cNvPr>
          <p:cNvSpPr>
            <a:spLocks noGrp="1"/>
          </p:cNvSpPr>
          <p:nvPr>
            <p:ph type="body" idx="1"/>
          </p:nvPr>
        </p:nvSpPr>
        <p:spPr>
          <a:xfrm>
            <a:off x="321309" y="1392343"/>
            <a:ext cx="8501380" cy="3323987"/>
          </a:xfrm>
        </p:spPr>
        <p:txBody>
          <a:bodyPr/>
          <a:lstStyle/>
          <a:p>
            <a:pPr marL="342900" indent="-342900">
              <a:buFont typeface="Arial" panose="020B0604020202020204" pitchFamily="34" charset="0"/>
              <a:buChar char="•"/>
            </a:pPr>
            <a:r>
              <a:rPr lang="en-US" dirty="0"/>
              <a:t>The decision tree algorithm, </a:t>
            </a:r>
            <a:r>
              <a:rPr lang="en-US" b="1" dirty="0"/>
              <a:t>unless a stopping criterion is applied</a:t>
            </a:r>
            <a:r>
              <a:rPr lang="en-US" dirty="0"/>
              <a:t>, may keep growing </a:t>
            </a:r>
            <a:r>
              <a:rPr lang="en-US" b="1" dirty="0"/>
              <a:t>indefinitely</a:t>
            </a:r>
            <a:r>
              <a:rPr lang="en-US" dirty="0"/>
              <a:t> – splitting for every feature and dividing into smaller partitions till the point that the data is perfectly classified.  This, as is quite evident, results in overfitting problem. </a:t>
            </a:r>
          </a:p>
          <a:p>
            <a:endParaRPr lang="en-US" dirty="0"/>
          </a:p>
          <a:p>
            <a:pPr marL="342900" indent="-342900">
              <a:buFont typeface="Arial" panose="020B0604020202020204" pitchFamily="34" charset="0"/>
              <a:buChar char="•"/>
            </a:pPr>
            <a:r>
              <a:rPr lang="en-US" dirty="0"/>
              <a:t>To prevent a decision tree getting overfitted to the training data, </a:t>
            </a:r>
            <a:r>
              <a:rPr lang="en-US" b="1" dirty="0"/>
              <a:t>pruning</a:t>
            </a:r>
            <a:r>
              <a:rPr lang="en-US" dirty="0"/>
              <a:t> of the decision tree is essential. </a:t>
            </a:r>
          </a:p>
          <a:p>
            <a:endParaRPr lang="en-US" dirty="0"/>
          </a:p>
        </p:txBody>
      </p:sp>
    </p:spTree>
    <p:extLst>
      <p:ext uri="{BB962C8B-B14F-4D97-AF65-F5344CB8AC3E}">
        <p14:creationId xmlns:p14="http://schemas.microsoft.com/office/powerpoint/2010/main" val="261172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AA27-5102-4956-88FF-C3BD43FE41EB}"/>
              </a:ext>
            </a:extLst>
          </p:cNvPr>
          <p:cNvSpPr>
            <a:spLocks noGrp="1"/>
          </p:cNvSpPr>
          <p:nvPr>
            <p:ph type="title"/>
          </p:nvPr>
        </p:nvSpPr>
        <p:spPr/>
        <p:txBody>
          <a:bodyPr/>
          <a:lstStyle/>
          <a:p>
            <a:r>
              <a:rPr lang="en-IN" dirty="0"/>
              <a:t>Pruning:</a:t>
            </a:r>
          </a:p>
        </p:txBody>
      </p:sp>
      <p:sp>
        <p:nvSpPr>
          <p:cNvPr id="3" name="Text Placeholder 2">
            <a:extLst>
              <a:ext uri="{FF2B5EF4-FFF2-40B4-BE49-F238E27FC236}">
                <a16:creationId xmlns:a16="http://schemas.microsoft.com/office/drawing/2014/main" id="{4BD74645-16B3-4B1C-9DB1-620C93446218}"/>
              </a:ext>
            </a:extLst>
          </p:cNvPr>
          <p:cNvSpPr>
            <a:spLocks noGrp="1"/>
          </p:cNvSpPr>
          <p:nvPr>
            <p:ph type="body" idx="1"/>
          </p:nvPr>
        </p:nvSpPr>
        <p:spPr>
          <a:xfrm>
            <a:off x="10886" y="990600"/>
            <a:ext cx="8501380" cy="5539978"/>
          </a:xfrm>
        </p:spPr>
        <p:txBody>
          <a:bodyPr/>
          <a:lstStyle/>
          <a:p>
            <a:pPr marL="342900" indent="-342900">
              <a:buFont typeface="Arial" panose="020B0604020202020204" pitchFamily="34" charset="0"/>
              <a:buChar char="•"/>
            </a:pPr>
            <a:r>
              <a:rPr lang="en-IN" dirty="0"/>
              <a:t>Pruning: Getting an Optimal Decision tree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i="1" dirty="0"/>
              <a:t>Pruning is a process of deleting the unnecessary nodes from a tree in order to get the optimal decision tree.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 too-large tree increases the risk of overfitting, and a small tree may not capture all the important features of the dataset.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There are mainly two types of tree </a:t>
            </a:r>
            <a:r>
              <a:rPr lang="en-IN" b="1" dirty="0"/>
              <a:t>pruning </a:t>
            </a:r>
            <a:r>
              <a:rPr lang="en-IN" dirty="0"/>
              <a:t>technology used:</a:t>
            </a:r>
          </a:p>
          <a:p>
            <a:pPr marL="800100" lvl="1" indent="-342900">
              <a:buFont typeface="Arial" panose="020B0604020202020204" pitchFamily="34" charset="0"/>
              <a:buChar char="•"/>
            </a:pPr>
            <a:r>
              <a:rPr lang="en-US" sz="2400" dirty="0"/>
              <a:t>Pre-pruning: Stop growing the tree before it reaches perfection.</a:t>
            </a:r>
          </a:p>
          <a:p>
            <a:pPr marL="800100" lvl="1" indent="-342900">
              <a:buFont typeface="Arial" panose="020B0604020202020204" pitchFamily="34" charset="0"/>
              <a:buChar char="•"/>
            </a:pPr>
            <a:r>
              <a:rPr lang="en-US" sz="2400" dirty="0"/>
              <a:t>Post-pruning: Allow the tree to grow entirely and then post-prune some of the branches from it.</a:t>
            </a:r>
            <a:endParaRPr lang="en-IN" sz="2400" dirty="0"/>
          </a:p>
          <a:p>
            <a:pPr marL="342900" indent="-342900">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3511351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47E5-AC41-4B2A-B992-988B438B500F}"/>
              </a:ext>
            </a:extLst>
          </p:cNvPr>
          <p:cNvSpPr>
            <a:spLocks noGrp="1"/>
          </p:cNvSpPr>
          <p:nvPr>
            <p:ph type="title"/>
          </p:nvPr>
        </p:nvSpPr>
        <p:spPr>
          <a:xfrm>
            <a:off x="228601" y="90170"/>
            <a:ext cx="8594088" cy="1354217"/>
          </a:xfrm>
        </p:spPr>
        <p:txBody>
          <a:bodyPr/>
          <a:lstStyle/>
          <a:p>
            <a:r>
              <a:rPr lang="en-US" dirty="0"/>
              <a:t>Accuracy Vs Computational cost</a:t>
            </a:r>
            <a:endParaRPr lang="en-IN" dirty="0"/>
          </a:p>
        </p:txBody>
      </p:sp>
      <p:sp>
        <p:nvSpPr>
          <p:cNvPr id="3" name="Text Placeholder 2">
            <a:extLst>
              <a:ext uri="{FF2B5EF4-FFF2-40B4-BE49-F238E27FC236}">
                <a16:creationId xmlns:a16="http://schemas.microsoft.com/office/drawing/2014/main" id="{BA2BB2FF-4386-4737-846C-F48043A4BA83}"/>
              </a:ext>
            </a:extLst>
          </p:cNvPr>
          <p:cNvSpPr>
            <a:spLocks noGrp="1"/>
          </p:cNvSpPr>
          <p:nvPr>
            <p:ph type="body" idx="1"/>
          </p:nvPr>
        </p:nvSpPr>
        <p:spPr>
          <a:xfrm>
            <a:off x="321309" y="1392343"/>
            <a:ext cx="8501380" cy="5170646"/>
          </a:xfrm>
        </p:spPr>
        <p:txBody>
          <a:bodyPr/>
          <a:lstStyle/>
          <a:p>
            <a:pPr marL="342900" indent="-342900">
              <a:buFont typeface="Arial" panose="020B0604020202020204" pitchFamily="34" charset="0"/>
              <a:buChar char="•"/>
            </a:pPr>
            <a:r>
              <a:rPr lang="en-US" dirty="0"/>
              <a:t>In the case of pre-pruning, the tree is stopped from further growing once it reaches a certain number of decision nodes or decisions. Hence, in this strategy, the algorithm avoids overfitting as well as optimizes computational cost. However, it also stands a chance to ignore important information contributed by a feature which was skipped, thereby resulting in miss out of certain patterns in the data.</a:t>
            </a:r>
          </a:p>
          <a:p>
            <a:pPr marL="342900" indent="-342900">
              <a:buFont typeface="Arial" panose="020B0604020202020204" pitchFamily="34" charset="0"/>
              <a:buChar char="•"/>
            </a:pPr>
            <a:r>
              <a:rPr lang="en-US" dirty="0"/>
              <a:t>On the other hand, in the case of post-pruning, the tree is allowed to grow to the full extent. Then, by using certain pruning criterion, e.g. error rates at the nodes, the size of the tree is reduced. This is a more effective approach in terms of classification accuracy as it considers all minute information available from the training data. However, the computational cost is obviously more than that of pre-pruning.</a:t>
            </a:r>
            <a:endParaRPr lang="en-IN" dirty="0"/>
          </a:p>
        </p:txBody>
      </p:sp>
    </p:spTree>
    <p:extLst>
      <p:ext uri="{BB962C8B-B14F-4D97-AF65-F5344CB8AC3E}">
        <p14:creationId xmlns:p14="http://schemas.microsoft.com/office/powerpoint/2010/main" val="544584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A0B5-4F1E-4E99-9342-852FF6AF4DCB}"/>
              </a:ext>
            </a:extLst>
          </p:cNvPr>
          <p:cNvSpPr>
            <a:spLocks noGrp="1"/>
          </p:cNvSpPr>
          <p:nvPr>
            <p:ph type="title"/>
          </p:nvPr>
        </p:nvSpPr>
        <p:spPr/>
        <p:txBody>
          <a:bodyPr/>
          <a:lstStyle/>
          <a:p>
            <a:r>
              <a:rPr lang="en-US" dirty="0"/>
              <a:t>Hyperparameters</a:t>
            </a:r>
            <a:endParaRPr lang="en-IN" dirty="0"/>
          </a:p>
        </p:txBody>
      </p:sp>
      <p:sp>
        <p:nvSpPr>
          <p:cNvPr id="3" name="Text Placeholder 2">
            <a:extLst>
              <a:ext uri="{FF2B5EF4-FFF2-40B4-BE49-F238E27FC236}">
                <a16:creationId xmlns:a16="http://schemas.microsoft.com/office/drawing/2014/main" id="{6D474B31-70F0-492A-8582-9871E6CDED84}"/>
              </a:ext>
            </a:extLst>
          </p:cNvPr>
          <p:cNvSpPr>
            <a:spLocks noGrp="1"/>
          </p:cNvSpPr>
          <p:nvPr>
            <p:ph type="body" idx="1"/>
          </p:nvPr>
        </p:nvSpPr>
        <p:spPr>
          <a:xfrm>
            <a:off x="321309" y="1392343"/>
            <a:ext cx="8501380" cy="4431983"/>
          </a:xfrm>
        </p:spPr>
        <p:txBody>
          <a:bodyPr/>
          <a:lstStyle/>
          <a:p>
            <a:r>
              <a:rPr lang="en-US" dirty="0"/>
              <a:t>The </a:t>
            </a:r>
            <a:r>
              <a:rPr lang="en-US" dirty="0" err="1"/>
              <a:t>DecisionTreeClassifier</a:t>
            </a:r>
            <a:r>
              <a:rPr lang="en-US" dirty="0"/>
              <a:t> class has a few other parameters that similarly restrict the shape of the Decision Tree:</a:t>
            </a:r>
          </a:p>
          <a:p>
            <a:pPr marL="342900" indent="-342900">
              <a:buFont typeface="Arial" panose="020B0604020202020204" pitchFamily="34" charset="0"/>
              <a:buChar char="•"/>
            </a:pPr>
            <a:r>
              <a:rPr lang="en-US" dirty="0" err="1"/>
              <a:t>min_samples_split</a:t>
            </a:r>
            <a:r>
              <a:rPr lang="en-US" dirty="0"/>
              <a:t> (the minimum number of samples a node must have before it can be split),</a:t>
            </a:r>
          </a:p>
          <a:p>
            <a:pPr marL="342900" indent="-342900">
              <a:buFont typeface="Arial" panose="020B0604020202020204" pitchFamily="34" charset="0"/>
              <a:buChar char="•"/>
            </a:pPr>
            <a:r>
              <a:rPr lang="en-US" dirty="0"/>
              <a:t> </a:t>
            </a:r>
            <a:r>
              <a:rPr lang="en-US" dirty="0" err="1"/>
              <a:t>min_samples_leaf</a:t>
            </a:r>
            <a:r>
              <a:rPr lang="en-US" dirty="0"/>
              <a:t> (the minimum number of samples a leaf node must have), </a:t>
            </a:r>
          </a:p>
          <a:p>
            <a:pPr marL="342900" indent="-342900">
              <a:buFont typeface="Arial" panose="020B0604020202020204" pitchFamily="34" charset="0"/>
              <a:buChar char="•"/>
            </a:pPr>
            <a:r>
              <a:rPr lang="en-US" dirty="0" err="1"/>
              <a:t>min_weight_fraction_leaf</a:t>
            </a:r>
            <a:r>
              <a:rPr lang="en-US" dirty="0"/>
              <a:t> (same as </a:t>
            </a:r>
            <a:r>
              <a:rPr lang="en-US" dirty="0" err="1"/>
              <a:t>min_samples_leaf</a:t>
            </a:r>
            <a:r>
              <a:rPr lang="en-US" dirty="0"/>
              <a:t> but expressed as a fraction of the total number of weighted instances),</a:t>
            </a:r>
          </a:p>
          <a:p>
            <a:pPr marL="342900" indent="-342900">
              <a:buFont typeface="Arial" panose="020B0604020202020204" pitchFamily="34" charset="0"/>
              <a:buChar char="•"/>
            </a:pPr>
            <a:r>
              <a:rPr lang="en-US" dirty="0"/>
              <a:t> </a:t>
            </a:r>
            <a:r>
              <a:rPr lang="en-US" dirty="0" err="1"/>
              <a:t>max_leaf_nodes</a:t>
            </a:r>
            <a:r>
              <a:rPr lang="en-US" dirty="0"/>
              <a:t> (maximum number of leaf nodes), and</a:t>
            </a:r>
          </a:p>
          <a:p>
            <a:pPr marL="342900" indent="-342900">
              <a:buFont typeface="Arial" panose="020B0604020202020204" pitchFamily="34" charset="0"/>
              <a:buChar char="•"/>
            </a:pPr>
            <a:r>
              <a:rPr lang="en-US" dirty="0"/>
              <a:t> </a:t>
            </a:r>
            <a:r>
              <a:rPr lang="en-US" dirty="0" err="1"/>
              <a:t>max_features</a:t>
            </a:r>
            <a:r>
              <a:rPr lang="en-US" dirty="0"/>
              <a:t> (maximum number of features that are evaluated for splitting at each node). </a:t>
            </a:r>
            <a:endParaRPr lang="en-IN" dirty="0"/>
          </a:p>
        </p:txBody>
      </p:sp>
    </p:spTree>
    <p:extLst>
      <p:ext uri="{BB962C8B-B14F-4D97-AF65-F5344CB8AC3E}">
        <p14:creationId xmlns:p14="http://schemas.microsoft.com/office/powerpoint/2010/main" val="3924796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E1C3-58FF-49C7-8801-7EC7A6668C94}"/>
              </a:ext>
            </a:extLst>
          </p:cNvPr>
          <p:cNvSpPr>
            <a:spLocks noGrp="1"/>
          </p:cNvSpPr>
          <p:nvPr>
            <p:ph type="title"/>
          </p:nvPr>
        </p:nvSpPr>
        <p:spPr>
          <a:xfrm>
            <a:off x="321309" y="90170"/>
            <a:ext cx="8670291" cy="615553"/>
          </a:xfrm>
        </p:spPr>
        <p:txBody>
          <a:bodyPr/>
          <a:lstStyle/>
          <a:p>
            <a:r>
              <a:rPr lang="en-US" sz="4000" dirty="0"/>
              <a:t>Regularization Hyperparameters</a:t>
            </a:r>
            <a:endParaRPr lang="en-IN" sz="4000" dirty="0"/>
          </a:p>
        </p:txBody>
      </p:sp>
      <p:sp>
        <p:nvSpPr>
          <p:cNvPr id="3" name="Text Placeholder 2">
            <a:extLst>
              <a:ext uri="{FF2B5EF4-FFF2-40B4-BE49-F238E27FC236}">
                <a16:creationId xmlns:a16="http://schemas.microsoft.com/office/drawing/2014/main" id="{C8807400-147E-4649-926D-1310324B5C47}"/>
              </a:ext>
            </a:extLst>
          </p:cNvPr>
          <p:cNvSpPr>
            <a:spLocks noGrp="1"/>
          </p:cNvSpPr>
          <p:nvPr>
            <p:ph type="body" idx="1"/>
          </p:nvPr>
        </p:nvSpPr>
        <p:spPr>
          <a:xfrm>
            <a:off x="152400" y="838529"/>
            <a:ext cx="8501380" cy="5539978"/>
          </a:xfrm>
        </p:spPr>
        <p:txBody>
          <a:bodyPr/>
          <a:lstStyle/>
          <a:p>
            <a:pPr marL="342900" indent="-342900">
              <a:buFont typeface="Arial" panose="020B0604020202020204" pitchFamily="34" charset="0"/>
              <a:buChar char="•"/>
            </a:pPr>
            <a:r>
              <a:rPr lang="en-US" dirty="0"/>
              <a:t>Decision Trees make very few assumptions about the training data. If left unconstrained, the tree structure will adapt itself to the training data, fitting it very closely, and most likely overfitting it.</a:t>
            </a:r>
          </a:p>
          <a:p>
            <a:pPr marL="342900" indent="-342900">
              <a:buFont typeface="Arial" panose="020B0604020202020204" pitchFamily="34" charset="0"/>
              <a:buChar char="•"/>
            </a:pPr>
            <a:r>
              <a:rPr lang="en-US" dirty="0"/>
              <a:t>Such a model is often called a </a:t>
            </a:r>
            <a:r>
              <a:rPr lang="en-US" b="1" i="1" dirty="0"/>
              <a:t>nonparametric model</a:t>
            </a:r>
            <a:r>
              <a:rPr lang="en-US" dirty="0"/>
              <a:t>, not because it does not have any parameters (it often has a lot) but because the number of parameters is not determined prior to training, so the model structure is free to stick closely to the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contrast, a </a:t>
            </a:r>
            <a:r>
              <a:rPr lang="en-US" b="1" i="1" dirty="0"/>
              <a:t>parametric</a:t>
            </a:r>
            <a:r>
              <a:rPr lang="en-US" i="1" dirty="0"/>
              <a:t> </a:t>
            </a:r>
            <a:r>
              <a:rPr lang="en-US" b="1" i="1" dirty="0"/>
              <a:t>model</a:t>
            </a:r>
            <a:r>
              <a:rPr lang="en-US" i="1" dirty="0"/>
              <a:t> </a:t>
            </a:r>
            <a:r>
              <a:rPr lang="en-US" dirty="0"/>
              <a:t>such as a linear model has a predetermined number of parameters, so its degree of freedom is limited, reducing the risk of overfitting.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Increasing min_* hyperparameters or reducing max_* hyperparameters will regularize the </a:t>
            </a:r>
            <a:r>
              <a:rPr lang="en-IN" dirty="0"/>
              <a:t>model.</a:t>
            </a:r>
          </a:p>
        </p:txBody>
      </p:sp>
    </p:spTree>
    <p:extLst>
      <p:ext uri="{BB962C8B-B14F-4D97-AF65-F5344CB8AC3E}">
        <p14:creationId xmlns:p14="http://schemas.microsoft.com/office/powerpoint/2010/main" val="393936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CD73-9615-4E91-8DC4-0F003EBF2593}"/>
              </a:ext>
            </a:extLst>
          </p:cNvPr>
          <p:cNvSpPr>
            <a:spLocks noGrp="1"/>
          </p:cNvSpPr>
          <p:nvPr>
            <p:ph type="title"/>
          </p:nvPr>
        </p:nvSpPr>
        <p:spPr>
          <a:xfrm>
            <a:off x="1963229" y="90170"/>
            <a:ext cx="7180771" cy="2031325"/>
          </a:xfrm>
        </p:spPr>
        <p:txBody>
          <a:bodyPr/>
          <a:lstStyle/>
          <a:p>
            <a:r>
              <a:rPr lang="en-IN" dirty="0"/>
              <a:t>Why use Decision Trees?</a:t>
            </a:r>
            <a:br>
              <a:rPr lang="en-IN" dirty="0"/>
            </a:br>
            <a:endParaRPr lang="en-IN" dirty="0"/>
          </a:p>
        </p:txBody>
      </p:sp>
      <p:sp>
        <p:nvSpPr>
          <p:cNvPr id="3" name="Text Placeholder 2">
            <a:extLst>
              <a:ext uri="{FF2B5EF4-FFF2-40B4-BE49-F238E27FC236}">
                <a16:creationId xmlns:a16="http://schemas.microsoft.com/office/drawing/2014/main" id="{EE0B05DC-4BBE-4485-95C6-236FC764CC3C}"/>
              </a:ext>
            </a:extLst>
          </p:cNvPr>
          <p:cNvSpPr>
            <a:spLocks noGrp="1"/>
          </p:cNvSpPr>
          <p:nvPr>
            <p:ph type="body" idx="1"/>
          </p:nvPr>
        </p:nvSpPr>
        <p:spPr>
          <a:xfrm>
            <a:off x="321309" y="1392343"/>
            <a:ext cx="8501380" cy="3693319"/>
          </a:xfrm>
        </p:spPr>
        <p:txBody>
          <a:bodyPr/>
          <a:lstStyle/>
          <a:p>
            <a:pPr marL="342900" indent="-342900">
              <a:buFont typeface="Arial" panose="020B0604020202020204" pitchFamily="34" charset="0"/>
              <a:buChar char="•"/>
            </a:pPr>
            <a:r>
              <a:rPr lang="en-IN" dirty="0"/>
              <a:t>There are various algorithms in Machine learning, so choosing the best algorithm for the given dataset is important. The main </a:t>
            </a:r>
            <a:r>
              <a:rPr lang="en-IN" b="1" dirty="0"/>
              <a:t>two reasons</a:t>
            </a:r>
            <a:r>
              <a:rPr lang="en-IN" dirty="0"/>
              <a:t> for using the Decision tree are</a:t>
            </a:r>
          </a:p>
          <a:p>
            <a:pPr marL="34290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Decision Trees usually </a:t>
            </a:r>
            <a:r>
              <a:rPr lang="en-IN" b="1" dirty="0"/>
              <a:t>mimic human thinking </a:t>
            </a:r>
            <a:r>
              <a:rPr lang="en-IN" dirty="0"/>
              <a:t>ability while making a decision, so it is easy to understand.</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The logic behind the decision tree can be easily understood because it shows a </a:t>
            </a:r>
            <a:r>
              <a:rPr lang="en-IN" b="1" dirty="0"/>
              <a:t>tree-like structure</a:t>
            </a:r>
            <a:r>
              <a:rPr lang="en-IN" dirty="0"/>
              <a:t>.</a:t>
            </a:r>
          </a:p>
          <a:p>
            <a:endParaRPr lang="en-IN" dirty="0"/>
          </a:p>
        </p:txBody>
      </p:sp>
    </p:spTree>
    <p:extLst>
      <p:ext uri="{BB962C8B-B14F-4D97-AF65-F5344CB8AC3E}">
        <p14:creationId xmlns:p14="http://schemas.microsoft.com/office/powerpoint/2010/main" val="3405381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1580-889B-4B0A-819D-1F6837BB67E6}"/>
              </a:ext>
            </a:extLst>
          </p:cNvPr>
          <p:cNvSpPr>
            <a:spLocks noGrp="1"/>
          </p:cNvSpPr>
          <p:nvPr>
            <p:ph type="title"/>
          </p:nvPr>
        </p:nvSpPr>
        <p:spPr>
          <a:xfrm>
            <a:off x="1346104" y="77510"/>
            <a:ext cx="6723571" cy="553998"/>
          </a:xfrm>
        </p:spPr>
        <p:txBody>
          <a:bodyPr/>
          <a:lstStyle/>
          <a:p>
            <a:r>
              <a:rPr lang="en-IN" sz="3600" dirty="0"/>
              <a:t>Computational Complexity</a:t>
            </a:r>
          </a:p>
        </p:txBody>
      </p:sp>
      <p:sp>
        <p:nvSpPr>
          <p:cNvPr id="3" name="Text Placeholder 2">
            <a:extLst>
              <a:ext uri="{FF2B5EF4-FFF2-40B4-BE49-F238E27FC236}">
                <a16:creationId xmlns:a16="http://schemas.microsoft.com/office/drawing/2014/main" id="{8FF9E38C-42BE-41A4-B599-1704A7175229}"/>
              </a:ext>
            </a:extLst>
          </p:cNvPr>
          <p:cNvSpPr>
            <a:spLocks noGrp="1"/>
          </p:cNvSpPr>
          <p:nvPr>
            <p:ph type="body" idx="1"/>
          </p:nvPr>
        </p:nvSpPr>
        <p:spPr>
          <a:xfrm>
            <a:off x="457200" y="1066800"/>
            <a:ext cx="8501380" cy="5170646"/>
          </a:xfrm>
        </p:spPr>
        <p:txBody>
          <a:bodyPr/>
          <a:lstStyle/>
          <a:p>
            <a:pPr marL="342900" indent="-342900">
              <a:buFont typeface="Arial" panose="020B0604020202020204" pitchFamily="34" charset="0"/>
              <a:buChar char="•"/>
            </a:pPr>
            <a:r>
              <a:rPr lang="en-US" dirty="0"/>
              <a:t>Making predictions requires traversing the Decision Tree from the root to a leaf.</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Decision Trees are generally approximately balanced, so traversing the Decision Tree requires going through roughly </a:t>
            </a:r>
            <a:r>
              <a:rPr lang="en-US" b="1" i="1" dirty="0"/>
              <a:t>O</a:t>
            </a:r>
            <a:r>
              <a:rPr lang="en-US" b="1" dirty="0"/>
              <a:t>(</a:t>
            </a:r>
            <a:r>
              <a:rPr lang="en-US" b="1" i="1" dirty="0"/>
              <a:t>log</a:t>
            </a:r>
            <a:r>
              <a:rPr lang="en-US" b="1" baseline="-25000" dirty="0"/>
              <a:t>2</a:t>
            </a:r>
            <a:r>
              <a:rPr lang="en-US" b="1" dirty="0"/>
              <a:t>(</a:t>
            </a:r>
            <a:r>
              <a:rPr lang="en-US" b="1" i="1" dirty="0"/>
              <a:t>m</a:t>
            </a:r>
            <a:r>
              <a:rPr lang="en-US" b="1" dirty="0"/>
              <a:t>)) </a:t>
            </a:r>
            <a:r>
              <a:rPr lang="en-US" dirty="0"/>
              <a:t>nodes. Since each node only requires checking the value of one feature, the overall prediction complexity is just </a:t>
            </a:r>
            <a:r>
              <a:rPr lang="en-US" b="1" i="1" dirty="0"/>
              <a:t>O</a:t>
            </a:r>
            <a:r>
              <a:rPr lang="en-US" b="1" dirty="0"/>
              <a:t>(</a:t>
            </a:r>
            <a:r>
              <a:rPr lang="en-US" b="1" i="1" dirty="0"/>
              <a:t>log</a:t>
            </a:r>
            <a:r>
              <a:rPr lang="en-US" b="1" baseline="-25000" dirty="0"/>
              <a:t>2</a:t>
            </a:r>
            <a:r>
              <a:rPr lang="en-US" b="1" dirty="0"/>
              <a:t>(</a:t>
            </a:r>
            <a:r>
              <a:rPr lang="en-US" b="1" i="1" dirty="0"/>
              <a:t>m</a:t>
            </a:r>
            <a:r>
              <a:rPr lang="en-US" b="1" dirty="0"/>
              <a:t>)), </a:t>
            </a:r>
            <a:r>
              <a:rPr lang="en-US" dirty="0"/>
              <a:t>independent of the number of features. So predictions are very fast, even when dealing </a:t>
            </a:r>
            <a:r>
              <a:rPr lang="en-IN" dirty="0"/>
              <a:t>with large training sets.</a:t>
            </a:r>
          </a:p>
          <a:p>
            <a:endParaRPr lang="en-US" dirty="0"/>
          </a:p>
          <a:p>
            <a:pPr marL="342900" indent="-342900">
              <a:buFont typeface="Arial" panose="020B0604020202020204" pitchFamily="34" charset="0"/>
              <a:buChar char="•"/>
            </a:pPr>
            <a:r>
              <a:rPr lang="en-US" dirty="0"/>
              <a:t>However, the training algorithm compares all features (or less if </a:t>
            </a:r>
            <a:r>
              <a:rPr lang="en-US" dirty="0" err="1"/>
              <a:t>max_features</a:t>
            </a:r>
            <a:r>
              <a:rPr lang="en-US" dirty="0"/>
              <a:t> is set) on all samples at each node. This results in a training complexity of </a:t>
            </a:r>
            <a:r>
              <a:rPr lang="en-US" i="1" dirty="0"/>
              <a:t>O</a:t>
            </a:r>
            <a:r>
              <a:rPr lang="en-US" dirty="0"/>
              <a:t>(</a:t>
            </a:r>
            <a:r>
              <a:rPr lang="en-US" i="1" dirty="0"/>
              <a:t>n </a:t>
            </a:r>
            <a:r>
              <a:rPr lang="en-US" dirty="0"/>
              <a:t>× </a:t>
            </a:r>
            <a:r>
              <a:rPr lang="en-US" i="1" dirty="0"/>
              <a:t>m log</a:t>
            </a:r>
            <a:r>
              <a:rPr lang="en-US" dirty="0"/>
              <a:t>(</a:t>
            </a:r>
            <a:r>
              <a:rPr lang="en-US" i="1" dirty="0"/>
              <a:t>m</a:t>
            </a:r>
            <a:r>
              <a:rPr lang="en-US" dirty="0"/>
              <a:t>)).</a:t>
            </a:r>
          </a:p>
        </p:txBody>
      </p:sp>
    </p:spTree>
    <p:extLst>
      <p:ext uri="{BB962C8B-B14F-4D97-AF65-F5344CB8AC3E}">
        <p14:creationId xmlns:p14="http://schemas.microsoft.com/office/powerpoint/2010/main" val="348618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4B42A5-C84D-4F0D-91D8-285C8C46F464}"/>
              </a:ext>
            </a:extLst>
          </p:cNvPr>
          <p:cNvSpPr>
            <a:spLocks noGrp="1"/>
          </p:cNvSpPr>
          <p:nvPr>
            <p:ph type="body" idx="1"/>
          </p:nvPr>
        </p:nvSpPr>
        <p:spPr>
          <a:xfrm>
            <a:off x="321310" y="289679"/>
            <a:ext cx="8501380" cy="6278642"/>
          </a:xfrm>
        </p:spPr>
        <p:txBody>
          <a:bodyPr/>
          <a:lstStyle/>
          <a:p>
            <a:r>
              <a:rPr lang="en-US" dirty="0"/>
              <a:t>There are many implementations of decision tree, the most</a:t>
            </a:r>
          </a:p>
          <a:p>
            <a:r>
              <a:rPr lang="en-US" dirty="0"/>
              <a:t>prominent ones being C5.0, CART (Classification and</a:t>
            </a:r>
          </a:p>
          <a:p>
            <a:r>
              <a:rPr lang="en-US" dirty="0"/>
              <a:t>Regression Tree), CHAID (Chi-square Automatic Interaction</a:t>
            </a:r>
          </a:p>
          <a:p>
            <a:r>
              <a:rPr lang="en-US" dirty="0"/>
              <a:t>Detector) and ID3 (Iterative </a:t>
            </a:r>
            <a:r>
              <a:rPr lang="en-US" dirty="0" err="1"/>
              <a:t>Dichotomiser</a:t>
            </a:r>
            <a:r>
              <a:rPr lang="en-US" dirty="0"/>
              <a:t> 3) algorithms. The</a:t>
            </a:r>
          </a:p>
          <a:p>
            <a:r>
              <a:rPr lang="en-US" dirty="0"/>
              <a:t>biggest challenge of a decision tree algorithm is to find out</a:t>
            </a:r>
          </a:p>
          <a:p>
            <a:r>
              <a:rPr lang="en-US" dirty="0"/>
              <a:t>which feature to split upon. </a:t>
            </a:r>
          </a:p>
          <a:p>
            <a:endParaRPr lang="en-US" dirty="0"/>
          </a:p>
          <a:p>
            <a:r>
              <a:rPr lang="en-US" dirty="0"/>
              <a:t>Entropy is a measure of impurity of an attribute or feature adopted by many algorithms such as ID3 and C5.0. </a:t>
            </a:r>
          </a:p>
          <a:p>
            <a:endParaRPr lang="en-US" dirty="0"/>
          </a:p>
          <a:p>
            <a:r>
              <a:rPr lang="en-US" dirty="0"/>
              <a:t>There are other measures like Gini index or chi-square for individual nodes to decide the feature on the basis of which the split has to be applied.</a:t>
            </a:r>
          </a:p>
          <a:p>
            <a:r>
              <a:rPr lang="en-US" dirty="0"/>
              <a:t>The CART algorithm uses Gini index, while the CHAID</a:t>
            </a:r>
          </a:p>
          <a:p>
            <a:r>
              <a:rPr lang="en-US" dirty="0"/>
              <a:t>algorithm uses chi-square for deciding the feature for</a:t>
            </a:r>
          </a:p>
          <a:p>
            <a:r>
              <a:rPr lang="en-US" dirty="0"/>
              <a:t>applying split.</a:t>
            </a:r>
          </a:p>
          <a:p>
            <a:endParaRPr lang="en-IN" dirty="0"/>
          </a:p>
        </p:txBody>
      </p:sp>
    </p:spTree>
    <p:extLst>
      <p:ext uri="{BB962C8B-B14F-4D97-AF65-F5344CB8AC3E}">
        <p14:creationId xmlns:p14="http://schemas.microsoft.com/office/powerpoint/2010/main" val="1016018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ACA4-5982-488C-A70E-4079CAB50A21}"/>
              </a:ext>
            </a:extLst>
          </p:cNvPr>
          <p:cNvSpPr>
            <a:spLocks noGrp="1"/>
          </p:cNvSpPr>
          <p:nvPr>
            <p:ph type="title"/>
          </p:nvPr>
        </p:nvSpPr>
        <p:spPr/>
        <p:txBody>
          <a:bodyPr/>
          <a:lstStyle/>
          <a:p>
            <a:r>
              <a:rPr lang="en-US" dirty="0"/>
              <a:t>CART</a:t>
            </a:r>
            <a:endParaRPr lang="en-IN" dirty="0"/>
          </a:p>
        </p:txBody>
      </p:sp>
      <p:sp>
        <p:nvSpPr>
          <p:cNvPr id="4" name="Text Placeholder 3">
            <a:extLst>
              <a:ext uri="{FF2B5EF4-FFF2-40B4-BE49-F238E27FC236}">
                <a16:creationId xmlns:a16="http://schemas.microsoft.com/office/drawing/2014/main" id="{0DE8971E-2F65-4B68-B419-4CC6DBB02634}"/>
              </a:ext>
            </a:extLst>
          </p:cNvPr>
          <p:cNvSpPr>
            <a:spLocks noGrp="1"/>
          </p:cNvSpPr>
          <p:nvPr>
            <p:ph type="body" idx="1"/>
          </p:nvPr>
        </p:nvSpPr>
        <p:spPr>
          <a:xfrm>
            <a:off x="321309" y="1392343"/>
            <a:ext cx="8501380" cy="2954655"/>
          </a:xfrm>
        </p:spPr>
        <p:txBody>
          <a:bodyPr/>
          <a:lstStyle/>
          <a:p>
            <a:pPr fontAlgn="base"/>
            <a:r>
              <a:rPr lang="en-IN" dirty="0"/>
              <a:t>To build the Decision Tree, CART - Classification and Regression Tree algorithm is used. </a:t>
            </a:r>
          </a:p>
          <a:p>
            <a:pPr fontAlgn="base"/>
            <a:endParaRPr lang="en-IN" dirty="0"/>
          </a:p>
          <a:p>
            <a:pPr fontAlgn="base"/>
            <a:r>
              <a:rPr lang="en-IN" dirty="0"/>
              <a:t>It works by selecting the best split at each node based on metrics like Gini impurity or information Gain. In order to create a decision tree. </a:t>
            </a:r>
          </a:p>
          <a:p>
            <a:pPr fontAlgn="base"/>
            <a:endParaRPr lang="en-IN" dirty="0"/>
          </a:p>
          <a:p>
            <a:endParaRPr lang="en-IN" dirty="0"/>
          </a:p>
        </p:txBody>
      </p:sp>
    </p:spTree>
    <p:extLst>
      <p:ext uri="{BB962C8B-B14F-4D97-AF65-F5344CB8AC3E}">
        <p14:creationId xmlns:p14="http://schemas.microsoft.com/office/powerpoint/2010/main" val="3944439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43AE-4B6F-460E-862D-5A84AB850DF0}"/>
              </a:ext>
            </a:extLst>
          </p:cNvPr>
          <p:cNvSpPr>
            <a:spLocks noGrp="1"/>
          </p:cNvSpPr>
          <p:nvPr>
            <p:ph type="title"/>
          </p:nvPr>
        </p:nvSpPr>
        <p:spPr>
          <a:xfrm>
            <a:off x="609601" y="90170"/>
            <a:ext cx="7924800" cy="1354217"/>
          </a:xfrm>
        </p:spPr>
        <p:txBody>
          <a:bodyPr/>
          <a:lstStyle/>
          <a:p>
            <a:r>
              <a:rPr lang="en-IN" dirty="0"/>
              <a:t>Basic steps of the CART algorithm:</a:t>
            </a:r>
            <a:br>
              <a:rPr lang="en-IN" dirty="0"/>
            </a:br>
            <a:endParaRPr lang="en-IN" dirty="0"/>
          </a:p>
        </p:txBody>
      </p:sp>
      <p:sp>
        <p:nvSpPr>
          <p:cNvPr id="3" name="Text Placeholder 2">
            <a:extLst>
              <a:ext uri="{FF2B5EF4-FFF2-40B4-BE49-F238E27FC236}">
                <a16:creationId xmlns:a16="http://schemas.microsoft.com/office/drawing/2014/main" id="{AAAEEC92-2D34-4FD3-8AD7-B3AC00CE8666}"/>
              </a:ext>
            </a:extLst>
          </p:cNvPr>
          <p:cNvSpPr>
            <a:spLocks noGrp="1"/>
          </p:cNvSpPr>
          <p:nvPr>
            <p:ph type="body" idx="1"/>
          </p:nvPr>
        </p:nvSpPr>
        <p:spPr>
          <a:xfrm>
            <a:off x="321310" y="1600200"/>
            <a:ext cx="8501380" cy="4801314"/>
          </a:xfrm>
        </p:spPr>
        <p:txBody>
          <a:bodyPr/>
          <a:lstStyle/>
          <a:p>
            <a:pPr marL="457200" indent="-457200" fontAlgn="base">
              <a:buFont typeface="+mj-lt"/>
              <a:buAutoNum type="arabicPeriod"/>
            </a:pPr>
            <a:r>
              <a:rPr lang="en-IN" dirty="0"/>
              <a:t>The root node of the tree is supposed to be the complete training dataset.</a:t>
            </a:r>
          </a:p>
          <a:p>
            <a:pPr marL="457200" lvl="0" indent="-457200" fontAlgn="base">
              <a:buFont typeface="+mj-lt"/>
              <a:buAutoNum type="arabicPeriod"/>
            </a:pPr>
            <a:r>
              <a:rPr lang="en-IN" dirty="0"/>
              <a:t>Determine the impurity of the data based on each feature present in the dataset. Impurity can be measured using metrics like the Gini index or entropy </a:t>
            </a:r>
          </a:p>
          <a:p>
            <a:pPr marL="457200" lvl="0" indent="-457200" fontAlgn="base">
              <a:buFont typeface="+mj-lt"/>
              <a:buAutoNum type="arabicPeriod"/>
            </a:pPr>
            <a:r>
              <a:rPr lang="en-IN" dirty="0"/>
              <a:t>Then selects the feature that results in the highest information gain or impurity reduction when splitting the data.</a:t>
            </a:r>
          </a:p>
          <a:p>
            <a:pPr marL="457200" lvl="0" indent="-457200" fontAlgn="base">
              <a:buFont typeface="+mj-lt"/>
              <a:buAutoNum type="arabicPeriod"/>
            </a:pPr>
            <a:r>
              <a:rPr lang="en-IN" dirty="0"/>
              <a:t>For each possible value of the selected feature, split the dataset into two subsets (left and right), one where the feature takes on that value, and another where it does not. The split should be designed to create subsets that are as pure as possible with respect to the target variable.</a:t>
            </a:r>
          </a:p>
          <a:p>
            <a:endParaRPr lang="en-IN" dirty="0"/>
          </a:p>
        </p:txBody>
      </p:sp>
    </p:spTree>
    <p:extLst>
      <p:ext uri="{BB962C8B-B14F-4D97-AF65-F5344CB8AC3E}">
        <p14:creationId xmlns:p14="http://schemas.microsoft.com/office/powerpoint/2010/main" val="145118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868E-51DB-49F8-A815-C51405F0FCD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D9FA50B-32B1-4AB6-ADFD-AC1C5B5986B4}"/>
              </a:ext>
            </a:extLst>
          </p:cNvPr>
          <p:cNvSpPr>
            <a:spLocks noGrp="1"/>
          </p:cNvSpPr>
          <p:nvPr>
            <p:ph type="body" idx="1"/>
          </p:nvPr>
        </p:nvSpPr>
        <p:spPr>
          <a:xfrm>
            <a:off x="321309" y="1392343"/>
            <a:ext cx="8501380" cy="4431983"/>
          </a:xfrm>
        </p:spPr>
        <p:txBody>
          <a:bodyPr/>
          <a:lstStyle/>
          <a:p>
            <a:pPr lvl="0" fontAlgn="base"/>
            <a:r>
              <a:rPr lang="en-IN" dirty="0"/>
              <a:t>5. Based on the target variable, determine the impurity of each resulting subset.</a:t>
            </a:r>
          </a:p>
          <a:p>
            <a:pPr lvl="0" fontAlgn="base"/>
            <a:endParaRPr lang="en-IN" dirty="0"/>
          </a:p>
          <a:p>
            <a:pPr lvl="0" fontAlgn="base"/>
            <a:r>
              <a:rPr lang="en-IN" dirty="0"/>
              <a:t>6. For each subset, repeat steps 2–5 iteratively until a stopping condition is met. For example, the stopping condition could be a maximum tree depth, a minimum number of samples required to make a split or a minimum impurity threshold.</a:t>
            </a:r>
          </a:p>
          <a:p>
            <a:pPr lvl="0" fontAlgn="base"/>
            <a:endParaRPr lang="en-IN" dirty="0"/>
          </a:p>
          <a:p>
            <a:pPr lvl="0" fontAlgn="base"/>
            <a:r>
              <a:rPr lang="en-IN" dirty="0"/>
              <a:t>7. Assign the majority class label for classification tasks or the mean value for regression tasks for each terminal node (leaf node) in the tree.</a:t>
            </a:r>
          </a:p>
          <a:p>
            <a:endParaRPr lang="en-IN" dirty="0"/>
          </a:p>
        </p:txBody>
      </p:sp>
    </p:spTree>
    <p:extLst>
      <p:ext uri="{BB962C8B-B14F-4D97-AF65-F5344CB8AC3E}">
        <p14:creationId xmlns:p14="http://schemas.microsoft.com/office/powerpoint/2010/main" val="418314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8BED-7163-4954-8D66-2B82B94CC2BB}"/>
              </a:ext>
            </a:extLst>
          </p:cNvPr>
          <p:cNvSpPr>
            <a:spLocks noGrp="1"/>
          </p:cNvSpPr>
          <p:nvPr>
            <p:ph type="title"/>
          </p:nvPr>
        </p:nvSpPr>
        <p:spPr>
          <a:xfrm>
            <a:off x="321309" y="90170"/>
            <a:ext cx="8501380" cy="2031325"/>
          </a:xfrm>
        </p:spPr>
        <p:txBody>
          <a:bodyPr/>
          <a:lstStyle/>
          <a:p>
            <a:r>
              <a:rPr lang="en-IN" b="1" dirty="0"/>
              <a:t>Iterative Dichotomiser3 Algorithm</a:t>
            </a:r>
            <a:endParaRPr lang="en-IN" dirty="0"/>
          </a:p>
        </p:txBody>
      </p:sp>
      <p:sp>
        <p:nvSpPr>
          <p:cNvPr id="3" name="Text Placeholder 2">
            <a:extLst>
              <a:ext uri="{FF2B5EF4-FFF2-40B4-BE49-F238E27FC236}">
                <a16:creationId xmlns:a16="http://schemas.microsoft.com/office/drawing/2014/main" id="{CC6229E2-B6C8-4B1B-95A6-AB8720AC30E0}"/>
              </a:ext>
            </a:extLst>
          </p:cNvPr>
          <p:cNvSpPr>
            <a:spLocks noGrp="1"/>
          </p:cNvSpPr>
          <p:nvPr>
            <p:ph type="body" idx="1"/>
          </p:nvPr>
        </p:nvSpPr>
        <p:spPr>
          <a:xfrm>
            <a:off x="321309" y="1392343"/>
            <a:ext cx="8501380" cy="4801314"/>
          </a:xfrm>
        </p:spPr>
        <p:txBody>
          <a:bodyPr/>
          <a:lstStyle/>
          <a:p>
            <a:pPr marL="342900" indent="-342900">
              <a:buFont typeface="Arial" panose="020B0604020202020204" pitchFamily="34" charset="0"/>
              <a:buChar char="•"/>
            </a:pPr>
            <a:r>
              <a:rPr lang="en-IN" dirty="0"/>
              <a:t>ID3 or</a:t>
            </a:r>
            <a:r>
              <a:rPr lang="en-IN" b="1" dirty="0"/>
              <a:t> Iterative Dichotomiser3 Algorithm</a:t>
            </a:r>
            <a:r>
              <a:rPr lang="en-IN" dirty="0"/>
              <a:t> is used in machine learning for building decision trees from a given dataset. It was developed in </a:t>
            </a:r>
            <a:r>
              <a:rPr lang="en-IN" b="1" dirty="0"/>
              <a:t>1986 </a:t>
            </a:r>
            <a:r>
              <a:rPr lang="en-IN" dirty="0"/>
              <a:t>by</a:t>
            </a:r>
            <a:r>
              <a:rPr lang="en-IN" b="1" dirty="0"/>
              <a:t> Ross Quinlan</a:t>
            </a:r>
            <a:r>
              <a:rPr lang="en-IN"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It is a greedy algorithm that builds a decision tree by recursively partitioning the data set into smaller and smaller subsets until all data points in each subset belong to the same class.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 It employs a top-down approach, recursively selecting features to split the dataset based on information gain.</a:t>
            </a:r>
          </a:p>
          <a:p>
            <a:pPr marL="342900" indent="-342900">
              <a:buFont typeface="Arial" panose="020B0604020202020204" pitchFamily="34" charset="0"/>
              <a:buChar char="•"/>
            </a:pPr>
            <a:r>
              <a:rPr lang="en-IN" dirty="0"/>
              <a:t>ID3 deals primarily with categorical properties, which means that it can efficiently handle objects with a discrete set of values. T</a:t>
            </a:r>
          </a:p>
          <a:p>
            <a:endParaRPr lang="en-IN" dirty="0"/>
          </a:p>
        </p:txBody>
      </p:sp>
    </p:spTree>
    <p:extLst>
      <p:ext uri="{BB962C8B-B14F-4D97-AF65-F5344CB8AC3E}">
        <p14:creationId xmlns:p14="http://schemas.microsoft.com/office/powerpoint/2010/main" val="2057152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3EFC-EED9-4BDF-9164-4401E199F379}"/>
              </a:ext>
            </a:extLst>
          </p:cNvPr>
          <p:cNvSpPr>
            <a:spLocks noGrp="1"/>
          </p:cNvSpPr>
          <p:nvPr>
            <p:ph type="title"/>
          </p:nvPr>
        </p:nvSpPr>
        <p:spPr>
          <a:xfrm>
            <a:off x="990600" y="90170"/>
            <a:ext cx="7832089" cy="2031325"/>
          </a:xfrm>
        </p:spPr>
        <p:txBody>
          <a:bodyPr/>
          <a:lstStyle/>
          <a:p>
            <a:r>
              <a:rPr lang="en-IN" b="1" dirty="0"/>
              <a:t>How ID3 Algorithms work?</a:t>
            </a:r>
            <a:br>
              <a:rPr lang="en-IN" dirty="0"/>
            </a:br>
            <a:endParaRPr lang="en-IN" dirty="0"/>
          </a:p>
        </p:txBody>
      </p:sp>
      <p:sp>
        <p:nvSpPr>
          <p:cNvPr id="3" name="Text Placeholder 2">
            <a:extLst>
              <a:ext uri="{FF2B5EF4-FFF2-40B4-BE49-F238E27FC236}">
                <a16:creationId xmlns:a16="http://schemas.microsoft.com/office/drawing/2014/main" id="{DD9E6760-8C06-4D8C-93BC-2ED154DD8536}"/>
              </a:ext>
            </a:extLst>
          </p:cNvPr>
          <p:cNvSpPr>
            <a:spLocks noGrp="1"/>
          </p:cNvSpPr>
          <p:nvPr>
            <p:ph type="body" idx="1"/>
          </p:nvPr>
        </p:nvSpPr>
        <p:spPr>
          <a:xfrm>
            <a:off x="321309" y="1392343"/>
            <a:ext cx="8501380" cy="5170646"/>
          </a:xfrm>
        </p:spPr>
        <p:txBody>
          <a:bodyPr/>
          <a:lstStyle/>
          <a:p>
            <a:pPr marL="342900" indent="-342900" fontAlgn="base">
              <a:buFont typeface="Arial" panose="020B0604020202020204" pitchFamily="34" charset="0"/>
              <a:buChar char="•"/>
            </a:pPr>
            <a:r>
              <a:rPr lang="en-IN" dirty="0"/>
              <a:t>The ID3 algorithm works by building a decision tree, which is a hierarchical structure that classifies data points into different categories and splits the dataset into smaller subsets based on the values of the features in the dataset.</a:t>
            </a:r>
          </a:p>
          <a:p>
            <a:pPr marL="342900" indent="-342900" fontAlgn="base">
              <a:buFont typeface="Arial" panose="020B0604020202020204" pitchFamily="34" charset="0"/>
              <a:buChar char="•"/>
            </a:pPr>
            <a:r>
              <a:rPr lang="en-IN" dirty="0"/>
              <a:t> The ID3 algorithm then selects the feature that provides the most information about the target variable. </a:t>
            </a:r>
          </a:p>
          <a:p>
            <a:pPr marL="342900" indent="-342900" fontAlgn="base">
              <a:buFont typeface="Arial" panose="020B0604020202020204" pitchFamily="34" charset="0"/>
              <a:buChar char="•"/>
            </a:pPr>
            <a:r>
              <a:rPr lang="en-IN" dirty="0"/>
              <a:t>The decision tree is built top-down, starting with the root node, which represents the entire dataset.</a:t>
            </a:r>
          </a:p>
          <a:p>
            <a:pPr marL="342900" indent="-342900" fontAlgn="base">
              <a:buFont typeface="Arial" panose="020B0604020202020204" pitchFamily="34" charset="0"/>
              <a:buChar char="•"/>
            </a:pPr>
            <a:r>
              <a:rPr lang="en-IN" dirty="0"/>
              <a:t> At each node, the ID3 algorithm selects the attribute that provides the most information gain about the target variable. </a:t>
            </a:r>
          </a:p>
          <a:p>
            <a:pPr marL="342900" indent="-342900" fontAlgn="base">
              <a:buFont typeface="Arial" panose="020B0604020202020204" pitchFamily="34" charset="0"/>
              <a:buChar char="•"/>
            </a:pPr>
            <a:r>
              <a:rPr lang="en-IN" dirty="0"/>
              <a:t>The attribute with the highest information gain is the one that best separates the data points into different categories.</a:t>
            </a:r>
          </a:p>
          <a:p>
            <a:pPr fontAlgn="base"/>
            <a:r>
              <a:rPr lang="en-IN" dirty="0"/>
              <a:t> </a:t>
            </a:r>
          </a:p>
          <a:p>
            <a:endParaRPr lang="en-IN" dirty="0"/>
          </a:p>
        </p:txBody>
      </p:sp>
    </p:spTree>
    <p:extLst>
      <p:ext uri="{BB962C8B-B14F-4D97-AF65-F5344CB8AC3E}">
        <p14:creationId xmlns:p14="http://schemas.microsoft.com/office/powerpoint/2010/main" val="3157752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33A3-D9FB-43B6-B6CE-99588BA7A4CA}"/>
              </a:ext>
            </a:extLst>
          </p:cNvPr>
          <p:cNvSpPr>
            <a:spLocks noGrp="1"/>
          </p:cNvSpPr>
          <p:nvPr>
            <p:ph type="title"/>
          </p:nvPr>
        </p:nvSpPr>
        <p:spPr>
          <a:xfrm>
            <a:off x="1270997" y="304800"/>
            <a:ext cx="6602005" cy="568512"/>
          </a:xfrm>
        </p:spPr>
        <p:txBody>
          <a:bodyPr/>
          <a:lstStyle/>
          <a:p>
            <a:r>
              <a:rPr lang="en-US" sz="3600" dirty="0"/>
              <a:t>Decision Trees Have High Variance</a:t>
            </a:r>
            <a:endParaRPr lang="en-IN" sz="3600" dirty="0"/>
          </a:p>
        </p:txBody>
      </p:sp>
      <p:sp>
        <p:nvSpPr>
          <p:cNvPr id="3" name="Text Placeholder 2">
            <a:extLst>
              <a:ext uri="{FF2B5EF4-FFF2-40B4-BE49-F238E27FC236}">
                <a16:creationId xmlns:a16="http://schemas.microsoft.com/office/drawing/2014/main" id="{5614E0AD-FBED-47CC-88C4-AFE1D56932A7}"/>
              </a:ext>
            </a:extLst>
          </p:cNvPr>
          <p:cNvSpPr>
            <a:spLocks noGrp="1"/>
          </p:cNvSpPr>
          <p:nvPr>
            <p:ph type="body" idx="1"/>
          </p:nvPr>
        </p:nvSpPr>
        <p:spPr>
          <a:xfrm>
            <a:off x="321309" y="1392343"/>
            <a:ext cx="8501380" cy="4801314"/>
          </a:xfrm>
        </p:spPr>
        <p:txBody>
          <a:bodyPr/>
          <a:lstStyle/>
          <a:p>
            <a:pPr marL="342900" indent="-342900">
              <a:buFont typeface="Arial" panose="020B0604020202020204" pitchFamily="34" charset="0"/>
              <a:buChar char="•"/>
            </a:pPr>
            <a:r>
              <a:rPr lang="en-US" dirty="0"/>
              <a:t>The main issue with decision trees is that they high variance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Small changes to the hyperparameters or to the data may produce very different models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Sci-kit learn randomly selects the features to evaluate at each node. So retraining with same data may produce a different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Luckily, by </a:t>
            </a:r>
            <a:r>
              <a:rPr lang="en-US" b="1" dirty="0"/>
              <a:t>averaging</a:t>
            </a:r>
            <a:r>
              <a:rPr lang="en-US" dirty="0"/>
              <a:t> predictions over many trees, its possible to reduce variance significantly. Such an ensemble of tree is called a random forest, and it is one of the most powerful type of ML model available today</a:t>
            </a:r>
            <a:endParaRPr lang="en-IN" dirty="0"/>
          </a:p>
        </p:txBody>
      </p:sp>
    </p:spTree>
    <p:extLst>
      <p:ext uri="{BB962C8B-B14F-4D97-AF65-F5344CB8AC3E}">
        <p14:creationId xmlns:p14="http://schemas.microsoft.com/office/powerpoint/2010/main" val="30490326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D727-199C-42D5-92E8-6E141FC650C7}"/>
              </a:ext>
            </a:extLst>
          </p:cNvPr>
          <p:cNvSpPr>
            <a:spLocks noGrp="1"/>
          </p:cNvSpPr>
          <p:nvPr>
            <p:ph type="title"/>
          </p:nvPr>
        </p:nvSpPr>
        <p:spPr>
          <a:xfrm>
            <a:off x="1963229" y="90170"/>
            <a:ext cx="5217541" cy="2031325"/>
          </a:xfrm>
        </p:spPr>
        <p:txBody>
          <a:bodyPr/>
          <a:lstStyle/>
          <a:p>
            <a:r>
              <a:rPr lang="en-IN" dirty="0"/>
              <a:t>Advantages of the Decision Tree</a:t>
            </a:r>
            <a:br>
              <a:rPr lang="en-IN" dirty="0"/>
            </a:br>
            <a:endParaRPr lang="en-IN" dirty="0"/>
          </a:p>
        </p:txBody>
      </p:sp>
      <p:sp>
        <p:nvSpPr>
          <p:cNvPr id="3" name="Text Placeholder 2">
            <a:extLst>
              <a:ext uri="{FF2B5EF4-FFF2-40B4-BE49-F238E27FC236}">
                <a16:creationId xmlns:a16="http://schemas.microsoft.com/office/drawing/2014/main" id="{73A1E0D3-4E59-4ED9-85CE-B4EDA93A7353}"/>
              </a:ext>
            </a:extLst>
          </p:cNvPr>
          <p:cNvSpPr>
            <a:spLocks noGrp="1"/>
          </p:cNvSpPr>
          <p:nvPr>
            <p:ph type="body" idx="1"/>
          </p:nvPr>
        </p:nvSpPr>
        <p:spPr>
          <a:xfrm>
            <a:off x="321309" y="1981200"/>
            <a:ext cx="8501380" cy="2954655"/>
          </a:xfrm>
        </p:spPr>
        <p:txBody>
          <a:bodyPr/>
          <a:lstStyle/>
          <a:p>
            <a:pPr marL="342900" lvl="0" indent="-342900">
              <a:buFont typeface="Arial" panose="020B0604020202020204" pitchFamily="34" charset="0"/>
              <a:buChar char="•"/>
            </a:pPr>
            <a:r>
              <a:rPr lang="en-IN" dirty="0"/>
              <a:t>It is simple to understand as it follows the same process which a human follow while making any decision in real-life.</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It can be very useful for solving decision-related problems.</a:t>
            </a:r>
          </a:p>
          <a:p>
            <a:pPr marL="342900" lvl="0" indent="-342900">
              <a:buFont typeface="Arial" panose="020B0604020202020204" pitchFamily="34" charset="0"/>
              <a:buChar char="•"/>
            </a:pPr>
            <a:r>
              <a:rPr lang="en-IN" dirty="0"/>
              <a:t>It helps to think about all the possible outcomes for a problem.</a:t>
            </a:r>
          </a:p>
          <a:p>
            <a:pPr marL="342900" lvl="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There is less requirement of data cleaning compared to other algorithms</a:t>
            </a:r>
          </a:p>
        </p:txBody>
      </p:sp>
    </p:spTree>
    <p:extLst>
      <p:ext uri="{BB962C8B-B14F-4D97-AF65-F5344CB8AC3E}">
        <p14:creationId xmlns:p14="http://schemas.microsoft.com/office/powerpoint/2010/main" val="8724510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D8A4-A04F-425C-BD39-3CF2600810A6}"/>
              </a:ext>
            </a:extLst>
          </p:cNvPr>
          <p:cNvSpPr>
            <a:spLocks noGrp="1"/>
          </p:cNvSpPr>
          <p:nvPr>
            <p:ph type="title"/>
          </p:nvPr>
        </p:nvSpPr>
        <p:spPr>
          <a:xfrm>
            <a:off x="109221" y="90170"/>
            <a:ext cx="8501379" cy="2031325"/>
          </a:xfrm>
        </p:spPr>
        <p:txBody>
          <a:bodyPr/>
          <a:lstStyle/>
          <a:p>
            <a:r>
              <a:rPr lang="en-IN" dirty="0"/>
              <a:t>Disadvantages of the Decision Tree</a:t>
            </a:r>
            <a:br>
              <a:rPr lang="en-IN" dirty="0"/>
            </a:br>
            <a:endParaRPr lang="en-IN" dirty="0"/>
          </a:p>
        </p:txBody>
      </p:sp>
      <p:sp>
        <p:nvSpPr>
          <p:cNvPr id="3" name="Text Placeholder 2">
            <a:extLst>
              <a:ext uri="{FF2B5EF4-FFF2-40B4-BE49-F238E27FC236}">
                <a16:creationId xmlns:a16="http://schemas.microsoft.com/office/drawing/2014/main" id="{15AB4F86-EA41-4B7D-90F0-D8B4F81E7919}"/>
              </a:ext>
            </a:extLst>
          </p:cNvPr>
          <p:cNvSpPr>
            <a:spLocks noGrp="1"/>
          </p:cNvSpPr>
          <p:nvPr>
            <p:ph type="body" idx="1"/>
          </p:nvPr>
        </p:nvSpPr>
        <p:spPr>
          <a:xfrm>
            <a:off x="321310" y="1752600"/>
            <a:ext cx="8501380" cy="2954655"/>
          </a:xfrm>
        </p:spPr>
        <p:txBody>
          <a:bodyPr/>
          <a:lstStyle/>
          <a:p>
            <a:pPr marL="342900" lvl="0" indent="-342900">
              <a:buFont typeface="Arial" panose="020B0604020202020204" pitchFamily="34" charset="0"/>
              <a:buChar char="•"/>
            </a:pPr>
            <a:r>
              <a:rPr lang="en-IN" dirty="0"/>
              <a:t>The decision tree contains lots of layers, which makes it complex.</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It may have an overfitting issue, which can be resolved using the </a:t>
            </a:r>
            <a:r>
              <a:rPr lang="en-IN" b="1" dirty="0"/>
              <a:t>Random Forest algorithm.</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For more class labels, the computational complexity of the decision tree may increase.</a:t>
            </a:r>
          </a:p>
          <a:p>
            <a:endParaRPr lang="en-IN" dirty="0"/>
          </a:p>
        </p:txBody>
      </p:sp>
    </p:spTree>
    <p:extLst>
      <p:ext uri="{BB962C8B-B14F-4D97-AF65-F5344CB8AC3E}">
        <p14:creationId xmlns:p14="http://schemas.microsoft.com/office/powerpoint/2010/main" val="173603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322D-8C5B-46E2-B110-2412BDDE36D5}"/>
              </a:ext>
            </a:extLst>
          </p:cNvPr>
          <p:cNvSpPr>
            <a:spLocks noGrp="1"/>
          </p:cNvSpPr>
          <p:nvPr>
            <p:ph type="title"/>
          </p:nvPr>
        </p:nvSpPr>
        <p:spPr>
          <a:xfrm>
            <a:off x="160654" y="253168"/>
            <a:ext cx="8822689" cy="492443"/>
          </a:xfrm>
        </p:spPr>
        <p:txBody>
          <a:bodyPr/>
          <a:lstStyle/>
          <a:p>
            <a:r>
              <a:rPr lang="en-US" sz="3200" dirty="0"/>
              <a:t>Model Interpretation: White Box Versus Black Box</a:t>
            </a:r>
            <a:endParaRPr lang="en-IN" sz="3200" dirty="0"/>
          </a:p>
        </p:txBody>
      </p:sp>
      <p:sp>
        <p:nvSpPr>
          <p:cNvPr id="3" name="Text Placeholder 2">
            <a:extLst>
              <a:ext uri="{FF2B5EF4-FFF2-40B4-BE49-F238E27FC236}">
                <a16:creationId xmlns:a16="http://schemas.microsoft.com/office/drawing/2014/main" id="{CB5608B7-11A2-442A-A2E4-D3F0B40D65E4}"/>
              </a:ext>
            </a:extLst>
          </p:cNvPr>
          <p:cNvSpPr>
            <a:spLocks noGrp="1"/>
          </p:cNvSpPr>
          <p:nvPr>
            <p:ph type="body" idx="1"/>
          </p:nvPr>
        </p:nvSpPr>
        <p:spPr>
          <a:xfrm>
            <a:off x="321308" y="990600"/>
            <a:ext cx="8517892" cy="5909310"/>
          </a:xfrm>
        </p:spPr>
        <p:txBody>
          <a:bodyPr/>
          <a:lstStyle/>
          <a:p>
            <a:pPr marL="342900" indent="-342900">
              <a:buFont typeface="Arial" panose="020B0604020202020204" pitchFamily="34" charset="0"/>
              <a:buChar char="•"/>
            </a:pPr>
            <a:r>
              <a:rPr lang="en-US" dirty="0"/>
              <a:t>Decision Trees are fairly intuitive and their decisions are </a:t>
            </a:r>
            <a:r>
              <a:rPr lang="en-US" b="1" dirty="0"/>
              <a:t>easy</a:t>
            </a:r>
            <a:r>
              <a:rPr lang="en-US" dirty="0"/>
              <a:t> </a:t>
            </a:r>
            <a:r>
              <a:rPr lang="en-US" b="1" dirty="0"/>
              <a:t>to</a:t>
            </a:r>
            <a:r>
              <a:rPr lang="en-US" dirty="0"/>
              <a:t> </a:t>
            </a:r>
            <a:r>
              <a:rPr lang="en-US" b="1" dirty="0"/>
              <a:t>interpret</a:t>
            </a:r>
            <a:r>
              <a:rPr lang="en-US" dirty="0"/>
              <a:t>. Such models are often called white box models.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contrast, as we will see, Random Forests or neural networks are generally considered black box models. DT make great predictions, and you can easily check the calculations that they performed to make these predictions;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example, if a </a:t>
            </a:r>
            <a:r>
              <a:rPr lang="en-US" b="1" dirty="0"/>
              <a:t>neural network </a:t>
            </a:r>
            <a:r>
              <a:rPr lang="en-US" dirty="0"/>
              <a:t>says that a particular person appears on a picture, it is hard to know what actually contributed to this prediction: did the model recognize that person’s eyes? Her mouth? Her nose? Her shoes? Or even the couch that she was sitting on? Conversely, </a:t>
            </a:r>
            <a:r>
              <a:rPr lang="en-US" b="1" dirty="0"/>
              <a:t>Decision Trees </a:t>
            </a:r>
            <a:r>
              <a:rPr lang="en-US" dirty="0"/>
              <a:t>provide nice and simple classification rules that can even be applied manually if need be.</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534404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BADE3A-3224-409A-AEEB-707504B0F956}"/>
              </a:ext>
            </a:extLst>
          </p:cNvPr>
          <p:cNvSpPr>
            <a:spLocks noGrp="1"/>
          </p:cNvSpPr>
          <p:nvPr>
            <p:ph type="body" idx="1"/>
          </p:nvPr>
        </p:nvSpPr>
        <p:spPr>
          <a:xfrm>
            <a:off x="321309" y="1392343"/>
            <a:ext cx="8501380" cy="4678204"/>
          </a:xfrm>
        </p:spPr>
        <p:txBody>
          <a:bodyPr/>
          <a:lstStyle/>
          <a:p>
            <a:r>
              <a:rPr lang="en-US" dirty="0"/>
              <a:t>Balancing overfitting and underfitting in decision tree is a</a:t>
            </a:r>
          </a:p>
          <a:p>
            <a:r>
              <a:rPr lang="en-US" dirty="0"/>
              <a:t>very tricky topic, involving more of an art than science.</a:t>
            </a:r>
          </a:p>
          <a:p>
            <a:endParaRPr lang="en-US" dirty="0"/>
          </a:p>
          <a:p>
            <a:endParaRPr lang="en-US" dirty="0"/>
          </a:p>
          <a:p>
            <a:r>
              <a:rPr lang="en-US" dirty="0"/>
              <a:t>The way to master this art is experience in working with</a:t>
            </a:r>
          </a:p>
          <a:p>
            <a:r>
              <a:rPr lang="en-US" dirty="0"/>
              <a:t>more number of data sets with a lot of diversity.</a:t>
            </a:r>
          </a:p>
          <a:p>
            <a:endParaRPr lang="en-US" dirty="0"/>
          </a:p>
          <a:p>
            <a:r>
              <a:rPr lang="en-US" dirty="0"/>
              <a:t>  </a:t>
            </a:r>
          </a:p>
          <a:p>
            <a:endParaRPr lang="en-US" sz="4400" dirty="0"/>
          </a:p>
          <a:p>
            <a:r>
              <a:rPr lang="en-US" sz="4400" dirty="0"/>
              <a:t>                 THANKS!!!</a:t>
            </a:r>
          </a:p>
          <a:p>
            <a:endParaRPr lang="en-US" dirty="0"/>
          </a:p>
        </p:txBody>
      </p:sp>
    </p:spTree>
    <p:extLst>
      <p:ext uri="{BB962C8B-B14F-4D97-AF65-F5344CB8AC3E}">
        <p14:creationId xmlns:p14="http://schemas.microsoft.com/office/powerpoint/2010/main" val="276337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242A-0AC2-4AD4-9DEF-2610D02D91EC}"/>
              </a:ext>
            </a:extLst>
          </p:cNvPr>
          <p:cNvSpPr>
            <a:spLocks noGrp="1"/>
          </p:cNvSpPr>
          <p:nvPr>
            <p:ph type="title"/>
          </p:nvPr>
        </p:nvSpPr>
        <p:spPr>
          <a:xfrm>
            <a:off x="1963229" y="90170"/>
            <a:ext cx="7028371" cy="2031325"/>
          </a:xfrm>
        </p:spPr>
        <p:txBody>
          <a:bodyPr/>
          <a:lstStyle/>
          <a:p>
            <a:r>
              <a:rPr lang="en-IN" dirty="0"/>
              <a:t>Decision Tree Terminologies</a:t>
            </a:r>
            <a:br>
              <a:rPr lang="en-IN" dirty="0"/>
            </a:br>
            <a:endParaRPr lang="en-IN" dirty="0"/>
          </a:p>
        </p:txBody>
      </p:sp>
      <p:sp>
        <p:nvSpPr>
          <p:cNvPr id="3" name="Text Placeholder 2">
            <a:extLst>
              <a:ext uri="{FF2B5EF4-FFF2-40B4-BE49-F238E27FC236}">
                <a16:creationId xmlns:a16="http://schemas.microsoft.com/office/drawing/2014/main" id="{A1C4CB33-7411-4FBC-BD0B-36480CFA9FCD}"/>
              </a:ext>
            </a:extLst>
          </p:cNvPr>
          <p:cNvSpPr>
            <a:spLocks noGrp="1"/>
          </p:cNvSpPr>
          <p:nvPr>
            <p:ph type="body" idx="1"/>
          </p:nvPr>
        </p:nvSpPr>
        <p:spPr>
          <a:xfrm>
            <a:off x="321309" y="1392343"/>
            <a:ext cx="8501380" cy="4801314"/>
          </a:xfrm>
        </p:spPr>
        <p:txBody>
          <a:bodyPr/>
          <a:lstStyle/>
          <a:p>
            <a:pPr marL="342900" indent="-342900">
              <a:buFont typeface="Arial" panose="020B0604020202020204" pitchFamily="34" charset="0"/>
              <a:buChar char="•"/>
            </a:pPr>
            <a:r>
              <a:rPr lang="en-IN" b="1" dirty="0"/>
              <a:t>Root Node:</a:t>
            </a:r>
            <a:r>
              <a:rPr lang="en-IN" dirty="0"/>
              <a:t> Root node is from where the decision tree starts. It represents the entire dataset, which further gets divided into two or more homogeneous sets.</a:t>
            </a:r>
          </a:p>
          <a:p>
            <a:pPr marL="342900" indent="-342900">
              <a:buFont typeface="Arial" panose="020B0604020202020204" pitchFamily="34" charset="0"/>
              <a:buChar char="•"/>
            </a:pPr>
            <a:r>
              <a:rPr lang="en-IN" b="1" dirty="0"/>
              <a:t>Leaf Node:</a:t>
            </a:r>
            <a:r>
              <a:rPr lang="en-IN" dirty="0"/>
              <a:t> Leaf nodes are the final output node, and the tree cannot be segregated further after getting a leaf node.</a:t>
            </a:r>
          </a:p>
          <a:p>
            <a:pPr marL="342900" indent="-342900">
              <a:buFont typeface="Arial" panose="020B0604020202020204" pitchFamily="34" charset="0"/>
              <a:buChar char="•"/>
            </a:pPr>
            <a:r>
              <a:rPr lang="en-IN" b="1" dirty="0"/>
              <a:t>Splitting:</a:t>
            </a:r>
            <a:r>
              <a:rPr lang="en-IN" dirty="0"/>
              <a:t> Splitting is the process of dividing the decision node/root node into sub-nodes according to the given conditions.</a:t>
            </a:r>
          </a:p>
          <a:p>
            <a:pPr marL="342900" indent="-342900">
              <a:buFont typeface="Arial" panose="020B0604020202020204" pitchFamily="34" charset="0"/>
              <a:buChar char="•"/>
            </a:pPr>
            <a:r>
              <a:rPr lang="en-IN" b="1" dirty="0"/>
              <a:t>Branch/Sub Tree:</a:t>
            </a:r>
            <a:r>
              <a:rPr lang="en-IN" dirty="0"/>
              <a:t> A tree formed by splitting the tree.</a:t>
            </a:r>
          </a:p>
          <a:p>
            <a:pPr marL="342900" indent="-342900">
              <a:buFont typeface="Arial" panose="020B0604020202020204" pitchFamily="34" charset="0"/>
              <a:buChar char="•"/>
            </a:pPr>
            <a:r>
              <a:rPr lang="en-IN" b="1" dirty="0"/>
              <a:t>Pruning:</a:t>
            </a:r>
            <a:r>
              <a:rPr lang="en-IN" dirty="0"/>
              <a:t> Pruning is the process of removing the unwanted branches from the tree.</a:t>
            </a:r>
          </a:p>
          <a:p>
            <a:pPr marL="342900" indent="-342900">
              <a:buFont typeface="Arial" panose="020B0604020202020204" pitchFamily="34" charset="0"/>
              <a:buChar char="•"/>
            </a:pPr>
            <a:r>
              <a:rPr lang="en-IN" b="1" dirty="0"/>
              <a:t>Parent/Child node:</a:t>
            </a:r>
            <a:r>
              <a:rPr lang="en-IN" dirty="0"/>
              <a:t> The root node of the tree is called the parent node, and other nodes are called the child nodes.</a:t>
            </a:r>
          </a:p>
          <a:p>
            <a:endParaRPr lang="en-IN" dirty="0"/>
          </a:p>
        </p:txBody>
      </p:sp>
    </p:spTree>
    <p:extLst>
      <p:ext uri="{BB962C8B-B14F-4D97-AF65-F5344CB8AC3E}">
        <p14:creationId xmlns:p14="http://schemas.microsoft.com/office/powerpoint/2010/main" val="245234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AC36-7A91-41A6-B117-515F788DBDA0}"/>
              </a:ext>
            </a:extLst>
          </p:cNvPr>
          <p:cNvSpPr>
            <a:spLocks noGrp="1"/>
          </p:cNvSpPr>
          <p:nvPr>
            <p:ph type="title"/>
          </p:nvPr>
        </p:nvSpPr>
        <p:spPr>
          <a:xfrm>
            <a:off x="321310" y="258901"/>
            <a:ext cx="9829799" cy="1908215"/>
          </a:xfrm>
        </p:spPr>
        <p:txBody>
          <a:bodyPr/>
          <a:lstStyle/>
          <a:p>
            <a:r>
              <a:rPr lang="en-IN" sz="4000" b="1" dirty="0"/>
              <a:t>How does the Decision Tree algorithm </a:t>
            </a:r>
            <a:br>
              <a:rPr lang="en-IN" sz="4000" b="1" dirty="0"/>
            </a:br>
            <a:r>
              <a:rPr lang="en-IN" sz="4000" b="1" dirty="0"/>
              <a:t>Work?</a:t>
            </a:r>
            <a:br>
              <a:rPr lang="en-IN" dirty="0"/>
            </a:br>
            <a:endParaRPr lang="en-IN" dirty="0"/>
          </a:p>
        </p:txBody>
      </p:sp>
      <p:sp>
        <p:nvSpPr>
          <p:cNvPr id="3" name="Text Placeholder 2">
            <a:extLst>
              <a:ext uri="{FF2B5EF4-FFF2-40B4-BE49-F238E27FC236}">
                <a16:creationId xmlns:a16="http://schemas.microsoft.com/office/drawing/2014/main" id="{1D809495-79FD-4D5E-ABE2-CADAC37B6193}"/>
              </a:ext>
            </a:extLst>
          </p:cNvPr>
          <p:cNvSpPr>
            <a:spLocks noGrp="1"/>
          </p:cNvSpPr>
          <p:nvPr>
            <p:ph type="body" idx="1"/>
          </p:nvPr>
        </p:nvSpPr>
        <p:spPr>
          <a:xfrm>
            <a:off x="321310" y="1951672"/>
            <a:ext cx="8501380" cy="3693319"/>
          </a:xfrm>
        </p:spPr>
        <p:txBody>
          <a:bodyPr/>
          <a:lstStyle/>
          <a:p>
            <a:pPr marL="342900" indent="-342900">
              <a:buFont typeface="Arial" panose="020B0604020202020204" pitchFamily="34" charset="0"/>
              <a:buChar char="•"/>
            </a:pPr>
            <a:r>
              <a:rPr lang="en-IN" dirty="0"/>
              <a:t>In a decision tree, for predicting the class of the given dataset, the algorithm starts from the </a:t>
            </a:r>
            <a:r>
              <a:rPr lang="en-IN" b="1" dirty="0"/>
              <a:t>root node </a:t>
            </a:r>
            <a:r>
              <a:rPr lang="en-IN" dirty="0"/>
              <a:t>of the tree.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This algorithm </a:t>
            </a:r>
            <a:r>
              <a:rPr lang="en-IN" b="1" dirty="0"/>
              <a:t>compares</a:t>
            </a:r>
            <a:r>
              <a:rPr lang="en-IN" dirty="0"/>
              <a:t> the values of root attribute with the record (real dataset) attribute and, based on the comparison, follows the branch and jumps to the next node.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For the next node, the algorithm again compares the attribute value with the other </a:t>
            </a:r>
            <a:r>
              <a:rPr lang="en-IN" b="1" dirty="0"/>
              <a:t>sub-nodes</a:t>
            </a:r>
            <a:r>
              <a:rPr lang="en-IN" dirty="0"/>
              <a:t> and move further. It continues the process until it reaches the leaf node of the tree. </a:t>
            </a:r>
          </a:p>
        </p:txBody>
      </p:sp>
    </p:spTree>
    <p:extLst>
      <p:ext uri="{BB962C8B-B14F-4D97-AF65-F5344CB8AC3E}">
        <p14:creationId xmlns:p14="http://schemas.microsoft.com/office/powerpoint/2010/main" val="27251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1AAD-C588-463C-8F92-524E489FCB55}"/>
              </a:ext>
            </a:extLst>
          </p:cNvPr>
          <p:cNvSpPr>
            <a:spLocks noGrp="1"/>
          </p:cNvSpPr>
          <p:nvPr>
            <p:ph type="title"/>
          </p:nvPr>
        </p:nvSpPr>
        <p:spPr/>
        <p:txBody>
          <a:bodyPr/>
          <a:lstStyle/>
          <a:p>
            <a:r>
              <a:rPr lang="en-IN" b="1" dirty="0"/>
              <a:t>Example</a:t>
            </a:r>
            <a:endParaRPr lang="en-IN" dirty="0"/>
          </a:p>
        </p:txBody>
      </p:sp>
      <p:sp>
        <p:nvSpPr>
          <p:cNvPr id="3" name="Text Placeholder 2">
            <a:extLst>
              <a:ext uri="{FF2B5EF4-FFF2-40B4-BE49-F238E27FC236}">
                <a16:creationId xmlns:a16="http://schemas.microsoft.com/office/drawing/2014/main" id="{0666D5C4-82F9-4BFB-9FB0-221FDBB6432E}"/>
              </a:ext>
            </a:extLst>
          </p:cNvPr>
          <p:cNvSpPr>
            <a:spLocks noGrp="1"/>
          </p:cNvSpPr>
          <p:nvPr>
            <p:ph type="body" idx="1"/>
          </p:nvPr>
        </p:nvSpPr>
        <p:spPr>
          <a:xfrm>
            <a:off x="321309" y="1392343"/>
            <a:ext cx="8441691" cy="5170646"/>
          </a:xfrm>
        </p:spPr>
        <p:txBody>
          <a:bodyPr/>
          <a:lstStyle/>
          <a:p>
            <a:pPr marL="342900" indent="-342900">
              <a:buFont typeface="Arial" panose="020B0604020202020204" pitchFamily="34" charset="0"/>
              <a:buChar char="•"/>
            </a:pPr>
            <a:r>
              <a:rPr lang="en-IN" dirty="0"/>
              <a:t>Suppose there is a candidate who has a job offer and wants to decide whether he should accept the offer or Not. So, to solve this problem, the decision tree starts with the root node (Salary attribute by ASM).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The root node splits further into the next decision node (distance from the office) and one leaf node based on the corresponding labels.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 The next decision node further gets split into one decision node (Cab facility) and one leaf node. Finally, the decision node splits into two leaf nodes (Accepted offers and Declined offer). Consider the below diagram:</a:t>
            </a:r>
          </a:p>
          <a:p>
            <a:endParaRPr lang="en-IN" dirty="0"/>
          </a:p>
        </p:txBody>
      </p:sp>
    </p:spTree>
    <p:extLst>
      <p:ext uri="{BB962C8B-B14F-4D97-AF65-F5344CB8AC3E}">
        <p14:creationId xmlns:p14="http://schemas.microsoft.com/office/powerpoint/2010/main" val="368524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3145</TotalTime>
  <Words>3511</Words>
  <Application>Microsoft Office PowerPoint</Application>
  <PresentationFormat>On-screen Show (4:3)</PresentationFormat>
  <Paragraphs>266</Paragraphs>
  <Slides>60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LiberationSerif</vt:lpstr>
      <vt:lpstr>LiberationSerif-Bold</vt:lpstr>
      <vt:lpstr>Office Theme</vt:lpstr>
      <vt:lpstr>Decision Trees  </vt:lpstr>
      <vt:lpstr>PowerPoint Presentation</vt:lpstr>
      <vt:lpstr>PowerPoint Presentation</vt:lpstr>
      <vt:lpstr>The general structure of a decision tree</vt:lpstr>
      <vt:lpstr>Why use Decision Trees? </vt:lpstr>
      <vt:lpstr>Model Interpretation: White Box Versus Black Box</vt:lpstr>
      <vt:lpstr>Decision Tree Terminologies </vt:lpstr>
      <vt:lpstr>How does the Decision Tree algorithm  Work? </vt:lpstr>
      <vt:lpstr>Example</vt:lpstr>
      <vt:lpstr>Decision Tree </vt:lpstr>
      <vt:lpstr>Attribute Selection Measures </vt:lpstr>
      <vt:lpstr>Information Gain: </vt:lpstr>
      <vt:lpstr>Entropy</vt:lpstr>
      <vt:lpstr>Training data for GTS recruitment</vt:lpstr>
      <vt:lpstr>PowerPoint Presentation</vt:lpstr>
      <vt:lpstr>PowerPoint Presentation</vt:lpstr>
      <vt:lpstr>Entropy and information gain calculation (Level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DT - Algorithm</vt:lpstr>
      <vt:lpstr>Gini Index: </vt:lpstr>
      <vt:lpstr>Building Decision Tree using Gini Index</vt:lpstr>
      <vt:lpstr>Gini Index of the dataset</vt:lpstr>
      <vt:lpstr>Gini index for Money</vt:lpstr>
      <vt:lpstr>Gini index for Money</vt:lpstr>
      <vt:lpstr>PowerPoint Presentation</vt:lpstr>
      <vt:lpstr>PowerPoint Presentation</vt:lpstr>
      <vt:lpstr>PowerPoint Presentation</vt:lpstr>
      <vt:lpstr>PowerPoint Presentation</vt:lpstr>
      <vt:lpstr>DT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Decision Tree</vt:lpstr>
      <vt:lpstr>Avoiding overfitting in decision tree – pruning</vt:lpstr>
      <vt:lpstr>Pruning:</vt:lpstr>
      <vt:lpstr>Accuracy Vs Computational cost</vt:lpstr>
      <vt:lpstr>Hyperparameters</vt:lpstr>
      <vt:lpstr>Regularization Hyperparameters</vt:lpstr>
      <vt:lpstr>Computational Complexity</vt:lpstr>
      <vt:lpstr>PowerPoint Presentation</vt:lpstr>
      <vt:lpstr>CART</vt:lpstr>
      <vt:lpstr>Basic steps of the CART algorithm: </vt:lpstr>
      <vt:lpstr>PowerPoint Presentation</vt:lpstr>
      <vt:lpstr>Iterative Dichotomiser3 Algorithm</vt:lpstr>
      <vt:lpstr>How ID3 Algorithms work? </vt:lpstr>
      <vt:lpstr>Decision Trees Have High Variance</vt:lpstr>
      <vt:lpstr>Advantages of the Decision Tree </vt:lpstr>
      <vt:lpstr>Disadvantages of the Decision Tree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419/519 Introduction to  Machine Learning</dc:title>
  <dc:creator>jayaraj</dc:creator>
  <cp:lastModifiedBy>Maakhish Sai</cp:lastModifiedBy>
  <cp:revision>79</cp:revision>
  <dcterms:created xsi:type="dcterms:W3CDTF">2024-01-08T17:17:21Z</dcterms:created>
  <dcterms:modified xsi:type="dcterms:W3CDTF">2024-11-25T09:43:06Z</dcterms:modified>
</cp:coreProperties>
</file>