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4"/>
  </p:notesMasterIdLst>
  <p:sldIdLst>
    <p:sldId id="256" r:id="rId2"/>
    <p:sldId id="1920" r:id="rId3"/>
    <p:sldId id="388" r:id="rId4"/>
    <p:sldId id="1945" r:id="rId5"/>
    <p:sldId id="790" r:id="rId6"/>
    <p:sldId id="1949" r:id="rId7"/>
    <p:sldId id="1951" r:id="rId8"/>
    <p:sldId id="1952" r:id="rId9"/>
    <p:sldId id="1953" r:id="rId10"/>
    <p:sldId id="1954" r:id="rId11"/>
    <p:sldId id="1955" r:id="rId12"/>
    <p:sldId id="1956" r:id="rId13"/>
    <p:sldId id="1957" r:id="rId14"/>
    <p:sldId id="1929" r:id="rId15"/>
    <p:sldId id="1930" r:id="rId16"/>
    <p:sldId id="425" r:id="rId17"/>
    <p:sldId id="433" r:id="rId18"/>
    <p:sldId id="1931" r:id="rId19"/>
    <p:sldId id="1932" r:id="rId20"/>
    <p:sldId id="1933" r:id="rId21"/>
    <p:sldId id="1958" r:id="rId22"/>
    <p:sldId id="1959" r:id="rId23"/>
    <p:sldId id="1950" r:id="rId24"/>
    <p:sldId id="1961" r:id="rId25"/>
    <p:sldId id="1960" r:id="rId26"/>
    <p:sldId id="1927" r:id="rId27"/>
    <p:sldId id="1928" r:id="rId28"/>
    <p:sldId id="344" r:id="rId29"/>
    <p:sldId id="1915" r:id="rId30"/>
    <p:sldId id="1946" r:id="rId31"/>
    <p:sldId id="1947" r:id="rId32"/>
    <p:sldId id="502" r:id="rId33"/>
    <p:sldId id="1921" r:id="rId34"/>
    <p:sldId id="1922" r:id="rId35"/>
    <p:sldId id="1923" r:id="rId36"/>
    <p:sldId id="1924" r:id="rId37"/>
    <p:sldId id="1925" r:id="rId38"/>
    <p:sldId id="1926" r:id="rId39"/>
    <p:sldId id="1941" r:id="rId40"/>
    <p:sldId id="1935" r:id="rId41"/>
    <p:sldId id="1936" r:id="rId42"/>
    <p:sldId id="1937" r:id="rId43"/>
    <p:sldId id="1938" r:id="rId44"/>
    <p:sldId id="1962" r:id="rId45"/>
    <p:sldId id="257" r:id="rId46"/>
    <p:sldId id="617" r:id="rId47"/>
    <p:sldId id="644" r:id="rId48"/>
    <p:sldId id="261" r:id="rId49"/>
    <p:sldId id="657" r:id="rId50"/>
    <p:sldId id="622" r:id="rId51"/>
    <p:sldId id="658" r:id="rId52"/>
    <p:sldId id="637" r:id="rId53"/>
    <p:sldId id="522" r:id="rId54"/>
    <p:sldId id="524" r:id="rId55"/>
    <p:sldId id="525" r:id="rId56"/>
    <p:sldId id="526" r:id="rId57"/>
    <p:sldId id="469" r:id="rId58"/>
    <p:sldId id="529" r:id="rId59"/>
    <p:sldId id="1944" r:id="rId60"/>
    <p:sldId id="471" r:id="rId61"/>
    <p:sldId id="472" r:id="rId62"/>
    <p:sldId id="701" r:id="rId6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23" autoAdjust="0"/>
  </p:normalViewPr>
  <p:slideViewPr>
    <p:cSldViewPr>
      <p:cViewPr varScale="1">
        <p:scale>
          <a:sx n="66" d="100"/>
          <a:sy n="66" d="100"/>
        </p:scale>
        <p:origin x="150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AB53B171-D4AA-4CA2-9B44-92757D2A98EC}" type="datetimeFigureOut">
              <a:rPr lang="en-IN" smtClean="0"/>
              <a:t>03-09-2024</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36A6E4B6-EA02-42AE-840C-B64CE2F325D1}" type="slidenum">
              <a:rPr lang="en-IN" smtClean="0"/>
              <a:t>‹#›</a:t>
            </a:fld>
            <a:endParaRPr lang="en-IN"/>
          </a:p>
        </p:txBody>
      </p:sp>
    </p:spTree>
    <p:extLst>
      <p:ext uri="{BB962C8B-B14F-4D97-AF65-F5344CB8AC3E}">
        <p14:creationId xmlns:p14="http://schemas.microsoft.com/office/powerpoint/2010/main" val="3530715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F8B26A19-D808-4F44-912D-934BBD29147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Rectangle 3">
            <a:extLst>
              <a:ext uri="{FF2B5EF4-FFF2-40B4-BE49-F238E27FC236}">
                <a16:creationId xmlns:a16="http://schemas.microsoft.com/office/drawing/2014/main" id="{69DFF814-87B2-4639-8308-16B963D4564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As the classifier of choice we adopt Random Forest Classifier, due to its robustness to heterogenous and noisy feature.</a:t>
            </a:r>
          </a:p>
          <a:p>
            <a:r>
              <a:rPr lang="en-US" altLang="en-US"/>
              <a:t>Random Forest is an ensembe classifier. Briefly, given N data and M features, bootsrap samples are created from the traning data</a:t>
            </a:r>
          </a:p>
        </p:txBody>
      </p:sp>
    </p:spTree>
    <p:extLst>
      <p:ext uri="{BB962C8B-B14F-4D97-AF65-F5344CB8AC3E}">
        <p14:creationId xmlns:p14="http://schemas.microsoft.com/office/powerpoint/2010/main" val="1030746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BB2A4E6B-A654-4532-A535-9A7172BD21C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Rectangle 3">
            <a:extLst>
              <a:ext uri="{FF2B5EF4-FFF2-40B4-BE49-F238E27FC236}">
                <a16:creationId xmlns:a16="http://schemas.microsoft.com/office/drawing/2014/main" id="{2B96B73B-E82B-4C7D-98FB-0F7F0EE6140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From eachd descision tree .. In spliting the nodes, the Gini Gain is employed</a:t>
            </a:r>
          </a:p>
        </p:txBody>
      </p:sp>
    </p:spTree>
    <p:extLst>
      <p:ext uri="{BB962C8B-B14F-4D97-AF65-F5344CB8AC3E}">
        <p14:creationId xmlns:p14="http://schemas.microsoft.com/office/powerpoint/2010/main" val="4145405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0197B2E6-7FC3-41D2-8DD0-58CE81D7796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Rectangle 3">
            <a:extLst>
              <a:ext uri="{FF2B5EF4-FFF2-40B4-BE49-F238E27FC236}">
                <a16:creationId xmlns:a16="http://schemas.microsoft.com/office/drawing/2014/main" id="{79F3B7CF-DE93-4B0F-928E-F37874815B0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Different from the regular decision trees in random forest, when the splitting feature is chosen from only a subset of allf eatures.</a:t>
            </a:r>
          </a:p>
          <a:p>
            <a:r>
              <a:rPr lang="en-US" altLang="en-US"/>
              <a:t>The robostness of the classifier arises from</a:t>
            </a:r>
          </a:p>
          <a:p>
            <a:r>
              <a:rPr lang="en-US" altLang="en-US"/>
              <a:t>bootsraping of the training data and the random selection of features, the the random choose of features.</a:t>
            </a:r>
          </a:p>
        </p:txBody>
      </p:sp>
    </p:spTree>
    <p:extLst>
      <p:ext uri="{BB962C8B-B14F-4D97-AF65-F5344CB8AC3E}">
        <p14:creationId xmlns:p14="http://schemas.microsoft.com/office/powerpoint/2010/main" val="3862250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7A3240ED-543D-4C1E-BD01-B5A83FF0540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Rectangle 3">
            <a:extLst>
              <a:ext uri="{FF2B5EF4-FFF2-40B4-BE49-F238E27FC236}">
                <a16:creationId xmlns:a16="http://schemas.microsoft.com/office/drawing/2014/main" id="{E2D8E97C-7D52-4B06-91D9-D6A6185E522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Finally the given an input data the decision is made as follows given an input data,</a:t>
            </a:r>
          </a:p>
        </p:txBody>
      </p:sp>
    </p:spTree>
    <p:extLst>
      <p:ext uri="{BB962C8B-B14F-4D97-AF65-F5344CB8AC3E}">
        <p14:creationId xmlns:p14="http://schemas.microsoft.com/office/powerpoint/2010/main" val="429779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701545" y="90170"/>
            <a:ext cx="5740908" cy="69596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lnSpc>
                <a:spcPct val="100000"/>
              </a:lnSpc>
              <a:spcBef>
                <a:spcPts val="40"/>
              </a:spcBef>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lnSpc>
                <a:spcPct val="100000"/>
              </a:lnSpc>
              <a:spcBef>
                <a:spcPts val="40"/>
              </a:spcBef>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lnSpc>
                <a:spcPct val="100000"/>
              </a:lnSpc>
              <a:spcBef>
                <a:spcPts val="40"/>
              </a:spcBef>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lnSpc>
                <a:spcPct val="100000"/>
              </a:lnSpc>
              <a:spcBef>
                <a:spcPts val="40"/>
              </a:spcBef>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lnSpc>
                <a:spcPct val="100000"/>
              </a:lnSpc>
              <a:spcBef>
                <a:spcPts val="40"/>
              </a:spcBef>
            </a:pPr>
            <a:fld id="{81D60167-4931-47E6-BA6A-407CBD079E47}" type="slidenum">
              <a:rPr dirty="0"/>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Footer Placeholder 4"/>
          <p:cNvSpPr>
            <a:spLocks noGrp="1"/>
          </p:cNvSpPr>
          <p:nvPr>
            <p:ph type="ftr" sz="quarter" idx="11"/>
          </p:nvPr>
        </p:nvSpPr>
        <p:spPr>
          <a:xfrm>
            <a:off x="6248400" y="6492876"/>
            <a:ext cx="2895600" cy="365126"/>
          </a:xfrm>
        </p:spPr>
        <p:txBody>
          <a:bodyPr/>
          <a:lstStyle/>
          <a:p>
            <a:r>
              <a:rPr lang="en-US"/>
              <a:t>GPU based virtual screening techniques for faster drug discovery</a:t>
            </a:r>
            <a:endParaRPr lang="en-US" dirty="0"/>
          </a:p>
        </p:txBody>
      </p:sp>
    </p:spTree>
    <p:extLst>
      <p:ext uri="{BB962C8B-B14F-4D97-AF65-F5344CB8AC3E}">
        <p14:creationId xmlns:p14="http://schemas.microsoft.com/office/powerpoint/2010/main" val="164733578"/>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963229" y="90170"/>
            <a:ext cx="5217541" cy="69596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321309" y="1392343"/>
            <a:ext cx="8501380" cy="4734560"/>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8400415" y="6429364"/>
            <a:ext cx="231775" cy="211454"/>
          </a:xfrm>
          <a:prstGeom prst="rect">
            <a:avLst/>
          </a:prstGeom>
        </p:spPr>
        <p:txBody>
          <a:bodyPr wrap="square" lIns="0" tIns="0" rIns="0" bIns="0">
            <a:spAutoFit/>
          </a:bodyPr>
          <a:lstStyle>
            <a:lvl1pPr>
              <a:defRPr sz="1200" b="0" i="0">
                <a:solidFill>
                  <a:srgbClr val="898989"/>
                </a:solidFill>
                <a:latin typeface="Calibri"/>
                <a:cs typeface="Calibri"/>
              </a:defRPr>
            </a:lvl1pPr>
          </a:lstStyle>
          <a:p>
            <a:pPr marL="38100">
              <a:lnSpc>
                <a:spcPct val="100000"/>
              </a:lnSpc>
              <a:spcBef>
                <a:spcPts val="40"/>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9"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09600" y="1874832"/>
            <a:ext cx="8229600" cy="1908728"/>
          </a:xfrm>
          <a:prstGeom prst="rect">
            <a:avLst/>
          </a:prstGeom>
        </p:spPr>
        <p:txBody>
          <a:bodyPr vert="horz" wrap="square" lIns="0" tIns="12700" rIns="0" bIns="0" rtlCol="0">
            <a:spAutoFit/>
          </a:bodyPr>
          <a:lstStyle/>
          <a:p>
            <a:pPr marL="12700">
              <a:lnSpc>
                <a:spcPts val="4750"/>
              </a:lnSpc>
              <a:spcBef>
                <a:spcPts val="100"/>
              </a:spcBef>
            </a:pPr>
            <a:r>
              <a:rPr lang="en-US" sz="6000" spc="-5" dirty="0"/>
              <a:t>Random Forest Classifier</a:t>
            </a:r>
            <a:br>
              <a:rPr lang="en-US" sz="6000" spc="-5" dirty="0"/>
            </a:br>
            <a:br>
              <a:rPr lang="en-US" sz="6000" spc="-5" dirty="0"/>
            </a:br>
            <a:endParaRPr sz="6000" dirty="0"/>
          </a:p>
        </p:txBody>
      </p:sp>
      <p:sp>
        <p:nvSpPr>
          <p:cNvPr id="4" name="object 4"/>
          <p:cNvSpPr txBox="1"/>
          <p:nvPr/>
        </p:nvSpPr>
        <p:spPr>
          <a:xfrm>
            <a:off x="0" y="4983168"/>
            <a:ext cx="8528050" cy="784446"/>
          </a:xfrm>
          <a:prstGeom prst="rect">
            <a:avLst/>
          </a:prstGeom>
        </p:spPr>
        <p:txBody>
          <a:bodyPr vert="horz" wrap="square" lIns="0" tIns="12700" rIns="0" bIns="0" rtlCol="0">
            <a:spAutoFit/>
          </a:bodyPr>
          <a:lstStyle/>
          <a:p>
            <a:pPr marL="2935605">
              <a:lnSpc>
                <a:spcPct val="100000"/>
              </a:lnSpc>
              <a:spcBef>
                <a:spcPts val="100"/>
              </a:spcBef>
              <a:tabLst>
                <a:tab pos="5328285" algn="l"/>
              </a:tabLst>
            </a:pPr>
            <a:r>
              <a:rPr sz="4000" spc="-10" dirty="0">
                <a:latin typeface="Calibri"/>
                <a:cs typeface="Calibri"/>
              </a:rPr>
              <a:t>	</a:t>
            </a:r>
            <a:r>
              <a:rPr lang="en-US" sz="4000" spc="-5" dirty="0">
                <a:latin typeface="Calibri"/>
                <a:cs typeface="Calibri"/>
              </a:rPr>
              <a:t>Jayaraj P B</a:t>
            </a:r>
            <a:endParaRPr sz="4000" dirty="0">
              <a:latin typeface="Calibri"/>
              <a:cs typeface="Calibri"/>
            </a:endParaRPr>
          </a:p>
          <a:p>
            <a:pPr marL="8437245">
              <a:lnSpc>
                <a:spcPts val="1155"/>
              </a:lnSpc>
            </a:pPr>
            <a:r>
              <a:rPr sz="1200" dirty="0">
                <a:solidFill>
                  <a:srgbClr val="898989"/>
                </a:solidFill>
                <a:latin typeface="Calibri"/>
                <a:cs typeface="Calibri"/>
              </a:rPr>
              <a:t>1</a:t>
            </a:r>
            <a:endParaRPr sz="12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C4B5C-9ED8-4A33-9595-30CB6D41142F}"/>
              </a:ext>
            </a:extLst>
          </p:cNvPr>
          <p:cNvSpPr>
            <a:spLocks noGrp="1"/>
          </p:cNvSpPr>
          <p:nvPr>
            <p:ph type="title"/>
          </p:nvPr>
        </p:nvSpPr>
        <p:spPr>
          <a:xfrm>
            <a:off x="1963229" y="90170"/>
            <a:ext cx="5217541" cy="677108"/>
          </a:xfrm>
        </p:spPr>
        <p:txBody>
          <a:bodyPr/>
          <a:lstStyle/>
          <a:p>
            <a:r>
              <a:rPr lang="en-IN" dirty="0"/>
              <a:t>Bagging and Pasting</a:t>
            </a:r>
          </a:p>
        </p:txBody>
      </p:sp>
      <p:sp>
        <p:nvSpPr>
          <p:cNvPr id="3" name="Text Placeholder 2">
            <a:extLst>
              <a:ext uri="{FF2B5EF4-FFF2-40B4-BE49-F238E27FC236}">
                <a16:creationId xmlns:a16="http://schemas.microsoft.com/office/drawing/2014/main" id="{330B879F-1E04-4829-B374-56F06C53FF53}"/>
              </a:ext>
            </a:extLst>
          </p:cNvPr>
          <p:cNvSpPr>
            <a:spLocks noGrp="1"/>
          </p:cNvSpPr>
          <p:nvPr>
            <p:ph type="body" idx="1"/>
          </p:nvPr>
        </p:nvSpPr>
        <p:spPr>
          <a:xfrm>
            <a:off x="321309" y="1392343"/>
            <a:ext cx="8501380" cy="4431983"/>
          </a:xfrm>
        </p:spPr>
        <p:txBody>
          <a:bodyPr/>
          <a:lstStyle/>
          <a:p>
            <a:pPr marL="342900" indent="-342900">
              <a:buFont typeface="Arial" panose="020B0604020202020204" pitchFamily="34" charset="0"/>
              <a:buChar char="•"/>
            </a:pPr>
            <a:r>
              <a:rPr lang="en-US" dirty="0"/>
              <a:t>One way to get a diverse set of classifiers is to use very</a:t>
            </a:r>
            <a:r>
              <a:rPr lang="en-US" b="1" dirty="0"/>
              <a:t> different training algorithms</a:t>
            </a:r>
            <a:r>
              <a:rPr lang="en-US" dirty="0"/>
              <a:t>, as just discussed.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Another approach is to use the </a:t>
            </a:r>
            <a:r>
              <a:rPr lang="en-US" b="1" dirty="0"/>
              <a:t>same training algorithm </a:t>
            </a:r>
            <a:r>
              <a:rPr lang="en-US" dirty="0"/>
              <a:t>for every predictor, but to train them on </a:t>
            </a:r>
            <a:r>
              <a:rPr lang="en-US" b="1" dirty="0"/>
              <a:t>different random subsets </a:t>
            </a:r>
            <a:r>
              <a:rPr lang="en-US" dirty="0"/>
              <a:t>of the training set.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When sampling is performed </a:t>
            </a:r>
            <a:r>
              <a:rPr lang="en-US" i="1" dirty="0"/>
              <a:t>with </a:t>
            </a:r>
            <a:r>
              <a:rPr lang="en-US" dirty="0"/>
              <a:t>replacement, this method is called </a:t>
            </a:r>
            <a:r>
              <a:rPr lang="en-US" i="1" dirty="0"/>
              <a:t>bagging </a:t>
            </a:r>
            <a:r>
              <a:rPr lang="en-US" dirty="0"/>
              <a:t>(short for </a:t>
            </a:r>
            <a:r>
              <a:rPr lang="en-US" i="1" dirty="0"/>
              <a:t>bootstrap aggregating</a:t>
            </a:r>
            <a:r>
              <a:rPr lang="en-US" dirty="0"/>
              <a:t>2).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When sampling is performed </a:t>
            </a:r>
            <a:r>
              <a:rPr lang="en-US" i="1" dirty="0"/>
              <a:t>without </a:t>
            </a:r>
            <a:r>
              <a:rPr lang="en-US" dirty="0"/>
              <a:t>replacement, it is called </a:t>
            </a:r>
            <a:r>
              <a:rPr lang="en-IN" b="1" i="1" dirty="0"/>
              <a:t>pasting</a:t>
            </a:r>
            <a:r>
              <a:rPr lang="en-IN" dirty="0"/>
              <a:t>.</a:t>
            </a:r>
          </a:p>
        </p:txBody>
      </p:sp>
    </p:spTree>
    <p:extLst>
      <p:ext uri="{BB962C8B-B14F-4D97-AF65-F5344CB8AC3E}">
        <p14:creationId xmlns:p14="http://schemas.microsoft.com/office/powerpoint/2010/main" val="3160469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F7B32-9B18-4B72-AF8B-733387C35030}"/>
              </a:ext>
            </a:extLst>
          </p:cNvPr>
          <p:cNvSpPr>
            <a:spLocks noGrp="1"/>
          </p:cNvSpPr>
          <p:nvPr>
            <p:ph type="title"/>
          </p:nvPr>
        </p:nvSpPr>
        <p:spPr>
          <a:xfrm>
            <a:off x="304801" y="90170"/>
            <a:ext cx="8153400" cy="677108"/>
          </a:xfrm>
        </p:spPr>
        <p:txBody>
          <a:bodyPr/>
          <a:lstStyle/>
          <a:p>
            <a:r>
              <a:rPr lang="en-US" i="1" dirty="0"/>
              <a:t>Training set sampling and training</a:t>
            </a:r>
            <a:endParaRPr lang="en-IN" dirty="0"/>
          </a:p>
        </p:txBody>
      </p:sp>
      <p:pic>
        <p:nvPicPr>
          <p:cNvPr id="4" name="Picture 3">
            <a:extLst>
              <a:ext uri="{FF2B5EF4-FFF2-40B4-BE49-F238E27FC236}">
                <a16:creationId xmlns:a16="http://schemas.microsoft.com/office/drawing/2014/main" id="{24555F8C-2178-42B5-AC59-FAA6352703AB}"/>
              </a:ext>
            </a:extLst>
          </p:cNvPr>
          <p:cNvPicPr>
            <a:picLocks noChangeAspect="1"/>
          </p:cNvPicPr>
          <p:nvPr/>
        </p:nvPicPr>
        <p:blipFill>
          <a:blip r:embed="rId2"/>
          <a:stretch>
            <a:fillRect/>
          </a:stretch>
        </p:blipFill>
        <p:spPr>
          <a:xfrm>
            <a:off x="646802" y="1171832"/>
            <a:ext cx="7469397" cy="3732382"/>
          </a:xfrm>
          <a:prstGeom prst="rect">
            <a:avLst/>
          </a:prstGeom>
        </p:spPr>
      </p:pic>
      <p:sp>
        <p:nvSpPr>
          <p:cNvPr id="3" name="Text Placeholder 2">
            <a:extLst>
              <a:ext uri="{FF2B5EF4-FFF2-40B4-BE49-F238E27FC236}">
                <a16:creationId xmlns:a16="http://schemas.microsoft.com/office/drawing/2014/main" id="{03EB21FB-D7AA-4DC8-8008-1003BCBA23CF}"/>
              </a:ext>
            </a:extLst>
          </p:cNvPr>
          <p:cNvSpPr>
            <a:spLocks noGrp="1"/>
          </p:cNvSpPr>
          <p:nvPr>
            <p:ph type="body" idx="1"/>
          </p:nvPr>
        </p:nvSpPr>
        <p:spPr>
          <a:xfrm>
            <a:off x="304800" y="5345054"/>
            <a:ext cx="8534400" cy="1015663"/>
          </a:xfrm>
        </p:spPr>
        <p:txBody>
          <a:bodyPr/>
          <a:lstStyle/>
          <a:p>
            <a:r>
              <a:rPr lang="en-US" sz="2200" dirty="0"/>
              <a:t>In other words, both bagging and pasting allow training instances to be </a:t>
            </a:r>
            <a:r>
              <a:rPr lang="en-US" sz="2200" b="1" dirty="0"/>
              <a:t>sampled several times </a:t>
            </a:r>
            <a:r>
              <a:rPr lang="en-US" sz="2200" dirty="0"/>
              <a:t>across multiple predictors, but only bagging allows training instances to be sampled several times for the same predictor</a:t>
            </a:r>
            <a:endParaRPr lang="en-IN" sz="2200" dirty="0"/>
          </a:p>
        </p:txBody>
      </p:sp>
    </p:spTree>
    <p:extLst>
      <p:ext uri="{BB962C8B-B14F-4D97-AF65-F5344CB8AC3E}">
        <p14:creationId xmlns:p14="http://schemas.microsoft.com/office/powerpoint/2010/main" val="705543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B6627-982C-4F6F-B7B0-49E55AC60F19}"/>
              </a:ext>
            </a:extLst>
          </p:cNvPr>
          <p:cNvSpPr>
            <a:spLocks noGrp="1"/>
          </p:cNvSpPr>
          <p:nvPr>
            <p:ph type="title"/>
          </p:nvPr>
        </p:nvSpPr>
        <p:spPr>
          <a:xfrm>
            <a:off x="533400" y="295011"/>
            <a:ext cx="7543799" cy="824230"/>
          </a:xfrm>
        </p:spPr>
        <p:txBody>
          <a:bodyPr/>
          <a:lstStyle/>
          <a:p>
            <a:r>
              <a:rPr lang="en-US" dirty="0"/>
              <a:t>Lower Variance for Ensemble</a:t>
            </a:r>
            <a:endParaRPr lang="en-IN" dirty="0"/>
          </a:p>
        </p:txBody>
      </p:sp>
      <p:sp>
        <p:nvSpPr>
          <p:cNvPr id="3" name="Text Placeholder 2">
            <a:extLst>
              <a:ext uri="{FF2B5EF4-FFF2-40B4-BE49-F238E27FC236}">
                <a16:creationId xmlns:a16="http://schemas.microsoft.com/office/drawing/2014/main" id="{B44D4C0F-121F-4FDC-9527-30D08709F1D7}"/>
              </a:ext>
            </a:extLst>
          </p:cNvPr>
          <p:cNvSpPr>
            <a:spLocks noGrp="1"/>
          </p:cNvSpPr>
          <p:nvPr>
            <p:ph type="body" idx="1"/>
          </p:nvPr>
        </p:nvSpPr>
        <p:spPr>
          <a:xfrm>
            <a:off x="321309" y="1392343"/>
            <a:ext cx="8501380" cy="5539978"/>
          </a:xfrm>
        </p:spPr>
        <p:txBody>
          <a:bodyPr/>
          <a:lstStyle/>
          <a:p>
            <a:pPr marL="342900" indent="-342900">
              <a:buFont typeface="Arial" panose="020B0604020202020204" pitchFamily="34" charset="0"/>
              <a:buChar char="•"/>
            </a:pPr>
            <a:r>
              <a:rPr lang="en-US" dirty="0"/>
              <a:t>Once all predictors are trained, the ensemble can make a prediction for a new instance by simply </a:t>
            </a:r>
            <a:r>
              <a:rPr lang="en-US" b="1" dirty="0"/>
              <a:t>aggregating</a:t>
            </a:r>
            <a:r>
              <a:rPr lang="en-US" dirty="0"/>
              <a:t> the predictions of all predictors. The aggregation function is typically the </a:t>
            </a:r>
            <a:r>
              <a:rPr lang="en-US" b="1" i="1" dirty="0"/>
              <a:t>statistical mode </a:t>
            </a:r>
            <a:r>
              <a:rPr lang="en-US" dirty="0"/>
              <a:t>for classification, or the </a:t>
            </a:r>
            <a:r>
              <a:rPr lang="en-US" b="1" dirty="0"/>
              <a:t>average</a:t>
            </a:r>
            <a:r>
              <a:rPr lang="en-US" dirty="0"/>
              <a:t> for regression.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b="1" dirty="0"/>
              <a:t>The individual predictor </a:t>
            </a:r>
            <a:r>
              <a:rPr lang="en-US" dirty="0"/>
              <a:t>has a </a:t>
            </a:r>
            <a:r>
              <a:rPr lang="en-US" b="1" dirty="0"/>
              <a:t>higher bias </a:t>
            </a:r>
            <a:r>
              <a:rPr lang="en-US" dirty="0"/>
              <a:t>than if it were trained on the original training set, but aggregation reduces both bias</a:t>
            </a:r>
            <a:r>
              <a:rPr lang="en-US" b="1" dirty="0"/>
              <a:t> </a:t>
            </a:r>
            <a:r>
              <a:rPr lang="en-US" dirty="0"/>
              <a:t>and</a:t>
            </a:r>
            <a:r>
              <a:rPr lang="en-US" b="1" dirty="0"/>
              <a:t> variance.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Generally, the net result is that the </a:t>
            </a:r>
            <a:r>
              <a:rPr lang="en-US" b="1" dirty="0"/>
              <a:t>ensemble </a:t>
            </a:r>
            <a:r>
              <a:rPr lang="en-US" dirty="0"/>
              <a:t>has a</a:t>
            </a:r>
            <a:r>
              <a:rPr lang="en-US" b="1" dirty="0"/>
              <a:t> similar bias but a lower variance </a:t>
            </a:r>
            <a:r>
              <a:rPr lang="en-US" dirty="0"/>
              <a:t>than a single predictor trained on the </a:t>
            </a:r>
            <a:r>
              <a:rPr lang="en-IN" dirty="0"/>
              <a:t>original training set.</a:t>
            </a:r>
            <a:endParaRPr lang="en-US" dirty="0"/>
          </a:p>
          <a:p>
            <a:endParaRPr lang="en-US" dirty="0"/>
          </a:p>
          <a:p>
            <a:endParaRPr lang="en-IN" dirty="0"/>
          </a:p>
        </p:txBody>
      </p:sp>
    </p:spTree>
    <p:extLst>
      <p:ext uri="{BB962C8B-B14F-4D97-AF65-F5344CB8AC3E}">
        <p14:creationId xmlns:p14="http://schemas.microsoft.com/office/powerpoint/2010/main" val="3469095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0E341-E99E-4A83-AC5E-A0C2ABE0E029}"/>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DDFC9C83-6BA8-4766-8D24-EF1CE0B0E71A}"/>
              </a:ext>
            </a:extLst>
          </p:cNvPr>
          <p:cNvSpPr>
            <a:spLocks noGrp="1"/>
          </p:cNvSpPr>
          <p:nvPr>
            <p:ph type="body" idx="1"/>
          </p:nvPr>
        </p:nvSpPr>
        <p:spPr>
          <a:xfrm>
            <a:off x="321309" y="1392343"/>
            <a:ext cx="8501380" cy="2215991"/>
          </a:xfrm>
        </p:spPr>
        <p:txBody>
          <a:bodyPr/>
          <a:lstStyle/>
          <a:p>
            <a:pPr marL="342900" indent="-342900">
              <a:buFont typeface="Arial" panose="020B0604020202020204" pitchFamily="34" charset="0"/>
              <a:buChar char="•"/>
            </a:pPr>
            <a:r>
              <a:rPr lang="en-US" dirty="0"/>
              <a:t>Predictors can all be trained in parallel, via different CPU cores or even different servers.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Similarly, predictions can be made in parallel. This is one of the reasons why bagging and pasting are such </a:t>
            </a:r>
            <a:r>
              <a:rPr lang="en-US" b="1" dirty="0"/>
              <a:t>popular methods</a:t>
            </a:r>
            <a:r>
              <a:rPr lang="en-US" dirty="0"/>
              <a:t>: they </a:t>
            </a:r>
            <a:r>
              <a:rPr lang="en-IN" dirty="0"/>
              <a:t>scale very well.</a:t>
            </a:r>
          </a:p>
        </p:txBody>
      </p:sp>
    </p:spTree>
    <p:extLst>
      <p:ext uri="{BB962C8B-B14F-4D97-AF65-F5344CB8AC3E}">
        <p14:creationId xmlns:p14="http://schemas.microsoft.com/office/powerpoint/2010/main" val="2549759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C5F44-DD44-4A0F-BC56-22668ED0BB66}"/>
              </a:ext>
            </a:extLst>
          </p:cNvPr>
          <p:cNvSpPr>
            <a:spLocks noGrp="1"/>
          </p:cNvSpPr>
          <p:nvPr>
            <p:ph type="title"/>
          </p:nvPr>
        </p:nvSpPr>
        <p:spPr/>
        <p:txBody>
          <a:bodyPr/>
          <a:lstStyle/>
          <a:p>
            <a:r>
              <a:rPr lang="en-IN" b="1" i="1" dirty="0"/>
              <a:t>Ensemble Learning</a:t>
            </a:r>
            <a:endParaRPr lang="en-IN" dirty="0"/>
          </a:p>
        </p:txBody>
      </p:sp>
      <p:sp>
        <p:nvSpPr>
          <p:cNvPr id="3" name="Text Placeholder 2">
            <a:extLst>
              <a:ext uri="{FF2B5EF4-FFF2-40B4-BE49-F238E27FC236}">
                <a16:creationId xmlns:a16="http://schemas.microsoft.com/office/drawing/2014/main" id="{9FFADC8B-32B2-4FD6-9B10-D6C1CCC2C5DA}"/>
              </a:ext>
            </a:extLst>
          </p:cNvPr>
          <p:cNvSpPr>
            <a:spLocks noGrp="1"/>
          </p:cNvSpPr>
          <p:nvPr>
            <p:ph type="body" idx="1"/>
          </p:nvPr>
        </p:nvSpPr>
        <p:spPr>
          <a:xfrm>
            <a:off x="533400" y="941433"/>
            <a:ext cx="8501380" cy="5539978"/>
          </a:xfrm>
        </p:spPr>
        <p:txBody>
          <a:bodyPr/>
          <a:lstStyle/>
          <a:p>
            <a:r>
              <a:rPr lang="en-IN" b="1" i="1" dirty="0"/>
              <a:t>Ensemble </a:t>
            </a:r>
            <a:r>
              <a:rPr lang="en-IN" dirty="0"/>
              <a:t>simply means combining multiple models. Thus a collection of models is used to make predictions rather than an individual model.</a:t>
            </a:r>
          </a:p>
          <a:p>
            <a:endParaRPr lang="en-IN" dirty="0"/>
          </a:p>
          <a:p>
            <a:r>
              <a:rPr lang="en-IN" dirty="0"/>
              <a:t>Ensemble uses two types of methods:</a:t>
            </a:r>
          </a:p>
          <a:p>
            <a:r>
              <a:rPr lang="en-IN" b="1" dirty="0"/>
              <a:t>Bagging</a:t>
            </a:r>
            <a:endParaRPr lang="en-IN" dirty="0"/>
          </a:p>
          <a:p>
            <a:r>
              <a:rPr lang="en-IN" dirty="0"/>
              <a:t>It creates a different training subset from sample training data with replacement &amp; the final output is based on majority voting. For example,  Random Forest.</a:t>
            </a:r>
          </a:p>
          <a:p>
            <a:endParaRPr lang="en-IN" dirty="0"/>
          </a:p>
          <a:p>
            <a:r>
              <a:rPr lang="en-IN" b="1" dirty="0"/>
              <a:t>Boosting</a:t>
            </a:r>
            <a:endParaRPr lang="en-IN" dirty="0"/>
          </a:p>
          <a:p>
            <a:r>
              <a:rPr lang="en-IN" dirty="0"/>
              <a:t>It combines weak learners into strong learners by creating sequential models such that the final model has the highest accuracy. For example,  ADA BOOST, XG BOOST.</a:t>
            </a:r>
          </a:p>
          <a:p>
            <a:endParaRPr lang="en-IN" dirty="0"/>
          </a:p>
        </p:txBody>
      </p:sp>
    </p:spTree>
    <p:extLst>
      <p:ext uri="{BB962C8B-B14F-4D97-AF65-F5344CB8AC3E}">
        <p14:creationId xmlns:p14="http://schemas.microsoft.com/office/powerpoint/2010/main" val="2718000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1C3BD-5CE2-43CD-A841-D3DE6CB6A589}"/>
              </a:ext>
            </a:extLst>
          </p:cNvPr>
          <p:cNvSpPr>
            <a:spLocks noGrp="1"/>
          </p:cNvSpPr>
          <p:nvPr>
            <p:ph type="title"/>
          </p:nvPr>
        </p:nvSpPr>
        <p:spPr/>
        <p:txBody>
          <a:bodyPr/>
          <a:lstStyle/>
          <a:p>
            <a:r>
              <a:rPr lang="en-US" dirty="0"/>
              <a:t>Bagging  Vs Boosting</a:t>
            </a:r>
            <a:endParaRPr lang="en-IN" dirty="0"/>
          </a:p>
        </p:txBody>
      </p:sp>
      <p:pic>
        <p:nvPicPr>
          <p:cNvPr id="4" name="Picture 3" descr="random forest | methods of ensemble">
            <a:extLst>
              <a:ext uri="{FF2B5EF4-FFF2-40B4-BE49-F238E27FC236}">
                <a16:creationId xmlns:a16="http://schemas.microsoft.com/office/drawing/2014/main" id="{49C7FE33-96F6-4C2E-9364-218959E1D52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76401"/>
            <a:ext cx="7543800" cy="3789256"/>
          </a:xfrm>
          <a:prstGeom prst="rect">
            <a:avLst/>
          </a:prstGeom>
          <a:noFill/>
          <a:ln>
            <a:noFill/>
          </a:ln>
        </p:spPr>
      </p:pic>
    </p:spTree>
    <p:extLst>
      <p:ext uri="{BB962C8B-B14F-4D97-AF65-F5344CB8AC3E}">
        <p14:creationId xmlns:p14="http://schemas.microsoft.com/office/powerpoint/2010/main" val="3811187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8CA33FCD-C4C1-4E68-ACB0-766FC2726E21}"/>
              </a:ext>
            </a:extLst>
          </p:cNvPr>
          <p:cNvSpPr>
            <a:spLocks noGrp="1"/>
          </p:cNvSpPr>
          <p:nvPr>
            <p:ph type="title" idx="4294967295"/>
          </p:nvPr>
        </p:nvSpPr>
        <p:spPr/>
        <p:txBody>
          <a:bodyPr/>
          <a:lstStyle/>
          <a:p>
            <a:r>
              <a:rPr lang="en-US" altLang="en-US" b="1"/>
              <a:t>Bagging</a:t>
            </a:r>
          </a:p>
        </p:txBody>
      </p:sp>
      <p:sp>
        <p:nvSpPr>
          <p:cNvPr id="113667" name="Rectangle 3">
            <a:extLst>
              <a:ext uri="{FF2B5EF4-FFF2-40B4-BE49-F238E27FC236}">
                <a16:creationId xmlns:a16="http://schemas.microsoft.com/office/drawing/2014/main" id="{0519C32C-32C0-4736-AC9E-CC11BD3DECB5}"/>
              </a:ext>
            </a:extLst>
          </p:cNvPr>
          <p:cNvSpPr>
            <a:spLocks noGrp="1"/>
          </p:cNvSpPr>
          <p:nvPr>
            <p:ph type="body" idx="4294967295"/>
          </p:nvPr>
        </p:nvSpPr>
        <p:spPr/>
        <p:txBody>
          <a:bodyPr/>
          <a:lstStyle/>
          <a:p>
            <a:pPr>
              <a:buFont typeface="Arial" panose="020B0604020202020204" pitchFamily="34" charset="0"/>
              <a:buChar char="•"/>
            </a:pPr>
            <a:r>
              <a:rPr lang="en-US" altLang="en-US" sz="3000" b="0"/>
              <a:t>Bagging or </a:t>
            </a:r>
            <a:r>
              <a:rPr lang="en-US" altLang="en-US" sz="3000" b="0" i="1"/>
              <a:t>bootstrap aggregation </a:t>
            </a:r>
            <a:r>
              <a:rPr lang="en-US" altLang="en-US" sz="3000" b="0"/>
              <a:t>a technique for reducing the variance of an estimated prediction function. </a:t>
            </a:r>
          </a:p>
          <a:p>
            <a:pPr>
              <a:buFont typeface="Arial" panose="020B0604020202020204" pitchFamily="34" charset="0"/>
              <a:buChar char="•"/>
            </a:pPr>
            <a:endParaRPr lang="en-US" altLang="en-US" sz="3000" b="0"/>
          </a:p>
          <a:p>
            <a:pPr>
              <a:buFont typeface="Arial" panose="020B0604020202020204" pitchFamily="34" charset="0"/>
              <a:buChar char="•"/>
            </a:pPr>
            <a:r>
              <a:rPr lang="en-US" altLang="en-US" sz="3000" b="0"/>
              <a:t>For classification, a </a:t>
            </a:r>
            <a:r>
              <a:rPr lang="en-US" altLang="en-US" sz="3000" b="0" i="1"/>
              <a:t>committee </a:t>
            </a:r>
            <a:r>
              <a:rPr lang="en-US" altLang="en-US" sz="3000" b="0"/>
              <a:t>of trees each</a:t>
            </a:r>
          </a:p>
          <a:p>
            <a:r>
              <a:rPr lang="en-US" altLang="en-US" sz="3000" b="0"/>
              <a:t>    cast a vote for the predicted class.</a:t>
            </a:r>
          </a:p>
        </p:txBody>
      </p:sp>
    </p:spTree>
    <p:extLst>
      <p:ext uri="{BB962C8B-B14F-4D97-AF65-F5344CB8AC3E}">
        <p14:creationId xmlns:p14="http://schemas.microsoft.com/office/powerpoint/2010/main" val="1622147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95D71696-4984-457E-AE4D-A4586FABDDA0}"/>
              </a:ext>
            </a:extLst>
          </p:cNvPr>
          <p:cNvSpPr>
            <a:spLocks noGrp="1"/>
          </p:cNvSpPr>
          <p:nvPr>
            <p:ph type="title" idx="4294967295"/>
          </p:nvPr>
        </p:nvSpPr>
        <p:spPr/>
        <p:txBody>
          <a:bodyPr/>
          <a:lstStyle/>
          <a:p>
            <a:r>
              <a:rPr lang="en-US" altLang="en-US" b="1"/>
              <a:t>Bootstrap</a:t>
            </a:r>
          </a:p>
        </p:txBody>
      </p:sp>
      <p:sp>
        <p:nvSpPr>
          <p:cNvPr id="124933" name="Text Box 5">
            <a:extLst>
              <a:ext uri="{FF2B5EF4-FFF2-40B4-BE49-F238E27FC236}">
                <a16:creationId xmlns:a16="http://schemas.microsoft.com/office/drawing/2014/main" id="{DFC33CF9-5F52-4254-82B8-AC1752D01484}"/>
              </a:ext>
            </a:extLst>
          </p:cNvPr>
          <p:cNvSpPr txBox="1">
            <a:spLocks noChangeArrowheads="1"/>
          </p:cNvSpPr>
          <p:nvPr/>
        </p:nvSpPr>
        <p:spPr bwMode="auto">
          <a:xfrm>
            <a:off x="395288" y="1268413"/>
            <a:ext cx="848995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alibri" panose="020F0502020204030204" pitchFamily="34" charset="0"/>
              </a:rPr>
              <a:t>The basic idea:</a:t>
            </a:r>
          </a:p>
          <a:p>
            <a:endParaRPr lang="en-US" altLang="en-US" sz="2400">
              <a:latin typeface="Calibri" panose="020F0502020204030204" pitchFamily="34" charset="0"/>
            </a:endParaRPr>
          </a:p>
          <a:p>
            <a:r>
              <a:rPr lang="en-US" altLang="en-US" sz="2400">
                <a:latin typeface="Calibri" panose="020F0502020204030204" pitchFamily="34" charset="0"/>
              </a:rPr>
              <a:t>randomly draw datasets </a:t>
            </a:r>
            <a:r>
              <a:rPr lang="en-US" altLang="en-US" sz="2400" i="1">
                <a:solidFill>
                  <a:srgbClr val="FF0000"/>
                </a:solidFill>
                <a:latin typeface="Calibri" panose="020F0502020204030204" pitchFamily="34" charset="0"/>
              </a:rPr>
              <a:t>with replacement</a:t>
            </a:r>
            <a:r>
              <a:rPr lang="en-US" altLang="en-US" sz="2400">
                <a:latin typeface="Calibri" panose="020F0502020204030204" pitchFamily="34" charset="0"/>
              </a:rPr>
              <a:t> from the </a:t>
            </a:r>
          </a:p>
          <a:p>
            <a:r>
              <a:rPr lang="en-US" altLang="en-US" sz="2400">
                <a:latin typeface="Calibri" panose="020F0502020204030204" pitchFamily="34" charset="0"/>
              </a:rPr>
              <a:t>training data, each sample </a:t>
            </a:r>
            <a:r>
              <a:rPr lang="en-US" altLang="en-US" sz="2400" i="1">
                <a:solidFill>
                  <a:srgbClr val="FF0000"/>
                </a:solidFill>
                <a:latin typeface="Calibri" panose="020F0502020204030204" pitchFamily="34" charset="0"/>
              </a:rPr>
              <a:t>the same size as the original training set</a:t>
            </a:r>
          </a:p>
          <a:p>
            <a:endParaRPr lang="en-US" altLang="en-US" sz="2400" i="1">
              <a:solidFill>
                <a:srgbClr val="FF0000"/>
              </a:solidFill>
              <a:latin typeface="Calibri" panose="020F0502020204030204" pitchFamily="34" charset="0"/>
            </a:endParaRPr>
          </a:p>
        </p:txBody>
      </p:sp>
      <p:pic>
        <p:nvPicPr>
          <p:cNvPr id="124935" name="Picture 7">
            <a:extLst>
              <a:ext uri="{FF2B5EF4-FFF2-40B4-BE49-F238E27FC236}">
                <a16:creationId xmlns:a16="http://schemas.microsoft.com/office/drawing/2014/main" id="{97EA8D50-7C37-4F3A-955D-4D96B8717D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8893" t="18896" r="22240" b="26103"/>
          <a:stretch>
            <a:fillRect/>
          </a:stretch>
        </p:blipFill>
        <p:spPr bwMode="auto">
          <a:xfrm>
            <a:off x="684213" y="2997200"/>
            <a:ext cx="5183187" cy="302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5498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68E5E-7314-4CD4-93F6-C3EB0FD94526}"/>
              </a:ext>
            </a:extLst>
          </p:cNvPr>
          <p:cNvSpPr>
            <a:spLocks noGrp="1"/>
          </p:cNvSpPr>
          <p:nvPr>
            <p:ph type="title"/>
          </p:nvPr>
        </p:nvSpPr>
        <p:spPr>
          <a:xfrm>
            <a:off x="1963229" y="90171"/>
            <a:ext cx="5199571" cy="748030"/>
          </a:xfrm>
        </p:spPr>
        <p:txBody>
          <a:bodyPr/>
          <a:lstStyle/>
          <a:p>
            <a:r>
              <a:rPr lang="en-IN" dirty="0"/>
              <a:t>Bagging</a:t>
            </a:r>
            <a:br>
              <a:rPr lang="en-IN" dirty="0"/>
            </a:br>
            <a:endParaRPr lang="en-IN" dirty="0"/>
          </a:p>
        </p:txBody>
      </p:sp>
      <p:sp>
        <p:nvSpPr>
          <p:cNvPr id="3" name="Text Placeholder 2">
            <a:extLst>
              <a:ext uri="{FF2B5EF4-FFF2-40B4-BE49-F238E27FC236}">
                <a16:creationId xmlns:a16="http://schemas.microsoft.com/office/drawing/2014/main" id="{E380F885-7BC5-4F2B-84F6-15B030A7E9A9}"/>
              </a:ext>
            </a:extLst>
          </p:cNvPr>
          <p:cNvSpPr>
            <a:spLocks noGrp="1"/>
          </p:cNvSpPr>
          <p:nvPr>
            <p:ph type="body" idx="1"/>
          </p:nvPr>
        </p:nvSpPr>
        <p:spPr>
          <a:xfrm>
            <a:off x="152400" y="863601"/>
            <a:ext cx="8670290" cy="5909310"/>
          </a:xfrm>
        </p:spPr>
        <p:txBody>
          <a:bodyPr/>
          <a:lstStyle/>
          <a:p>
            <a:r>
              <a:rPr lang="en-IN" dirty="0"/>
              <a:t>Bagging, also known as Bootstrap Aggregation, serves as the ensemble technique in the Random Forest algorithm. </a:t>
            </a:r>
          </a:p>
          <a:p>
            <a:pPr marL="342900" lvl="0" indent="-342900">
              <a:buFont typeface="Arial" panose="020B0604020202020204" pitchFamily="34" charset="0"/>
              <a:buChar char="•"/>
            </a:pPr>
            <a:r>
              <a:rPr lang="en-IN" b="1" dirty="0"/>
              <a:t>Selection of Subset</a:t>
            </a:r>
            <a:r>
              <a:rPr lang="en-IN" dirty="0"/>
              <a:t>: Bagging starts by choosing a random sample, or subset, from the entire dataset.</a:t>
            </a:r>
          </a:p>
          <a:p>
            <a:pPr marL="342900" lvl="0" indent="-342900">
              <a:buFont typeface="Arial" panose="020B0604020202020204" pitchFamily="34" charset="0"/>
              <a:buChar char="•"/>
            </a:pPr>
            <a:r>
              <a:rPr lang="en-IN" b="1" dirty="0"/>
              <a:t>Bootstrap Sampling</a:t>
            </a:r>
            <a:r>
              <a:rPr lang="en-IN" dirty="0"/>
              <a:t>: Each model is then created from these samples, called Bootstrap Samples, which are taken from the original data with replacement. The step of row sampling with replacement is referred to as bootstrapping.</a:t>
            </a:r>
          </a:p>
          <a:p>
            <a:pPr marL="342900" lvl="0" indent="-342900">
              <a:buFont typeface="Arial" panose="020B0604020202020204" pitchFamily="34" charset="0"/>
              <a:buChar char="•"/>
            </a:pPr>
            <a:r>
              <a:rPr lang="en-IN" b="1" dirty="0"/>
              <a:t>Independent Model Training</a:t>
            </a:r>
            <a:r>
              <a:rPr lang="en-IN" dirty="0"/>
              <a:t>: Each model is trained independently on its corresponding Bootstrap Sample. This training process generates results for each model.</a:t>
            </a:r>
          </a:p>
          <a:p>
            <a:pPr marL="342900" lvl="0" indent="-342900">
              <a:buFont typeface="Arial" panose="020B0604020202020204" pitchFamily="34" charset="0"/>
              <a:buChar char="•"/>
            </a:pPr>
            <a:r>
              <a:rPr lang="en-IN" b="1" dirty="0"/>
              <a:t>Majority Voting</a:t>
            </a:r>
            <a:r>
              <a:rPr lang="en-IN" dirty="0"/>
              <a:t>: The final output is determined by combining the results of all models through majority voting. The most commonly predicted outcome among the models is selected.</a:t>
            </a:r>
          </a:p>
          <a:p>
            <a:pPr marL="342900" lvl="0" indent="-342900">
              <a:buFont typeface="Arial" panose="020B0604020202020204" pitchFamily="34" charset="0"/>
              <a:buChar char="•"/>
            </a:pPr>
            <a:r>
              <a:rPr lang="en-IN" b="1" dirty="0"/>
              <a:t>Aggregation</a:t>
            </a:r>
            <a:r>
              <a:rPr lang="en-IN" dirty="0"/>
              <a:t>: This step, which involves combining all the results and generating the final output based on majority voting.</a:t>
            </a:r>
          </a:p>
        </p:txBody>
      </p:sp>
    </p:spTree>
    <p:extLst>
      <p:ext uri="{BB962C8B-B14F-4D97-AF65-F5344CB8AC3E}">
        <p14:creationId xmlns:p14="http://schemas.microsoft.com/office/powerpoint/2010/main" val="3429651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04A6D-C1E9-46BF-BB27-9F66A3221B1D}"/>
              </a:ext>
            </a:extLst>
          </p:cNvPr>
          <p:cNvSpPr>
            <a:spLocks noGrp="1"/>
          </p:cNvSpPr>
          <p:nvPr>
            <p:ph type="title"/>
          </p:nvPr>
        </p:nvSpPr>
        <p:spPr/>
        <p:txBody>
          <a:bodyPr/>
          <a:lstStyle/>
          <a:p>
            <a:endParaRPr lang="en-IN"/>
          </a:p>
        </p:txBody>
      </p:sp>
      <p:pic>
        <p:nvPicPr>
          <p:cNvPr id="4" name="Picture 3" descr="bagging random forest">
            <a:extLst>
              <a:ext uri="{FF2B5EF4-FFF2-40B4-BE49-F238E27FC236}">
                <a16:creationId xmlns:a16="http://schemas.microsoft.com/office/drawing/2014/main" id="{7390E4ED-0A92-4500-8630-E4F1EC2FEF8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42999" y="1854623"/>
            <a:ext cx="6858000" cy="3810000"/>
          </a:xfrm>
          <a:prstGeom prst="rect">
            <a:avLst/>
          </a:prstGeom>
          <a:noFill/>
          <a:ln>
            <a:noFill/>
          </a:ln>
        </p:spPr>
      </p:pic>
    </p:spTree>
    <p:extLst>
      <p:ext uri="{BB962C8B-B14F-4D97-AF65-F5344CB8AC3E}">
        <p14:creationId xmlns:p14="http://schemas.microsoft.com/office/powerpoint/2010/main" val="901657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ABEE1-5A08-4A89-ABF0-4AF42031DFED}"/>
              </a:ext>
            </a:extLst>
          </p:cNvPr>
          <p:cNvSpPr>
            <a:spLocks noGrp="1"/>
          </p:cNvSpPr>
          <p:nvPr>
            <p:ph type="title"/>
          </p:nvPr>
        </p:nvSpPr>
        <p:spPr>
          <a:xfrm>
            <a:off x="1600200" y="780166"/>
            <a:ext cx="5217541" cy="695960"/>
          </a:xfrm>
        </p:spPr>
        <p:txBody>
          <a:bodyPr/>
          <a:lstStyle/>
          <a:p>
            <a:r>
              <a:rPr lang="en-US" dirty="0"/>
              <a:t>Outline</a:t>
            </a:r>
            <a:endParaRPr lang="en-IN" dirty="0"/>
          </a:p>
        </p:txBody>
      </p:sp>
      <p:sp>
        <p:nvSpPr>
          <p:cNvPr id="3" name="Text Placeholder 2">
            <a:extLst>
              <a:ext uri="{FF2B5EF4-FFF2-40B4-BE49-F238E27FC236}">
                <a16:creationId xmlns:a16="http://schemas.microsoft.com/office/drawing/2014/main" id="{0BA40627-DDF3-4D1E-A32A-399456E1D490}"/>
              </a:ext>
            </a:extLst>
          </p:cNvPr>
          <p:cNvSpPr>
            <a:spLocks noGrp="1"/>
          </p:cNvSpPr>
          <p:nvPr>
            <p:ph type="body" idx="1"/>
          </p:nvPr>
        </p:nvSpPr>
        <p:spPr>
          <a:xfrm>
            <a:off x="910780" y="1752600"/>
            <a:ext cx="6596380" cy="3164841"/>
          </a:xfrm>
        </p:spPr>
        <p:txBody>
          <a:bodyPr/>
          <a:lstStyle/>
          <a:p>
            <a:pPr marL="457200" indent="-457200">
              <a:lnSpc>
                <a:spcPct val="150000"/>
              </a:lnSpc>
              <a:buAutoNum type="arabicPeriod"/>
            </a:pPr>
            <a:r>
              <a:rPr lang="en-US" sz="2800" dirty="0"/>
              <a:t>Decision Tree – Recap</a:t>
            </a:r>
          </a:p>
          <a:p>
            <a:pPr marL="457200" indent="-457200">
              <a:lnSpc>
                <a:spcPct val="150000"/>
              </a:lnSpc>
              <a:buAutoNum type="arabicPeriod"/>
            </a:pPr>
            <a:r>
              <a:rPr lang="en-US" sz="2800" dirty="0"/>
              <a:t>Random Forest Classifier – Overview</a:t>
            </a:r>
          </a:p>
          <a:p>
            <a:pPr marL="457200" indent="-457200">
              <a:lnSpc>
                <a:spcPct val="150000"/>
              </a:lnSpc>
              <a:buAutoNum type="arabicPeriod"/>
            </a:pPr>
            <a:r>
              <a:rPr lang="en-US" sz="2800" dirty="0"/>
              <a:t>Bagging &amp; Boosting</a:t>
            </a:r>
          </a:p>
          <a:p>
            <a:pPr marL="457200" indent="-457200">
              <a:lnSpc>
                <a:spcPct val="150000"/>
              </a:lnSpc>
              <a:buAutoNum type="arabicPeriod"/>
            </a:pPr>
            <a:r>
              <a:rPr lang="en-US" sz="2800" dirty="0"/>
              <a:t>Working of Random Forest Algorithm</a:t>
            </a:r>
          </a:p>
          <a:p>
            <a:pPr marL="457200" indent="-457200">
              <a:lnSpc>
                <a:spcPct val="150000"/>
              </a:lnSpc>
              <a:buAutoNum type="arabicPeriod"/>
            </a:pPr>
            <a:r>
              <a:rPr lang="en-US" sz="2800" dirty="0"/>
              <a:t>Case Study Application – Drug Discovery</a:t>
            </a:r>
            <a:endParaRPr lang="en-IN" sz="2800" dirty="0"/>
          </a:p>
        </p:txBody>
      </p:sp>
    </p:spTree>
    <p:extLst>
      <p:ext uri="{BB962C8B-B14F-4D97-AF65-F5344CB8AC3E}">
        <p14:creationId xmlns:p14="http://schemas.microsoft.com/office/powerpoint/2010/main" val="3748923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gging ensemble model random forest">
            <a:extLst>
              <a:ext uri="{FF2B5EF4-FFF2-40B4-BE49-F238E27FC236}">
                <a16:creationId xmlns:a16="http://schemas.microsoft.com/office/drawing/2014/main" id="{BD5C4786-DD2F-4C6D-B356-E414D44F42F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143000"/>
            <a:ext cx="6477000" cy="4983903"/>
          </a:xfrm>
          <a:prstGeom prst="rect">
            <a:avLst/>
          </a:prstGeom>
          <a:noFill/>
          <a:ln>
            <a:noFill/>
          </a:ln>
        </p:spPr>
      </p:pic>
    </p:spTree>
    <p:extLst>
      <p:ext uri="{BB962C8B-B14F-4D97-AF65-F5344CB8AC3E}">
        <p14:creationId xmlns:p14="http://schemas.microsoft.com/office/powerpoint/2010/main" val="3787458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90DE4-A944-4B03-8590-00674274201A}"/>
              </a:ext>
            </a:extLst>
          </p:cNvPr>
          <p:cNvSpPr>
            <a:spLocks noGrp="1"/>
          </p:cNvSpPr>
          <p:nvPr>
            <p:ph type="title"/>
          </p:nvPr>
        </p:nvSpPr>
        <p:spPr/>
        <p:txBody>
          <a:bodyPr/>
          <a:lstStyle/>
          <a:p>
            <a:r>
              <a:rPr lang="en-US" i="1" dirty="0"/>
              <a:t>out-of-bag </a:t>
            </a:r>
            <a:r>
              <a:rPr lang="en-IN" dirty="0"/>
              <a:t>Evaluation</a:t>
            </a:r>
          </a:p>
        </p:txBody>
      </p:sp>
      <p:sp>
        <p:nvSpPr>
          <p:cNvPr id="3" name="Text Placeholder 2">
            <a:extLst>
              <a:ext uri="{FF2B5EF4-FFF2-40B4-BE49-F238E27FC236}">
                <a16:creationId xmlns:a16="http://schemas.microsoft.com/office/drawing/2014/main" id="{D2B41BB5-0823-4891-9B23-DD7FC080B033}"/>
              </a:ext>
            </a:extLst>
          </p:cNvPr>
          <p:cNvSpPr>
            <a:spLocks noGrp="1"/>
          </p:cNvSpPr>
          <p:nvPr>
            <p:ph type="body" idx="1"/>
          </p:nvPr>
        </p:nvSpPr>
        <p:spPr>
          <a:xfrm>
            <a:off x="321309" y="1143000"/>
            <a:ext cx="8501380" cy="5170646"/>
          </a:xfrm>
        </p:spPr>
        <p:txBody>
          <a:bodyPr/>
          <a:lstStyle/>
          <a:p>
            <a:pPr marL="342900" indent="-342900">
              <a:buFont typeface="Arial" panose="020B0604020202020204" pitchFamily="34" charset="0"/>
              <a:buChar char="•"/>
            </a:pPr>
            <a:r>
              <a:rPr lang="en-US" dirty="0"/>
              <a:t>With bagging, some instances may be sampled </a:t>
            </a:r>
            <a:r>
              <a:rPr lang="en-US" b="1" dirty="0"/>
              <a:t>several</a:t>
            </a:r>
            <a:r>
              <a:rPr lang="en-US" dirty="0"/>
              <a:t> </a:t>
            </a:r>
            <a:r>
              <a:rPr lang="en-US" b="1" dirty="0"/>
              <a:t>times</a:t>
            </a:r>
            <a:r>
              <a:rPr lang="en-US" dirty="0"/>
              <a:t> for any given predictor, while others may </a:t>
            </a:r>
            <a:r>
              <a:rPr lang="en-US" b="1" dirty="0"/>
              <a:t>not be sampled </a:t>
            </a:r>
            <a:r>
              <a:rPr lang="en-US" dirty="0"/>
              <a:t>at all. By default a Bagging Classifier samples </a:t>
            </a:r>
            <a:r>
              <a:rPr lang="en-US" i="1" dirty="0"/>
              <a:t>m </a:t>
            </a:r>
            <a:r>
              <a:rPr lang="en-US" dirty="0"/>
              <a:t>training instances with replacement, where </a:t>
            </a:r>
            <a:r>
              <a:rPr lang="en-US" i="1" dirty="0"/>
              <a:t>m </a:t>
            </a:r>
            <a:r>
              <a:rPr lang="en-US" dirty="0"/>
              <a:t>is the size of the training set. This means that only about </a:t>
            </a:r>
            <a:r>
              <a:rPr lang="en-US" b="1" dirty="0"/>
              <a:t>63% of the training instances </a:t>
            </a:r>
            <a:r>
              <a:rPr lang="en-US" dirty="0"/>
              <a:t>are sampled on average for each predictor.</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 The </a:t>
            </a:r>
            <a:r>
              <a:rPr lang="en-US" b="1" dirty="0"/>
              <a:t>remaining 37% </a:t>
            </a:r>
            <a:r>
              <a:rPr lang="en-US" dirty="0"/>
              <a:t>of the training instances that are not sampled are called </a:t>
            </a:r>
            <a:r>
              <a:rPr lang="en-US" b="1" i="1" dirty="0"/>
              <a:t>out-of-bag </a:t>
            </a:r>
            <a:r>
              <a:rPr lang="en-US" b="1" dirty="0"/>
              <a:t>(</a:t>
            </a:r>
            <a:r>
              <a:rPr lang="en-US" b="1" dirty="0" err="1"/>
              <a:t>oob</a:t>
            </a:r>
            <a:r>
              <a:rPr lang="en-US" b="1" dirty="0"/>
              <a:t>) </a:t>
            </a:r>
            <a:r>
              <a:rPr lang="en-US" dirty="0"/>
              <a:t>instances. Note that they are not the same 37% </a:t>
            </a:r>
            <a:r>
              <a:rPr lang="en-IN" dirty="0"/>
              <a:t>for all predictors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Since a predictor never sees the </a:t>
            </a:r>
            <a:r>
              <a:rPr lang="en-US" b="1" dirty="0" err="1"/>
              <a:t>oob</a:t>
            </a:r>
            <a:r>
              <a:rPr lang="en-US" dirty="0"/>
              <a:t> instances during training, it can be evaluated on these instances, without the need for a separate validation set. </a:t>
            </a:r>
            <a:endParaRPr lang="en-IN" dirty="0"/>
          </a:p>
        </p:txBody>
      </p:sp>
    </p:spTree>
    <p:extLst>
      <p:ext uri="{BB962C8B-B14F-4D97-AF65-F5344CB8AC3E}">
        <p14:creationId xmlns:p14="http://schemas.microsoft.com/office/powerpoint/2010/main" val="3528097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4282F-7CF2-4A0E-A686-F5A842FD4B89}"/>
              </a:ext>
            </a:extLst>
          </p:cNvPr>
          <p:cNvSpPr>
            <a:spLocks noGrp="1"/>
          </p:cNvSpPr>
          <p:nvPr>
            <p:ph type="title"/>
          </p:nvPr>
        </p:nvSpPr>
        <p:spPr>
          <a:xfrm>
            <a:off x="152400" y="90170"/>
            <a:ext cx="8670289" cy="615553"/>
          </a:xfrm>
        </p:spPr>
        <p:txBody>
          <a:bodyPr/>
          <a:lstStyle/>
          <a:p>
            <a:r>
              <a:rPr lang="en-US" sz="4000" dirty="0"/>
              <a:t>Random Patches and Random Subspaces</a:t>
            </a:r>
            <a:endParaRPr lang="en-IN" sz="4000" dirty="0"/>
          </a:p>
        </p:txBody>
      </p:sp>
      <p:sp>
        <p:nvSpPr>
          <p:cNvPr id="3" name="Text Placeholder 2">
            <a:extLst>
              <a:ext uri="{FF2B5EF4-FFF2-40B4-BE49-F238E27FC236}">
                <a16:creationId xmlns:a16="http://schemas.microsoft.com/office/drawing/2014/main" id="{6D26E9EB-70A5-4C6B-9C00-0FD56548302E}"/>
              </a:ext>
            </a:extLst>
          </p:cNvPr>
          <p:cNvSpPr>
            <a:spLocks noGrp="1"/>
          </p:cNvSpPr>
          <p:nvPr>
            <p:ph type="body" idx="1"/>
          </p:nvPr>
        </p:nvSpPr>
        <p:spPr>
          <a:xfrm>
            <a:off x="306795" y="914400"/>
            <a:ext cx="8501380" cy="6432530"/>
          </a:xfrm>
        </p:spPr>
        <p:txBody>
          <a:bodyPr/>
          <a:lstStyle/>
          <a:p>
            <a:pPr marL="342900" indent="-342900">
              <a:buFont typeface="Arial" panose="020B0604020202020204" pitchFamily="34" charset="0"/>
              <a:buChar char="•"/>
            </a:pPr>
            <a:r>
              <a:rPr lang="en-US" sz="2200" dirty="0"/>
              <a:t>The Bagging Classifier class supports </a:t>
            </a:r>
            <a:r>
              <a:rPr lang="en-US" sz="2200" b="1" dirty="0"/>
              <a:t>sampling the features </a:t>
            </a:r>
            <a:r>
              <a:rPr lang="en-US" sz="2200" dirty="0"/>
              <a:t>as well. This is controlled by two hyperparameters</a:t>
            </a:r>
            <a:r>
              <a:rPr lang="en-US" sz="2200" b="1" dirty="0"/>
              <a:t>: </a:t>
            </a:r>
            <a:r>
              <a:rPr lang="en-US" sz="2200" b="1" dirty="0" err="1"/>
              <a:t>max_features</a:t>
            </a:r>
            <a:r>
              <a:rPr lang="en-US" sz="2200" b="1" dirty="0"/>
              <a:t> and </a:t>
            </a:r>
            <a:r>
              <a:rPr lang="en-US" sz="2200" b="1" dirty="0" err="1"/>
              <a:t>bootstrap_features</a:t>
            </a:r>
            <a:r>
              <a:rPr lang="en-US" sz="2200" b="1" dirty="0"/>
              <a:t>. </a:t>
            </a:r>
            <a:r>
              <a:rPr lang="en-US" sz="2200" dirty="0"/>
              <a:t>They work the same way as </a:t>
            </a:r>
            <a:r>
              <a:rPr lang="en-US" sz="2200" dirty="0" err="1"/>
              <a:t>max_samples</a:t>
            </a:r>
            <a:r>
              <a:rPr lang="en-US" sz="2200" dirty="0"/>
              <a:t> and bootstrap, but for </a:t>
            </a:r>
            <a:r>
              <a:rPr lang="en-US" sz="2200" b="1" dirty="0"/>
              <a:t>feature sampling</a:t>
            </a:r>
            <a:r>
              <a:rPr lang="en-US" sz="2200" dirty="0"/>
              <a:t> instead of instance sampling.  </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Thus, each predictor will be trained on a random subset of the </a:t>
            </a:r>
            <a:r>
              <a:rPr lang="en-IN" sz="2200" dirty="0"/>
              <a:t>input features.</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This is particularly useful when you are dealing with high-dimensional inputs (such as </a:t>
            </a:r>
            <a:r>
              <a:rPr lang="en-US" sz="2200" b="1" dirty="0"/>
              <a:t>images</a:t>
            </a:r>
            <a:r>
              <a:rPr lang="en-US" sz="2200" dirty="0"/>
              <a:t>). Sampling both training instances and features is called the </a:t>
            </a:r>
            <a:r>
              <a:rPr lang="en-US" sz="2200" b="1" i="1" dirty="0"/>
              <a:t>Random </a:t>
            </a:r>
            <a:r>
              <a:rPr lang="en-IN" sz="2200" b="1" i="1" dirty="0"/>
              <a:t>Patches </a:t>
            </a:r>
            <a:r>
              <a:rPr lang="en-IN" sz="2200" b="1" dirty="0"/>
              <a:t>method.</a:t>
            </a:r>
          </a:p>
          <a:p>
            <a:pPr marL="342900" indent="-342900">
              <a:buFont typeface="Arial" panose="020B0604020202020204" pitchFamily="34" charset="0"/>
              <a:buChar char="•"/>
            </a:pPr>
            <a:endParaRPr lang="en-US" sz="2200" b="1" dirty="0"/>
          </a:p>
          <a:p>
            <a:pPr marL="342900" indent="-342900">
              <a:buFont typeface="Arial" panose="020B0604020202020204" pitchFamily="34" charset="0"/>
              <a:buChar char="•"/>
            </a:pPr>
            <a:r>
              <a:rPr lang="en-US" sz="2200" dirty="0"/>
              <a:t>Keeping all training instances but sampling features is called the </a:t>
            </a:r>
            <a:r>
              <a:rPr lang="en-US" sz="2200" b="1" i="1" dirty="0"/>
              <a:t>Random Subspaces </a:t>
            </a:r>
            <a:r>
              <a:rPr lang="en-US" sz="2200" b="1" dirty="0"/>
              <a:t>method</a:t>
            </a:r>
            <a:r>
              <a:rPr lang="en-US" sz="2200" dirty="0"/>
              <a:t>.</a:t>
            </a:r>
          </a:p>
          <a:p>
            <a:pPr marL="342900" indent="-342900">
              <a:buFont typeface="Arial" panose="020B0604020202020204" pitchFamily="34" charset="0"/>
              <a:buChar char="•"/>
            </a:pPr>
            <a:endParaRPr lang="en-US" sz="2200" b="1" dirty="0"/>
          </a:p>
          <a:p>
            <a:pPr marL="342900" indent="-342900">
              <a:buFont typeface="Arial" panose="020B0604020202020204" pitchFamily="34" charset="0"/>
              <a:buChar char="•"/>
            </a:pPr>
            <a:r>
              <a:rPr lang="en-US" sz="2200" dirty="0"/>
              <a:t>Sampling features results in even </a:t>
            </a:r>
            <a:r>
              <a:rPr lang="en-US" sz="2200" b="1" dirty="0"/>
              <a:t>more predictor diversity</a:t>
            </a:r>
            <a:r>
              <a:rPr lang="en-US" sz="2200" dirty="0"/>
              <a:t>, trading a bit more bias for </a:t>
            </a:r>
            <a:r>
              <a:rPr lang="en-IN" sz="2200" dirty="0"/>
              <a:t>a lower variance.</a:t>
            </a:r>
            <a:endParaRPr lang="en-IN" sz="2200" b="1" dirty="0"/>
          </a:p>
          <a:p>
            <a:endParaRPr lang="en-US" sz="2200" b="1" dirty="0"/>
          </a:p>
          <a:p>
            <a:endParaRPr lang="en-IN" sz="2200" b="1" dirty="0"/>
          </a:p>
        </p:txBody>
      </p:sp>
    </p:spTree>
    <p:extLst>
      <p:ext uri="{BB962C8B-B14F-4D97-AF65-F5344CB8AC3E}">
        <p14:creationId xmlns:p14="http://schemas.microsoft.com/office/powerpoint/2010/main" val="5970388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67D82-2AFD-4961-B988-A6E8E53738FC}"/>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40FFBD2C-F6EA-4283-9D35-6CB91BD4ACBB}"/>
              </a:ext>
            </a:extLst>
          </p:cNvPr>
          <p:cNvSpPr>
            <a:spLocks noGrp="1"/>
          </p:cNvSpPr>
          <p:nvPr>
            <p:ph type="body" idx="1"/>
          </p:nvPr>
        </p:nvSpPr>
        <p:spPr>
          <a:xfrm>
            <a:off x="321309" y="1392343"/>
            <a:ext cx="8501380" cy="2954655"/>
          </a:xfrm>
        </p:spPr>
        <p:txBody>
          <a:bodyPr/>
          <a:lstStyle/>
          <a:p>
            <a:pPr marL="342900" indent="-342900">
              <a:buFont typeface="Arial" panose="020B0604020202020204" pitchFamily="34" charset="0"/>
              <a:buChar char="•"/>
            </a:pPr>
            <a:r>
              <a:rPr lang="en-US" dirty="0"/>
              <a:t>For example, you can train a group of Decision Tree classifiers, each on a different random subset of the training set. To make predictions, you just obtain the predictions of all individual trees, then predict the class that gets the most votes.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Such an ensemble of Decision Trees is called a </a:t>
            </a:r>
            <a:r>
              <a:rPr lang="en-US" b="1" dirty="0"/>
              <a:t>Random Forest</a:t>
            </a:r>
            <a:r>
              <a:rPr lang="en-US" dirty="0"/>
              <a:t>, and despite its simplicity, this is one of the most powerful Machine Learning algorithms</a:t>
            </a:r>
            <a:endParaRPr lang="en-IN" dirty="0"/>
          </a:p>
        </p:txBody>
      </p:sp>
    </p:spTree>
    <p:extLst>
      <p:ext uri="{BB962C8B-B14F-4D97-AF65-F5344CB8AC3E}">
        <p14:creationId xmlns:p14="http://schemas.microsoft.com/office/powerpoint/2010/main" val="28740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489B9-DAD5-4724-AF5B-34ACC16DDE08}"/>
              </a:ext>
            </a:extLst>
          </p:cNvPr>
          <p:cNvSpPr>
            <a:spLocks noGrp="1"/>
          </p:cNvSpPr>
          <p:nvPr>
            <p:ph type="title"/>
          </p:nvPr>
        </p:nvSpPr>
        <p:spPr>
          <a:xfrm>
            <a:off x="1963229" y="90170"/>
            <a:ext cx="5217541" cy="677108"/>
          </a:xfrm>
        </p:spPr>
        <p:txBody>
          <a:bodyPr/>
          <a:lstStyle/>
          <a:p>
            <a:r>
              <a:rPr lang="en-IN" dirty="0"/>
              <a:t>Feature Importance</a:t>
            </a:r>
          </a:p>
        </p:txBody>
      </p:sp>
      <p:sp>
        <p:nvSpPr>
          <p:cNvPr id="3" name="Text Placeholder 2">
            <a:extLst>
              <a:ext uri="{FF2B5EF4-FFF2-40B4-BE49-F238E27FC236}">
                <a16:creationId xmlns:a16="http://schemas.microsoft.com/office/drawing/2014/main" id="{61DD551C-969C-4118-8FBE-8C232CA0AFDC}"/>
              </a:ext>
            </a:extLst>
          </p:cNvPr>
          <p:cNvSpPr>
            <a:spLocks noGrp="1"/>
          </p:cNvSpPr>
          <p:nvPr>
            <p:ph type="body" idx="1"/>
          </p:nvPr>
        </p:nvSpPr>
        <p:spPr>
          <a:xfrm>
            <a:off x="321309" y="1392343"/>
            <a:ext cx="8501380" cy="3323987"/>
          </a:xfrm>
        </p:spPr>
        <p:txBody>
          <a:bodyPr/>
          <a:lstStyle/>
          <a:p>
            <a:pPr marL="342900" indent="-342900">
              <a:buFont typeface="Arial" panose="020B0604020202020204" pitchFamily="34" charset="0"/>
              <a:buChar char="•"/>
            </a:pPr>
            <a:r>
              <a:rPr lang="en-US" dirty="0"/>
              <a:t>Yet another great quality of Random Forests is that they make it easy to measure the relative importance of each feature. </a:t>
            </a:r>
            <a:r>
              <a:rPr lang="en-US" dirty="0" err="1"/>
              <a:t>Scikit</a:t>
            </a:r>
            <a:r>
              <a:rPr lang="en-US" dirty="0"/>
              <a:t>-Learn measures a feature’s importance by looking at how much the tree nodes that use that feature reduce impurity on average(across all trees in the forest).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More precisely, it is a weighted average, where each node’s weight is equal to the number of training samples that are associated with it</a:t>
            </a:r>
            <a:endParaRPr lang="en-IN" dirty="0"/>
          </a:p>
        </p:txBody>
      </p:sp>
    </p:spTree>
    <p:extLst>
      <p:ext uri="{BB962C8B-B14F-4D97-AF65-F5344CB8AC3E}">
        <p14:creationId xmlns:p14="http://schemas.microsoft.com/office/powerpoint/2010/main" val="8545721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7F5CF-32D2-4A91-90DF-8FCC4FF320FE}"/>
              </a:ext>
            </a:extLst>
          </p:cNvPr>
          <p:cNvSpPr>
            <a:spLocks noGrp="1"/>
          </p:cNvSpPr>
          <p:nvPr>
            <p:ph type="title"/>
          </p:nvPr>
        </p:nvSpPr>
        <p:spPr>
          <a:xfrm>
            <a:off x="1963229" y="90170"/>
            <a:ext cx="6190171" cy="677108"/>
          </a:xfrm>
        </p:spPr>
        <p:txBody>
          <a:bodyPr/>
          <a:lstStyle/>
          <a:p>
            <a:r>
              <a:rPr lang="en-US" dirty="0"/>
              <a:t>Greater tree diversity in RF</a:t>
            </a:r>
            <a:endParaRPr lang="en-IN" dirty="0"/>
          </a:p>
        </p:txBody>
      </p:sp>
      <p:sp>
        <p:nvSpPr>
          <p:cNvPr id="3" name="Text Placeholder 2">
            <a:extLst>
              <a:ext uri="{FF2B5EF4-FFF2-40B4-BE49-F238E27FC236}">
                <a16:creationId xmlns:a16="http://schemas.microsoft.com/office/drawing/2014/main" id="{A289231D-141D-4543-8B61-AF48DFA682FB}"/>
              </a:ext>
            </a:extLst>
          </p:cNvPr>
          <p:cNvSpPr>
            <a:spLocks noGrp="1"/>
          </p:cNvSpPr>
          <p:nvPr>
            <p:ph type="body" idx="1"/>
          </p:nvPr>
        </p:nvSpPr>
        <p:spPr>
          <a:xfrm>
            <a:off x="321309" y="1392343"/>
            <a:ext cx="8501380" cy="4062651"/>
          </a:xfrm>
        </p:spPr>
        <p:txBody>
          <a:bodyPr/>
          <a:lstStyle/>
          <a:p>
            <a:pPr marL="342900" indent="-342900">
              <a:buFont typeface="Arial" panose="020B0604020202020204" pitchFamily="34" charset="0"/>
              <a:buChar char="•"/>
            </a:pPr>
            <a:r>
              <a:rPr lang="en-US" dirty="0"/>
              <a:t>A Random Forest is an ensemble of Decision Trees, generally trained via the bagging method (typically with </a:t>
            </a:r>
            <a:r>
              <a:rPr lang="en-US" dirty="0" err="1"/>
              <a:t>max_samples</a:t>
            </a:r>
            <a:r>
              <a:rPr lang="en-US" dirty="0"/>
              <a:t> set to the size of the training set).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 Random Forest algorithm introduces extra randomness when growing trees; instead of searching for the very best feature when splitting a node, it searches for the best feature among a random subset of features.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 This results in </a:t>
            </a:r>
            <a:r>
              <a:rPr lang="en-US" b="1" dirty="0"/>
              <a:t>a greater tree diversity</a:t>
            </a:r>
            <a:r>
              <a:rPr lang="en-US" dirty="0"/>
              <a:t>, which trades a higher bias for a </a:t>
            </a:r>
            <a:r>
              <a:rPr lang="en-US" b="1" dirty="0"/>
              <a:t>lower variance</a:t>
            </a:r>
            <a:r>
              <a:rPr lang="en-US" dirty="0"/>
              <a:t>, </a:t>
            </a:r>
            <a:r>
              <a:rPr lang="en-IN" dirty="0"/>
              <a:t>generally yielding an overall better model.</a:t>
            </a:r>
          </a:p>
        </p:txBody>
      </p:sp>
    </p:spTree>
    <p:extLst>
      <p:ext uri="{BB962C8B-B14F-4D97-AF65-F5344CB8AC3E}">
        <p14:creationId xmlns:p14="http://schemas.microsoft.com/office/powerpoint/2010/main" val="602017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6F66-8C65-4707-8635-D2A621AE673E}"/>
              </a:ext>
            </a:extLst>
          </p:cNvPr>
          <p:cNvSpPr>
            <a:spLocks noGrp="1"/>
          </p:cNvSpPr>
          <p:nvPr>
            <p:ph type="title"/>
          </p:nvPr>
        </p:nvSpPr>
        <p:spPr/>
        <p:txBody>
          <a:bodyPr/>
          <a:lstStyle/>
          <a:p>
            <a:r>
              <a:rPr lang="en-US" dirty="0"/>
              <a:t>Random Forest</a:t>
            </a:r>
            <a:endParaRPr lang="en-IN" dirty="0"/>
          </a:p>
        </p:txBody>
      </p:sp>
      <p:sp>
        <p:nvSpPr>
          <p:cNvPr id="3" name="Text Placeholder 2">
            <a:extLst>
              <a:ext uri="{FF2B5EF4-FFF2-40B4-BE49-F238E27FC236}">
                <a16:creationId xmlns:a16="http://schemas.microsoft.com/office/drawing/2014/main" id="{13F8568A-EBB3-40FB-B90D-49ED67C1F7DB}"/>
              </a:ext>
            </a:extLst>
          </p:cNvPr>
          <p:cNvSpPr>
            <a:spLocks noGrp="1"/>
          </p:cNvSpPr>
          <p:nvPr>
            <p:ph type="body" idx="1"/>
          </p:nvPr>
        </p:nvSpPr>
        <p:spPr>
          <a:xfrm>
            <a:off x="304800" y="1014668"/>
            <a:ext cx="8229600" cy="4062651"/>
          </a:xfrm>
        </p:spPr>
        <p:txBody>
          <a:bodyPr/>
          <a:lstStyle/>
          <a:p>
            <a:r>
              <a:rPr lang="en-IN" dirty="0"/>
              <a:t>Random forest is a commonly-used machine learning algorithm trademarked by </a:t>
            </a:r>
            <a:r>
              <a:rPr lang="en-IN" b="1" dirty="0"/>
              <a:t>Leo </a:t>
            </a:r>
            <a:r>
              <a:rPr lang="en-IN" b="1" dirty="0" err="1"/>
              <a:t>Breiman</a:t>
            </a:r>
            <a:r>
              <a:rPr lang="en-IN" b="1" dirty="0"/>
              <a:t> </a:t>
            </a:r>
            <a:r>
              <a:rPr lang="en-IN" dirty="0"/>
              <a:t>and Adele Cutler, which combines the output of multiple decision trees to reach a single result.</a:t>
            </a:r>
          </a:p>
          <a:p>
            <a:endParaRPr lang="en-US" dirty="0"/>
          </a:p>
          <a:p>
            <a:r>
              <a:rPr lang="en-IN" dirty="0"/>
              <a:t>It is based on the concept of </a:t>
            </a:r>
            <a:r>
              <a:rPr lang="en-IN" b="1" dirty="0"/>
              <a:t>ensemble learning,</a:t>
            </a:r>
            <a:r>
              <a:rPr lang="en-IN" dirty="0"/>
              <a:t> which is a process of </a:t>
            </a:r>
            <a:r>
              <a:rPr lang="en-IN" i="1" dirty="0"/>
              <a:t>combining multiple classifiers to solve a complex problem and to improve the performance of the model.</a:t>
            </a:r>
            <a:endParaRPr lang="en-IN" dirty="0"/>
          </a:p>
          <a:p>
            <a:endParaRPr lang="en-IN" dirty="0"/>
          </a:p>
          <a:p>
            <a:endParaRPr lang="en-US" dirty="0"/>
          </a:p>
          <a:p>
            <a:endParaRPr lang="en-IN" b="1" dirty="0"/>
          </a:p>
          <a:p>
            <a:endParaRPr lang="en-IN" dirty="0"/>
          </a:p>
        </p:txBody>
      </p:sp>
    </p:spTree>
    <p:extLst>
      <p:ext uri="{BB962C8B-B14F-4D97-AF65-F5344CB8AC3E}">
        <p14:creationId xmlns:p14="http://schemas.microsoft.com/office/powerpoint/2010/main" val="4053639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93CCC8-C931-4F54-BED6-46734D312782}"/>
              </a:ext>
            </a:extLst>
          </p:cNvPr>
          <p:cNvSpPr>
            <a:spLocks noGrp="1"/>
          </p:cNvSpPr>
          <p:nvPr>
            <p:ph type="body" idx="1"/>
          </p:nvPr>
        </p:nvSpPr>
        <p:spPr>
          <a:xfrm>
            <a:off x="321309" y="36286"/>
            <a:ext cx="8501380" cy="4062651"/>
          </a:xfrm>
        </p:spPr>
        <p:txBody>
          <a:bodyPr/>
          <a:lstStyle/>
          <a:p>
            <a:r>
              <a:rPr lang="en-IN" b="1" dirty="0"/>
              <a:t>Real-Life Analogy of Random Forest</a:t>
            </a:r>
          </a:p>
          <a:p>
            <a:endParaRPr lang="en-US" dirty="0"/>
          </a:p>
          <a:p>
            <a:r>
              <a:rPr lang="en-IN" dirty="0"/>
              <a:t>A student named X wants to choose a course after his 10+2, and he is confused about the choice of course based on his skill set. So he decides to consult various people like his cousins, teachers, parents, degree students, and working people. He asks them varied questions like why he should choose, job opportunities with that course, course fee, etc. Finally, after consulting various people about the course he decides to take the course suggested by most people.</a:t>
            </a:r>
          </a:p>
          <a:p>
            <a:endParaRPr lang="en-IN" dirty="0"/>
          </a:p>
        </p:txBody>
      </p:sp>
      <p:pic>
        <p:nvPicPr>
          <p:cNvPr id="4" name="Picture 3" descr="random forest flowchart">
            <a:extLst>
              <a:ext uri="{FF2B5EF4-FFF2-40B4-BE49-F238E27FC236}">
                <a16:creationId xmlns:a16="http://schemas.microsoft.com/office/drawing/2014/main" id="{F98E5A4A-31B2-49FF-ACCE-B3F700860C0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95399" y="4098937"/>
            <a:ext cx="6553200" cy="2476499"/>
          </a:xfrm>
          <a:prstGeom prst="rect">
            <a:avLst/>
          </a:prstGeom>
          <a:noFill/>
          <a:ln>
            <a:noFill/>
          </a:ln>
        </p:spPr>
      </p:pic>
    </p:spTree>
    <p:extLst>
      <p:ext uri="{BB962C8B-B14F-4D97-AF65-F5344CB8AC3E}">
        <p14:creationId xmlns:p14="http://schemas.microsoft.com/office/powerpoint/2010/main" val="2554742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hape 52">
            <a:extLst>
              <a:ext uri="{FF2B5EF4-FFF2-40B4-BE49-F238E27FC236}">
                <a16:creationId xmlns:a16="http://schemas.microsoft.com/office/drawing/2014/main" id="{1DFFE306-5F16-514A-A8E5-2C037B4C3EC0}"/>
              </a:ext>
            </a:extLst>
          </p:cNvPr>
          <p:cNvSpPr txBox="1"/>
          <p:nvPr/>
        </p:nvSpPr>
        <p:spPr>
          <a:xfrm>
            <a:off x="177401" y="958050"/>
            <a:ext cx="8790431" cy="706200"/>
          </a:xfrm>
          <a:prstGeom prst="rect">
            <a:avLst/>
          </a:prstGeom>
          <a:noFill/>
          <a:ln>
            <a:noFill/>
          </a:ln>
        </p:spPr>
        <p:txBody>
          <a:bodyPr lIns="91425" tIns="91425" rIns="91425" bIns="91425" anchor="t" anchorCtr="0">
            <a:noAutofit/>
          </a:bodyPr>
          <a:lstStyle/>
          <a:p>
            <a:pPr algn="ctr"/>
            <a:r>
              <a:rPr lang="en" sz="3200" dirty="0"/>
              <a:t>History of Random Forests</a:t>
            </a:r>
          </a:p>
        </p:txBody>
      </p:sp>
      <p:sp>
        <p:nvSpPr>
          <p:cNvPr id="24" name="Shape 53">
            <a:extLst>
              <a:ext uri="{FF2B5EF4-FFF2-40B4-BE49-F238E27FC236}">
                <a16:creationId xmlns:a16="http://schemas.microsoft.com/office/drawing/2014/main" id="{D0B7B3AF-BFFE-A846-B46B-85685D0AF043}"/>
              </a:ext>
            </a:extLst>
          </p:cNvPr>
          <p:cNvSpPr txBox="1"/>
          <p:nvPr/>
        </p:nvSpPr>
        <p:spPr>
          <a:xfrm>
            <a:off x="263865" y="1897007"/>
            <a:ext cx="8703966" cy="3615370"/>
          </a:xfrm>
          <a:prstGeom prst="rect">
            <a:avLst/>
          </a:prstGeom>
          <a:noFill/>
          <a:ln>
            <a:noFill/>
          </a:ln>
        </p:spPr>
        <p:txBody>
          <a:bodyPr lIns="91425" tIns="91425" rIns="91425" bIns="91425" anchor="ctr" anchorCtr="0">
            <a:noAutofit/>
          </a:bodyPr>
          <a:lstStyle/>
          <a:p>
            <a:pPr marL="342900" indent="-342900">
              <a:buFont typeface="Arial" panose="020B0604020202020204" pitchFamily="34" charset="0"/>
              <a:buChar char="•"/>
            </a:pPr>
            <a:r>
              <a:rPr lang="en" sz="2000" dirty="0"/>
              <a:t>Introduction of the Random Subspace Method</a:t>
            </a:r>
          </a:p>
          <a:p>
            <a:pPr marL="720000" indent="-342900">
              <a:buFont typeface="Wingdings" pitchFamily="2" charset="2"/>
              <a:buChar char="Ø"/>
            </a:pPr>
            <a:r>
              <a:rPr lang="en" sz="2000" dirty="0">
                <a:solidFill>
                  <a:srgbClr val="0070C0"/>
                </a:solidFill>
              </a:rPr>
              <a:t>“Random Decision Forests” [Ho, 1995] and “The Random Subspace M</a:t>
            </a:r>
            <a:r>
              <a:rPr lang="ro-RO" sz="2000" dirty="0">
                <a:solidFill>
                  <a:srgbClr val="0070C0"/>
                </a:solidFill>
              </a:rPr>
              <a:t>e</a:t>
            </a:r>
            <a:r>
              <a:rPr lang="en" sz="2000" dirty="0" err="1">
                <a:solidFill>
                  <a:srgbClr val="0070C0"/>
                </a:solidFill>
              </a:rPr>
              <a:t>thod</a:t>
            </a:r>
            <a:r>
              <a:rPr lang="en" sz="2000" dirty="0">
                <a:solidFill>
                  <a:srgbClr val="0070C0"/>
                </a:solidFill>
              </a:rPr>
              <a:t> for Constructing Decision Forests” [Ho, 1998]</a:t>
            </a:r>
          </a:p>
          <a:p>
            <a:pPr marL="342900" indent="-342900">
              <a:buFont typeface="Arial" panose="020B0604020202020204" pitchFamily="34" charset="0"/>
              <a:buChar char="•"/>
            </a:pPr>
            <a:endParaRPr lang="en" sz="1000" dirty="0"/>
          </a:p>
          <a:p>
            <a:endParaRPr lang="en" sz="1000" dirty="0"/>
          </a:p>
          <a:p>
            <a:endParaRPr lang="en" sz="1000" dirty="0"/>
          </a:p>
          <a:p>
            <a:endParaRPr lang="en" sz="1000" dirty="0"/>
          </a:p>
          <a:p>
            <a:pPr marL="342900" indent="-342900">
              <a:buFont typeface="Arial" panose="020B0604020202020204" pitchFamily="34" charset="0"/>
              <a:buChar char="•"/>
            </a:pPr>
            <a:r>
              <a:rPr lang="en" sz="2000" dirty="0"/>
              <a:t>Combined the Random Subspace Method with Bagging. Introduce the term </a:t>
            </a:r>
            <a:r>
              <a:rPr lang="en" sz="2000" dirty="0">
                <a:solidFill>
                  <a:srgbClr val="FF0000"/>
                </a:solidFill>
              </a:rPr>
              <a:t>Random Forest </a:t>
            </a:r>
            <a:r>
              <a:rPr lang="en" sz="2000" dirty="0"/>
              <a:t>(a trademark of Leo </a:t>
            </a:r>
            <a:r>
              <a:rPr lang="en" sz="2000" dirty="0" err="1"/>
              <a:t>Breiman</a:t>
            </a:r>
            <a:r>
              <a:rPr lang="en" sz="2000" dirty="0"/>
              <a:t> and Adele Cutler)</a:t>
            </a:r>
          </a:p>
          <a:p>
            <a:pPr marL="720000" indent="-342900">
              <a:buFont typeface="Wingdings" pitchFamily="2" charset="2"/>
              <a:buChar char="Ø"/>
            </a:pPr>
            <a:r>
              <a:rPr lang="en" sz="2000" dirty="0">
                <a:solidFill>
                  <a:srgbClr val="0070C0"/>
                </a:solidFill>
              </a:rPr>
              <a:t>“Random Forests” [</a:t>
            </a:r>
            <a:r>
              <a:rPr lang="en" sz="2000" dirty="0" err="1">
                <a:solidFill>
                  <a:srgbClr val="0070C0"/>
                </a:solidFill>
              </a:rPr>
              <a:t>Breiman</a:t>
            </a:r>
            <a:r>
              <a:rPr lang="en" sz="2000" dirty="0">
                <a:solidFill>
                  <a:srgbClr val="0070C0"/>
                </a:solidFill>
              </a:rPr>
              <a:t>, 2001]</a:t>
            </a:r>
          </a:p>
        </p:txBody>
      </p:sp>
    </p:spTree>
    <p:extLst>
      <p:ext uri="{BB962C8B-B14F-4D97-AF65-F5344CB8AC3E}">
        <p14:creationId xmlns:p14="http://schemas.microsoft.com/office/powerpoint/2010/main" val="15691042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3A5308B-59D9-EBAC-13FE-8060EAE4022E}"/>
              </a:ext>
            </a:extLst>
          </p:cNvPr>
          <p:cNvSpPr>
            <a:spLocks noGrp="1"/>
          </p:cNvSpPr>
          <p:nvPr>
            <p:ph idx="1"/>
          </p:nvPr>
        </p:nvSpPr>
        <p:spPr>
          <a:xfrm>
            <a:off x="274954" y="1254760"/>
            <a:ext cx="8594092" cy="5375488"/>
          </a:xfrm>
        </p:spPr>
        <p:txBody>
          <a:bodyPr>
            <a:normAutofit/>
          </a:bodyPr>
          <a:lstStyle/>
          <a:p>
            <a:endParaRPr lang="en-US" dirty="0"/>
          </a:p>
          <a:p>
            <a:r>
              <a:rPr lang="en-US" dirty="0"/>
              <a:t>Random Forests can be regarded as ensemble learning with decision trees</a:t>
            </a:r>
          </a:p>
          <a:p>
            <a:pPr lvl="1"/>
            <a:r>
              <a:rPr lang="en-US" dirty="0"/>
              <a:t>Instead of building a single decision tree and use it to make predictions, build many slightly different trees . Combine their predictions using majority voting</a:t>
            </a:r>
          </a:p>
          <a:p>
            <a:pPr lvl="1"/>
            <a:endParaRPr lang="en-US" dirty="0"/>
          </a:p>
          <a:p>
            <a:r>
              <a:rPr lang="en-US" dirty="0"/>
              <a:t>The main two concepts behind random forests are:</a:t>
            </a:r>
          </a:p>
          <a:p>
            <a:pPr lvl="1"/>
            <a:r>
              <a:rPr lang="en-US" dirty="0"/>
              <a:t>The wisdom of the crowd — a large group of experts are collectively smarter than individual experts</a:t>
            </a:r>
          </a:p>
          <a:p>
            <a:pPr lvl="1"/>
            <a:r>
              <a:rPr lang="en-US" dirty="0"/>
              <a:t>Diversification — a set of uncorrelated tress</a:t>
            </a:r>
          </a:p>
          <a:p>
            <a:pPr lvl="1"/>
            <a:endParaRPr lang="en-US" dirty="0"/>
          </a:p>
          <a:p>
            <a:r>
              <a:rPr lang="en-US" dirty="0"/>
              <a:t>A supervised machine learning algorithm </a:t>
            </a:r>
          </a:p>
          <a:p>
            <a:endParaRPr lang="en-US" dirty="0"/>
          </a:p>
        </p:txBody>
      </p:sp>
      <p:sp>
        <p:nvSpPr>
          <p:cNvPr id="2" name="Title 1">
            <a:extLst>
              <a:ext uri="{FF2B5EF4-FFF2-40B4-BE49-F238E27FC236}">
                <a16:creationId xmlns:a16="http://schemas.microsoft.com/office/drawing/2014/main" id="{15320A0E-BC07-89D0-4EDB-987B0F599761}"/>
              </a:ext>
            </a:extLst>
          </p:cNvPr>
          <p:cNvSpPr>
            <a:spLocks noGrp="1"/>
          </p:cNvSpPr>
          <p:nvPr>
            <p:ph type="title"/>
          </p:nvPr>
        </p:nvSpPr>
        <p:spPr>
          <a:xfrm>
            <a:off x="1676400" y="533400"/>
            <a:ext cx="5217541" cy="695960"/>
          </a:xfrm>
        </p:spPr>
        <p:txBody>
          <a:bodyPr/>
          <a:lstStyle/>
          <a:p>
            <a:r>
              <a:rPr lang="en-US" dirty="0"/>
              <a:t>RF - Introduction</a:t>
            </a:r>
          </a:p>
        </p:txBody>
      </p:sp>
    </p:spTree>
    <p:extLst>
      <p:ext uri="{BB962C8B-B14F-4D97-AF65-F5344CB8AC3E}">
        <p14:creationId xmlns:p14="http://schemas.microsoft.com/office/powerpoint/2010/main" val="359976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BDCBF386-98DB-442B-8676-1E98F8B03226}"/>
              </a:ext>
            </a:extLst>
          </p:cNvPr>
          <p:cNvSpPr>
            <a:spLocks noGrp="1"/>
          </p:cNvSpPr>
          <p:nvPr>
            <p:ph type="title" idx="4294967295"/>
          </p:nvPr>
        </p:nvSpPr>
        <p:spPr>
          <a:xfrm>
            <a:off x="1676400" y="609600"/>
            <a:ext cx="5217541" cy="695960"/>
          </a:xfrm>
        </p:spPr>
        <p:txBody>
          <a:bodyPr/>
          <a:lstStyle/>
          <a:p>
            <a:r>
              <a:rPr lang="en-US" altLang="en-US" b="1" dirty="0"/>
              <a:t>Decision trees</a:t>
            </a:r>
          </a:p>
        </p:txBody>
      </p:sp>
      <p:sp>
        <p:nvSpPr>
          <p:cNvPr id="67587" name="Rectangle 3">
            <a:extLst>
              <a:ext uri="{FF2B5EF4-FFF2-40B4-BE49-F238E27FC236}">
                <a16:creationId xmlns:a16="http://schemas.microsoft.com/office/drawing/2014/main" id="{6BECE4B7-5991-45B8-A1A4-FF69521E7584}"/>
              </a:ext>
            </a:extLst>
          </p:cNvPr>
          <p:cNvSpPr>
            <a:spLocks noGrp="1"/>
          </p:cNvSpPr>
          <p:nvPr>
            <p:ph type="body" idx="4294967295"/>
          </p:nvPr>
        </p:nvSpPr>
        <p:spPr>
          <a:xfrm>
            <a:off x="457200" y="1981200"/>
            <a:ext cx="8686800" cy="3139321"/>
          </a:xfrm>
        </p:spPr>
        <p:txBody>
          <a:bodyPr/>
          <a:lstStyle/>
          <a:p>
            <a:pPr>
              <a:buFont typeface="Arial" panose="020B0604020202020204" pitchFamily="34" charset="0"/>
              <a:buChar char="•"/>
            </a:pPr>
            <a:r>
              <a:rPr lang="en-US" altLang="en-US" sz="3600" b="0" dirty="0"/>
              <a:t> Non-linear classifier</a:t>
            </a:r>
          </a:p>
          <a:p>
            <a:pPr>
              <a:buFont typeface="Arial" panose="020B0604020202020204" pitchFamily="34" charset="0"/>
              <a:buChar char="•"/>
            </a:pPr>
            <a:r>
              <a:rPr lang="en-US" altLang="en-US" sz="3600" b="0" dirty="0"/>
              <a:t> Easy to use </a:t>
            </a:r>
          </a:p>
          <a:p>
            <a:pPr>
              <a:buFont typeface="Arial" panose="020B0604020202020204" pitchFamily="34" charset="0"/>
              <a:buChar char="•"/>
            </a:pPr>
            <a:r>
              <a:rPr lang="en-US" altLang="en-US" sz="3600" b="0" dirty="0"/>
              <a:t> Easy to interpret</a:t>
            </a:r>
          </a:p>
          <a:p>
            <a:pPr>
              <a:buFont typeface="Arial" panose="020B0604020202020204" pitchFamily="34" charset="0"/>
              <a:buChar char="•"/>
            </a:pPr>
            <a:r>
              <a:rPr lang="en-US" altLang="en-US" sz="3600" b="0" dirty="0"/>
              <a:t> Susceptible to overfitting but can be</a:t>
            </a:r>
          </a:p>
          <a:p>
            <a:r>
              <a:rPr lang="en-US" altLang="en-US" sz="3600" dirty="0"/>
              <a:t>  </a:t>
            </a:r>
            <a:r>
              <a:rPr lang="en-US" altLang="en-US" sz="3600" b="0" dirty="0"/>
              <a:t> avoided. </a:t>
            </a:r>
          </a:p>
          <a:p>
            <a:endParaRPr lang="en-US" altLang="en-US" b="0" dirty="0"/>
          </a:p>
        </p:txBody>
      </p:sp>
    </p:spTree>
    <p:extLst>
      <p:ext uri="{BB962C8B-B14F-4D97-AF65-F5344CB8AC3E}">
        <p14:creationId xmlns:p14="http://schemas.microsoft.com/office/powerpoint/2010/main" val="22720189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3EA82-F38C-4CCB-9AD3-805088B0E56C}"/>
              </a:ext>
            </a:extLst>
          </p:cNvPr>
          <p:cNvSpPr>
            <a:spLocks noGrp="1"/>
          </p:cNvSpPr>
          <p:nvPr>
            <p:ph type="title"/>
          </p:nvPr>
        </p:nvSpPr>
        <p:spPr/>
        <p:txBody>
          <a:bodyPr/>
          <a:lstStyle/>
          <a:p>
            <a:r>
              <a:rPr lang="en-US" dirty="0"/>
              <a:t>Random Forest Model</a:t>
            </a:r>
            <a:endParaRPr lang="en-IN" dirty="0"/>
          </a:p>
        </p:txBody>
      </p:sp>
      <p:pic>
        <p:nvPicPr>
          <p:cNvPr id="4" name="Picture 3">
            <a:extLst>
              <a:ext uri="{FF2B5EF4-FFF2-40B4-BE49-F238E27FC236}">
                <a16:creationId xmlns:a16="http://schemas.microsoft.com/office/drawing/2014/main" id="{BDA2E308-3713-4A96-BF72-8C60EC311E1C}"/>
              </a:ext>
            </a:extLst>
          </p:cNvPr>
          <p:cNvPicPr>
            <a:picLocks noChangeAspect="1"/>
          </p:cNvPicPr>
          <p:nvPr/>
        </p:nvPicPr>
        <p:blipFill>
          <a:blip r:embed="rId2"/>
          <a:stretch>
            <a:fillRect/>
          </a:stretch>
        </p:blipFill>
        <p:spPr>
          <a:xfrm>
            <a:off x="914400" y="1066800"/>
            <a:ext cx="6905345" cy="5343767"/>
          </a:xfrm>
          <a:prstGeom prst="rect">
            <a:avLst/>
          </a:prstGeom>
        </p:spPr>
      </p:pic>
    </p:spTree>
    <p:extLst>
      <p:ext uri="{BB962C8B-B14F-4D97-AF65-F5344CB8AC3E}">
        <p14:creationId xmlns:p14="http://schemas.microsoft.com/office/powerpoint/2010/main" val="1214565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EDAF2-5CF9-4D07-A527-2FAA7CECF982}"/>
              </a:ext>
            </a:extLst>
          </p:cNvPr>
          <p:cNvSpPr>
            <a:spLocks noGrp="1"/>
          </p:cNvSpPr>
          <p:nvPr>
            <p:ph type="title"/>
          </p:nvPr>
        </p:nvSpPr>
        <p:spPr>
          <a:xfrm>
            <a:off x="609601" y="90170"/>
            <a:ext cx="8077200" cy="1354217"/>
          </a:xfrm>
        </p:spPr>
        <p:txBody>
          <a:bodyPr/>
          <a:lstStyle/>
          <a:p>
            <a:r>
              <a:rPr lang="en-US" i="1" dirty="0"/>
              <a:t>How does random forest work?</a:t>
            </a:r>
            <a:endParaRPr lang="en-IN" dirty="0"/>
          </a:p>
        </p:txBody>
      </p:sp>
      <p:pic>
        <p:nvPicPr>
          <p:cNvPr id="4" name="Picture 3">
            <a:extLst>
              <a:ext uri="{FF2B5EF4-FFF2-40B4-BE49-F238E27FC236}">
                <a16:creationId xmlns:a16="http://schemas.microsoft.com/office/drawing/2014/main" id="{1F1FABB0-35D2-4993-91CC-2D5FAC0D4239}"/>
              </a:ext>
            </a:extLst>
          </p:cNvPr>
          <p:cNvPicPr>
            <a:picLocks noChangeAspect="1"/>
          </p:cNvPicPr>
          <p:nvPr/>
        </p:nvPicPr>
        <p:blipFill>
          <a:blip r:embed="rId2"/>
          <a:stretch>
            <a:fillRect/>
          </a:stretch>
        </p:blipFill>
        <p:spPr>
          <a:xfrm>
            <a:off x="0" y="1287661"/>
            <a:ext cx="9144000" cy="4332182"/>
          </a:xfrm>
          <a:prstGeom prst="rect">
            <a:avLst/>
          </a:prstGeom>
        </p:spPr>
      </p:pic>
    </p:spTree>
    <p:extLst>
      <p:ext uri="{BB962C8B-B14F-4D97-AF65-F5344CB8AC3E}">
        <p14:creationId xmlns:p14="http://schemas.microsoft.com/office/powerpoint/2010/main" val="12533093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Random Forest</a:t>
            </a:r>
            <a:endParaRPr lang="en-US" sz="3200" dirty="0">
              <a:solidFill>
                <a:srgbClr val="FF0000"/>
              </a:solidFill>
            </a:endParaRPr>
          </a:p>
        </p:txBody>
      </p:sp>
      <p:sp>
        <p:nvSpPr>
          <p:cNvPr id="6" name="Content Placeholder 5"/>
          <p:cNvSpPr>
            <a:spLocks noGrp="1"/>
          </p:cNvSpPr>
          <p:nvPr>
            <p:ph sz="quarter" idx="1"/>
          </p:nvPr>
        </p:nvSpPr>
        <p:spPr>
          <a:xfrm>
            <a:off x="381000" y="1600200"/>
            <a:ext cx="8503920" cy="4572000"/>
          </a:xfrm>
        </p:spPr>
        <p:txBody>
          <a:bodyPr>
            <a:normAutofit/>
          </a:bodyPr>
          <a:lstStyle/>
          <a:p>
            <a:r>
              <a:rPr lang="en-US" sz="2600" dirty="0">
                <a:latin typeface="+mj-lt"/>
              </a:rPr>
              <a:t>As explained earlier, Random Forest (RF) is a committee of weak learners for solving prediction problems.</a:t>
            </a:r>
          </a:p>
          <a:p>
            <a:endParaRPr lang="en-US" sz="2800" dirty="0">
              <a:latin typeface="+mj-lt"/>
            </a:endParaRPr>
          </a:p>
          <a:p>
            <a:r>
              <a:rPr lang="en-US" sz="2800" dirty="0">
                <a:solidFill>
                  <a:srgbClr val="FF0000"/>
                </a:solidFill>
                <a:latin typeface="+mj-lt"/>
              </a:rPr>
              <a:t>In RF, a decision tree, CART (Classification And Regression Tree) is used as a weak learner.</a:t>
            </a:r>
          </a:p>
          <a:p>
            <a:endParaRPr lang="en-US" sz="2800" dirty="0">
              <a:solidFill>
                <a:srgbClr val="FF0000"/>
              </a:solidFill>
              <a:latin typeface="+mj-lt"/>
            </a:endParaRPr>
          </a:p>
          <a:p>
            <a:r>
              <a:rPr lang="en-US" sz="2600" dirty="0">
                <a:latin typeface="+mj-lt"/>
              </a:rPr>
              <a:t>CART follows greedy, top-down binary, recursive partitioning, that divides feature space into sets of disjoint rectangular regions</a:t>
            </a:r>
            <a:r>
              <a:rPr lang="en-US" sz="2800" dirty="0">
                <a:latin typeface="+mj-lt"/>
              </a:rPr>
              <a:t>.</a:t>
            </a:r>
          </a:p>
          <a:p>
            <a:endParaRPr lang="en-US" sz="2800" dirty="0">
              <a:latin typeface="+mj-lt"/>
            </a:endParaRPr>
          </a:p>
          <a:p>
            <a:r>
              <a:rPr lang="en-US" sz="2800" dirty="0">
                <a:solidFill>
                  <a:srgbClr val="FF0000"/>
                </a:solidFill>
                <a:latin typeface="+mj-lt"/>
              </a:rPr>
              <a:t>Each internal node has an associated splitting predicate. </a:t>
            </a:r>
          </a:p>
          <a:p>
            <a:endParaRPr lang="en-US" dirty="0">
              <a:latin typeface="+mj-lt"/>
            </a:endParaRPr>
          </a:p>
          <a:p>
            <a:pPr>
              <a:buNone/>
            </a:pPr>
            <a:endParaRPr lang="en-US" dirty="0">
              <a:latin typeface="+mj-lt"/>
            </a:endParaRPr>
          </a:p>
        </p:txBody>
      </p:sp>
      <p:sp>
        <p:nvSpPr>
          <p:cNvPr id="7" name="Date Placeholder 6"/>
          <p:cNvSpPr>
            <a:spLocks noGrp="1"/>
          </p:cNvSpPr>
          <p:nvPr>
            <p:ph type="dt" sz="half" idx="10"/>
          </p:nvPr>
        </p:nvSpPr>
        <p:spPr/>
        <p:txBody>
          <a:bodyPr/>
          <a:lstStyle/>
          <a:p>
            <a:endParaRPr lang="en-US" dirty="0">
              <a:solidFill>
                <a:schemeClr val="tx1"/>
              </a:solidFill>
            </a:endParaRP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32</a:t>
            </a:fld>
            <a:endParaRPr kumimoji="0" lang="en-US" dirty="0"/>
          </a:p>
        </p:txBody>
      </p:sp>
      <p:sp>
        <p:nvSpPr>
          <p:cNvPr id="11" name="Slide Number Placeholder 10"/>
          <p:cNvSpPr txBox="1">
            <a:spLocks/>
          </p:cNvSpPr>
          <p:nvPr/>
        </p:nvSpPr>
        <p:spPr>
          <a:xfrm>
            <a:off x="5410200" y="6248400"/>
            <a:ext cx="609600" cy="441324"/>
          </a:xfrm>
          <a:prstGeom prst="rect">
            <a:avLst/>
          </a:prstGeom>
        </p:spPr>
        <p:txBody>
          <a:bodyPr vert="horz" lIns="45720" r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600" b="0" i="0" u="none" strike="noStrike" kern="1200" cap="none" spc="0" normalizeH="0" baseline="0" noProof="0" smtClean="0">
                <a:ln>
                  <a:noFill/>
                </a:ln>
                <a:solidFill>
                  <a:schemeClr val="tx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32</a:t>
            </a:fld>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4271208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6E5D840B-CF77-4F6B-8083-96BF4C5746F1}"/>
              </a:ext>
            </a:extLst>
          </p:cNvPr>
          <p:cNvSpPr>
            <a:spLocks noGrp="1"/>
          </p:cNvSpPr>
          <p:nvPr>
            <p:ph type="title" idx="4294967295"/>
          </p:nvPr>
        </p:nvSpPr>
        <p:spPr/>
        <p:txBody>
          <a:bodyPr/>
          <a:lstStyle/>
          <a:p>
            <a:r>
              <a:rPr lang="en-US" altLang="en-US" sz="4000"/>
              <a:t>Random Forest Classifier</a:t>
            </a:r>
          </a:p>
        </p:txBody>
      </p:sp>
      <p:sp>
        <p:nvSpPr>
          <p:cNvPr id="102403" name="Text Box 3">
            <a:extLst>
              <a:ext uri="{FF2B5EF4-FFF2-40B4-BE49-F238E27FC236}">
                <a16:creationId xmlns:a16="http://schemas.microsoft.com/office/drawing/2014/main" id="{5D2253C8-F3C7-4FD1-8D5D-D604BF4AEB1C}"/>
              </a:ext>
            </a:extLst>
          </p:cNvPr>
          <p:cNvSpPr txBox="1">
            <a:spLocks noChangeArrowheads="1"/>
          </p:cNvSpPr>
          <p:nvPr/>
        </p:nvSpPr>
        <p:spPr bwMode="auto">
          <a:xfrm rot="16200000">
            <a:off x="-659606" y="3226594"/>
            <a:ext cx="162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alibri" panose="020F0502020204030204" pitchFamily="34" charset="0"/>
              </a:rPr>
              <a:t>N examples</a:t>
            </a:r>
          </a:p>
        </p:txBody>
      </p:sp>
      <p:sp>
        <p:nvSpPr>
          <p:cNvPr id="102404" name="Text Box 4">
            <a:extLst>
              <a:ext uri="{FF2B5EF4-FFF2-40B4-BE49-F238E27FC236}">
                <a16:creationId xmlns:a16="http://schemas.microsoft.com/office/drawing/2014/main" id="{7CE8EFAD-0196-4AD0-99B0-B477CED7343C}"/>
              </a:ext>
            </a:extLst>
          </p:cNvPr>
          <p:cNvSpPr txBox="1">
            <a:spLocks noChangeArrowheads="1"/>
          </p:cNvSpPr>
          <p:nvPr/>
        </p:nvSpPr>
        <p:spPr bwMode="auto">
          <a:xfrm>
            <a:off x="7938" y="1398588"/>
            <a:ext cx="2168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a:latin typeface="Calibri" panose="020F0502020204030204" pitchFamily="34" charset="0"/>
              </a:rPr>
              <a:t>Training Data</a:t>
            </a:r>
          </a:p>
        </p:txBody>
      </p:sp>
      <p:sp>
        <p:nvSpPr>
          <p:cNvPr id="102405" name="Rectangle 5">
            <a:extLst>
              <a:ext uri="{FF2B5EF4-FFF2-40B4-BE49-F238E27FC236}">
                <a16:creationId xmlns:a16="http://schemas.microsoft.com/office/drawing/2014/main" id="{4AB3B4FD-2A7D-4B18-9F36-F81D40268D04}"/>
              </a:ext>
            </a:extLst>
          </p:cNvPr>
          <p:cNvSpPr>
            <a:spLocks noChangeArrowheads="1"/>
          </p:cNvSpPr>
          <p:nvPr/>
        </p:nvSpPr>
        <p:spPr bwMode="auto">
          <a:xfrm>
            <a:off x="442913" y="2895600"/>
            <a:ext cx="1143000" cy="914400"/>
          </a:xfrm>
          <a:prstGeom prst="rect">
            <a:avLst/>
          </a:prstGeom>
          <a:solidFill>
            <a:srgbClr val="ECAB28"/>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406" name="Text Box 6">
            <a:extLst>
              <a:ext uri="{FF2B5EF4-FFF2-40B4-BE49-F238E27FC236}">
                <a16:creationId xmlns:a16="http://schemas.microsoft.com/office/drawing/2014/main" id="{1E39104D-CC59-4BB9-A968-654B4FBCF5B3}"/>
              </a:ext>
            </a:extLst>
          </p:cNvPr>
          <p:cNvSpPr txBox="1">
            <a:spLocks noChangeArrowheads="1"/>
          </p:cNvSpPr>
          <p:nvPr/>
        </p:nvSpPr>
        <p:spPr bwMode="auto">
          <a:xfrm>
            <a:off x="239713" y="2286000"/>
            <a:ext cx="1544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alibri" panose="020F0502020204030204" pitchFamily="34" charset="0"/>
              </a:rPr>
              <a:t>M features</a:t>
            </a:r>
          </a:p>
        </p:txBody>
      </p:sp>
    </p:spTree>
    <p:extLst>
      <p:ext uri="{BB962C8B-B14F-4D97-AF65-F5344CB8AC3E}">
        <p14:creationId xmlns:p14="http://schemas.microsoft.com/office/powerpoint/2010/main" val="36552484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0B12CEE1-71B3-49C9-9B0F-90BA034F0BB9}"/>
              </a:ext>
            </a:extLst>
          </p:cNvPr>
          <p:cNvSpPr>
            <a:spLocks noGrp="1"/>
          </p:cNvSpPr>
          <p:nvPr>
            <p:ph type="title" idx="4294967295"/>
          </p:nvPr>
        </p:nvSpPr>
        <p:spPr/>
        <p:txBody>
          <a:bodyPr/>
          <a:lstStyle/>
          <a:p>
            <a:r>
              <a:rPr lang="en-US" altLang="en-US" sz="4000"/>
              <a:t>Random Forest Classifier</a:t>
            </a:r>
          </a:p>
        </p:txBody>
      </p:sp>
      <p:sp>
        <p:nvSpPr>
          <p:cNvPr id="104451" name="Text Box 3">
            <a:extLst>
              <a:ext uri="{FF2B5EF4-FFF2-40B4-BE49-F238E27FC236}">
                <a16:creationId xmlns:a16="http://schemas.microsoft.com/office/drawing/2014/main" id="{130CB002-417C-497E-9AFE-BADAC617026F}"/>
              </a:ext>
            </a:extLst>
          </p:cNvPr>
          <p:cNvSpPr txBox="1">
            <a:spLocks noChangeArrowheads="1"/>
          </p:cNvSpPr>
          <p:nvPr/>
        </p:nvSpPr>
        <p:spPr bwMode="auto">
          <a:xfrm rot="16200000">
            <a:off x="-659606" y="3226594"/>
            <a:ext cx="162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alibri" panose="020F0502020204030204" pitchFamily="34" charset="0"/>
              </a:rPr>
              <a:t>N examples</a:t>
            </a:r>
          </a:p>
        </p:txBody>
      </p:sp>
      <p:sp>
        <p:nvSpPr>
          <p:cNvPr id="104452" name="Text Box 4">
            <a:extLst>
              <a:ext uri="{FF2B5EF4-FFF2-40B4-BE49-F238E27FC236}">
                <a16:creationId xmlns:a16="http://schemas.microsoft.com/office/drawing/2014/main" id="{B1AB34B0-97BF-4D68-8B08-20E4DFF3E147}"/>
              </a:ext>
            </a:extLst>
          </p:cNvPr>
          <p:cNvSpPr txBox="1">
            <a:spLocks noChangeArrowheads="1"/>
          </p:cNvSpPr>
          <p:nvPr/>
        </p:nvSpPr>
        <p:spPr bwMode="auto">
          <a:xfrm>
            <a:off x="395288" y="1268413"/>
            <a:ext cx="56388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0000"/>
              </a:lnSpc>
            </a:pPr>
            <a:r>
              <a:rPr lang="en-US" altLang="en-US" sz="2200">
                <a:latin typeface="Calibri" panose="020F0502020204030204" pitchFamily="34" charset="0"/>
              </a:rPr>
              <a:t>Create bootstrap samples</a:t>
            </a:r>
          </a:p>
          <a:p>
            <a:pPr algn="ctr">
              <a:lnSpc>
                <a:spcPct val="80000"/>
              </a:lnSpc>
            </a:pPr>
            <a:r>
              <a:rPr lang="en-US" altLang="en-US" sz="2200">
                <a:latin typeface="Calibri" panose="020F0502020204030204" pitchFamily="34" charset="0"/>
              </a:rPr>
              <a:t>from the training data </a:t>
            </a:r>
          </a:p>
        </p:txBody>
      </p:sp>
      <p:sp>
        <p:nvSpPr>
          <p:cNvPr id="104453" name="Rectangle 5">
            <a:extLst>
              <a:ext uri="{FF2B5EF4-FFF2-40B4-BE49-F238E27FC236}">
                <a16:creationId xmlns:a16="http://schemas.microsoft.com/office/drawing/2014/main" id="{68C55908-7172-4323-A46E-D899AA581E86}"/>
              </a:ext>
            </a:extLst>
          </p:cNvPr>
          <p:cNvSpPr>
            <a:spLocks noChangeArrowheads="1"/>
          </p:cNvSpPr>
          <p:nvPr/>
        </p:nvSpPr>
        <p:spPr bwMode="auto">
          <a:xfrm>
            <a:off x="2271713" y="19050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4454" name="Rectangle 6">
            <a:extLst>
              <a:ext uri="{FF2B5EF4-FFF2-40B4-BE49-F238E27FC236}">
                <a16:creationId xmlns:a16="http://schemas.microsoft.com/office/drawing/2014/main" id="{6019DE7A-B0B2-4A06-A13F-9F51F3F54070}"/>
              </a:ext>
            </a:extLst>
          </p:cNvPr>
          <p:cNvSpPr>
            <a:spLocks noChangeArrowheads="1"/>
          </p:cNvSpPr>
          <p:nvPr/>
        </p:nvSpPr>
        <p:spPr bwMode="auto">
          <a:xfrm>
            <a:off x="2271713" y="32004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cxnSp>
        <p:nvCxnSpPr>
          <p:cNvPr id="104455" name="AutoShape 7">
            <a:extLst>
              <a:ext uri="{FF2B5EF4-FFF2-40B4-BE49-F238E27FC236}">
                <a16:creationId xmlns:a16="http://schemas.microsoft.com/office/drawing/2014/main" id="{66DB47E4-ACDD-4699-AA07-537695459B58}"/>
              </a:ext>
            </a:extLst>
          </p:cNvPr>
          <p:cNvCxnSpPr>
            <a:cxnSpLocks noChangeShapeType="1"/>
          </p:cNvCxnSpPr>
          <p:nvPr/>
        </p:nvCxnSpPr>
        <p:spPr bwMode="auto">
          <a:xfrm>
            <a:off x="1585913" y="3429000"/>
            <a:ext cx="657225" cy="3810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4456" name="Rectangle 8">
            <a:extLst>
              <a:ext uri="{FF2B5EF4-FFF2-40B4-BE49-F238E27FC236}">
                <a16:creationId xmlns:a16="http://schemas.microsoft.com/office/drawing/2014/main" id="{C12E33A7-E937-43AE-ADB7-83D6944EC499}"/>
              </a:ext>
            </a:extLst>
          </p:cNvPr>
          <p:cNvSpPr>
            <a:spLocks noChangeArrowheads="1"/>
          </p:cNvSpPr>
          <p:nvPr/>
        </p:nvSpPr>
        <p:spPr bwMode="auto">
          <a:xfrm>
            <a:off x="2271713" y="51816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4457" name="Text Box 9">
            <a:extLst>
              <a:ext uri="{FF2B5EF4-FFF2-40B4-BE49-F238E27FC236}">
                <a16:creationId xmlns:a16="http://schemas.microsoft.com/office/drawing/2014/main" id="{68D786AC-CB4B-4DDE-BA53-856B01FB5AB8}"/>
              </a:ext>
            </a:extLst>
          </p:cNvPr>
          <p:cNvSpPr txBox="1">
            <a:spLocks noChangeArrowheads="1"/>
          </p:cNvSpPr>
          <p:nvPr/>
        </p:nvSpPr>
        <p:spPr bwMode="auto">
          <a:xfrm rot="16200000">
            <a:off x="2357438" y="4333875"/>
            <a:ext cx="7747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600" b="1">
                <a:latin typeface="Calibri" panose="020F0502020204030204" pitchFamily="34" charset="0"/>
              </a:rPr>
              <a:t>....…</a:t>
            </a:r>
          </a:p>
        </p:txBody>
      </p:sp>
      <p:cxnSp>
        <p:nvCxnSpPr>
          <p:cNvPr id="104458" name="AutoShape 10">
            <a:extLst>
              <a:ext uri="{FF2B5EF4-FFF2-40B4-BE49-F238E27FC236}">
                <a16:creationId xmlns:a16="http://schemas.microsoft.com/office/drawing/2014/main" id="{7B486D59-20BD-4F4A-8B7C-73DD594F4E32}"/>
              </a:ext>
            </a:extLst>
          </p:cNvPr>
          <p:cNvCxnSpPr>
            <a:cxnSpLocks noChangeShapeType="1"/>
          </p:cNvCxnSpPr>
          <p:nvPr/>
        </p:nvCxnSpPr>
        <p:spPr bwMode="auto">
          <a:xfrm>
            <a:off x="1585913" y="3276600"/>
            <a:ext cx="657225" cy="23622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4459" name="Rectangle 11">
            <a:extLst>
              <a:ext uri="{FF2B5EF4-FFF2-40B4-BE49-F238E27FC236}">
                <a16:creationId xmlns:a16="http://schemas.microsoft.com/office/drawing/2014/main" id="{900B6DCC-60E0-4E11-A475-F88AB9C4E571}"/>
              </a:ext>
            </a:extLst>
          </p:cNvPr>
          <p:cNvSpPr>
            <a:spLocks noChangeArrowheads="1"/>
          </p:cNvSpPr>
          <p:nvPr/>
        </p:nvSpPr>
        <p:spPr bwMode="auto">
          <a:xfrm>
            <a:off x="442913" y="2895600"/>
            <a:ext cx="1143000" cy="914400"/>
          </a:xfrm>
          <a:prstGeom prst="rect">
            <a:avLst/>
          </a:prstGeom>
          <a:solidFill>
            <a:srgbClr val="ECAB28"/>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cxnSp>
        <p:nvCxnSpPr>
          <p:cNvPr id="104460" name="AutoShape 12">
            <a:extLst>
              <a:ext uri="{FF2B5EF4-FFF2-40B4-BE49-F238E27FC236}">
                <a16:creationId xmlns:a16="http://schemas.microsoft.com/office/drawing/2014/main" id="{9B919369-5B75-4C79-9E55-68B2E7E8E655}"/>
              </a:ext>
            </a:extLst>
          </p:cNvPr>
          <p:cNvCxnSpPr>
            <a:cxnSpLocks noChangeShapeType="1"/>
          </p:cNvCxnSpPr>
          <p:nvPr/>
        </p:nvCxnSpPr>
        <p:spPr bwMode="auto">
          <a:xfrm flipV="1">
            <a:off x="1585913" y="2514600"/>
            <a:ext cx="657225" cy="6096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4461" name="Text Box 13">
            <a:extLst>
              <a:ext uri="{FF2B5EF4-FFF2-40B4-BE49-F238E27FC236}">
                <a16:creationId xmlns:a16="http://schemas.microsoft.com/office/drawing/2014/main" id="{992E7A79-6DA4-4B66-9BC8-B8FA54B9653D}"/>
              </a:ext>
            </a:extLst>
          </p:cNvPr>
          <p:cNvSpPr txBox="1">
            <a:spLocks noChangeArrowheads="1"/>
          </p:cNvSpPr>
          <p:nvPr/>
        </p:nvSpPr>
        <p:spPr bwMode="auto">
          <a:xfrm>
            <a:off x="239713" y="2286000"/>
            <a:ext cx="1544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alibri" panose="020F0502020204030204" pitchFamily="34" charset="0"/>
              </a:rPr>
              <a:t>M features</a:t>
            </a:r>
          </a:p>
        </p:txBody>
      </p:sp>
    </p:spTree>
    <p:extLst>
      <p:ext uri="{BB962C8B-B14F-4D97-AF65-F5344CB8AC3E}">
        <p14:creationId xmlns:p14="http://schemas.microsoft.com/office/powerpoint/2010/main" val="419586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4" name="Picture 2" descr="Decision">
            <a:extLst>
              <a:ext uri="{FF2B5EF4-FFF2-40B4-BE49-F238E27FC236}">
                <a16:creationId xmlns:a16="http://schemas.microsoft.com/office/drawing/2014/main" id="{AE577575-6982-4286-B04D-6C251780A84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b="54442"/>
          <a:stretch>
            <a:fillRect/>
          </a:stretch>
        </p:blipFill>
        <p:spPr bwMode="auto">
          <a:xfrm>
            <a:off x="3581400" y="1981200"/>
            <a:ext cx="5562600" cy="3249613"/>
          </a:xfrm>
          <a:prstGeom prst="rect">
            <a:avLst/>
          </a:prstGeom>
          <a:noFill/>
          <a:extLst>
            <a:ext uri="{909E8E84-426E-40DD-AFC4-6F175D3DCCD1}">
              <a14:hiddenFill xmlns:a14="http://schemas.microsoft.com/office/drawing/2010/main">
                <a:solidFill>
                  <a:srgbClr val="FFFFFF"/>
                </a:solidFill>
              </a14:hiddenFill>
            </a:ext>
          </a:extLst>
        </p:spPr>
      </p:pic>
      <p:sp>
        <p:nvSpPr>
          <p:cNvPr id="105475" name="Rectangle 3">
            <a:extLst>
              <a:ext uri="{FF2B5EF4-FFF2-40B4-BE49-F238E27FC236}">
                <a16:creationId xmlns:a16="http://schemas.microsoft.com/office/drawing/2014/main" id="{2DED76C8-796B-4387-AF95-04A3E76B7C07}"/>
              </a:ext>
            </a:extLst>
          </p:cNvPr>
          <p:cNvSpPr>
            <a:spLocks noGrp="1"/>
          </p:cNvSpPr>
          <p:nvPr>
            <p:ph type="title" idx="4294967295"/>
          </p:nvPr>
        </p:nvSpPr>
        <p:spPr/>
        <p:txBody>
          <a:bodyPr/>
          <a:lstStyle/>
          <a:p>
            <a:r>
              <a:rPr lang="en-US" altLang="en-US" sz="4000"/>
              <a:t>Random Forest Classifier</a:t>
            </a:r>
          </a:p>
        </p:txBody>
      </p:sp>
      <p:sp>
        <p:nvSpPr>
          <p:cNvPr id="105476" name="Text Box 4">
            <a:extLst>
              <a:ext uri="{FF2B5EF4-FFF2-40B4-BE49-F238E27FC236}">
                <a16:creationId xmlns:a16="http://schemas.microsoft.com/office/drawing/2014/main" id="{A2563F89-3E56-4EBA-8E57-0102AB9DBA46}"/>
              </a:ext>
            </a:extLst>
          </p:cNvPr>
          <p:cNvSpPr txBox="1">
            <a:spLocks noChangeArrowheads="1"/>
          </p:cNvSpPr>
          <p:nvPr/>
        </p:nvSpPr>
        <p:spPr bwMode="auto">
          <a:xfrm rot="16200000">
            <a:off x="-645318" y="3226593"/>
            <a:ext cx="1624012"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alibri" panose="020F0502020204030204" pitchFamily="34" charset="0"/>
              </a:rPr>
              <a:t>N examples</a:t>
            </a:r>
          </a:p>
        </p:txBody>
      </p:sp>
      <p:sp>
        <p:nvSpPr>
          <p:cNvPr id="105477" name="Text Box 5">
            <a:extLst>
              <a:ext uri="{FF2B5EF4-FFF2-40B4-BE49-F238E27FC236}">
                <a16:creationId xmlns:a16="http://schemas.microsoft.com/office/drawing/2014/main" id="{AD6379E0-FC73-49FA-8801-21086C58A721}"/>
              </a:ext>
            </a:extLst>
          </p:cNvPr>
          <p:cNvSpPr txBox="1">
            <a:spLocks noChangeArrowheads="1"/>
          </p:cNvSpPr>
          <p:nvPr/>
        </p:nvSpPr>
        <p:spPr bwMode="auto">
          <a:xfrm>
            <a:off x="4756150" y="1287463"/>
            <a:ext cx="3011488"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0000"/>
              </a:lnSpc>
            </a:pPr>
            <a:r>
              <a:rPr lang="en-US" altLang="en-US" sz="2200">
                <a:latin typeface="Calibri" panose="020F0502020204030204" pitchFamily="34" charset="0"/>
              </a:rPr>
              <a:t>Construct a decision tree</a:t>
            </a:r>
          </a:p>
          <a:p>
            <a:pPr algn="ctr">
              <a:lnSpc>
                <a:spcPct val="80000"/>
              </a:lnSpc>
            </a:pPr>
            <a:endParaRPr lang="en-US" altLang="en-US" sz="2200">
              <a:latin typeface="Calibri" panose="020F0502020204030204" pitchFamily="34" charset="0"/>
            </a:endParaRPr>
          </a:p>
        </p:txBody>
      </p:sp>
      <p:sp>
        <p:nvSpPr>
          <p:cNvPr id="105478" name="Rectangle 6">
            <a:extLst>
              <a:ext uri="{FF2B5EF4-FFF2-40B4-BE49-F238E27FC236}">
                <a16:creationId xmlns:a16="http://schemas.microsoft.com/office/drawing/2014/main" id="{0BCFF614-4532-41F6-9CE7-3916B978C6E5}"/>
              </a:ext>
            </a:extLst>
          </p:cNvPr>
          <p:cNvSpPr>
            <a:spLocks noChangeArrowheads="1"/>
          </p:cNvSpPr>
          <p:nvPr/>
        </p:nvSpPr>
        <p:spPr bwMode="auto">
          <a:xfrm>
            <a:off x="2286000" y="19050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5479" name="Rectangle 7">
            <a:extLst>
              <a:ext uri="{FF2B5EF4-FFF2-40B4-BE49-F238E27FC236}">
                <a16:creationId xmlns:a16="http://schemas.microsoft.com/office/drawing/2014/main" id="{AA3B6700-9B43-49AC-9D40-DF763DC0F190}"/>
              </a:ext>
            </a:extLst>
          </p:cNvPr>
          <p:cNvSpPr>
            <a:spLocks noChangeArrowheads="1"/>
          </p:cNvSpPr>
          <p:nvPr/>
        </p:nvSpPr>
        <p:spPr bwMode="auto">
          <a:xfrm>
            <a:off x="2286000" y="32004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cxnSp>
        <p:nvCxnSpPr>
          <p:cNvPr id="105480" name="AutoShape 8">
            <a:extLst>
              <a:ext uri="{FF2B5EF4-FFF2-40B4-BE49-F238E27FC236}">
                <a16:creationId xmlns:a16="http://schemas.microsoft.com/office/drawing/2014/main" id="{457E2CB6-9370-4E02-8065-6AF08F3A5792}"/>
              </a:ext>
            </a:extLst>
          </p:cNvPr>
          <p:cNvCxnSpPr>
            <a:cxnSpLocks noChangeShapeType="1"/>
          </p:cNvCxnSpPr>
          <p:nvPr/>
        </p:nvCxnSpPr>
        <p:spPr bwMode="auto">
          <a:xfrm>
            <a:off x="1600200" y="3429000"/>
            <a:ext cx="657225" cy="3810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481" name="Rectangle 9">
            <a:extLst>
              <a:ext uri="{FF2B5EF4-FFF2-40B4-BE49-F238E27FC236}">
                <a16:creationId xmlns:a16="http://schemas.microsoft.com/office/drawing/2014/main" id="{79A72978-ABA4-4A9E-B62D-A7AD974B7E82}"/>
              </a:ext>
            </a:extLst>
          </p:cNvPr>
          <p:cNvSpPr>
            <a:spLocks noChangeArrowheads="1"/>
          </p:cNvSpPr>
          <p:nvPr/>
        </p:nvSpPr>
        <p:spPr bwMode="auto">
          <a:xfrm>
            <a:off x="2286000" y="51816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5482" name="Text Box 10">
            <a:extLst>
              <a:ext uri="{FF2B5EF4-FFF2-40B4-BE49-F238E27FC236}">
                <a16:creationId xmlns:a16="http://schemas.microsoft.com/office/drawing/2014/main" id="{CBE03A54-2B34-4DE9-8254-389888B26436}"/>
              </a:ext>
            </a:extLst>
          </p:cNvPr>
          <p:cNvSpPr txBox="1">
            <a:spLocks noChangeArrowheads="1"/>
          </p:cNvSpPr>
          <p:nvPr/>
        </p:nvSpPr>
        <p:spPr bwMode="auto">
          <a:xfrm rot="16200000">
            <a:off x="2371725" y="4333875"/>
            <a:ext cx="7747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600" b="1">
                <a:latin typeface="Calibri" panose="020F0502020204030204" pitchFamily="34" charset="0"/>
              </a:rPr>
              <a:t>....…</a:t>
            </a:r>
          </a:p>
        </p:txBody>
      </p:sp>
      <p:cxnSp>
        <p:nvCxnSpPr>
          <p:cNvPr id="105483" name="AutoShape 11">
            <a:extLst>
              <a:ext uri="{FF2B5EF4-FFF2-40B4-BE49-F238E27FC236}">
                <a16:creationId xmlns:a16="http://schemas.microsoft.com/office/drawing/2014/main" id="{730C8688-E2F9-4FF6-8324-0E7C17A67186}"/>
              </a:ext>
            </a:extLst>
          </p:cNvPr>
          <p:cNvCxnSpPr>
            <a:cxnSpLocks noChangeShapeType="1"/>
          </p:cNvCxnSpPr>
          <p:nvPr/>
        </p:nvCxnSpPr>
        <p:spPr bwMode="auto">
          <a:xfrm>
            <a:off x="1600200" y="3276600"/>
            <a:ext cx="657225" cy="23622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484" name="Line 12">
            <a:extLst>
              <a:ext uri="{FF2B5EF4-FFF2-40B4-BE49-F238E27FC236}">
                <a16:creationId xmlns:a16="http://schemas.microsoft.com/office/drawing/2014/main" id="{9FB0B708-AB19-4492-B42E-4BC09B3191FA}"/>
              </a:ext>
            </a:extLst>
          </p:cNvPr>
          <p:cNvSpPr>
            <a:spLocks noChangeShapeType="1"/>
          </p:cNvSpPr>
          <p:nvPr/>
        </p:nvSpPr>
        <p:spPr bwMode="auto">
          <a:xfrm>
            <a:off x="3505200" y="2286000"/>
            <a:ext cx="990600" cy="15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5485" name="Rectangle 13">
            <a:extLst>
              <a:ext uri="{FF2B5EF4-FFF2-40B4-BE49-F238E27FC236}">
                <a16:creationId xmlns:a16="http://schemas.microsoft.com/office/drawing/2014/main" id="{CA966F4E-8CFD-4800-86DA-E84B89195E89}"/>
              </a:ext>
            </a:extLst>
          </p:cNvPr>
          <p:cNvSpPr>
            <a:spLocks noChangeArrowheads="1"/>
          </p:cNvSpPr>
          <p:nvPr/>
        </p:nvSpPr>
        <p:spPr bwMode="auto">
          <a:xfrm>
            <a:off x="457200" y="2895600"/>
            <a:ext cx="1143000" cy="914400"/>
          </a:xfrm>
          <a:prstGeom prst="rect">
            <a:avLst/>
          </a:prstGeom>
          <a:solidFill>
            <a:srgbClr val="ECAB28"/>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cxnSp>
        <p:nvCxnSpPr>
          <p:cNvPr id="105486" name="AutoShape 14">
            <a:extLst>
              <a:ext uri="{FF2B5EF4-FFF2-40B4-BE49-F238E27FC236}">
                <a16:creationId xmlns:a16="http://schemas.microsoft.com/office/drawing/2014/main" id="{26013985-7337-494F-9C96-ABE33C2E554E}"/>
              </a:ext>
            </a:extLst>
          </p:cNvPr>
          <p:cNvCxnSpPr>
            <a:cxnSpLocks noChangeShapeType="1"/>
          </p:cNvCxnSpPr>
          <p:nvPr/>
        </p:nvCxnSpPr>
        <p:spPr bwMode="auto">
          <a:xfrm flipV="1">
            <a:off x="1600200" y="2514600"/>
            <a:ext cx="657225" cy="6096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487" name="Text Box 15">
            <a:extLst>
              <a:ext uri="{FF2B5EF4-FFF2-40B4-BE49-F238E27FC236}">
                <a16:creationId xmlns:a16="http://schemas.microsoft.com/office/drawing/2014/main" id="{345A9816-A6AB-4226-8547-C7A0B0B500D1}"/>
              </a:ext>
            </a:extLst>
          </p:cNvPr>
          <p:cNvSpPr txBox="1">
            <a:spLocks noChangeArrowheads="1"/>
          </p:cNvSpPr>
          <p:nvPr/>
        </p:nvSpPr>
        <p:spPr bwMode="auto">
          <a:xfrm>
            <a:off x="254000" y="2286000"/>
            <a:ext cx="1544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alibri" panose="020F0502020204030204" pitchFamily="34" charset="0"/>
              </a:rPr>
              <a:t>M features</a:t>
            </a:r>
          </a:p>
        </p:txBody>
      </p:sp>
    </p:spTree>
    <p:extLst>
      <p:ext uri="{BB962C8B-B14F-4D97-AF65-F5344CB8AC3E}">
        <p14:creationId xmlns:p14="http://schemas.microsoft.com/office/powerpoint/2010/main" val="29537223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4F806B15-E2E7-4E06-8963-40927513F377}"/>
              </a:ext>
            </a:extLst>
          </p:cNvPr>
          <p:cNvSpPr>
            <a:spLocks noGrp="1"/>
          </p:cNvSpPr>
          <p:nvPr>
            <p:ph type="title" idx="4294967295"/>
          </p:nvPr>
        </p:nvSpPr>
        <p:spPr/>
        <p:txBody>
          <a:bodyPr/>
          <a:lstStyle/>
          <a:p>
            <a:r>
              <a:rPr lang="en-US" altLang="en-US" sz="4000"/>
              <a:t>Random Forest Classifier</a:t>
            </a:r>
          </a:p>
        </p:txBody>
      </p:sp>
      <p:sp>
        <p:nvSpPr>
          <p:cNvPr id="107523" name="Text Box 3">
            <a:extLst>
              <a:ext uri="{FF2B5EF4-FFF2-40B4-BE49-F238E27FC236}">
                <a16:creationId xmlns:a16="http://schemas.microsoft.com/office/drawing/2014/main" id="{37221091-946B-4DE8-BB0C-FBE4D465621D}"/>
              </a:ext>
            </a:extLst>
          </p:cNvPr>
          <p:cNvSpPr txBox="1">
            <a:spLocks noChangeArrowheads="1"/>
          </p:cNvSpPr>
          <p:nvPr/>
        </p:nvSpPr>
        <p:spPr bwMode="auto">
          <a:xfrm rot="16200000">
            <a:off x="-645318" y="3226593"/>
            <a:ext cx="1624012"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alibri" panose="020F0502020204030204" pitchFamily="34" charset="0"/>
              </a:rPr>
              <a:t>N examples</a:t>
            </a:r>
          </a:p>
        </p:txBody>
      </p:sp>
      <p:sp>
        <p:nvSpPr>
          <p:cNvPr id="107524" name="Rectangle 4">
            <a:extLst>
              <a:ext uri="{FF2B5EF4-FFF2-40B4-BE49-F238E27FC236}">
                <a16:creationId xmlns:a16="http://schemas.microsoft.com/office/drawing/2014/main" id="{D66CE044-B695-4480-9B63-821B0C5DB5ED}"/>
              </a:ext>
            </a:extLst>
          </p:cNvPr>
          <p:cNvSpPr>
            <a:spLocks noChangeArrowheads="1"/>
          </p:cNvSpPr>
          <p:nvPr/>
        </p:nvSpPr>
        <p:spPr bwMode="auto">
          <a:xfrm>
            <a:off x="2286000" y="19050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7525" name="Rectangle 5">
            <a:extLst>
              <a:ext uri="{FF2B5EF4-FFF2-40B4-BE49-F238E27FC236}">
                <a16:creationId xmlns:a16="http://schemas.microsoft.com/office/drawing/2014/main" id="{0ABF9465-7316-4613-8AC2-85AC2E9CC9D8}"/>
              </a:ext>
            </a:extLst>
          </p:cNvPr>
          <p:cNvSpPr>
            <a:spLocks noChangeArrowheads="1"/>
          </p:cNvSpPr>
          <p:nvPr/>
        </p:nvSpPr>
        <p:spPr bwMode="auto">
          <a:xfrm>
            <a:off x="2286000" y="32004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cxnSp>
        <p:nvCxnSpPr>
          <p:cNvPr id="107526" name="AutoShape 6">
            <a:extLst>
              <a:ext uri="{FF2B5EF4-FFF2-40B4-BE49-F238E27FC236}">
                <a16:creationId xmlns:a16="http://schemas.microsoft.com/office/drawing/2014/main" id="{FBAE1549-E80F-4537-998F-0C825BDEBA56}"/>
              </a:ext>
            </a:extLst>
          </p:cNvPr>
          <p:cNvCxnSpPr>
            <a:cxnSpLocks noChangeShapeType="1"/>
          </p:cNvCxnSpPr>
          <p:nvPr/>
        </p:nvCxnSpPr>
        <p:spPr bwMode="auto">
          <a:xfrm>
            <a:off x="1600200" y="3429000"/>
            <a:ext cx="657225" cy="3810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7527" name="Rectangle 7">
            <a:extLst>
              <a:ext uri="{FF2B5EF4-FFF2-40B4-BE49-F238E27FC236}">
                <a16:creationId xmlns:a16="http://schemas.microsoft.com/office/drawing/2014/main" id="{75EF5DF3-C3FF-4F38-B970-6DD493375E20}"/>
              </a:ext>
            </a:extLst>
          </p:cNvPr>
          <p:cNvSpPr>
            <a:spLocks noChangeArrowheads="1"/>
          </p:cNvSpPr>
          <p:nvPr/>
        </p:nvSpPr>
        <p:spPr bwMode="auto">
          <a:xfrm>
            <a:off x="2286000" y="51816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7528" name="Text Box 8">
            <a:extLst>
              <a:ext uri="{FF2B5EF4-FFF2-40B4-BE49-F238E27FC236}">
                <a16:creationId xmlns:a16="http://schemas.microsoft.com/office/drawing/2014/main" id="{EF4EAC2B-1017-47C1-A26E-A4DE264864F2}"/>
              </a:ext>
            </a:extLst>
          </p:cNvPr>
          <p:cNvSpPr txBox="1">
            <a:spLocks noChangeArrowheads="1"/>
          </p:cNvSpPr>
          <p:nvPr/>
        </p:nvSpPr>
        <p:spPr bwMode="auto">
          <a:xfrm rot="16200000">
            <a:off x="2371725" y="4333875"/>
            <a:ext cx="7747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600" b="1">
                <a:latin typeface="Calibri" panose="020F0502020204030204" pitchFamily="34" charset="0"/>
              </a:rPr>
              <a:t>....…</a:t>
            </a:r>
          </a:p>
        </p:txBody>
      </p:sp>
      <p:cxnSp>
        <p:nvCxnSpPr>
          <p:cNvPr id="107529" name="AutoShape 9">
            <a:extLst>
              <a:ext uri="{FF2B5EF4-FFF2-40B4-BE49-F238E27FC236}">
                <a16:creationId xmlns:a16="http://schemas.microsoft.com/office/drawing/2014/main" id="{57B4E44D-1426-40A6-92C7-B09E2722C1BB}"/>
              </a:ext>
            </a:extLst>
          </p:cNvPr>
          <p:cNvCxnSpPr>
            <a:cxnSpLocks noChangeShapeType="1"/>
          </p:cNvCxnSpPr>
          <p:nvPr/>
        </p:nvCxnSpPr>
        <p:spPr bwMode="auto">
          <a:xfrm>
            <a:off x="1600200" y="3276600"/>
            <a:ext cx="657225" cy="23622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7530" name="Picture 10" descr="Decision">
            <a:extLst>
              <a:ext uri="{FF2B5EF4-FFF2-40B4-BE49-F238E27FC236}">
                <a16:creationId xmlns:a16="http://schemas.microsoft.com/office/drawing/2014/main" id="{95E8440E-AB67-4A71-8CFD-6D5FA9914B5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b="54442"/>
          <a:stretch>
            <a:fillRect/>
          </a:stretch>
        </p:blipFill>
        <p:spPr bwMode="auto">
          <a:xfrm>
            <a:off x="3581400" y="1981200"/>
            <a:ext cx="5562600" cy="3249613"/>
          </a:xfrm>
          <a:prstGeom prst="rect">
            <a:avLst/>
          </a:prstGeom>
          <a:noFill/>
          <a:extLst>
            <a:ext uri="{909E8E84-426E-40DD-AFC4-6F175D3DCCD1}">
              <a14:hiddenFill xmlns:a14="http://schemas.microsoft.com/office/drawing/2010/main">
                <a:solidFill>
                  <a:srgbClr val="FFFFFF"/>
                </a:solidFill>
              </a14:hiddenFill>
            </a:ext>
          </a:extLst>
        </p:spPr>
      </p:pic>
      <p:sp>
        <p:nvSpPr>
          <p:cNvPr id="107531" name="Line 11">
            <a:extLst>
              <a:ext uri="{FF2B5EF4-FFF2-40B4-BE49-F238E27FC236}">
                <a16:creationId xmlns:a16="http://schemas.microsoft.com/office/drawing/2014/main" id="{D7400C3D-E53A-42A3-BA36-EA9526BD03C8}"/>
              </a:ext>
            </a:extLst>
          </p:cNvPr>
          <p:cNvSpPr>
            <a:spLocks noChangeShapeType="1"/>
          </p:cNvSpPr>
          <p:nvPr/>
        </p:nvSpPr>
        <p:spPr bwMode="auto">
          <a:xfrm>
            <a:off x="3505200" y="2286000"/>
            <a:ext cx="990600" cy="15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7532" name="Rectangle 12">
            <a:extLst>
              <a:ext uri="{FF2B5EF4-FFF2-40B4-BE49-F238E27FC236}">
                <a16:creationId xmlns:a16="http://schemas.microsoft.com/office/drawing/2014/main" id="{97B85CE2-DDB9-45C1-AD1D-A0C109A8F40A}"/>
              </a:ext>
            </a:extLst>
          </p:cNvPr>
          <p:cNvSpPr>
            <a:spLocks noChangeArrowheads="1"/>
          </p:cNvSpPr>
          <p:nvPr/>
        </p:nvSpPr>
        <p:spPr bwMode="auto">
          <a:xfrm>
            <a:off x="457200" y="2895600"/>
            <a:ext cx="1143000" cy="914400"/>
          </a:xfrm>
          <a:prstGeom prst="rect">
            <a:avLst/>
          </a:prstGeom>
          <a:solidFill>
            <a:srgbClr val="ECAB28"/>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cxnSp>
        <p:nvCxnSpPr>
          <p:cNvPr id="107533" name="AutoShape 13">
            <a:extLst>
              <a:ext uri="{FF2B5EF4-FFF2-40B4-BE49-F238E27FC236}">
                <a16:creationId xmlns:a16="http://schemas.microsoft.com/office/drawing/2014/main" id="{9A81F5A6-0F94-4659-9A6C-F394D21D987B}"/>
              </a:ext>
            </a:extLst>
          </p:cNvPr>
          <p:cNvCxnSpPr>
            <a:cxnSpLocks noChangeShapeType="1"/>
          </p:cNvCxnSpPr>
          <p:nvPr/>
        </p:nvCxnSpPr>
        <p:spPr bwMode="auto">
          <a:xfrm flipV="1">
            <a:off x="1600200" y="2514600"/>
            <a:ext cx="657225" cy="6096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7534" name="Text Box 14">
            <a:extLst>
              <a:ext uri="{FF2B5EF4-FFF2-40B4-BE49-F238E27FC236}">
                <a16:creationId xmlns:a16="http://schemas.microsoft.com/office/drawing/2014/main" id="{CE6B272F-356D-467B-A9D2-3E2065C365BD}"/>
              </a:ext>
            </a:extLst>
          </p:cNvPr>
          <p:cNvSpPr txBox="1">
            <a:spLocks noChangeArrowheads="1"/>
          </p:cNvSpPr>
          <p:nvPr/>
        </p:nvSpPr>
        <p:spPr bwMode="auto">
          <a:xfrm>
            <a:off x="254000" y="2286000"/>
            <a:ext cx="1544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alibri" panose="020F0502020204030204" pitchFamily="34" charset="0"/>
              </a:rPr>
              <a:t>M features</a:t>
            </a:r>
          </a:p>
        </p:txBody>
      </p:sp>
      <p:sp>
        <p:nvSpPr>
          <p:cNvPr id="107535" name="Text Box 15">
            <a:extLst>
              <a:ext uri="{FF2B5EF4-FFF2-40B4-BE49-F238E27FC236}">
                <a16:creationId xmlns:a16="http://schemas.microsoft.com/office/drawing/2014/main" id="{A701A814-AA92-4DB4-9ADB-4A59332B4376}"/>
              </a:ext>
            </a:extLst>
          </p:cNvPr>
          <p:cNvSpPr txBox="1">
            <a:spLocks noChangeArrowheads="1"/>
          </p:cNvSpPr>
          <p:nvPr/>
        </p:nvSpPr>
        <p:spPr bwMode="auto">
          <a:xfrm>
            <a:off x="3548063" y="1273175"/>
            <a:ext cx="4491037"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0000"/>
              </a:lnSpc>
            </a:pPr>
            <a:r>
              <a:rPr lang="en-US" altLang="en-US" sz="2000">
                <a:latin typeface="Calibri" panose="020F0502020204030204" pitchFamily="34" charset="0"/>
              </a:rPr>
              <a:t>At each node in choosing the split feature</a:t>
            </a:r>
          </a:p>
          <a:p>
            <a:pPr algn="ctr">
              <a:lnSpc>
                <a:spcPct val="80000"/>
              </a:lnSpc>
            </a:pPr>
            <a:r>
              <a:rPr lang="en-US" altLang="en-US" sz="2000">
                <a:latin typeface="Calibri" panose="020F0502020204030204" pitchFamily="34" charset="0"/>
              </a:rPr>
              <a:t>choose only among </a:t>
            </a:r>
            <a:r>
              <a:rPr lang="en-US" altLang="en-US" sz="2000" i="1">
                <a:latin typeface="Calibri" panose="020F0502020204030204" pitchFamily="34" charset="0"/>
              </a:rPr>
              <a:t>m</a:t>
            </a:r>
            <a:r>
              <a:rPr lang="en-US" altLang="en-US" sz="2000">
                <a:latin typeface="Calibri" panose="020F0502020204030204" pitchFamily="34" charset="0"/>
              </a:rPr>
              <a:t>&lt;</a:t>
            </a:r>
            <a:r>
              <a:rPr lang="en-US" altLang="en-US" sz="2000" i="1">
                <a:latin typeface="Calibri" panose="020F0502020204030204" pitchFamily="34" charset="0"/>
              </a:rPr>
              <a:t>M</a:t>
            </a:r>
            <a:r>
              <a:rPr lang="en-US" altLang="en-US" sz="2000">
                <a:latin typeface="Calibri" panose="020F0502020204030204" pitchFamily="34" charset="0"/>
              </a:rPr>
              <a:t> features</a:t>
            </a:r>
          </a:p>
        </p:txBody>
      </p:sp>
    </p:spTree>
    <p:extLst>
      <p:ext uri="{BB962C8B-B14F-4D97-AF65-F5344CB8AC3E}">
        <p14:creationId xmlns:p14="http://schemas.microsoft.com/office/powerpoint/2010/main" val="34899102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FE453AC9-2BCE-4496-9905-936FE8B78F92}"/>
              </a:ext>
            </a:extLst>
          </p:cNvPr>
          <p:cNvSpPr>
            <a:spLocks noGrp="1"/>
          </p:cNvSpPr>
          <p:nvPr>
            <p:ph type="title" idx="4294967295"/>
          </p:nvPr>
        </p:nvSpPr>
        <p:spPr/>
        <p:txBody>
          <a:bodyPr/>
          <a:lstStyle/>
          <a:p>
            <a:r>
              <a:rPr lang="en-US" altLang="en-US" b="1"/>
              <a:t>Random Forest Classifier</a:t>
            </a:r>
          </a:p>
        </p:txBody>
      </p:sp>
      <p:sp>
        <p:nvSpPr>
          <p:cNvPr id="109571" name="Text Box 3">
            <a:extLst>
              <a:ext uri="{FF2B5EF4-FFF2-40B4-BE49-F238E27FC236}">
                <a16:creationId xmlns:a16="http://schemas.microsoft.com/office/drawing/2014/main" id="{0CC3A06A-E7BF-4D23-870F-F41B7E87394C}"/>
              </a:ext>
            </a:extLst>
          </p:cNvPr>
          <p:cNvSpPr txBox="1">
            <a:spLocks noChangeArrowheads="1"/>
          </p:cNvSpPr>
          <p:nvPr/>
        </p:nvSpPr>
        <p:spPr bwMode="auto">
          <a:xfrm>
            <a:off x="3779838" y="1125538"/>
            <a:ext cx="31654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0000"/>
              </a:lnSpc>
            </a:pPr>
            <a:r>
              <a:rPr lang="en-US" altLang="en-US" sz="2000" b="1">
                <a:latin typeface="Calibri" panose="020F0502020204030204" pitchFamily="34" charset="0"/>
              </a:rPr>
              <a:t>Create decision tree</a:t>
            </a:r>
          </a:p>
          <a:p>
            <a:pPr algn="ctr">
              <a:lnSpc>
                <a:spcPct val="80000"/>
              </a:lnSpc>
            </a:pPr>
            <a:r>
              <a:rPr lang="en-US" altLang="en-US" sz="2000" b="1">
                <a:latin typeface="Calibri" panose="020F0502020204030204" pitchFamily="34" charset="0"/>
              </a:rPr>
              <a:t>from each bootstrap sample</a:t>
            </a:r>
          </a:p>
        </p:txBody>
      </p:sp>
      <p:sp>
        <p:nvSpPr>
          <p:cNvPr id="109572" name="Rectangle 4">
            <a:extLst>
              <a:ext uri="{FF2B5EF4-FFF2-40B4-BE49-F238E27FC236}">
                <a16:creationId xmlns:a16="http://schemas.microsoft.com/office/drawing/2014/main" id="{B4BE6F8B-87EA-445A-91F0-4F4D7DA8BE28}"/>
              </a:ext>
            </a:extLst>
          </p:cNvPr>
          <p:cNvSpPr>
            <a:spLocks noChangeArrowheads="1"/>
          </p:cNvSpPr>
          <p:nvPr/>
        </p:nvSpPr>
        <p:spPr bwMode="auto">
          <a:xfrm>
            <a:off x="2209800" y="51816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109573" name="Picture 5" descr="Decision2">
            <a:extLst>
              <a:ext uri="{FF2B5EF4-FFF2-40B4-BE49-F238E27FC236}">
                <a16:creationId xmlns:a16="http://schemas.microsoft.com/office/drawing/2014/main" id="{483A0919-AA70-4EF2-ACCA-19DC54AE2F8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t="54411"/>
          <a:stretch>
            <a:fillRect/>
          </a:stretch>
        </p:blipFill>
        <p:spPr bwMode="auto">
          <a:xfrm>
            <a:off x="4419600" y="4879975"/>
            <a:ext cx="2209800" cy="1292225"/>
          </a:xfrm>
          <a:prstGeom prst="rect">
            <a:avLst/>
          </a:prstGeom>
          <a:noFill/>
          <a:extLst>
            <a:ext uri="{909E8E84-426E-40DD-AFC4-6F175D3DCCD1}">
              <a14:hiddenFill xmlns:a14="http://schemas.microsoft.com/office/drawing/2010/main">
                <a:solidFill>
                  <a:srgbClr val="FFFFFF"/>
                </a:solidFill>
              </a14:hiddenFill>
            </a:ext>
          </a:extLst>
        </p:spPr>
      </p:pic>
      <p:grpSp>
        <p:nvGrpSpPr>
          <p:cNvPr id="109574" name="Group 6">
            <a:extLst>
              <a:ext uri="{FF2B5EF4-FFF2-40B4-BE49-F238E27FC236}">
                <a16:creationId xmlns:a16="http://schemas.microsoft.com/office/drawing/2014/main" id="{0A6861E0-3C34-4730-BA8B-4C5630067176}"/>
              </a:ext>
            </a:extLst>
          </p:cNvPr>
          <p:cNvGrpSpPr>
            <a:grpSpLocks/>
          </p:cNvGrpSpPr>
          <p:nvPr/>
        </p:nvGrpSpPr>
        <p:grpSpPr bwMode="auto">
          <a:xfrm>
            <a:off x="-76200" y="1676400"/>
            <a:ext cx="6615113" cy="3962400"/>
            <a:chOff x="249" y="1056"/>
            <a:chExt cx="4167" cy="2496"/>
          </a:xfrm>
        </p:grpSpPr>
        <p:sp>
          <p:nvSpPr>
            <p:cNvPr id="109575" name="Text Box 7">
              <a:extLst>
                <a:ext uri="{FF2B5EF4-FFF2-40B4-BE49-F238E27FC236}">
                  <a16:creationId xmlns:a16="http://schemas.microsoft.com/office/drawing/2014/main" id="{DACD1F6D-A353-4085-A46F-60D0135C8D62}"/>
                </a:ext>
              </a:extLst>
            </p:cNvPr>
            <p:cNvSpPr txBox="1">
              <a:spLocks noChangeArrowheads="1"/>
            </p:cNvSpPr>
            <p:nvPr/>
          </p:nvSpPr>
          <p:spPr bwMode="auto">
            <a:xfrm rot="16200000">
              <a:off x="-119" y="2033"/>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alibri" panose="020F0502020204030204" pitchFamily="34" charset="0"/>
                </a:rPr>
                <a:t>N examples</a:t>
              </a:r>
            </a:p>
          </p:txBody>
        </p:sp>
        <p:sp>
          <p:nvSpPr>
            <p:cNvPr id="109576" name="Rectangle 8">
              <a:extLst>
                <a:ext uri="{FF2B5EF4-FFF2-40B4-BE49-F238E27FC236}">
                  <a16:creationId xmlns:a16="http://schemas.microsoft.com/office/drawing/2014/main" id="{00353DC8-A834-47A4-BBB4-E04AC6008E8E}"/>
                </a:ext>
              </a:extLst>
            </p:cNvPr>
            <p:cNvSpPr>
              <a:spLocks noChangeArrowheads="1"/>
            </p:cNvSpPr>
            <p:nvPr/>
          </p:nvSpPr>
          <p:spPr bwMode="auto">
            <a:xfrm>
              <a:off x="1728" y="1200"/>
              <a:ext cx="720" cy="576"/>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9577" name="Rectangle 9">
              <a:extLst>
                <a:ext uri="{FF2B5EF4-FFF2-40B4-BE49-F238E27FC236}">
                  <a16:creationId xmlns:a16="http://schemas.microsoft.com/office/drawing/2014/main" id="{1CFE30D1-0ED8-4FE3-A437-3D314DF73141}"/>
                </a:ext>
              </a:extLst>
            </p:cNvPr>
            <p:cNvSpPr>
              <a:spLocks noChangeArrowheads="1"/>
            </p:cNvSpPr>
            <p:nvPr/>
          </p:nvSpPr>
          <p:spPr bwMode="auto">
            <a:xfrm>
              <a:off x="1728" y="2016"/>
              <a:ext cx="720" cy="576"/>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cxnSp>
          <p:nvCxnSpPr>
            <p:cNvPr id="109578" name="AutoShape 10">
              <a:extLst>
                <a:ext uri="{FF2B5EF4-FFF2-40B4-BE49-F238E27FC236}">
                  <a16:creationId xmlns:a16="http://schemas.microsoft.com/office/drawing/2014/main" id="{96EA5567-6411-4D29-8AB4-E1B7F269E74C}"/>
                </a:ext>
              </a:extLst>
            </p:cNvPr>
            <p:cNvCxnSpPr>
              <a:cxnSpLocks noChangeShapeType="1"/>
            </p:cNvCxnSpPr>
            <p:nvPr/>
          </p:nvCxnSpPr>
          <p:spPr bwMode="auto">
            <a:xfrm>
              <a:off x="1296" y="2160"/>
              <a:ext cx="414" cy="24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9579" name="Text Box 11">
              <a:extLst>
                <a:ext uri="{FF2B5EF4-FFF2-40B4-BE49-F238E27FC236}">
                  <a16:creationId xmlns:a16="http://schemas.microsoft.com/office/drawing/2014/main" id="{0D188D26-9EA1-4C86-A796-ABF9310AE6FB}"/>
                </a:ext>
              </a:extLst>
            </p:cNvPr>
            <p:cNvSpPr txBox="1">
              <a:spLocks noChangeArrowheads="1"/>
            </p:cNvSpPr>
            <p:nvPr/>
          </p:nvSpPr>
          <p:spPr bwMode="auto">
            <a:xfrm rot="16200000">
              <a:off x="1782" y="2730"/>
              <a:ext cx="48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600" b="1">
                  <a:latin typeface="Calibri" panose="020F0502020204030204" pitchFamily="34" charset="0"/>
                </a:rPr>
                <a:t>....…</a:t>
              </a:r>
            </a:p>
          </p:txBody>
        </p:sp>
        <p:cxnSp>
          <p:nvCxnSpPr>
            <p:cNvPr id="109580" name="AutoShape 12">
              <a:extLst>
                <a:ext uri="{FF2B5EF4-FFF2-40B4-BE49-F238E27FC236}">
                  <a16:creationId xmlns:a16="http://schemas.microsoft.com/office/drawing/2014/main" id="{A9D2CCFE-AB92-4CAE-A86F-6A59982C7645}"/>
                </a:ext>
              </a:extLst>
            </p:cNvPr>
            <p:cNvCxnSpPr>
              <a:cxnSpLocks noChangeShapeType="1"/>
            </p:cNvCxnSpPr>
            <p:nvPr/>
          </p:nvCxnSpPr>
          <p:spPr bwMode="auto">
            <a:xfrm>
              <a:off x="1296" y="2064"/>
              <a:ext cx="414" cy="1488"/>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9581" name="Picture 13" descr="Decision">
              <a:extLst>
                <a:ext uri="{FF2B5EF4-FFF2-40B4-BE49-F238E27FC236}">
                  <a16:creationId xmlns:a16="http://schemas.microsoft.com/office/drawing/2014/main" id="{4D5B28B7-875E-4835-B8AD-725827E501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b="54442"/>
            <a:stretch>
              <a:fillRect/>
            </a:stretch>
          </p:blipFill>
          <p:spPr bwMode="auto">
            <a:xfrm>
              <a:off x="3047" y="1056"/>
              <a:ext cx="1273" cy="744"/>
            </a:xfrm>
            <a:prstGeom prst="rect">
              <a:avLst/>
            </a:prstGeom>
            <a:noFill/>
            <a:extLst>
              <a:ext uri="{909E8E84-426E-40DD-AFC4-6F175D3DCCD1}">
                <a14:hiddenFill xmlns:a14="http://schemas.microsoft.com/office/drawing/2010/main">
                  <a:solidFill>
                    <a:srgbClr val="FFFFFF"/>
                  </a:solidFill>
                </a14:hiddenFill>
              </a:ext>
            </a:extLst>
          </p:spPr>
        </p:pic>
        <p:pic>
          <p:nvPicPr>
            <p:cNvPr id="109582" name="Picture 14" descr="Decision2">
              <a:extLst>
                <a:ext uri="{FF2B5EF4-FFF2-40B4-BE49-F238E27FC236}">
                  <a16:creationId xmlns:a16="http://schemas.microsoft.com/office/drawing/2014/main" id="{E3541D05-CEB7-44C1-AE27-480656CE7B3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t="54411"/>
            <a:stretch>
              <a:fillRect/>
            </a:stretch>
          </p:blipFill>
          <p:spPr bwMode="auto">
            <a:xfrm>
              <a:off x="3024" y="1824"/>
              <a:ext cx="1392" cy="814"/>
            </a:xfrm>
            <a:prstGeom prst="rect">
              <a:avLst/>
            </a:prstGeom>
            <a:noFill/>
            <a:extLst>
              <a:ext uri="{909E8E84-426E-40DD-AFC4-6F175D3DCCD1}">
                <a14:hiddenFill xmlns:a14="http://schemas.microsoft.com/office/drawing/2010/main">
                  <a:solidFill>
                    <a:srgbClr val="FFFFFF"/>
                  </a:solidFill>
                </a14:hiddenFill>
              </a:ext>
            </a:extLst>
          </p:spPr>
        </p:pic>
        <p:sp>
          <p:nvSpPr>
            <p:cNvPr id="109583" name="Line 15">
              <a:extLst>
                <a:ext uri="{FF2B5EF4-FFF2-40B4-BE49-F238E27FC236}">
                  <a16:creationId xmlns:a16="http://schemas.microsoft.com/office/drawing/2014/main" id="{B7DC1647-6E6C-41D0-95EC-4F8A506E1D84}"/>
                </a:ext>
              </a:extLst>
            </p:cNvPr>
            <p:cNvSpPr>
              <a:spLocks noChangeShapeType="1"/>
            </p:cNvSpPr>
            <p:nvPr/>
          </p:nvSpPr>
          <p:spPr bwMode="auto">
            <a:xfrm>
              <a:off x="2496" y="1440"/>
              <a:ext cx="62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9584" name="Line 16">
              <a:extLst>
                <a:ext uri="{FF2B5EF4-FFF2-40B4-BE49-F238E27FC236}">
                  <a16:creationId xmlns:a16="http://schemas.microsoft.com/office/drawing/2014/main" id="{A0C11EC2-B01C-4581-9ADE-02C8A701EA33}"/>
                </a:ext>
              </a:extLst>
            </p:cNvPr>
            <p:cNvSpPr>
              <a:spLocks noChangeShapeType="1"/>
            </p:cNvSpPr>
            <p:nvPr/>
          </p:nvSpPr>
          <p:spPr bwMode="auto">
            <a:xfrm>
              <a:off x="2448" y="2256"/>
              <a:ext cx="62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9585" name="Line 17">
              <a:extLst>
                <a:ext uri="{FF2B5EF4-FFF2-40B4-BE49-F238E27FC236}">
                  <a16:creationId xmlns:a16="http://schemas.microsoft.com/office/drawing/2014/main" id="{987DE58F-04BF-46EC-AAFD-FBB1096FAD71}"/>
                </a:ext>
              </a:extLst>
            </p:cNvPr>
            <p:cNvSpPr>
              <a:spLocks noChangeShapeType="1"/>
            </p:cNvSpPr>
            <p:nvPr/>
          </p:nvSpPr>
          <p:spPr bwMode="auto">
            <a:xfrm>
              <a:off x="2496" y="3504"/>
              <a:ext cx="62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9586" name="Text Box 18">
              <a:extLst>
                <a:ext uri="{FF2B5EF4-FFF2-40B4-BE49-F238E27FC236}">
                  <a16:creationId xmlns:a16="http://schemas.microsoft.com/office/drawing/2014/main" id="{87A77D73-0F85-4BB4-9D4D-A5DDA63FD870}"/>
                </a:ext>
              </a:extLst>
            </p:cNvPr>
            <p:cNvSpPr txBox="1">
              <a:spLocks noChangeArrowheads="1"/>
            </p:cNvSpPr>
            <p:nvPr/>
          </p:nvSpPr>
          <p:spPr bwMode="auto">
            <a:xfrm rot="16200000">
              <a:off x="3318" y="2722"/>
              <a:ext cx="48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600" b="1">
                  <a:latin typeface="Calibri" panose="020F0502020204030204" pitchFamily="34" charset="0"/>
                </a:rPr>
                <a:t>....…</a:t>
              </a:r>
            </a:p>
          </p:txBody>
        </p:sp>
        <p:sp>
          <p:nvSpPr>
            <p:cNvPr id="109587" name="Rectangle 19">
              <a:extLst>
                <a:ext uri="{FF2B5EF4-FFF2-40B4-BE49-F238E27FC236}">
                  <a16:creationId xmlns:a16="http://schemas.microsoft.com/office/drawing/2014/main" id="{EF1EA70A-8CE5-4E12-A970-9A04C0F438D3}"/>
                </a:ext>
              </a:extLst>
            </p:cNvPr>
            <p:cNvSpPr>
              <a:spLocks noChangeArrowheads="1"/>
            </p:cNvSpPr>
            <p:nvPr/>
          </p:nvSpPr>
          <p:spPr bwMode="auto">
            <a:xfrm>
              <a:off x="576" y="1824"/>
              <a:ext cx="720" cy="576"/>
            </a:xfrm>
            <a:prstGeom prst="rect">
              <a:avLst/>
            </a:prstGeom>
            <a:solidFill>
              <a:srgbClr val="ECAB28"/>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cxnSp>
          <p:nvCxnSpPr>
            <p:cNvPr id="109588" name="AutoShape 20">
              <a:extLst>
                <a:ext uri="{FF2B5EF4-FFF2-40B4-BE49-F238E27FC236}">
                  <a16:creationId xmlns:a16="http://schemas.microsoft.com/office/drawing/2014/main" id="{0CB03890-B458-4BD5-AB02-5BE3E6590C92}"/>
                </a:ext>
              </a:extLst>
            </p:cNvPr>
            <p:cNvCxnSpPr>
              <a:cxnSpLocks noChangeShapeType="1"/>
            </p:cNvCxnSpPr>
            <p:nvPr/>
          </p:nvCxnSpPr>
          <p:spPr bwMode="auto">
            <a:xfrm flipV="1">
              <a:off x="1296" y="1584"/>
              <a:ext cx="414" cy="384"/>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9589" name="Text Box 21">
              <a:extLst>
                <a:ext uri="{FF2B5EF4-FFF2-40B4-BE49-F238E27FC236}">
                  <a16:creationId xmlns:a16="http://schemas.microsoft.com/office/drawing/2014/main" id="{427AA812-BB6B-41B4-A80D-17AF703752DB}"/>
                </a:ext>
              </a:extLst>
            </p:cNvPr>
            <p:cNvSpPr txBox="1">
              <a:spLocks noChangeArrowheads="1"/>
            </p:cNvSpPr>
            <p:nvPr/>
          </p:nvSpPr>
          <p:spPr bwMode="auto">
            <a:xfrm>
              <a:off x="448" y="1440"/>
              <a:ext cx="97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alibri" panose="020F0502020204030204" pitchFamily="34" charset="0"/>
                </a:rPr>
                <a:t>M features</a:t>
              </a:r>
            </a:p>
          </p:txBody>
        </p:sp>
      </p:grpSp>
    </p:spTree>
    <p:extLst>
      <p:ext uri="{BB962C8B-B14F-4D97-AF65-F5344CB8AC3E}">
        <p14:creationId xmlns:p14="http://schemas.microsoft.com/office/powerpoint/2010/main" val="25287279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A124A081-7E62-476C-901A-5009AB7F70F1}"/>
              </a:ext>
            </a:extLst>
          </p:cNvPr>
          <p:cNvSpPr>
            <a:spLocks noGrp="1"/>
          </p:cNvSpPr>
          <p:nvPr>
            <p:ph type="title" idx="4294967295"/>
          </p:nvPr>
        </p:nvSpPr>
        <p:spPr/>
        <p:txBody>
          <a:bodyPr/>
          <a:lstStyle/>
          <a:p>
            <a:r>
              <a:rPr lang="en-US" altLang="en-US" b="1"/>
              <a:t>Random Forest Classifier</a:t>
            </a:r>
          </a:p>
        </p:txBody>
      </p:sp>
      <p:sp>
        <p:nvSpPr>
          <p:cNvPr id="110595" name="Text Box 3">
            <a:extLst>
              <a:ext uri="{FF2B5EF4-FFF2-40B4-BE49-F238E27FC236}">
                <a16:creationId xmlns:a16="http://schemas.microsoft.com/office/drawing/2014/main" id="{0B1F9120-1D5F-41DE-8B1F-DD653D668F0B}"/>
              </a:ext>
            </a:extLst>
          </p:cNvPr>
          <p:cNvSpPr txBox="1">
            <a:spLocks noChangeArrowheads="1"/>
          </p:cNvSpPr>
          <p:nvPr/>
        </p:nvSpPr>
        <p:spPr bwMode="auto">
          <a:xfrm rot="16200000">
            <a:off x="-659606" y="3226594"/>
            <a:ext cx="162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alibri" panose="020F0502020204030204" pitchFamily="34" charset="0"/>
              </a:rPr>
              <a:t>N examples</a:t>
            </a:r>
          </a:p>
        </p:txBody>
      </p:sp>
      <p:sp>
        <p:nvSpPr>
          <p:cNvPr id="110596" name="Rectangle 4">
            <a:extLst>
              <a:ext uri="{FF2B5EF4-FFF2-40B4-BE49-F238E27FC236}">
                <a16:creationId xmlns:a16="http://schemas.microsoft.com/office/drawing/2014/main" id="{9C6D51E7-9E6A-4ACF-AA6C-33492C9D1F35}"/>
              </a:ext>
            </a:extLst>
          </p:cNvPr>
          <p:cNvSpPr>
            <a:spLocks noChangeArrowheads="1"/>
          </p:cNvSpPr>
          <p:nvPr/>
        </p:nvSpPr>
        <p:spPr bwMode="auto">
          <a:xfrm>
            <a:off x="2271713" y="19050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0597" name="Rectangle 5">
            <a:extLst>
              <a:ext uri="{FF2B5EF4-FFF2-40B4-BE49-F238E27FC236}">
                <a16:creationId xmlns:a16="http://schemas.microsoft.com/office/drawing/2014/main" id="{F8BAEDFD-9BDF-42B6-9CFB-A41351CEC2E2}"/>
              </a:ext>
            </a:extLst>
          </p:cNvPr>
          <p:cNvSpPr>
            <a:spLocks noChangeArrowheads="1"/>
          </p:cNvSpPr>
          <p:nvPr/>
        </p:nvSpPr>
        <p:spPr bwMode="auto">
          <a:xfrm>
            <a:off x="2271713" y="32004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cxnSp>
        <p:nvCxnSpPr>
          <p:cNvPr id="110598" name="AutoShape 6">
            <a:extLst>
              <a:ext uri="{FF2B5EF4-FFF2-40B4-BE49-F238E27FC236}">
                <a16:creationId xmlns:a16="http://schemas.microsoft.com/office/drawing/2014/main" id="{4323CC90-D7AB-4E7F-B393-73A4AFB878D8}"/>
              </a:ext>
            </a:extLst>
          </p:cNvPr>
          <p:cNvCxnSpPr>
            <a:cxnSpLocks noChangeShapeType="1"/>
            <a:endCxn id="110596" idx="1"/>
          </p:cNvCxnSpPr>
          <p:nvPr/>
        </p:nvCxnSpPr>
        <p:spPr bwMode="auto">
          <a:xfrm flipV="1">
            <a:off x="1600200" y="2362200"/>
            <a:ext cx="657225" cy="9144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599" name="AutoShape 7">
            <a:extLst>
              <a:ext uri="{FF2B5EF4-FFF2-40B4-BE49-F238E27FC236}">
                <a16:creationId xmlns:a16="http://schemas.microsoft.com/office/drawing/2014/main" id="{A4210908-046C-4C41-8CB3-659312CE199D}"/>
              </a:ext>
            </a:extLst>
          </p:cNvPr>
          <p:cNvCxnSpPr>
            <a:cxnSpLocks noChangeShapeType="1"/>
          </p:cNvCxnSpPr>
          <p:nvPr/>
        </p:nvCxnSpPr>
        <p:spPr bwMode="auto">
          <a:xfrm>
            <a:off x="1585913" y="3429000"/>
            <a:ext cx="657225" cy="3810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600" name="Rectangle 8">
            <a:extLst>
              <a:ext uri="{FF2B5EF4-FFF2-40B4-BE49-F238E27FC236}">
                <a16:creationId xmlns:a16="http://schemas.microsoft.com/office/drawing/2014/main" id="{22C272CC-3FB4-4BB6-BCFB-B44D46826DD0}"/>
              </a:ext>
            </a:extLst>
          </p:cNvPr>
          <p:cNvSpPr>
            <a:spLocks noChangeArrowheads="1"/>
          </p:cNvSpPr>
          <p:nvPr/>
        </p:nvSpPr>
        <p:spPr bwMode="auto">
          <a:xfrm>
            <a:off x="2271713" y="51816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0601" name="Text Box 9">
            <a:extLst>
              <a:ext uri="{FF2B5EF4-FFF2-40B4-BE49-F238E27FC236}">
                <a16:creationId xmlns:a16="http://schemas.microsoft.com/office/drawing/2014/main" id="{DA382AFC-E469-4FB8-9647-20C7E93A5470}"/>
              </a:ext>
            </a:extLst>
          </p:cNvPr>
          <p:cNvSpPr txBox="1">
            <a:spLocks noChangeArrowheads="1"/>
          </p:cNvSpPr>
          <p:nvPr/>
        </p:nvSpPr>
        <p:spPr bwMode="auto">
          <a:xfrm rot="16200000">
            <a:off x="2357438" y="4333875"/>
            <a:ext cx="7747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600" b="1">
                <a:latin typeface="Calibri" panose="020F0502020204030204" pitchFamily="34" charset="0"/>
              </a:rPr>
              <a:t>....…</a:t>
            </a:r>
          </a:p>
        </p:txBody>
      </p:sp>
      <p:cxnSp>
        <p:nvCxnSpPr>
          <p:cNvPr id="110602" name="AutoShape 10">
            <a:extLst>
              <a:ext uri="{FF2B5EF4-FFF2-40B4-BE49-F238E27FC236}">
                <a16:creationId xmlns:a16="http://schemas.microsoft.com/office/drawing/2014/main" id="{4CC73462-1FC7-4832-8B8D-033A5C508404}"/>
              </a:ext>
            </a:extLst>
          </p:cNvPr>
          <p:cNvCxnSpPr>
            <a:cxnSpLocks noChangeShapeType="1"/>
          </p:cNvCxnSpPr>
          <p:nvPr/>
        </p:nvCxnSpPr>
        <p:spPr bwMode="auto">
          <a:xfrm>
            <a:off x="1585913" y="3276600"/>
            <a:ext cx="657225" cy="23622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10603" name="Picture 11" descr="Decision">
            <a:extLst>
              <a:ext uri="{FF2B5EF4-FFF2-40B4-BE49-F238E27FC236}">
                <a16:creationId xmlns:a16="http://schemas.microsoft.com/office/drawing/2014/main" id="{3F2EF632-9242-4D8B-BAEF-D4BB1D60BC7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b="54442"/>
          <a:stretch>
            <a:fillRect/>
          </a:stretch>
        </p:blipFill>
        <p:spPr bwMode="auto">
          <a:xfrm>
            <a:off x="4365625" y="1676400"/>
            <a:ext cx="2020888" cy="1181100"/>
          </a:xfrm>
          <a:prstGeom prst="rect">
            <a:avLst/>
          </a:prstGeom>
          <a:noFill/>
          <a:extLst>
            <a:ext uri="{909E8E84-426E-40DD-AFC4-6F175D3DCCD1}">
              <a14:hiddenFill xmlns:a14="http://schemas.microsoft.com/office/drawing/2010/main">
                <a:solidFill>
                  <a:srgbClr val="FFFFFF"/>
                </a:solidFill>
              </a14:hiddenFill>
            </a:ext>
          </a:extLst>
        </p:spPr>
      </p:pic>
      <p:pic>
        <p:nvPicPr>
          <p:cNvPr id="110604" name="Picture 12" descr="Decision2">
            <a:extLst>
              <a:ext uri="{FF2B5EF4-FFF2-40B4-BE49-F238E27FC236}">
                <a16:creationId xmlns:a16="http://schemas.microsoft.com/office/drawing/2014/main" id="{D5A99F0E-2D43-4ED0-925F-9439B3DA7C8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t="54411"/>
          <a:stretch>
            <a:fillRect/>
          </a:stretch>
        </p:blipFill>
        <p:spPr bwMode="auto">
          <a:xfrm>
            <a:off x="4329113" y="2895600"/>
            <a:ext cx="2209800" cy="1292225"/>
          </a:xfrm>
          <a:prstGeom prst="rect">
            <a:avLst/>
          </a:prstGeom>
          <a:noFill/>
          <a:extLst>
            <a:ext uri="{909E8E84-426E-40DD-AFC4-6F175D3DCCD1}">
              <a14:hiddenFill xmlns:a14="http://schemas.microsoft.com/office/drawing/2010/main">
                <a:solidFill>
                  <a:srgbClr val="FFFFFF"/>
                </a:solidFill>
              </a14:hiddenFill>
            </a:ext>
          </a:extLst>
        </p:spPr>
      </p:pic>
      <p:pic>
        <p:nvPicPr>
          <p:cNvPr id="110605" name="Picture 13" descr="Decision2">
            <a:extLst>
              <a:ext uri="{FF2B5EF4-FFF2-40B4-BE49-F238E27FC236}">
                <a16:creationId xmlns:a16="http://schemas.microsoft.com/office/drawing/2014/main" id="{91EB134A-78AB-4494-BA04-F6847923AB3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t="54411"/>
          <a:stretch>
            <a:fillRect/>
          </a:stretch>
        </p:blipFill>
        <p:spPr bwMode="auto">
          <a:xfrm>
            <a:off x="4329113" y="4956175"/>
            <a:ext cx="2209800" cy="1292225"/>
          </a:xfrm>
          <a:prstGeom prst="rect">
            <a:avLst/>
          </a:prstGeom>
          <a:noFill/>
          <a:extLst>
            <a:ext uri="{909E8E84-426E-40DD-AFC4-6F175D3DCCD1}">
              <a14:hiddenFill xmlns:a14="http://schemas.microsoft.com/office/drawing/2010/main">
                <a:solidFill>
                  <a:srgbClr val="FFFFFF"/>
                </a:solidFill>
              </a14:hiddenFill>
            </a:ext>
          </a:extLst>
        </p:spPr>
      </p:pic>
      <p:sp>
        <p:nvSpPr>
          <p:cNvPr id="110606" name="Line 14">
            <a:extLst>
              <a:ext uri="{FF2B5EF4-FFF2-40B4-BE49-F238E27FC236}">
                <a16:creationId xmlns:a16="http://schemas.microsoft.com/office/drawing/2014/main" id="{4A055EB7-3F0F-4670-9C6E-6FB4C4B0F81A}"/>
              </a:ext>
            </a:extLst>
          </p:cNvPr>
          <p:cNvSpPr>
            <a:spLocks noChangeShapeType="1"/>
          </p:cNvSpPr>
          <p:nvPr/>
        </p:nvSpPr>
        <p:spPr bwMode="auto">
          <a:xfrm>
            <a:off x="3429000" y="2286000"/>
            <a:ext cx="990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0607" name="Line 15">
            <a:extLst>
              <a:ext uri="{FF2B5EF4-FFF2-40B4-BE49-F238E27FC236}">
                <a16:creationId xmlns:a16="http://schemas.microsoft.com/office/drawing/2014/main" id="{61D9ECBC-3AAC-4884-998A-C78A5E81E4A8}"/>
              </a:ext>
            </a:extLst>
          </p:cNvPr>
          <p:cNvSpPr>
            <a:spLocks noChangeShapeType="1"/>
          </p:cNvSpPr>
          <p:nvPr/>
        </p:nvSpPr>
        <p:spPr bwMode="auto">
          <a:xfrm>
            <a:off x="3414713" y="3581400"/>
            <a:ext cx="990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0608" name="Line 16">
            <a:extLst>
              <a:ext uri="{FF2B5EF4-FFF2-40B4-BE49-F238E27FC236}">
                <a16:creationId xmlns:a16="http://schemas.microsoft.com/office/drawing/2014/main" id="{B18FB540-24E2-406D-BFA0-08D5BD64F6BC}"/>
              </a:ext>
            </a:extLst>
          </p:cNvPr>
          <p:cNvSpPr>
            <a:spLocks noChangeShapeType="1"/>
          </p:cNvSpPr>
          <p:nvPr/>
        </p:nvSpPr>
        <p:spPr bwMode="auto">
          <a:xfrm>
            <a:off x="3490913" y="5562600"/>
            <a:ext cx="990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0609" name="Text Box 17">
            <a:extLst>
              <a:ext uri="{FF2B5EF4-FFF2-40B4-BE49-F238E27FC236}">
                <a16:creationId xmlns:a16="http://schemas.microsoft.com/office/drawing/2014/main" id="{1A2EC4CD-F5BF-4662-BEBD-3C67A99394CF}"/>
              </a:ext>
            </a:extLst>
          </p:cNvPr>
          <p:cNvSpPr txBox="1">
            <a:spLocks noChangeArrowheads="1"/>
          </p:cNvSpPr>
          <p:nvPr/>
        </p:nvSpPr>
        <p:spPr bwMode="auto">
          <a:xfrm rot="16200000">
            <a:off x="4795838" y="4321175"/>
            <a:ext cx="7747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600" b="1">
                <a:latin typeface="Calibri" panose="020F0502020204030204" pitchFamily="34" charset="0"/>
              </a:rPr>
              <a:t>....…</a:t>
            </a:r>
          </a:p>
        </p:txBody>
      </p:sp>
      <p:sp>
        <p:nvSpPr>
          <p:cNvPr id="110610" name="Text Box 18">
            <a:extLst>
              <a:ext uri="{FF2B5EF4-FFF2-40B4-BE49-F238E27FC236}">
                <a16:creationId xmlns:a16="http://schemas.microsoft.com/office/drawing/2014/main" id="{DEF3C19D-97AB-4DC8-95A5-1694E8178CD4}"/>
              </a:ext>
            </a:extLst>
          </p:cNvPr>
          <p:cNvSpPr txBox="1">
            <a:spLocks noChangeArrowheads="1"/>
          </p:cNvSpPr>
          <p:nvPr/>
        </p:nvSpPr>
        <p:spPr bwMode="auto">
          <a:xfrm>
            <a:off x="7072313" y="3124200"/>
            <a:ext cx="1600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b="1">
                <a:latin typeface="Calibri" panose="020F0502020204030204" pitchFamily="34" charset="0"/>
              </a:rPr>
              <a:t>Take he majority vote</a:t>
            </a:r>
          </a:p>
        </p:txBody>
      </p:sp>
      <p:sp>
        <p:nvSpPr>
          <p:cNvPr id="110611" name="AutoShape 19">
            <a:extLst>
              <a:ext uri="{FF2B5EF4-FFF2-40B4-BE49-F238E27FC236}">
                <a16:creationId xmlns:a16="http://schemas.microsoft.com/office/drawing/2014/main" id="{71D228BD-A68D-4B02-80C2-AC69735E2634}"/>
              </a:ext>
            </a:extLst>
          </p:cNvPr>
          <p:cNvSpPr>
            <a:spLocks/>
          </p:cNvSpPr>
          <p:nvPr/>
        </p:nvSpPr>
        <p:spPr bwMode="auto">
          <a:xfrm>
            <a:off x="6400800" y="1600200"/>
            <a:ext cx="533400" cy="4572000"/>
          </a:xfrm>
          <a:prstGeom prst="rightBrace">
            <a:avLst>
              <a:gd name="adj1" fmla="val 71429"/>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0612" name="Rectangle 20">
            <a:extLst>
              <a:ext uri="{FF2B5EF4-FFF2-40B4-BE49-F238E27FC236}">
                <a16:creationId xmlns:a16="http://schemas.microsoft.com/office/drawing/2014/main" id="{420C077B-E733-4E37-A571-DD3F65EAD061}"/>
              </a:ext>
            </a:extLst>
          </p:cNvPr>
          <p:cNvSpPr>
            <a:spLocks noChangeArrowheads="1"/>
          </p:cNvSpPr>
          <p:nvPr/>
        </p:nvSpPr>
        <p:spPr bwMode="auto">
          <a:xfrm>
            <a:off x="442913" y="2895600"/>
            <a:ext cx="1143000" cy="914400"/>
          </a:xfrm>
          <a:prstGeom prst="rect">
            <a:avLst/>
          </a:prstGeom>
          <a:solidFill>
            <a:srgbClr val="ECAB28"/>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0613" name="Text Box 21">
            <a:extLst>
              <a:ext uri="{FF2B5EF4-FFF2-40B4-BE49-F238E27FC236}">
                <a16:creationId xmlns:a16="http://schemas.microsoft.com/office/drawing/2014/main" id="{B54BFE7E-9DF7-48F2-A272-3C7E7447CCBF}"/>
              </a:ext>
            </a:extLst>
          </p:cNvPr>
          <p:cNvSpPr txBox="1">
            <a:spLocks noChangeArrowheads="1"/>
          </p:cNvSpPr>
          <p:nvPr/>
        </p:nvSpPr>
        <p:spPr bwMode="auto">
          <a:xfrm>
            <a:off x="239713" y="2286000"/>
            <a:ext cx="1544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alibri" panose="020F0502020204030204" pitchFamily="34" charset="0"/>
              </a:rPr>
              <a:t>M features</a:t>
            </a:r>
          </a:p>
        </p:txBody>
      </p:sp>
    </p:spTree>
    <p:extLst>
      <p:ext uri="{BB962C8B-B14F-4D97-AF65-F5344CB8AC3E}">
        <p14:creationId xmlns:p14="http://schemas.microsoft.com/office/powerpoint/2010/main" val="24912458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2DC2610-4809-4C55-B038-E0B7ECD0502C}"/>
              </a:ext>
            </a:extLst>
          </p:cNvPr>
          <p:cNvSpPr>
            <a:spLocks noGrp="1"/>
          </p:cNvSpPr>
          <p:nvPr>
            <p:ph type="body" idx="1"/>
          </p:nvPr>
        </p:nvSpPr>
        <p:spPr>
          <a:xfrm>
            <a:off x="321309" y="1392343"/>
            <a:ext cx="8501380" cy="1107996"/>
          </a:xfrm>
        </p:spPr>
        <p:txBody>
          <a:bodyPr/>
          <a:lstStyle/>
          <a:p>
            <a:r>
              <a:rPr lang="en-IN" b="1" dirty="0"/>
              <a:t>The greater number of trees in the forest leads to higher accuracy and prevents the problem of overfitting.</a:t>
            </a:r>
            <a:endParaRPr lang="en-IN" dirty="0"/>
          </a:p>
          <a:p>
            <a:endParaRPr lang="en-IN" dirty="0"/>
          </a:p>
        </p:txBody>
      </p:sp>
      <p:pic>
        <p:nvPicPr>
          <p:cNvPr id="4" name="Picture 3" descr="Random Forest Algorithm">
            <a:extLst>
              <a:ext uri="{FF2B5EF4-FFF2-40B4-BE49-F238E27FC236}">
                <a16:creationId xmlns:a16="http://schemas.microsoft.com/office/drawing/2014/main" id="{BF3D5BD4-FC7D-425A-AAF2-6A3A4E995AD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9600" y="2743200"/>
            <a:ext cx="7162800" cy="3476625"/>
          </a:xfrm>
          <a:prstGeom prst="rect">
            <a:avLst/>
          </a:prstGeom>
          <a:noFill/>
          <a:ln>
            <a:noFill/>
          </a:ln>
        </p:spPr>
      </p:pic>
    </p:spTree>
    <p:extLst>
      <p:ext uri="{BB962C8B-B14F-4D97-AF65-F5344CB8AC3E}">
        <p14:creationId xmlns:p14="http://schemas.microsoft.com/office/powerpoint/2010/main" val="2997683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6E8E8-E68E-4FC3-BBA1-C0807A25C76A}"/>
              </a:ext>
            </a:extLst>
          </p:cNvPr>
          <p:cNvSpPr>
            <a:spLocks noGrp="1"/>
          </p:cNvSpPr>
          <p:nvPr>
            <p:ph type="title"/>
          </p:nvPr>
        </p:nvSpPr>
        <p:spPr>
          <a:xfrm>
            <a:off x="1963229" y="90170"/>
            <a:ext cx="5217541" cy="677108"/>
          </a:xfrm>
        </p:spPr>
        <p:txBody>
          <a:bodyPr/>
          <a:lstStyle/>
          <a:p>
            <a:r>
              <a:rPr lang="en-IN" dirty="0"/>
              <a:t>Decision tree structure</a:t>
            </a:r>
          </a:p>
        </p:txBody>
      </p:sp>
      <p:pic>
        <p:nvPicPr>
          <p:cNvPr id="4" name="Picture 3">
            <a:extLst>
              <a:ext uri="{FF2B5EF4-FFF2-40B4-BE49-F238E27FC236}">
                <a16:creationId xmlns:a16="http://schemas.microsoft.com/office/drawing/2014/main" id="{889601D5-45BD-4AC1-8F1E-36FFE055A5BF}"/>
              </a:ext>
            </a:extLst>
          </p:cNvPr>
          <p:cNvPicPr>
            <a:picLocks noChangeAspect="1"/>
          </p:cNvPicPr>
          <p:nvPr/>
        </p:nvPicPr>
        <p:blipFill>
          <a:blip r:embed="rId2"/>
          <a:stretch>
            <a:fillRect/>
          </a:stretch>
        </p:blipFill>
        <p:spPr>
          <a:xfrm>
            <a:off x="1600200" y="2057400"/>
            <a:ext cx="5385450" cy="3352800"/>
          </a:xfrm>
          <a:prstGeom prst="rect">
            <a:avLst/>
          </a:prstGeom>
        </p:spPr>
      </p:pic>
    </p:spTree>
    <p:extLst>
      <p:ext uri="{BB962C8B-B14F-4D97-AF65-F5344CB8AC3E}">
        <p14:creationId xmlns:p14="http://schemas.microsoft.com/office/powerpoint/2010/main" val="21434989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230C4-A8D7-432C-AD82-BC0037316732}"/>
              </a:ext>
            </a:extLst>
          </p:cNvPr>
          <p:cNvSpPr>
            <a:spLocks noGrp="1"/>
          </p:cNvSpPr>
          <p:nvPr>
            <p:ph type="title"/>
          </p:nvPr>
        </p:nvSpPr>
        <p:spPr>
          <a:xfrm>
            <a:off x="76201" y="90170"/>
            <a:ext cx="8915400" cy="2031325"/>
          </a:xfrm>
        </p:spPr>
        <p:txBody>
          <a:bodyPr/>
          <a:lstStyle/>
          <a:p>
            <a:r>
              <a:rPr lang="en-IN" dirty="0"/>
              <a:t>Important Features of Random Forest</a:t>
            </a:r>
            <a:br>
              <a:rPr lang="en-IN" dirty="0"/>
            </a:br>
            <a:endParaRPr lang="en-IN" dirty="0"/>
          </a:p>
        </p:txBody>
      </p:sp>
      <p:sp>
        <p:nvSpPr>
          <p:cNvPr id="3" name="Text Placeholder 2">
            <a:extLst>
              <a:ext uri="{FF2B5EF4-FFF2-40B4-BE49-F238E27FC236}">
                <a16:creationId xmlns:a16="http://schemas.microsoft.com/office/drawing/2014/main" id="{4C978C01-1E88-4E17-8A04-BD17A36C06FF}"/>
              </a:ext>
            </a:extLst>
          </p:cNvPr>
          <p:cNvSpPr>
            <a:spLocks noGrp="1"/>
          </p:cNvSpPr>
          <p:nvPr>
            <p:ph type="body" idx="1"/>
          </p:nvPr>
        </p:nvSpPr>
        <p:spPr>
          <a:xfrm>
            <a:off x="321309" y="1392343"/>
            <a:ext cx="8501380" cy="4801314"/>
          </a:xfrm>
        </p:spPr>
        <p:txBody>
          <a:bodyPr/>
          <a:lstStyle/>
          <a:p>
            <a:pPr lvl="0"/>
            <a:r>
              <a:rPr lang="en-IN" b="1" dirty="0"/>
              <a:t>Diversity: </a:t>
            </a:r>
            <a:r>
              <a:rPr lang="en-IN" dirty="0"/>
              <a:t>Not all attributes/variables/features are considered while making an individual tree; each tree is different.</a:t>
            </a:r>
          </a:p>
          <a:p>
            <a:pPr lvl="0"/>
            <a:r>
              <a:rPr lang="en-IN" b="1" dirty="0"/>
              <a:t>Immune to the curse of dimensionality:</a:t>
            </a:r>
            <a:r>
              <a:rPr lang="en-IN" dirty="0"/>
              <a:t> Since each tree does not consider all the features, the feature space is reduced.</a:t>
            </a:r>
          </a:p>
          <a:p>
            <a:pPr lvl="0"/>
            <a:r>
              <a:rPr lang="en-IN" b="1" dirty="0"/>
              <a:t>Parallelization: </a:t>
            </a:r>
            <a:r>
              <a:rPr lang="en-IN" dirty="0"/>
              <a:t>Each tree is created independently out of different data and attributes. This means we can fully use the CPU to build random forests.</a:t>
            </a:r>
          </a:p>
          <a:p>
            <a:pPr lvl="0"/>
            <a:r>
              <a:rPr lang="en-IN" b="1" dirty="0"/>
              <a:t>Train-Test split: </a:t>
            </a:r>
            <a:r>
              <a:rPr lang="en-IN" dirty="0"/>
              <a:t>In a random forest, we don’t have to segregate the data for train and test as there will always be 30% of the data which is not seen by the decision tree.</a:t>
            </a:r>
          </a:p>
          <a:p>
            <a:pPr lvl="0"/>
            <a:r>
              <a:rPr lang="en-IN" b="1" dirty="0"/>
              <a:t>Stability: </a:t>
            </a:r>
            <a:r>
              <a:rPr lang="en-IN" dirty="0"/>
              <a:t>Stability arises because the result is based on majority voting/ averaging.</a:t>
            </a:r>
          </a:p>
          <a:p>
            <a:endParaRPr lang="en-IN" dirty="0"/>
          </a:p>
        </p:txBody>
      </p:sp>
    </p:spTree>
    <p:extLst>
      <p:ext uri="{BB962C8B-B14F-4D97-AF65-F5344CB8AC3E}">
        <p14:creationId xmlns:p14="http://schemas.microsoft.com/office/powerpoint/2010/main" val="5320050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291A3-1803-48CF-9A24-11D8C4A12160}"/>
              </a:ext>
            </a:extLst>
          </p:cNvPr>
          <p:cNvSpPr>
            <a:spLocks noGrp="1"/>
          </p:cNvSpPr>
          <p:nvPr>
            <p:ph type="title"/>
          </p:nvPr>
        </p:nvSpPr>
        <p:spPr>
          <a:xfrm>
            <a:off x="152401" y="90170"/>
            <a:ext cx="8991600" cy="1354217"/>
          </a:xfrm>
        </p:spPr>
        <p:txBody>
          <a:bodyPr/>
          <a:lstStyle/>
          <a:p>
            <a:r>
              <a:rPr lang="en-IN" dirty="0"/>
              <a:t>Hyperparameters in Random Forest</a:t>
            </a:r>
            <a:br>
              <a:rPr lang="en-IN" dirty="0"/>
            </a:br>
            <a:endParaRPr lang="en-IN" dirty="0"/>
          </a:p>
        </p:txBody>
      </p:sp>
      <p:sp>
        <p:nvSpPr>
          <p:cNvPr id="3" name="Text Placeholder 2">
            <a:extLst>
              <a:ext uri="{FF2B5EF4-FFF2-40B4-BE49-F238E27FC236}">
                <a16:creationId xmlns:a16="http://schemas.microsoft.com/office/drawing/2014/main" id="{925B423F-4479-4100-BB54-92A08C25E5AD}"/>
              </a:ext>
            </a:extLst>
          </p:cNvPr>
          <p:cNvSpPr>
            <a:spLocks noGrp="1"/>
          </p:cNvSpPr>
          <p:nvPr>
            <p:ph type="body" idx="1"/>
          </p:nvPr>
        </p:nvSpPr>
        <p:spPr>
          <a:xfrm>
            <a:off x="321309" y="1392343"/>
            <a:ext cx="8501380" cy="4062651"/>
          </a:xfrm>
        </p:spPr>
        <p:txBody>
          <a:bodyPr/>
          <a:lstStyle/>
          <a:p>
            <a:r>
              <a:rPr lang="en-IN" dirty="0"/>
              <a:t>Hyperparameters to Increase the Predictive Power</a:t>
            </a:r>
          </a:p>
          <a:p>
            <a:pPr marL="342900" lvl="0" indent="-342900">
              <a:buFont typeface="Arial" panose="020B0604020202020204" pitchFamily="34" charset="0"/>
              <a:buChar char="•"/>
            </a:pPr>
            <a:r>
              <a:rPr lang="en-IN" b="1" dirty="0" err="1"/>
              <a:t>n_estimators</a:t>
            </a:r>
            <a:r>
              <a:rPr lang="en-IN" b="1" dirty="0"/>
              <a:t>:</a:t>
            </a:r>
            <a:r>
              <a:rPr lang="en-IN" dirty="0"/>
              <a:t> Number of trees the algorithm builds before averaging the predictions.</a:t>
            </a:r>
          </a:p>
          <a:p>
            <a:pPr marL="342900" lvl="0" indent="-342900">
              <a:buFont typeface="Arial" panose="020B0604020202020204" pitchFamily="34" charset="0"/>
              <a:buChar char="•"/>
            </a:pPr>
            <a:r>
              <a:rPr lang="en-IN" b="1" dirty="0" err="1"/>
              <a:t>max_features</a:t>
            </a:r>
            <a:r>
              <a:rPr lang="en-IN" b="1" dirty="0"/>
              <a:t>:</a:t>
            </a:r>
            <a:r>
              <a:rPr lang="en-IN" dirty="0"/>
              <a:t> Maximum number of features random forest considers splitting a node.</a:t>
            </a:r>
          </a:p>
          <a:p>
            <a:pPr marL="342900" lvl="0" indent="-342900">
              <a:buFont typeface="Arial" panose="020B0604020202020204" pitchFamily="34" charset="0"/>
              <a:buChar char="•"/>
            </a:pPr>
            <a:r>
              <a:rPr lang="en-IN" b="1" dirty="0" err="1"/>
              <a:t>mini_sample_leaf</a:t>
            </a:r>
            <a:r>
              <a:rPr lang="en-IN" b="1" dirty="0"/>
              <a:t>:</a:t>
            </a:r>
            <a:r>
              <a:rPr lang="en-IN" dirty="0"/>
              <a:t> Determines the minimum number of leaves required to split an internal node.</a:t>
            </a:r>
          </a:p>
          <a:p>
            <a:pPr marL="342900" lvl="0" indent="-342900">
              <a:buFont typeface="Arial" panose="020B0604020202020204" pitchFamily="34" charset="0"/>
              <a:buChar char="•"/>
            </a:pPr>
            <a:r>
              <a:rPr lang="en-IN" b="1" dirty="0"/>
              <a:t>criterion:</a:t>
            </a:r>
            <a:r>
              <a:rPr lang="en-IN" dirty="0"/>
              <a:t> How to split the node in each tree? (Entropy/Gini impurity/Log Loss)</a:t>
            </a:r>
          </a:p>
          <a:p>
            <a:pPr marL="342900" lvl="0" indent="-342900">
              <a:buFont typeface="Arial" panose="020B0604020202020204" pitchFamily="34" charset="0"/>
              <a:buChar char="•"/>
            </a:pPr>
            <a:r>
              <a:rPr lang="en-IN" b="1" dirty="0" err="1"/>
              <a:t>max_leaf_nodes</a:t>
            </a:r>
            <a:r>
              <a:rPr lang="en-IN" b="1" dirty="0"/>
              <a:t>: </a:t>
            </a:r>
            <a:r>
              <a:rPr lang="en-IN" dirty="0"/>
              <a:t>Maximum leaf nodes in each tree</a:t>
            </a:r>
          </a:p>
          <a:p>
            <a:endParaRPr lang="en-IN" dirty="0"/>
          </a:p>
        </p:txBody>
      </p:sp>
    </p:spTree>
    <p:extLst>
      <p:ext uri="{BB962C8B-B14F-4D97-AF65-F5344CB8AC3E}">
        <p14:creationId xmlns:p14="http://schemas.microsoft.com/office/powerpoint/2010/main" val="37704488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1D13B-04AE-45CA-AB74-A11A55A9F0BC}"/>
              </a:ext>
            </a:extLst>
          </p:cNvPr>
          <p:cNvSpPr>
            <a:spLocks noGrp="1"/>
          </p:cNvSpPr>
          <p:nvPr>
            <p:ph type="title"/>
          </p:nvPr>
        </p:nvSpPr>
        <p:spPr>
          <a:xfrm>
            <a:off x="1963229" y="90171"/>
            <a:ext cx="5217541" cy="824230"/>
          </a:xfrm>
        </p:spPr>
        <p:txBody>
          <a:bodyPr/>
          <a:lstStyle/>
          <a:p>
            <a:r>
              <a:rPr lang="en-IN" dirty="0"/>
              <a:t>Advantages</a:t>
            </a:r>
            <a:br>
              <a:rPr lang="en-IN" dirty="0"/>
            </a:br>
            <a:endParaRPr lang="en-IN" dirty="0"/>
          </a:p>
        </p:txBody>
      </p:sp>
      <p:sp>
        <p:nvSpPr>
          <p:cNvPr id="3" name="Text Placeholder 2">
            <a:extLst>
              <a:ext uri="{FF2B5EF4-FFF2-40B4-BE49-F238E27FC236}">
                <a16:creationId xmlns:a16="http://schemas.microsoft.com/office/drawing/2014/main" id="{AD46BC4B-E9DB-4468-BD99-6A41EBA73CD4}"/>
              </a:ext>
            </a:extLst>
          </p:cNvPr>
          <p:cNvSpPr>
            <a:spLocks noGrp="1"/>
          </p:cNvSpPr>
          <p:nvPr>
            <p:ph type="body" idx="1"/>
          </p:nvPr>
        </p:nvSpPr>
        <p:spPr>
          <a:xfrm>
            <a:off x="321310" y="948690"/>
            <a:ext cx="8501380" cy="5909310"/>
          </a:xfrm>
        </p:spPr>
        <p:txBody>
          <a:bodyPr/>
          <a:lstStyle/>
          <a:p>
            <a:pPr marL="342900" lvl="0" indent="-342900">
              <a:buFont typeface="Arial" panose="020B0604020202020204" pitchFamily="34" charset="0"/>
              <a:buChar char="•"/>
            </a:pPr>
            <a:r>
              <a:rPr lang="en-IN" dirty="0"/>
              <a:t>It can be used in classification and regression problems.</a:t>
            </a:r>
          </a:p>
          <a:p>
            <a:pPr marL="342900" lvl="0" indent="-342900">
              <a:buFont typeface="Arial" panose="020B0604020202020204" pitchFamily="34" charset="0"/>
              <a:buChar char="•"/>
            </a:pPr>
            <a:r>
              <a:rPr lang="en-IN" dirty="0"/>
              <a:t>It solves the problem of overfitting as output is based on majority voting or averaging.</a:t>
            </a:r>
          </a:p>
          <a:p>
            <a:pPr marL="342900" lvl="0" indent="-342900">
              <a:buFont typeface="Arial" panose="020B0604020202020204" pitchFamily="34" charset="0"/>
              <a:buChar char="•"/>
            </a:pPr>
            <a:r>
              <a:rPr lang="en-IN" dirty="0"/>
              <a:t>It performs well even if the data contains null/missing values.</a:t>
            </a:r>
          </a:p>
          <a:p>
            <a:pPr marL="342900" lvl="0" indent="-342900">
              <a:buFont typeface="Arial" panose="020B0604020202020204" pitchFamily="34" charset="0"/>
              <a:buChar char="•"/>
            </a:pPr>
            <a:r>
              <a:rPr lang="en-IN" dirty="0"/>
              <a:t>Each decision tree created is independent of the other; thus, it shows the property of </a:t>
            </a:r>
            <a:r>
              <a:rPr lang="en-IN" b="1" dirty="0"/>
              <a:t>parallelization</a:t>
            </a:r>
            <a:r>
              <a:rPr lang="en-IN" dirty="0"/>
              <a:t>.</a:t>
            </a:r>
          </a:p>
          <a:p>
            <a:pPr marL="342900" lvl="0" indent="-342900">
              <a:buFont typeface="Arial" panose="020B0604020202020204" pitchFamily="34" charset="0"/>
              <a:buChar char="•"/>
            </a:pPr>
            <a:r>
              <a:rPr lang="en-IN" dirty="0"/>
              <a:t>It is highly </a:t>
            </a:r>
            <a:r>
              <a:rPr lang="en-IN" b="1" dirty="0"/>
              <a:t>stable</a:t>
            </a:r>
            <a:r>
              <a:rPr lang="en-IN" dirty="0"/>
              <a:t> as the average answers given by a large number of trees are taken.</a:t>
            </a:r>
          </a:p>
          <a:p>
            <a:pPr marL="342900" lvl="0" indent="-342900">
              <a:buFont typeface="Arial" panose="020B0604020202020204" pitchFamily="34" charset="0"/>
              <a:buChar char="•"/>
            </a:pPr>
            <a:r>
              <a:rPr lang="en-IN" dirty="0"/>
              <a:t>It maintains </a:t>
            </a:r>
            <a:r>
              <a:rPr lang="en-IN" b="1" dirty="0"/>
              <a:t>diversity</a:t>
            </a:r>
            <a:r>
              <a:rPr lang="en-IN" dirty="0"/>
              <a:t> as all the attributes are not considered while making each decision tree though it is not true in all cases.</a:t>
            </a:r>
          </a:p>
          <a:p>
            <a:pPr marL="342900" lvl="0" indent="-342900">
              <a:buFont typeface="Arial" panose="020B0604020202020204" pitchFamily="34" charset="0"/>
              <a:buChar char="•"/>
            </a:pPr>
            <a:r>
              <a:rPr lang="en-IN" dirty="0"/>
              <a:t>It is immune to the </a:t>
            </a:r>
            <a:r>
              <a:rPr lang="en-IN" b="1" dirty="0"/>
              <a:t>curse of dimensionality</a:t>
            </a:r>
            <a:r>
              <a:rPr lang="en-IN" dirty="0"/>
              <a:t>. Since each tree does not consider all the attributes, feature space is reduced.</a:t>
            </a:r>
          </a:p>
          <a:p>
            <a:pPr marL="342900" lvl="0" indent="-342900">
              <a:buFont typeface="Arial" panose="020B0604020202020204" pitchFamily="34" charset="0"/>
              <a:buChar char="•"/>
            </a:pPr>
            <a:r>
              <a:rPr lang="en-IN" dirty="0"/>
              <a:t>We don’t have to </a:t>
            </a:r>
            <a:r>
              <a:rPr lang="en-IN" b="1" dirty="0"/>
              <a:t>segregate</a:t>
            </a:r>
            <a:r>
              <a:rPr lang="en-IN" dirty="0"/>
              <a:t> data into train and </a:t>
            </a:r>
            <a:r>
              <a:rPr lang="en-IN" b="1" dirty="0"/>
              <a:t>test</a:t>
            </a:r>
            <a:r>
              <a:rPr lang="en-IN" dirty="0"/>
              <a:t> as there will always be 30% of the data, which is not seen by the decision tree made out of bootstrap.</a:t>
            </a:r>
          </a:p>
          <a:p>
            <a:endParaRPr lang="en-IN" dirty="0"/>
          </a:p>
        </p:txBody>
      </p:sp>
    </p:spTree>
    <p:extLst>
      <p:ext uri="{BB962C8B-B14F-4D97-AF65-F5344CB8AC3E}">
        <p14:creationId xmlns:p14="http://schemas.microsoft.com/office/powerpoint/2010/main" val="11956212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57006-608A-4212-B6D2-3FC505D7BB60}"/>
              </a:ext>
            </a:extLst>
          </p:cNvPr>
          <p:cNvSpPr>
            <a:spLocks noGrp="1"/>
          </p:cNvSpPr>
          <p:nvPr>
            <p:ph type="title"/>
          </p:nvPr>
        </p:nvSpPr>
        <p:spPr>
          <a:xfrm>
            <a:off x="1963229" y="90170"/>
            <a:ext cx="5217541" cy="1354217"/>
          </a:xfrm>
        </p:spPr>
        <p:txBody>
          <a:bodyPr/>
          <a:lstStyle/>
          <a:p>
            <a:r>
              <a:rPr lang="en-IN" dirty="0"/>
              <a:t>Disadvantages</a:t>
            </a:r>
            <a:br>
              <a:rPr lang="en-IN" dirty="0"/>
            </a:br>
            <a:endParaRPr lang="en-IN" dirty="0"/>
          </a:p>
        </p:txBody>
      </p:sp>
      <p:sp>
        <p:nvSpPr>
          <p:cNvPr id="3" name="Text Placeholder 2">
            <a:extLst>
              <a:ext uri="{FF2B5EF4-FFF2-40B4-BE49-F238E27FC236}">
                <a16:creationId xmlns:a16="http://schemas.microsoft.com/office/drawing/2014/main" id="{72F72A50-AEB6-452F-B074-7E12A9B02F16}"/>
              </a:ext>
            </a:extLst>
          </p:cNvPr>
          <p:cNvSpPr>
            <a:spLocks noGrp="1"/>
          </p:cNvSpPr>
          <p:nvPr>
            <p:ph type="body" idx="1"/>
          </p:nvPr>
        </p:nvSpPr>
        <p:spPr>
          <a:xfrm>
            <a:off x="321309" y="1392343"/>
            <a:ext cx="8501380" cy="2585323"/>
          </a:xfrm>
        </p:spPr>
        <p:txBody>
          <a:bodyPr/>
          <a:lstStyle/>
          <a:p>
            <a:pPr marL="342900" lvl="0" indent="-342900">
              <a:buFont typeface="Arial" panose="020B0604020202020204" pitchFamily="34" charset="0"/>
              <a:buChar char="•"/>
            </a:pPr>
            <a:r>
              <a:rPr lang="en-IN" dirty="0"/>
              <a:t>Random forest is highly </a:t>
            </a:r>
            <a:r>
              <a:rPr lang="en-IN" b="1" dirty="0"/>
              <a:t>complex</a:t>
            </a:r>
            <a:r>
              <a:rPr lang="en-IN" dirty="0"/>
              <a:t> compared to decision trees, where decisions can be made by following the path of the tree.</a:t>
            </a:r>
          </a:p>
          <a:p>
            <a:pPr marL="342900" lvl="0" indent="-342900">
              <a:buFont typeface="Arial" panose="020B0604020202020204" pitchFamily="34" charset="0"/>
              <a:buChar char="•"/>
            </a:pPr>
            <a:endParaRPr lang="en-IN" dirty="0"/>
          </a:p>
          <a:p>
            <a:pPr marL="342900" lvl="0" indent="-342900">
              <a:buFont typeface="Arial" panose="020B0604020202020204" pitchFamily="34" charset="0"/>
              <a:buChar char="•"/>
            </a:pPr>
            <a:r>
              <a:rPr lang="en-IN" dirty="0"/>
              <a:t>Training time is </a:t>
            </a:r>
            <a:r>
              <a:rPr lang="en-IN" b="1" dirty="0"/>
              <a:t>more</a:t>
            </a:r>
            <a:r>
              <a:rPr lang="en-IN" dirty="0"/>
              <a:t> than other models due to its complexity. Whenever it has to make a prediction, each decision tree has to generate output for the given input data.</a:t>
            </a:r>
          </a:p>
          <a:p>
            <a:endParaRPr lang="en-IN" dirty="0"/>
          </a:p>
        </p:txBody>
      </p:sp>
    </p:spTree>
    <p:extLst>
      <p:ext uri="{BB962C8B-B14F-4D97-AF65-F5344CB8AC3E}">
        <p14:creationId xmlns:p14="http://schemas.microsoft.com/office/powerpoint/2010/main" val="1725125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8DB42C3-1531-4AA7-99EA-116141BB537D}"/>
              </a:ext>
            </a:extLst>
          </p:cNvPr>
          <p:cNvSpPr>
            <a:spLocks noGrp="1"/>
          </p:cNvSpPr>
          <p:nvPr>
            <p:ph type="body" idx="1"/>
          </p:nvPr>
        </p:nvSpPr>
        <p:spPr>
          <a:xfrm>
            <a:off x="457200" y="838200"/>
            <a:ext cx="8501380" cy="5539978"/>
          </a:xfrm>
        </p:spPr>
        <p:txBody>
          <a:bodyPr/>
          <a:lstStyle/>
          <a:p>
            <a:endParaRPr lang="en-US" sz="3600" dirty="0"/>
          </a:p>
          <a:p>
            <a:endParaRPr lang="en-US" sz="3600" dirty="0"/>
          </a:p>
          <a:p>
            <a:endParaRPr lang="en-US" sz="3600" dirty="0"/>
          </a:p>
          <a:p>
            <a:endParaRPr lang="en-US" sz="3600" dirty="0"/>
          </a:p>
          <a:p>
            <a:r>
              <a:rPr lang="en-US" sz="3600" dirty="0"/>
              <a:t>Application of Random Forest in Computer aided  Drug Discovery</a:t>
            </a:r>
            <a:endParaRPr lang="en-IN" sz="3600" dirty="0"/>
          </a:p>
          <a:p>
            <a:endParaRPr lang="en-US" sz="3600" dirty="0"/>
          </a:p>
          <a:p>
            <a:endParaRPr lang="en-US" sz="3600" dirty="0"/>
          </a:p>
          <a:p>
            <a:endParaRPr lang="en-US" sz="3600" dirty="0"/>
          </a:p>
          <a:p>
            <a:endParaRPr lang="en-IN" sz="3600" dirty="0"/>
          </a:p>
        </p:txBody>
      </p:sp>
    </p:spTree>
    <p:extLst>
      <p:ext uri="{BB962C8B-B14F-4D97-AF65-F5344CB8AC3E}">
        <p14:creationId xmlns:p14="http://schemas.microsoft.com/office/powerpoint/2010/main" val="13380297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tx1"/>
                </a:solidFill>
              </a:rPr>
              <a:t>Introduction</a:t>
            </a:r>
            <a:r>
              <a:rPr lang="en-US" sz="2800" dirty="0"/>
              <a:t> </a:t>
            </a:r>
            <a:r>
              <a:rPr lang="en-US" sz="2800" dirty="0">
                <a:solidFill>
                  <a:schemeClr val="tx1"/>
                </a:solidFill>
              </a:rPr>
              <a:t>to</a:t>
            </a:r>
            <a:r>
              <a:rPr lang="en-US" sz="2800" dirty="0"/>
              <a:t> </a:t>
            </a:r>
            <a:r>
              <a:rPr lang="en-US" sz="2800" dirty="0">
                <a:solidFill>
                  <a:schemeClr val="tx1"/>
                </a:solidFill>
              </a:rPr>
              <a:t>Drug Discovery </a:t>
            </a:r>
            <a:endParaRPr lang="en-US" sz="2800" dirty="0"/>
          </a:p>
        </p:txBody>
      </p:sp>
      <p:sp>
        <p:nvSpPr>
          <p:cNvPr id="3" name="Content Placeholder 2"/>
          <p:cNvSpPr>
            <a:spLocks noGrp="1"/>
          </p:cNvSpPr>
          <p:nvPr>
            <p:ph sz="quarter" idx="1"/>
          </p:nvPr>
        </p:nvSpPr>
        <p:spPr>
          <a:xfrm>
            <a:off x="320039" y="1164555"/>
            <a:ext cx="8503920" cy="4572000"/>
          </a:xfrm>
        </p:spPr>
        <p:txBody>
          <a:bodyPr>
            <a:normAutofit fontScale="92500" lnSpcReduction="20000"/>
          </a:bodyPr>
          <a:lstStyle/>
          <a:p>
            <a:pPr>
              <a:buNone/>
            </a:pPr>
            <a:r>
              <a:rPr lang="en-US" sz="2400" dirty="0">
                <a:cs typeface="Times New Roman" pitchFamily="18" charset="0"/>
              </a:rPr>
              <a:t>   </a:t>
            </a:r>
          </a:p>
          <a:p>
            <a:pPr>
              <a:buFont typeface="Courier New" pitchFamily="49" charset="0"/>
              <a:buChar char="o"/>
            </a:pPr>
            <a:r>
              <a:rPr lang="en-US" sz="2800" dirty="0">
                <a:cs typeface="Times New Roman" pitchFamily="18" charset="0"/>
              </a:rPr>
              <a:t>Drug discovery is an inventive process of developing a new drug which will be therapeutically active to a disease causing target molecule</a:t>
            </a:r>
          </a:p>
          <a:p>
            <a:pPr>
              <a:buFont typeface="Courier New" pitchFamily="49" charset="0"/>
              <a:buChar char="o"/>
            </a:pPr>
            <a:endParaRPr lang="en-US" sz="2800" dirty="0">
              <a:cs typeface="Times New Roman" pitchFamily="18" charset="0"/>
            </a:endParaRPr>
          </a:p>
          <a:p>
            <a:pPr lvl="1">
              <a:lnSpc>
                <a:spcPct val="120000"/>
              </a:lnSpc>
            </a:pPr>
            <a:r>
              <a:rPr lang="en-US" sz="2800" b="1" dirty="0">
                <a:solidFill>
                  <a:srgbClr val="FF0000"/>
                </a:solidFill>
                <a:latin typeface="+mj-lt"/>
                <a:cs typeface="Times New Roman" pitchFamily="18" charset="0"/>
              </a:rPr>
              <a:t>Target : </a:t>
            </a:r>
            <a:r>
              <a:rPr lang="en-US" sz="2800" dirty="0">
                <a:solidFill>
                  <a:srgbClr val="FF0000"/>
                </a:solidFill>
                <a:latin typeface="+mj-lt"/>
                <a:cs typeface="Times New Roman" pitchFamily="18" charset="0"/>
              </a:rPr>
              <a:t>is a key molecule that is specific to a disease condition.</a:t>
            </a:r>
          </a:p>
          <a:p>
            <a:pPr lvl="1">
              <a:lnSpc>
                <a:spcPct val="120000"/>
              </a:lnSpc>
            </a:pPr>
            <a:r>
              <a:rPr lang="en-US" sz="2800" b="1" dirty="0" err="1">
                <a:solidFill>
                  <a:srgbClr val="FF0000"/>
                </a:solidFill>
                <a:cs typeface="Times New Roman" pitchFamily="18" charset="0"/>
              </a:rPr>
              <a:t>Ligand</a:t>
            </a:r>
            <a:r>
              <a:rPr lang="en-US" sz="2800" dirty="0">
                <a:solidFill>
                  <a:srgbClr val="FF0000"/>
                </a:solidFill>
                <a:cs typeface="Times New Roman" pitchFamily="18" charset="0"/>
              </a:rPr>
              <a:t> :</a:t>
            </a:r>
            <a:r>
              <a:rPr lang="en-US" sz="2800" b="1" dirty="0">
                <a:solidFill>
                  <a:srgbClr val="FF0000"/>
                </a:solidFill>
                <a:latin typeface="+mj-lt"/>
                <a:cs typeface="Times New Roman" pitchFamily="18" charset="0"/>
              </a:rPr>
              <a:t> </a:t>
            </a:r>
            <a:r>
              <a:rPr lang="en-US" sz="2800" dirty="0">
                <a:solidFill>
                  <a:srgbClr val="FF0000"/>
                </a:solidFill>
              </a:rPr>
              <a:t>a small molecule that will bind tightly to its target</a:t>
            </a:r>
            <a:r>
              <a:rPr lang="en-US" sz="2800" dirty="0">
                <a:solidFill>
                  <a:srgbClr val="FF0000"/>
                </a:solidFill>
                <a:latin typeface="+mj-lt"/>
                <a:cs typeface="Times New Roman" pitchFamily="18" charset="0"/>
              </a:rPr>
              <a:t>. This binding results in a change of conformation of the target.</a:t>
            </a:r>
          </a:p>
          <a:p>
            <a:pPr lvl="1">
              <a:lnSpc>
                <a:spcPct val="120000"/>
              </a:lnSpc>
            </a:pPr>
            <a:endParaRPr lang="en-US" sz="2800" b="1" dirty="0">
              <a:latin typeface="Times New Roman" pitchFamily="18" charset="0"/>
              <a:cs typeface="Times New Roman" pitchFamily="18" charset="0"/>
            </a:endParaRPr>
          </a:p>
          <a:p>
            <a:pPr>
              <a:buFont typeface="Courier New" pitchFamily="49" charset="0"/>
              <a:buChar char="o"/>
            </a:pPr>
            <a:r>
              <a:rPr lang="en-US" sz="2800" dirty="0"/>
              <a:t>It deals with design of molecule that is complementary  in charge and shape to the target to which it binds</a:t>
            </a:r>
          </a:p>
        </p:txBody>
      </p:sp>
      <p:sp>
        <p:nvSpPr>
          <p:cNvPr id="9" name="Date Placeholder 8"/>
          <p:cNvSpPr>
            <a:spLocks noGrp="1"/>
          </p:cNvSpPr>
          <p:nvPr>
            <p:ph type="dt" sz="half" idx="10"/>
          </p:nvPr>
        </p:nvSpPr>
        <p:spPr/>
        <p:txBody>
          <a:bodyPr/>
          <a:lstStyle/>
          <a:p>
            <a:endParaRPr lang="en-US" dirty="0">
              <a:solidFill>
                <a:schemeClr val="tx1"/>
              </a:solidFill>
            </a:endParaRPr>
          </a:p>
        </p:txBody>
      </p:sp>
      <p:sp>
        <p:nvSpPr>
          <p:cNvPr id="10" name="Slide Number Placeholder 9"/>
          <p:cNvSpPr>
            <a:spLocks noGrp="1"/>
          </p:cNvSpPr>
          <p:nvPr>
            <p:ph type="sldNum" sz="quarter" idx="12"/>
          </p:nvPr>
        </p:nvSpPr>
        <p:spPr/>
        <p:txBody>
          <a:bodyPr/>
          <a:lstStyle/>
          <a:p>
            <a:endParaRPr kumimoji="0" lang="en-US" dirty="0"/>
          </a:p>
        </p:txBody>
      </p:sp>
      <p:sp>
        <p:nvSpPr>
          <p:cNvPr id="7" name="Slide Number Placeholder 10"/>
          <p:cNvSpPr txBox="1">
            <a:spLocks/>
          </p:cNvSpPr>
          <p:nvPr/>
        </p:nvSpPr>
        <p:spPr>
          <a:xfrm>
            <a:off x="5410200" y="6248400"/>
            <a:ext cx="609600" cy="441324"/>
          </a:xfrm>
          <a:prstGeom prst="rect">
            <a:avLst/>
          </a:prstGeom>
        </p:spPr>
        <p:txBody>
          <a:bodyPr vert="horz" lIns="45720" r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600" b="0" i="0" u="none" strike="noStrike" kern="1200" cap="none" spc="0" normalizeH="0" baseline="0" noProof="0" smtClean="0">
                <a:ln>
                  <a:noFill/>
                </a:ln>
                <a:solidFill>
                  <a:schemeClr val="tx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45</a:t>
            </a:fld>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a:xfrm>
            <a:off x="152400" y="294460"/>
            <a:ext cx="8915400" cy="492443"/>
          </a:xfrm>
        </p:spPr>
        <p:txBody>
          <a:bodyPr/>
          <a:lstStyle/>
          <a:p>
            <a:r>
              <a:rPr lang="en-US" sz="3200" dirty="0">
                <a:solidFill>
                  <a:schemeClr val="tx1"/>
                </a:solidFill>
              </a:rPr>
              <a:t>Traditional Drug discovery pipeline</a:t>
            </a:r>
            <a:endParaRPr lang="en-US" sz="3200" dirty="0">
              <a:solidFill>
                <a:srgbClr val="FF0000"/>
              </a:solidFill>
            </a:endParaRPr>
          </a:p>
        </p:txBody>
      </p:sp>
      <p:sp>
        <p:nvSpPr>
          <p:cNvPr id="22" name="Footer Placeholder 5"/>
          <p:cNvSpPr>
            <a:spLocks noGrp="1"/>
          </p:cNvSpPr>
          <p:nvPr>
            <p:ph type="ftr" sz="quarter" idx="11"/>
          </p:nvPr>
        </p:nvSpPr>
        <p:spPr>
          <a:xfrm>
            <a:off x="304800" y="6400800"/>
            <a:ext cx="5334000" cy="304800"/>
          </a:xfrm>
        </p:spPr>
        <p:txBody>
          <a:bodyPr/>
          <a:lstStyle/>
          <a:p>
            <a:endParaRPr kumimoji="0" lang="en-US" b="1" dirty="0">
              <a:solidFill>
                <a:schemeClr val="tx1"/>
              </a:solidFill>
            </a:endParaRPr>
          </a:p>
        </p:txBody>
      </p:sp>
      <p:sp>
        <p:nvSpPr>
          <p:cNvPr id="25" name="Date Placeholder 24"/>
          <p:cNvSpPr>
            <a:spLocks noGrp="1"/>
          </p:cNvSpPr>
          <p:nvPr>
            <p:ph type="dt" sz="half" idx="10"/>
          </p:nvPr>
        </p:nvSpPr>
        <p:spPr/>
        <p:txBody>
          <a:bodyPr/>
          <a:lstStyle/>
          <a:p>
            <a:endParaRPr lang="en-US" dirty="0">
              <a:solidFill>
                <a:schemeClr val="tx1"/>
              </a:solidFill>
            </a:endParaRPr>
          </a:p>
        </p:txBody>
      </p:sp>
      <p:sp>
        <p:nvSpPr>
          <p:cNvPr id="28" name="Footer Placeholder 5"/>
          <p:cNvSpPr txBox="1">
            <a:spLocks/>
          </p:cNvSpPr>
          <p:nvPr/>
        </p:nvSpPr>
        <p:spPr>
          <a:xfrm>
            <a:off x="5715000" y="5925457"/>
            <a:ext cx="3200400" cy="228600"/>
          </a:xfrm>
          <a:prstGeom prst="rect">
            <a:avLst/>
          </a:prstGeom>
        </p:spPr>
        <p:txBody>
          <a:bodyPr vert="horz"/>
          <a:lstStyle/>
          <a:p>
            <a:pPr lvl="0">
              <a:defRPr/>
            </a:pPr>
            <a:r>
              <a:rPr kumimoji="0" lang="en-US" sz="1200" b="0" i="0" u="none" strike="noStrike" kern="1200" cap="none" spc="0" normalizeH="0" baseline="0" noProof="0" dirty="0">
                <a:ln>
                  <a:noFill/>
                </a:ln>
                <a:effectLst/>
                <a:uLnTx/>
                <a:uFillTx/>
                <a:latin typeface="+mn-lt"/>
                <a:ea typeface="+mn-ea"/>
                <a:cs typeface="+mn-cs"/>
              </a:rPr>
              <a:t>Image Courtesy : </a:t>
            </a:r>
            <a:r>
              <a:rPr lang="en-US" sz="1200" dirty="0"/>
              <a:t>www.cresset-group.co</a:t>
            </a:r>
            <a:endParaRPr kumimoji="0" lang="en-US" sz="1200" b="0" i="0" u="none" strike="noStrike" kern="1200" cap="none" spc="0" normalizeH="0" baseline="0" noProof="0" dirty="0">
              <a:ln>
                <a:noFill/>
              </a:ln>
              <a:effectLst/>
              <a:uLnTx/>
              <a:uFillTx/>
              <a:latin typeface="+mn-lt"/>
              <a:ea typeface="+mn-ea"/>
              <a:cs typeface="+mn-cs"/>
            </a:endParaRPr>
          </a:p>
        </p:txBody>
      </p:sp>
      <p:pic>
        <p:nvPicPr>
          <p:cNvPr id="21508" name="Picture 4"/>
          <p:cNvPicPr>
            <a:picLocks noChangeAspect="1" noChangeArrowheads="1"/>
          </p:cNvPicPr>
          <p:nvPr/>
        </p:nvPicPr>
        <p:blipFill>
          <a:blip r:embed="rId2"/>
          <a:srcRect/>
          <a:stretch>
            <a:fillRect/>
          </a:stretch>
        </p:blipFill>
        <p:spPr bwMode="auto">
          <a:xfrm>
            <a:off x="1143000" y="1828800"/>
            <a:ext cx="6686550" cy="1828800"/>
          </a:xfrm>
          <a:prstGeom prst="rect">
            <a:avLst/>
          </a:prstGeom>
          <a:noFill/>
          <a:ln w="9525">
            <a:noFill/>
            <a:miter lim="800000"/>
            <a:headEnd/>
            <a:tailEnd/>
          </a:ln>
          <a:effectLst/>
        </p:spPr>
      </p:pic>
      <p:sp>
        <p:nvSpPr>
          <p:cNvPr id="11" name="Content Placeholder 2"/>
          <p:cNvSpPr txBox="1">
            <a:spLocks/>
          </p:cNvSpPr>
          <p:nvPr/>
        </p:nvSpPr>
        <p:spPr>
          <a:xfrm>
            <a:off x="1066800" y="3810000"/>
            <a:ext cx="6477000" cy="2362200"/>
          </a:xfrm>
          <a:prstGeom prst="rect">
            <a:avLst/>
          </a:prstGeom>
        </p:spPr>
        <p:txBody>
          <a:bodyPr>
            <a:normAutofit/>
          </a:bodyPr>
          <a:lstStyle/>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Courier New" pitchFamily="49" charset="0"/>
              <a:buChar char="o"/>
              <a:tabLst/>
              <a:defRPr/>
            </a:pPr>
            <a:endParaRPr kumimoji="0" lang="en-US" sz="2000" b="0" i="0" u="none" strike="noStrike" kern="1200" cap="none" spc="0" normalizeH="0" baseline="0" noProof="0" dirty="0">
              <a:ln>
                <a:noFill/>
              </a:ln>
              <a:solidFill>
                <a:schemeClr val="tx1"/>
              </a:solidFill>
              <a:effectLst/>
              <a:uLnTx/>
              <a:uFillTx/>
              <a:latin typeface="+mn-lt"/>
              <a:ea typeface="+mn-ea"/>
              <a:cs typeface="Times New Roman" pitchFamily="18" charset="0"/>
            </a:endParaRPr>
          </a:p>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Courier New" pitchFamily="49" charset="0"/>
              <a:buChar char="o"/>
              <a:tabLst/>
              <a:defRPr/>
            </a:pPr>
            <a:r>
              <a:rPr kumimoji="0" lang="en-US" sz="2000" b="0" i="0" u="none" strike="noStrike" kern="1200" cap="none" spc="0" normalizeH="0" baseline="0" noProof="0" dirty="0">
                <a:ln>
                  <a:noFill/>
                </a:ln>
                <a:solidFill>
                  <a:schemeClr val="tx1"/>
                </a:solidFill>
                <a:effectLst/>
                <a:uLnTx/>
                <a:uFillTx/>
                <a:latin typeface="+mn-lt"/>
                <a:ea typeface="+mn-ea"/>
                <a:cs typeface="Times New Roman" pitchFamily="18" charset="0"/>
              </a:rPr>
              <a:t>Requires lot of wet</a:t>
            </a:r>
            <a:r>
              <a:rPr kumimoji="0" lang="en-US" sz="2000" b="0" i="0" u="none" strike="noStrike" kern="1200" cap="none" spc="0" normalizeH="0" noProof="0" dirty="0">
                <a:ln>
                  <a:noFill/>
                </a:ln>
                <a:solidFill>
                  <a:schemeClr val="tx1"/>
                </a:solidFill>
                <a:effectLst/>
                <a:uLnTx/>
                <a:uFillTx/>
                <a:latin typeface="+mn-lt"/>
                <a:ea typeface="+mn-ea"/>
                <a:cs typeface="Times New Roman" pitchFamily="18" charset="0"/>
              </a:rPr>
              <a:t> lab experiments  with target and large no of molecules</a:t>
            </a:r>
          </a:p>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Courier New" pitchFamily="49" charset="0"/>
              <a:buChar char="o"/>
              <a:tabLst/>
              <a:defRPr/>
            </a:pPr>
            <a:endParaRPr lang="en-US" sz="2000" baseline="0" dirty="0">
              <a:cs typeface="Times New Roman" pitchFamily="18" charset="0"/>
            </a:endParaRPr>
          </a:p>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Courier New" pitchFamily="49" charset="0"/>
              <a:buChar char="o"/>
              <a:tabLst/>
              <a:defRPr/>
            </a:pPr>
            <a:r>
              <a:rPr kumimoji="0" lang="en-US" sz="2000" b="0" i="0" u="none" strike="noStrike" kern="1200" cap="none" spc="0" normalizeH="0" noProof="0" dirty="0">
                <a:ln>
                  <a:noFill/>
                </a:ln>
                <a:solidFill>
                  <a:schemeClr val="tx1"/>
                </a:solidFill>
                <a:effectLst/>
                <a:uLnTx/>
                <a:uFillTx/>
                <a:latin typeface="+mn-lt"/>
                <a:ea typeface="+mn-ea"/>
                <a:cs typeface="Times New Roman" pitchFamily="18" charset="0"/>
              </a:rPr>
              <a:t>Large exploration space need large execution time and money </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90170"/>
            <a:ext cx="8686800" cy="695960"/>
          </a:xfrm>
        </p:spPr>
        <p:txBody>
          <a:bodyPr/>
          <a:lstStyle/>
          <a:p>
            <a:r>
              <a:rPr lang="en-US" dirty="0">
                <a:solidFill>
                  <a:schemeClr val="tx1"/>
                </a:solidFill>
              </a:rPr>
              <a:t>Computer aided Drug Discovery</a:t>
            </a:r>
            <a:endParaRPr lang="en-US" dirty="0">
              <a:solidFill>
                <a:srgbClr val="FF0000"/>
              </a:solidFill>
            </a:endParaRPr>
          </a:p>
        </p:txBody>
      </p:sp>
      <p:sp>
        <p:nvSpPr>
          <p:cNvPr id="3" name="Date Placeholder 2"/>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47</a:t>
            </a:fld>
            <a:endParaRPr kumimoji="0" lang="en-US"/>
          </a:p>
        </p:txBody>
      </p:sp>
      <p:pic>
        <p:nvPicPr>
          <p:cNvPr id="22530" name="Picture 2"/>
          <p:cNvPicPr>
            <a:picLocks noChangeAspect="1" noChangeArrowheads="1"/>
          </p:cNvPicPr>
          <p:nvPr/>
        </p:nvPicPr>
        <p:blipFill>
          <a:blip r:embed="rId2">
            <a:lum contrast="31000"/>
          </a:blip>
          <a:srcRect/>
          <a:stretch>
            <a:fillRect/>
          </a:stretch>
        </p:blipFill>
        <p:spPr bwMode="auto">
          <a:xfrm>
            <a:off x="838200" y="1524000"/>
            <a:ext cx="6086475" cy="2819400"/>
          </a:xfrm>
          <a:prstGeom prst="rect">
            <a:avLst/>
          </a:prstGeom>
          <a:noFill/>
          <a:ln w="9525">
            <a:noFill/>
            <a:miter lim="800000"/>
            <a:headEnd/>
            <a:tailEnd/>
          </a:ln>
          <a:effectLst/>
        </p:spPr>
      </p:pic>
      <p:sp>
        <p:nvSpPr>
          <p:cNvPr id="7" name="Content Placeholder 2"/>
          <p:cNvSpPr txBox="1">
            <a:spLocks/>
          </p:cNvSpPr>
          <p:nvPr/>
        </p:nvSpPr>
        <p:spPr>
          <a:xfrm>
            <a:off x="1066800" y="4572000"/>
            <a:ext cx="7010400" cy="1828800"/>
          </a:xfrm>
          <a:prstGeom prst="rect">
            <a:avLst/>
          </a:prstGeom>
        </p:spPr>
        <p:txBody>
          <a:bodyPr>
            <a:normAutofit/>
          </a:bodyPr>
          <a:lstStyle/>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Courier New" pitchFamily="49" charset="0"/>
              <a:buChar char="o"/>
              <a:tabLst/>
              <a:defRPr/>
            </a:pPr>
            <a:r>
              <a:rPr lang="en-US" sz="2000" dirty="0">
                <a:cs typeface="Times New Roman" pitchFamily="18" charset="0"/>
              </a:rPr>
              <a:t>Breaks the bottleneck by using modern computational techniques</a:t>
            </a:r>
          </a:p>
          <a:p>
            <a:pPr marL="731520" lvl="1" indent="-274320">
              <a:spcBef>
                <a:spcPct val="20000"/>
              </a:spcBef>
              <a:buClr>
                <a:schemeClr val="accent1"/>
              </a:buClr>
              <a:buSzPct val="85000"/>
              <a:buFont typeface="Courier New" pitchFamily="49" charset="0"/>
              <a:buChar char="o"/>
            </a:pPr>
            <a:r>
              <a:rPr lang="en-US" sz="2000" dirty="0">
                <a:solidFill>
                  <a:srgbClr val="FF0000"/>
                </a:solidFill>
                <a:cs typeface="Times New Roman" pitchFamily="18" charset="0"/>
              </a:rPr>
              <a:t>Machine learning, artificial intelligence.</a:t>
            </a:r>
          </a:p>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Courier New" pitchFamily="49" charset="0"/>
              <a:buChar char="o"/>
              <a:tabLst/>
              <a:defRPr/>
            </a:pPr>
            <a:r>
              <a:rPr lang="en-US" sz="2000" dirty="0">
                <a:cs typeface="Times New Roman" pitchFamily="18" charset="0"/>
              </a:rPr>
              <a:t>It can avoid costly  wet-lab experimentations</a:t>
            </a:r>
          </a:p>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Courier New" pitchFamily="49" charset="0"/>
              <a:buChar char="o"/>
              <a:tabLst/>
              <a:defRPr/>
            </a:pPr>
            <a:endParaRPr lang="en-US" sz="2000" dirty="0"/>
          </a:p>
          <a:p>
            <a:pPr marL="914400" lvl="1" indent="-457200">
              <a:spcBef>
                <a:spcPct val="20000"/>
              </a:spcBef>
              <a:buClr>
                <a:schemeClr val="accent1"/>
              </a:buClr>
              <a:buSzPct val="85000"/>
              <a:buFont typeface="Courier New" pitchFamily="49" charset="0"/>
              <a:buChar char="o"/>
            </a:pPr>
            <a:endParaRPr lang="en-US" sz="2000" dirty="0">
              <a:cs typeface="Times New Roman" pitchFamily="18" charset="0"/>
            </a:endParaRPr>
          </a:p>
        </p:txBody>
      </p:sp>
      <p:sp>
        <p:nvSpPr>
          <p:cNvPr id="8" name="Footer Placeholder 5"/>
          <p:cNvSpPr txBox="1">
            <a:spLocks/>
          </p:cNvSpPr>
          <p:nvPr/>
        </p:nvSpPr>
        <p:spPr>
          <a:xfrm>
            <a:off x="5257800" y="1295400"/>
            <a:ext cx="3200400" cy="228600"/>
          </a:xfrm>
          <a:prstGeom prst="rect">
            <a:avLst/>
          </a:prstGeom>
        </p:spPr>
        <p:txBody>
          <a:bodyPr vert="horz"/>
          <a:lstStyle/>
          <a:p>
            <a:pPr lvl="0">
              <a:defRPr/>
            </a:pPr>
            <a:r>
              <a:rPr kumimoji="0" lang="en-US" sz="1200" b="0" i="0" u="none" strike="noStrike" kern="1200" cap="none" spc="0" normalizeH="0" baseline="0" noProof="0" dirty="0">
                <a:ln>
                  <a:noFill/>
                </a:ln>
                <a:effectLst/>
                <a:uLnTx/>
                <a:uFillTx/>
                <a:latin typeface="+mn-lt"/>
                <a:ea typeface="+mn-ea"/>
                <a:cs typeface="+mn-cs"/>
              </a:rPr>
              <a:t>Image Courtesy : </a:t>
            </a:r>
            <a:r>
              <a:rPr lang="en-US" sz="1200" dirty="0"/>
              <a:t>www.cresset-group.co</a:t>
            </a:r>
            <a:endParaRPr kumimoji="0" 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Virtual Screening</a:t>
            </a:r>
          </a:p>
        </p:txBody>
      </p:sp>
      <p:sp>
        <p:nvSpPr>
          <p:cNvPr id="3" name="Content Placeholder 2"/>
          <p:cNvSpPr>
            <a:spLocks noGrp="1"/>
          </p:cNvSpPr>
          <p:nvPr>
            <p:ph sz="quarter" idx="1"/>
          </p:nvPr>
        </p:nvSpPr>
        <p:spPr/>
        <p:txBody>
          <a:bodyPr>
            <a:normAutofit/>
          </a:bodyPr>
          <a:lstStyle/>
          <a:p>
            <a:pPr algn="just"/>
            <a:endParaRPr lang="en-US" sz="2200" b="1" dirty="0"/>
          </a:p>
          <a:p>
            <a:pPr algn="just"/>
            <a:r>
              <a:rPr lang="en-US" sz="2200" b="1" dirty="0"/>
              <a:t>Virtual Screening(VS) </a:t>
            </a:r>
            <a:r>
              <a:rPr lang="en-US" sz="2200" dirty="0"/>
              <a:t>is a computational technique used in drug discovery for evaluating large number of molecules to identify lead molecules that can be optimized to give a drug candidate.</a:t>
            </a:r>
          </a:p>
          <a:p>
            <a:pPr algn="just"/>
            <a:endParaRPr lang="en-US" sz="2200" dirty="0"/>
          </a:p>
          <a:p>
            <a:pPr algn="just"/>
            <a:r>
              <a:rPr lang="en-US" sz="2200" dirty="0"/>
              <a:t>Because of VS only, the drug discovery consider enormous chemical space of over </a:t>
            </a:r>
            <a:r>
              <a:rPr lang="en-US" sz="2200" b="1" dirty="0"/>
              <a:t>10</a:t>
            </a:r>
            <a:r>
              <a:rPr lang="en-US" sz="2200" b="1" baseline="30000" dirty="0"/>
              <a:t>60 </a:t>
            </a:r>
            <a:r>
              <a:rPr lang="en-US" sz="2200" dirty="0"/>
              <a:t>conceivable compounds for screening</a:t>
            </a:r>
            <a:r>
              <a:rPr lang="en-US" sz="2200" dirty="0">
                <a:solidFill>
                  <a:srgbClr val="FF0000"/>
                </a:solidFill>
              </a:rPr>
              <a:t>.</a:t>
            </a:r>
            <a:endParaRPr lang="en-US" sz="2200" dirty="0"/>
          </a:p>
          <a:p>
            <a:pPr algn="just"/>
            <a:endParaRPr lang="en-US" sz="2200" dirty="0"/>
          </a:p>
          <a:p>
            <a:pPr algn="just"/>
            <a:r>
              <a:rPr lang="en-US" sz="2200" dirty="0"/>
              <a:t>This will </a:t>
            </a:r>
            <a:r>
              <a:rPr lang="en-US" sz="2200" b="1" dirty="0"/>
              <a:t>speed up </a:t>
            </a:r>
            <a:r>
              <a:rPr lang="en-US" sz="2200" dirty="0"/>
              <a:t>the </a:t>
            </a:r>
            <a:r>
              <a:rPr lang="en-US" sz="2200" b="1" dirty="0"/>
              <a:t>Drug</a:t>
            </a:r>
            <a:r>
              <a:rPr lang="en-US" sz="2200" dirty="0"/>
              <a:t> </a:t>
            </a:r>
            <a:r>
              <a:rPr lang="en-US" sz="2200" b="1" dirty="0"/>
              <a:t>discovery </a:t>
            </a:r>
            <a:r>
              <a:rPr lang="en-US" sz="2200" dirty="0"/>
              <a:t>process while </a:t>
            </a:r>
            <a:r>
              <a:rPr lang="en-US" sz="2200" b="1" dirty="0"/>
              <a:t>reducing</a:t>
            </a:r>
            <a:r>
              <a:rPr lang="en-US" sz="2200" dirty="0"/>
              <a:t> the need for </a:t>
            </a:r>
            <a:r>
              <a:rPr lang="en-US" sz="2200" b="1" dirty="0"/>
              <a:t>expensive wet lab work</a:t>
            </a:r>
            <a:r>
              <a:rPr lang="en-US" sz="2200" dirty="0"/>
              <a:t>.</a:t>
            </a:r>
          </a:p>
          <a:p>
            <a:pPr>
              <a:buNone/>
            </a:pPr>
            <a:endParaRPr lang="en-US" dirty="0"/>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a:t>48</a:t>
            </a:fld>
            <a:endParaRPr kumimoji="0" lang="en-US" dirty="0"/>
          </a:p>
        </p:txBody>
      </p:sp>
      <p:sp>
        <p:nvSpPr>
          <p:cNvPr id="10" name="Slide Number Placeholder 10"/>
          <p:cNvSpPr txBox="1">
            <a:spLocks/>
          </p:cNvSpPr>
          <p:nvPr/>
        </p:nvSpPr>
        <p:spPr>
          <a:xfrm>
            <a:off x="5410200" y="6248400"/>
            <a:ext cx="609600" cy="441324"/>
          </a:xfrm>
          <a:prstGeom prst="rect">
            <a:avLst/>
          </a:prstGeom>
        </p:spPr>
        <p:txBody>
          <a:bodyPr vert="horz" lIns="45720" r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600" b="0" i="0" u="none" strike="noStrike" kern="1200" cap="none" spc="0" normalizeH="0" baseline="0" noProof="0" smtClean="0">
                <a:ln>
                  <a:noFill/>
                </a:ln>
                <a:solidFill>
                  <a:schemeClr val="tx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48</a:t>
            </a:fld>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Date Placeholder 10"/>
          <p:cNvSpPr>
            <a:spLocks noGrp="1"/>
          </p:cNvSpPr>
          <p:nvPr>
            <p:ph type="dt" sz="half" idx="10"/>
          </p:nvPr>
        </p:nvSpPr>
        <p:spPr/>
        <p:txBody>
          <a:bodyPr/>
          <a:lstStyle/>
          <a:p>
            <a:endParaRPr lang="en-US" dirty="0">
              <a:solidFill>
                <a:schemeClr val="tx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90170"/>
            <a:ext cx="8501380" cy="695960"/>
          </a:xfrm>
        </p:spPr>
        <p:txBody>
          <a:bodyPr/>
          <a:lstStyle/>
          <a:p>
            <a:r>
              <a:rPr lang="en-US" dirty="0">
                <a:solidFill>
                  <a:schemeClr val="tx1"/>
                </a:solidFill>
              </a:rPr>
              <a:t>GPU accelerated Virtual Screening</a:t>
            </a:r>
          </a:p>
        </p:txBody>
      </p:sp>
      <p:sp>
        <p:nvSpPr>
          <p:cNvPr id="3" name="Date Placeholder 2"/>
          <p:cNvSpPr>
            <a:spLocks noGrp="1"/>
          </p:cNvSpPr>
          <p:nvPr>
            <p:ph type="dt" sz="half" idx="10"/>
          </p:nvPr>
        </p:nvSpPr>
        <p:spPr/>
        <p:txBody>
          <a:bodyPr/>
          <a:lstStyle/>
          <a:p>
            <a:endParaRPr lang="en-US" dirty="0">
              <a:solidFill>
                <a:schemeClr val="tx1"/>
              </a:solidFill>
            </a:endParaRPr>
          </a:p>
        </p:txBody>
      </p:sp>
      <p:sp>
        <p:nvSpPr>
          <p:cNvPr id="5" name="Slide Number Placeholder 4"/>
          <p:cNvSpPr>
            <a:spLocks noGrp="1"/>
          </p:cNvSpPr>
          <p:nvPr>
            <p:ph type="sldNum" sz="quarter" idx="12"/>
          </p:nvPr>
        </p:nvSpPr>
        <p:spPr/>
        <p:txBody>
          <a:bodyPr/>
          <a:lstStyle/>
          <a:p>
            <a:endParaRPr kumimoji="0" lang="en-US" dirty="0"/>
          </a:p>
        </p:txBody>
      </p:sp>
      <p:sp>
        <p:nvSpPr>
          <p:cNvPr id="12" name="Slide Number Placeholder 4"/>
          <p:cNvSpPr txBox="1">
            <a:spLocks/>
          </p:cNvSpPr>
          <p:nvPr/>
        </p:nvSpPr>
        <p:spPr>
          <a:xfrm>
            <a:off x="5181600" y="6248400"/>
            <a:ext cx="457200" cy="441325"/>
          </a:xfrm>
          <a:prstGeom prst="rect">
            <a:avLst/>
          </a:prstGeom>
        </p:spPr>
        <p:txBody>
          <a:bodyPr vert="horz" lIns="45720" r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600" b="0" i="0" u="none" strike="noStrike" kern="1200" cap="none" spc="0" normalizeH="0" baseline="0" noProof="0" smtClean="0">
                <a:ln>
                  <a:noFill/>
                </a:ln>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49</a:t>
            </a:fld>
            <a:endParaRPr kumimoji="0" lang="en-US" sz="1600" b="0" i="0" u="none" strike="noStrike" kern="1200" cap="none" spc="0" normalizeH="0" baseline="0" noProof="0" dirty="0">
              <a:ln>
                <a:noFill/>
              </a:ln>
              <a:effectLst/>
              <a:uLnTx/>
              <a:uFillTx/>
              <a:latin typeface="+mn-lt"/>
              <a:ea typeface="+mn-ea"/>
              <a:cs typeface="+mn-cs"/>
            </a:endParaRPr>
          </a:p>
        </p:txBody>
      </p:sp>
      <p:pic>
        <p:nvPicPr>
          <p:cNvPr id="1028" name="Picture 4"/>
          <p:cNvPicPr>
            <a:picLocks noChangeAspect="1" noChangeArrowheads="1"/>
          </p:cNvPicPr>
          <p:nvPr/>
        </p:nvPicPr>
        <p:blipFill>
          <a:blip r:embed="rId2"/>
          <a:srcRect/>
          <a:stretch>
            <a:fillRect/>
          </a:stretch>
        </p:blipFill>
        <p:spPr bwMode="auto">
          <a:xfrm>
            <a:off x="685800" y="1600200"/>
            <a:ext cx="7153275" cy="409575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3D8A4-A04F-425C-BD39-3CF2600810A6}"/>
              </a:ext>
            </a:extLst>
          </p:cNvPr>
          <p:cNvSpPr>
            <a:spLocks noGrp="1"/>
          </p:cNvSpPr>
          <p:nvPr>
            <p:ph type="title"/>
          </p:nvPr>
        </p:nvSpPr>
        <p:spPr>
          <a:xfrm>
            <a:off x="109221" y="90170"/>
            <a:ext cx="8501379" cy="2031325"/>
          </a:xfrm>
        </p:spPr>
        <p:txBody>
          <a:bodyPr/>
          <a:lstStyle/>
          <a:p>
            <a:r>
              <a:rPr lang="en-IN" dirty="0"/>
              <a:t>Disadvantages of the Decision Tree</a:t>
            </a:r>
            <a:br>
              <a:rPr lang="en-IN" dirty="0"/>
            </a:br>
            <a:endParaRPr lang="en-IN" dirty="0"/>
          </a:p>
        </p:txBody>
      </p:sp>
      <p:sp>
        <p:nvSpPr>
          <p:cNvPr id="3" name="Text Placeholder 2">
            <a:extLst>
              <a:ext uri="{FF2B5EF4-FFF2-40B4-BE49-F238E27FC236}">
                <a16:creationId xmlns:a16="http://schemas.microsoft.com/office/drawing/2014/main" id="{15AB4F86-EA41-4B7D-90F0-D8B4F81E7919}"/>
              </a:ext>
            </a:extLst>
          </p:cNvPr>
          <p:cNvSpPr>
            <a:spLocks noGrp="1"/>
          </p:cNvSpPr>
          <p:nvPr>
            <p:ph type="body" idx="1"/>
          </p:nvPr>
        </p:nvSpPr>
        <p:spPr>
          <a:xfrm>
            <a:off x="321310" y="1752600"/>
            <a:ext cx="8501380" cy="2954655"/>
          </a:xfrm>
        </p:spPr>
        <p:txBody>
          <a:bodyPr/>
          <a:lstStyle/>
          <a:p>
            <a:pPr marL="342900" lvl="0" indent="-342900">
              <a:buFont typeface="Arial" panose="020B0604020202020204" pitchFamily="34" charset="0"/>
              <a:buChar char="•"/>
            </a:pPr>
            <a:r>
              <a:rPr lang="en-IN" dirty="0"/>
              <a:t>The decision tree contains lots of layers, which makes it complex.</a:t>
            </a:r>
          </a:p>
          <a:p>
            <a:pPr marL="342900" lvl="0" indent="-342900">
              <a:buFont typeface="Arial" panose="020B0604020202020204" pitchFamily="34" charset="0"/>
              <a:buChar char="•"/>
            </a:pPr>
            <a:endParaRPr lang="en-IN" dirty="0"/>
          </a:p>
          <a:p>
            <a:pPr marL="342900" lvl="0" indent="-342900">
              <a:buFont typeface="Arial" panose="020B0604020202020204" pitchFamily="34" charset="0"/>
              <a:buChar char="•"/>
            </a:pPr>
            <a:r>
              <a:rPr lang="en-IN" dirty="0"/>
              <a:t>It may have an overfitting issue, which can be resolved using the </a:t>
            </a:r>
            <a:r>
              <a:rPr lang="en-IN" b="1" dirty="0"/>
              <a:t>Random Forest algorithm.</a:t>
            </a:r>
          </a:p>
          <a:p>
            <a:pPr marL="342900" lvl="0" indent="-342900">
              <a:buFont typeface="Arial" panose="020B0604020202020204" pitchFamily="34" charset="0"/>
              <a:buChar char="•"/>
            </a:pPr>
            <a:endParaRPr lang="en-IN" dirty="0"/>
          </a:p>
          <a:p>
            <a:pPr marL="342900" lvl="0" indent="-342900">
              <a:buFont typeface="Arial" panose="020B0604020202020204" pitchFamily="34" charset="0"/>
              <a:buChar char="•"/>
            </a:pPr>
            <a:r>
              <a:rPr lang="en-IN" dirty="0"/>
              <a:t>For more class labels, the computational complexity of the decision tree may increase.</a:t>
            </a:r>
          </a:p>
          <a:p>
            <a:endParaRPr lang="en-IN" dirty="0"/>
          </a:p>
        </p:txBody>
      </p:sp>
    </p:spTree>
    <p:extLst>
      <p:ext uri="{BB962C8B-B14F-4D97-AF65-F5344CB8AC3E}">
        <p14:creationId xmlns:p14="http://schemas.microsoft.com/office/powerpoint/2010/main" val="40405856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tx1"/>
                </a:solidFill>
              </a:rPr>
              <a:t>Molecule as a vector</a:t>
            </a:r>
            <a:endParaRPr lang="en-US" dirty="0">
              <a:solidFill>
                <a:schemeClr val="tx1"/>
              </a:solidFill>
            </a:endParaRPr>
          </a:p>
        </p:txBody>
      </p:sp>
      <p:pic>
        <p:nvPicPr>
          <p:cNvPr id="6" name="Picture 1"/>
          <p:cNvPicPr>
            <a:picLocks noChangeAspect="1" noChangeArrowheads="1"/>
          </p:cNvPicPr>
          <p:nvPr/>
        </p:nvPicPr>
        <p:blipFill>
          <a:blip r:embed="rId2">
            <a:grayscl/>
          </a:blip>
          <a:srcRect/>
          <a:stretch>
            <a:fillRect/>
          </a:stretch>
        </p:blipFill>
        <p:spPr bwMode="auto">
          <a:xfrm>
            <a:off x="762000" y="1447800"/>
            <a:ext cx="4276725" cy="2171700"/>
          </a:xfrm>
          <a:prstGeom prst="rect">
            <a:avLst/>
          </a:prstGeom>
          <a:noFill/>
          <a:ln w="9525">
            <a:noFill/>
            <a:miter lim="800000"/>
            <a:headEnd/>
            <a:tailEnd/>
          </a:ln>
          <a:effectLst/>
        </p:spPr>
      </p:pic>
      <p:pic>
        <p:nvPicPr>
          <p:cNvPr id="7" name="Picture 4"/>
          <p:cNvPicPr>
            <a:picLocks noChangeAspect="1" noChangeArrowheads="1"/>
          </p:cNvPicPr>
          <p:nvPr/>
        </p:nvPicPr>
        <p:blipFill>
          <a:blip r:embed="rId3"/>
          <a:srcRect/>
          <a:stretch>
            <a:fillRect/>
          </a:stretch>
        </p:blipFill>
        <p:spPr bwMode="auto">
          <a:xfrm>
            <a:off x="609600" y="3581400"/>
            <a:ext cx="5181600" cy="2605102"/>
          </a:xfrm>
          <a:prstGeom prst="rect">
            <a:avLst/>
          </a:prstGeom>
          <a:noFill/>
          <a:ln w="9525">
            <a:noFill/>
            <a:miter lim="800000"/>
            <a:headEnd/>
            <a:tailEnd/>
          </a:ln>
          <a:effectLst/>
        </p:spPr>
      </p:pic>
      <p:sp>
        <p:nvSpPr>
          <p:cNvPr id="9" name="Content Placeholder 5"/>
          <p:cNvSpPr txBox="1">
            <a:spLocks/>
          </p:cNvSpPr>
          <p:nvPr/>
        </p:nvSpPr>
        <p:spPr>
          <a:xfrm>
            <a:off x="6324600" y="1524000"/>
            <a:ext cx="2481072" cy="4422648"/>
          </a:xfrm>
          <a:prstGeom prst="rect">
            <a:avLst/>
          </a:prstGeom>
        </p:spPr>
        <p:txBody>
          <a:bodyPr/>
          <a:lstStyle/>
          <a:p>
            <a:pPr>
              <a:buFont typeface="Arial" pitchFamily="34" charset="0"/>
              <a:buChar char="•"/>
            </a:pPr>
            <a:endParaRPr lang="en-US" sz="2000" dirty="0"/>
          </a:p>
          <a:p>
            <a:pPr>
              <a:buFont typeface="Arial" pitchFamily="34" charset="0"/>
              <a:buChar char="•"/>
            </a:pPr>
            <a:r>
              <a:rPr lang="en-US" sz="2000" dirty="0"/>
              <a:t> A molecule can be </a:t>
            </a:r>
          </a:p>
          <a:p>
            <a:r>
              <a:rPr lang="en-US" sz="2000" dirty="0"/>
              <a:t>   represented as a </a:t>
            </a:r>
          </a:p>
          <a:p>
            <a:r>
              <a:rPr lang="en-US" sz="2000" dirty="0"/>
              <a:t>   set of descriptors</a:t>
            </a:r>
          </a:p>
          <a:p>
            <a:pPr>
              <a:buFont typeface="Arial" pitchFamily="34" charset="0"/>
              <a:buChar char="•"/>
            </a:pPr>
            <a:endParaRPr lang="en-US" sz="2000" dirty="0"/>
          </a:p>
          <a:p>
            <a:pPr algn="just">
              <a:buFont typeface="Arial" pitchFamily="34" charset="0"/>
              <a:buChar char="•"/>
            </a:pPr>
            <a:r>
              <a:rPr lang="en-US" sz="2000" dirty="0"/>
              <a:t> </a:t>
            </a:r>
            <a:r>
              <a:rPr lang="en-US" sz="2000" dirty="0">
                <a:solidFill>
                  <a:srgbClr val="FF0000"/>
                </a:solidFill>
              </a:rPr>
              <a:t>179 descriptors are</a:t>
            </a:r>
          </a:p>
          <a:p>
            <a:pPr algn="just"/>
            <a:r>
              <a:rPr lang="en-US" sz="2000" dirty="0">
                <a:solidFill>
                  <a:srgbClr val="FF0000"/>
                </a:solidFill>
              </a:rPr>
              <a:t>   considered in the</a:t>
            </a:r>
          </a:p>
          <a:p>
            <a:pPr algn="just"/>
            <a:r>
              <a:rPr lang="en-US" sz="2000" dirty="0">
                <a:solidFill>
                  <a:srgbClr val="FF0000"/>
                </a:solidFill>
              </a:rPr>
              <a:t>   proposed work</a:t>
            </a:r>
          </a:p>
          <a:p>
            <a:pPr>
              <a:buFont typeface="Arial" pitchFamily="34" charset="0"/>
              <a:buChar char="•"/>
            </a:pPr>
            <a:endParaRPr lang="en-US" sz="2000" dirty="0"/>
          </a:p>
          <a:p>
            <a:pPr algn="just">
              <a:buFont typeface="Arial" pitchFamily="34" charset="0"/>
              <a:buChar char="•"/>
            </a:pPr>
            <a:r>
              <a:rPr lang="en-US" sz="2000" dirty="0"/>
              <a:t> A molecule can</a:t>
            </a:r>
          </a:p>
          <a:p>
            <a:pPr algn="just"/>
            <a:r>
              <a:rPr lang="en-US" sz="2000" dirty="0"/>
              <a:t>   be considered as a </a:t>
            </a:r>
          </a:p>
          <a:p>
            <a:pPr algn="just"/>
            <a:r>
              <a:rPr lang="en-US" sz="2000" dirty="0"/>
              <a:t>   point in a   </a:t>
            </a:r>
          </a:p>
          <a:p>
            <a:pPr algn="just"/>
            <a:r>
              <a:rPr lang="en-US" sz="2000" dirty="0"/>
              <a:t>   multidimensional</a:t>
            </a:r>
          </a:p>
          <a:p>
            <a:pPr algn="just"/>
            <a:r>
              <a:rPr lang="en-US" sz="2000" dirty="0"/>
              <a:t>   ‘descriptor space’.</a:t>
            </a:r>
          </a:p>
          <a:p>
            <a:pPr>
              <a:buFont typeface="Arial" pitchFamily="34" charset="0"/>
              <a:buChar char="•"/>
            </a:pPr>
            <a:endParaRPr lang="en-US" sz="2000" dirty="0"/>
          </a:p>
        </p:txBody>
      </p:sp>
      <p:sp>
        <p:nvSpPr>
          <p:cNvPr id="10" name="Date Placeholder 9"/>
          <p:cNvSpPr>
            <a:spLocks noGrp="1"/>
          </p:cNvSpPr>
          <p:nvPr>
            <p:ph type="dt" sz="half" idx="10"/>
          </p:nvPr>
        </p:nvSpPr>
        <p:spPr/>
        <p:txBody>
          <a:bodyPr/>
          <a:lstStyle/>
          <a:p>
            <a:fld id="{402B0E48-11A0-45C5-9E0F-55550BE1739F}" type="datetime1">
              <a:rPr lang="en-US" smtClean="0">
                <a:solidFill>
                  <a:schemeClr val="tx1"/>
                </a:solidFill>
              </a:rPr>
              <a:pPr/>
              <a:t>9/3/2024</a:t>
            </a:fld>
            <a:endParaRPr lang="en-US">
              <a:solidFill>
                <a:schemeClr val="tx1"/>
              </a:solidFill>
            </a:endParaRPr>
          </a:p>
        </p:txBody>
      </p:sp>
      <p:sp>
        <p:nvSpPr>
          <p:cNvPr id="11" name="Slide Number Placeholder 10"/>
          <p:cNvSpPr>
            <a:spLocks noGrp="1"/>
          </p:cNvSpPr>
          <p:nvPr>
            <p:ph type="sldNum" sz="quarter" idx="12"/>
          </p:nvPr>
        </p:nvSpPr>
        <p:spPr/>
        <p:txBody>
          <a:bodyPr/>
          <a:lstStyle/>
          <a:p>
            <a:fld id="{EA7C8D44-3667-46F6-9772-CC52308E2A7F}" type="slidenum">
              <a:rPr kumimoji="0" lang="en-US" smtClean="0"/>
              <a:pPr/>
              <a:t>50</a:t>
            </a:fld>
            <a:endParaRPr kumimoji="0" lang="en-US"/>
          </a:p>
        </p:txBody>
      </p:sp>
      <p:sp>
        <p:nvSpPr>
          <p:cNvPr id="12" name="Rectangle 11"/>
          <p:cNvSpPr/>
          <p:nvPr/>
        </p:nvSpPr>
        <p:spPr>
          <a:xfrm>
            <a:off x="6705600" y="838200"/>
            <a:ext cx="1885453" cy="338554"/>
          </a:xfrm>
          <a:prstGeom prst="rect">
            <a:avLst/>
          </a:prstGeom>
        </p:spPr>
        <p:txBody>
          <a:bodyPr wrap="none">
            <a:spAutoFit/>
          </a:bodyPr>
          <a:lstStyle/>
          <a:p>
            <a:r>
              <a:rPr lang="en-US" sz="1600" dirty="0">
                <a:solidFill>
                  <a:srgbClr val="FF0000"/>
                </a:solidFill>
              </a:rPr>
              <a:t>Proposed Method1</a:t>
            </a:r>
            <a:endParaRPr lang="en-US" sz="1600" dirty="0"/>
          </a:p>
        </p:txBody>
      </p:sp>
      <p:sp>
        <p:nvSpPr>
          <p:cNvPr id="14" name="Footer Placeholder 5"/>
          <p:cNvSpPr txBox="1">
            <a:spLocks/>
          </p:cNvSpPr>
          <p:nvPr/>
        </p:nvSpPr>
        <p:spPr>
          <a:xfrm>
            <a:off x="5562600" y="6096000"/>
            <a:ext cx="3200400" cy="228600"/>
          </a:xfrm>
          <a:prstGeom prst="rect">
            <a:avLst/>
          </a:prstGeom>
        </p:spPr>
        <p:txBody>
          <a:bodyPr vert="horz"/>
          <a:lstStyle/>
          <a:p>
            <a:pPr lvl="0">
              <a:defRPr/>
            </a:pPr>
            <a:r>
              <a:rPr kumimoji="0" lang="en-US" sz="1200" b="0" i="0" u="none" strike="noStrike" kern="1200" cap="none" spc="0" normalizeH="0" baseline="0" noProof="0" dirty="0">
                <a:ln>
                  <a:noFill/>
                </a:ln>
                <a:effectLst/>
                <a:uLnTx/>
                <a:uFillTx/>
                <a:latin typeface="+mn-lt"/>
                <a:ea typeface="+mn-ea"/>
                <a:cs typeface="+mn-cs"/>
              </a:rPr>
              <a:t>Image Courtesy : </a:t>
            </a:r>
            <a:r>
              <a:rPr lang="en-US" sz="1200" dirty="0"/>
              <a:t>www.cresset-group.co</a:t>
            </a:r>
            <a:endParaRPr kumimoji="0" lang="en-US" sz="1200" b="0" i="0" u="none" strike="noStrike" kern="1200" cap="none" spc="0" normalizeH="0" baseline="0" noProof="0" dirty="0">
              <a:ln>
                <a:noFill/>
              </a:ln>
              <a:effectLst/>
              <a:uLnTx/>
              <a:uFillTx/>
              <a:latin typeface="+mn-lt"/>
              <a:ea typeface="+mn-ea"/>
              <a:cs typeface="+mn-cs"/>
            </a:endParaRPr>
          </a:p>
        </p:txBody>
      </p:sp>
      <p:sp>
        <p:nvSpPr>
          <p:cNvPr id="15" name="Slide Number Placeholder 10"/>
          <p:cNvSpPr txBox="1">
            <a:spLocks/>
          </p:cNvSpPr>
          <p:nvPr/>
        </p:nvSpPr>
        <p:spPr>
          <a:xfrm>
            <a:off x="5410200" y="6248400"/>
            <a:ext cx="609600" cy="441324"/>
          </a:xfrm>
          <a:prstGeom prst="rect">
            <a:avLst/>
          </a:prstGeom>
        </p:spPr>
        <p:txBody>
          <a:bodyPr vert="horz" lIns="45720" r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600" b="0" i="0" u="none" strike="noStrike" kern="1200" cap="none" spc="0" normalizeH="0" baseline="0" noProof="0" smtClean="0">
                <a:ln>
                  <a:noFill/>
                </a:ln>
                <a:solidFill>
                  <a:schemeClr val="tx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50</a:t>
            </a:fld>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BD9635-8E0E-45F0-958F-B4A9F4701AC5}" type="datetime1">
              <a:rPr lang="en-US" smtClean="0"/>
              <a:pPr/>
              <a:t>9/3/2024</a:t>
            </a:fld>
            <a:endParaRPr lang="en-US"/>
          </a:p>
        </p:txBody>
      </p:sp>
      <p:sp>
        <p:nvSpPr>
          <p:cNvPr id="4" name="Slide Number Placeholder 3"/>
          <p:cNvSpPr>
            <a:spLocks noGrp="1"/>
          </p:cNvSpPr>
          <p:nvPr>
            <p:ph type="sldNum" sz="quarter" idx="12"/>
          </p:nvPr>
        </p:nvSpPr>
        <p:spPr>
          <a:xfrm>
            <a:off x="5715000" y="6248400"/>
            <a:ext cx="609600" cy="441324"/>
          </a:xfrm>
        </p:spPr>
        <p:txBody>
          <a:bodyPr/>
          <a:lstStyle/>
          <a:p>
            <a:fld id="{EA7C8D44-3667-46F6-9772-CC52308E2A7F}" type="slidenum">
              <a:rPr lang="en-US" smtClean="0"/>
              <a:pPr/>
              <a:t>51</a:t>
            </a:fld>
            <a:endParaRPr lang="en-US" dirty="0"/>
          </a:p>
        </p:txBody>
      </p:sp>
      <p:pic>
        <p:nvPicPr>
          <p:cNvPr id="30722" name="Picture 2"/>
          <p:cNvPicPr>
            <a:picLocks noChangeAspect="1" noChangeArrowheads="1"/>
          </p:cNvPicPr>
          <p:nvPr/>
        </p:nvPicPr>
        <p:blipFill>
          <a:blip r:embed="rId2"/>
          <a:srcRect/>
          <a:stretch>
            <a:fillRect/>
          </a:stretch>
        </p:blipFill>
        <p:spPr bwMode="auto">
          <a:xfrm>
            <a:off x="304800" y="1524000"/>
            <a:ext cx="6629400" cy="4648200"/>
          </a:xfrm>
          <a:prstGeom prst="rect">
            <a:avLst/>
          </a:prstGeom>
          <a:noFill/>
          <a:ln w="9525">
            <a:noFill/>
            <a:miter lim="800000"/>
            <a:headEnd/>
            <a:tailEnd/>
          </a:ln>
          <a:effectLst/>
        </p:spPr>
      </p:pic>
      <p:sp>
        <p:nvSpPr>
          <p:cNvPr id="9" name="Rectangle 8"/>
          <p:cNvSpPr/>
          <p:nvPr/>
        </p:nvSpPr>
        <p:spPr>
          <a:xfrm>
            <a:off x="6705600" y="838200"/>
            <a:ext cx="1885453" cy="338554"/>
          </a:xfrm>
          <a:prstGeom prst="rect">
            <a:avLst/>
          </a:prstGeom>
        </p:spPr>
        <p:txBody>
          <a:bodyPr wrap="none">
            <a:spAutoFit/>
          </a:bodyPr>
          <a:lstStyle/>
          <a:p>
            <a:r>
              <a:rPr lang="en-US" sz="1600" dirty="0">
                <a:solidFill>
                  <a:srgbClr val="FF0000"/>
                </a:solidFill>
              </a:rPr>
              <a:t>Proposed Method1</a:t>
            </a:r>
            <a:endParaRPr lang="en-US" sz="1600" dirty="0"/>
          </a:p>
        </p:txBody>
      </p:sp>
      <p:sp>
        <p:nvSpPr>
          <p:cNvPr id="11" name="Rectangle 10"/>
          <p:cNvSpPr/>
          <p:nvPr/>
        </p:nvSpPr>
        <p:spPr>
          <a:xfrm>
            <a:off x="7010400" y="2514600"/>
            <a:ext cx="1828800" cy="1905000"/>
          </a:xfrm>
          <a:prstGeom prst="rect">
            <a:avLst/>
          </a:prstGeom>
          <a:solidFill>
            <a:schemeClr val="bg1"/>
          </a:solidFill>
          <a:ln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b="1" dirty="0">
                <a:solidFill>
                  <a:schemeClr val="tx1"/>
                </a:solidFill>
              </a:rPr>
              <a:t>Issues: </a:t>
            </a:r>
            <a:r>
              <a:rPr lang="en-US" sz="1400" dirty="0">
                <a:solidFill>
                  <a:schemeClr val="tx1"/>
                </a:solidFill>
              </a:rPr>
              <a:t>Model creation and prediction serially for  </a:t>
            </a:r>
            <a:r>
              <a:rPr lang="en-US" sz="1400" b="1" dirty="0">
                <a:solidFill>
                  <a:schemeClr val="tx1"/>
                </a:solidFill>
              </a:rPr>
              <a:t>millions</a:t>
            </a:r>
            <a:r>
              <a:rPr lang="en-US" sz="1400" dirty="0">
                <a:solidFill>
                  <a:schemeClr val="tx1"/>
                </a:solidFill>
              </a:rPr>
              <a:t> of molecules takes too much of time to complete the VS process.</a:t>
            </a:r>
            <a:endParaRPr lang="en-US" sz="1400" dirty="0">
              <a:solidFill>
                <a:srgbClr val="FF0000"/>
              </a:solidFill>
            </a:endParaRPr>
          </a:p>
          <a:p>
            <a:pPr algn="just"/>
            <a:endParaRPr lang="en-US" sz="1400" dirty="0">
              <a:solidFill>
                <a:schemeClr val="tx1"/>
              </a:solidFill>
            </a:endParaRPr>
          </a:p>
        </p:txBody>
      </p:sp>
      <p:sp>
        <p:nvSpPr>
          <p:cNvPr id="10" name="Title 1"/>
          <p:cNvSpPr txBox="1">
            <a:spLocks/>
          </p:cNvSpPr>
          <p:nvPr/>
        </p:nvSpPr>
        <p:spPr>
          <a:xfrm>
            <a:off x="301752" y="228600"/>
            <a:ext cx="8534400" cy="758952"/>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a:ln>
                  <a:noFill/>
                </a:ln>
                <a:effectLst/>
                <a:uLnTx/>
                <a:uFillTx/>
                <a:latin typeface="Times New Roman" pitchFamily="18" charset="0"/>
                <a:ea typeface="+mj-ea"/>
                <a:cs typeface="Times New Roman" pitchFamily="18" charset="0"/>
              </a:rPr>
              <a:t>RF Classifier for LBVS</a:t>
            </a:r>
          </a:p>
        </p:txBody>
      </p:sp>
      <p:sp>
        <p:nvSpPr>
          <p:cNvPr id="12" name="Slide Number Placeholder 3"/>
          <p:cNvSpPr txBox="1">
            <a:spLocks/>
          </p:cNvSpPr>
          <p:nvPr/>
        </p:nvSpPr>
        <p:spPr>
          <a:xfrm>
            <a:off x="4267200" y="1066800"/>
            <a:ext cx="609600" cy="441324"/>
          </a:xfrm>
          <a:prstGeom prst="rect">
            <a:avLst/>
          </a:prstGeom>
        </p:spPr>
        <p:txBody>
          <a:bodyPr vert="horz" lIns="45720" r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600" b="0" i="0" u="none" strike="noStrike" kern="1200" cap="none" spc="0" normalizeH="0" baseline="0" noProof="0" smtClean="0">
                <a:ln>
                  <a:noFill/>
                </a:ln>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51</a:t>
            </a:fld>
            <a:endParaRPr kumimoji="0" lang="en-US" sz="1600" b="0" i="0" u="none" strike="noStrike" kern="1200" cap="none" spc="0" normalizeH="0" baseline="0" noProof="0" dirty="0">
              <a:ln>
                <a:noFill/>
              </a:ln>
              <a:effectLst/>
              <a:uLnTx/>
              <a:uFillTx/>
              <a:latin typeface="+mn-lt"/>
              <a:ea typeface="+mn-ea"/>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810" y="609600"/>
            <a:ext cx="8882380" cy="695960"/>
          </a:xfrm>
        </p:spPr>
        <p:txBody>
          <a:bodyPr>
            <a:normAutofit/>
          </a:bodyPr>
          <a:lstStyle/>
          <a:p>
            <a:r>
              <a:rPr lang="en-US" dirty="0">
                <a:solidFill>
                  <a:schemeClr val="tx1"/>
                </a:solidFill>
              </a:rPr>
              <a:t>Parallel Decision Tree construction</a:t>
            </a:r>
          </a:p>
        </p:txBody>
      </p:sp>
      <p:sp>
        <p:nvSpPr>
          <p:cNvPr id="3" name="Date Placeholder 2"/>
          <p:cNvSpPr>
            <a:spLocks noGrp="1"/>
          </p:cNvSpPr>
          <p:nvPr>
            <p:ph type="dt" sz="half" idx="10"/>
          </p:nvPr>
        </p:nvSpPr>
        <p:spPr/>
        <p:txBody>
          <a:bodyPr/>
          <a:lstStyle/>
          <a:p>
            <a:fld id="{F34C7CC7-8A57-4A14-916E-CB7B4EA2BB7B}" type="datetime1">
              <a:rPr lang="en-US" smtClean="0">
                <a:solidFill>
                  <a:schemeClr val="tx1"/>
                </a:solidFill>
              </a:rPr>
              <a:pPr/>
              <a:t>9/3/2024</a:t>
            </a:fld>
            <a:endParaRPr lang="en-US" dirty="0">
              <a:solidFill>
                <a:schemeClr val="tx1"/>
              </a:solidFill>
            </a:endParaRPr>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52</a:t>
            </a:fld>
            <a:endParaRPr kumimoji="0" lang="en-US" dirty="0"/>
          </a:p>
        </p:txBody>
      </p:sp>
      <p:sp>
        <p:nvSpPr>
          <p:cNvPr id="6" name="Content Placeholder 5"/>
          <p:cNvSpPr>
            <a:spLocks noGrp="1"/>
          </p:cNvSpPr>
          <p:nvPr>
            <p:ph sz="quarter" idx="1"/>
          </p:nvPr>
        </p:nvSpPr>
        <p:spPr>
          <a:xfrm>
            <a:off x="457200" y="1976935"/>
            <a:ext cx="8501380" cy="4734560"/>
          </a:xfrm>
        </p:spPr>
        <p:txBody>
          <a:bodyPr>
            <a:normAutofit/>
          </a:bodyPr>
          <a:lstStyle/>
          <a:p>
            <a:endParaRPr lang="en-US" sz="2400" dirty="0"/>
          </a:p>
          <a:p>
            <a:r>
              <a:rPr lang="en-US" sz="2800" dirty="0"/>
              <a:t>To grow a decision tree on GPU, a hybrid method is developed in the proposed work.</a:t>
            </a:r>
          </a:p>
          <a:p>
            <a:pPr marL="800100" lvl="1" indent="-342900">
              <a:buFont typeface="Arial" panose="020B0604020202020204" pitchFamily="34" charset="0"/>
              <a:buChar char="•"/>
            </a:pPr>
            <a:r>
              <a:rPr lang="en-US" sz="2400" dirty="0">
                <a:solidFill>
                  <a:srgbClr val="FF0000"/>
                </a:solidFill>
              </a:rPr>
              <a:t>Hybrid method uses combination of depth first and breadth first constructions</a:t>
            </a:r>
          </a:p>
          <a:p>
            <a:pPr marL="800100" lvl="1" indent="-342900">
              <a:buFont typeface="Arial" panose="020B0604020202020204" pitchFamily="34" charset="0"/>
              <a:buChar char="•"/>
            </a:pPr>
            <a:r>
              <a:rPr lang="en-US" sz="2400" dirty="0">
                <a:solidFill>
                  <a:schemeClr val="tx1"/>
                </a:solidFill>
              </a:rPr>
              <a:t>Depth First tree construction is utilized at tree top.</a:t>
            </a:r>
          </a:p>
          <a:p>
            <a:pPr marL="800100" lvl="1" indent="-342900">
              <a:buFont typeface="Arial" panose="020B0604020202020204" pitchFamily="34" charset="0"/>
              <a:buChar char="•"/>
            </a:pPr>
            <a:r>
              <a:rPr lang="en-US" sz="2400" dirty="0">
                <a:solidFill>
                  <a:srgbClr val="FF0000"/>
                </a:solidFill>
              </a:rPr>
              <a:t>Tree construction will switch to breadth first tree construction after a threshold value.</a:t>
            </a:r>
          </a:p>
          <a:p>
            <a:pPr marL="800100" lvl="1" indent="-342900">
              <a:buFont typeface="Arial" panose="020B0604020202020204" pitchFamily="34" charset="0"/>
              <a:buChar char="•"/>
            </a:pPr>
            <a:r>
              <a:rPr lang="en-US" sz="2400" dirty="0">
                <a:solidFill>
                  <a:schemeClr val="tx1"/>
                </a:solidFill>
              </a:rPr>
              <a:t>This cross over threshold can be set by the number of nodes grown in the tree.</a:t>
            </a:r>
            <a:endParaRPr lang="en-US" sz="2400" dirty="0">
              <a:solidFill>
                <a:srgbClr val="FF0000"/>
              </a:solidFill>
            </a:endParaRPr>
          </a:p>
          <a:p>
            <a:pPr lvl="2"/>
            <a:endParaRPr lang="en-US" dirty="0"/>
          </a:p>
        </p:txBody>
      </p:sp>
      <p:sp>
        <p:nvSpPr>
          <p:cNvPr id="7" name="Slide Number Placeholder 10"/>
          <p:cNvSpPr txBox="1">
            <a:spLocks/>
          </p:cNvSpPr>
          <p:nvPr/>
        </p:nvSpPr>
        <p:spPr>
          <a:xfrm>
            <a:off x="5410200" y="6248400"/>
            <a:ext cx="609600" cy="441324"/>
          </a:xfrm>
          <a:prstGeom prst="rect">
            <a:avLst/>
          </a:prstGeom>
        </p:spPr>
        <p:txBody>
          <a:bodyPr vert="horz" lIns="45720" r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600" b="0" i="0" u="none" strike="noStrike" kern="1200" cap="none" spc="0" normalizeH="0" baseline="0" noProof="0" smtClean="0">
                <a:ln>
                  <a:noFill/>
                </a:ln>
                <a:solidFill>
                  <a:schemeClr val="tx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52</a:t>
            </a:fld>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endParaRPr lang="en-US" dirty="0">
              <a:solidFill>
                <a:schemeClr val="tx1"/>
              </a:solidFill>
            </a:endParaRPr>
          </a:p>
        </p:txBody>
      </p:sp>
      <p:sp>
        <p:nvSpPr>
          <p:cNvPr id="7" name="Slide Number Placeholder 6"/>
          <p:cNvSpPr>
            <a:spLocks noGrp="1"/>
          </p:cNvSpPr>
          <p:nvPr>
            <p:ph type="sldNum" sz="quarter" idx="12"/>
          </p:nvPr>
        </p:nvSpPr>
        <p:spPr>
          <a:xfrm>
            <a:off x="6096000" y="6248400"/>
            <a:ext cx="609600" cy="441324"/>
          </a:xfrm>
        </p:spPr>
        <p:txBody>
          <a:bodyPr/>
          <a:lstStyle/>
          <a:p>
            <a:fld id="{EA7C8D44-3667-46F6-9772-CC52308E2A7F}" type="slidenum">
              <a:rPr kumimoji="0" lang="en-US" smtClean="0">
                <a:solidFill>
                  <a:schemeClr val="tx1"/>
                </a:solidFill>
              </a:rPr>
              <a:pPr/>
              <a:t>53</a:t>
            </a:fld>
            <a:endParaRPr kumimoji="0" lang="en-US" dirty="0">
              <a:solidFill>
                <a:schemeClr val="tx1"/>
              </a:solidFill>
            </a:endParaRPr>
          </a:p>
        </p:txBody>
      </p:sp>
      <p:sp>
        <p:nvSpPr>
          <p:cNvPr id="8" name="Rectangle 7"/>
          <p:cNvSpPr/>
          <p:nvPr/>
        </p:nvSpPr>
        <p:spPr>
          <a:xfrm>
            <a:off x="1676400" y="228600"/>
            <a:ext cx="5791200" cy="461665"/>
          </a:xfrm>
          <a:prstGeom prst="rect">
            <a:avLst/>
          </a:prstGeom>
        </p:spPr>
        <p:txBody>
          <a:bodyPr wrap="square">
            <a:spAutoFit/>
          </a:bodyPr>
          <a:lstStyle/>
          <a:p>
            <a:r>
              <a:rPr lang="en-US" sz="2400" u="sng" dirty="0">
                <a:solidFill>
                  <a:srgbClr val="FF0000"/>
                </a:solidFill>
              </a:rPr>
              <a:t>Proposed Parallel Training Algorithm</a:t>
            </a:r>
          </a:p>
        </p:txBody>
      </p:sp>
      <p:pic>
        <p:nvPicPr>
          <p:cNvPr id="11" name="Picture 2"/>
          <p:cNvPicPr>
            <a:picLocks noChangeAspect="1" noChangeArrowheads="1"/>
          </p:cNvPicPr>
          <p:nvPr/>
        </p:nvPicPr>
        <p:blipFill>
          <a:blip r:embed="rId2"/>
          <a:srcRect/>
          <a:stretch>
            <a:fillRect/>
          </a:stretch>
        </p:blipFill>
        <p:spPr bwMode="auto">
          <a:xfrm>
            <a:off x="304800" y="685800"/>
            <a:ext cx="8305800" cy="5634038"/>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3A045438-B348-43E0-B953-1180C0B0773F}" type="datetime1">
              <a:rPr lang="en-US" smtClean="0">
                <a:solidFill>
                  <a:schemeClr val="tx1"/>
                </a:solidFill>
              </a:rPr>
              <a:pPr/>
              <a:t>9/3/2024</a:t>
            </a:fld>
            <a:endParaRPr lang="en-US">
              <a:solidFill>
                <a:schemeClr val="tx1"/>
              </a:solidFill>
            </a:endParaRPr>
          </a:p>
        </p:txBody>
      </p:sp>
      <p:sp>
        <p:nvSpPr>
          <p:cNvPr id="7" name="Slide Number Placeholder 6"/>
          <p:cNvSpPr>
            <a:spLocks noGrp="1"/>
          </p:cNvSpPr>
          <p:nvPr>
            <p:ph type="sldNum" sz="quarter" idx="12"/>
          </p:nvPr>
        </p:nvSpPr>
        <p:spPr>
          <a:xfrm>
            <a:off x="6019800" y="6248400"/>
            <a:ext cx="609600" cy="441324"/>
          </a:xfrm>
        </p:spPr>
        <p:txBody>
          <a:bodyPr/>
          <a:lstStyle/>
          <a:p>
            <a:fld id="{EA7C8D44-3667-46F6-9772-CC52308E2A7F}" type="slidenum">
              <a:rPr kumimoji="0" lang="en-US" smtClean="0">
                <a:solidFill>
                  <a:schemeClr val="tx1"/>
                </a:solidFill>
              </a:rPr>
              <a:pPr/>
              <a:t>54</a:t>
            </a:fld>
            <a:endParaRPr kumimoji="0" lang="en-US" dirty="0">
              <a:solidFill>
                <a:schemeClr val="tx1"/>
              </a:solidFill>
            </a:endParaRPr>
          </a:p>
        </p:txBody>
      </p:sp>
      <p:sp>
        <p:nvSpPr>
          <p:cNvPr id="9" name="Rectangle 8"/>
          <p:cNvSpPr/>
          <p:nvPr/>
        </p:nvSpPr>
        <p:spPr>
          <a:xfrm>
            <a:off x="381000" y="304800"/>
            <a:ext cx="6934200" cy="830997"/>
          </a:xfrm>
          <a:prstGeom prst="rect">
            <a:avLst/>
          </a:prstGeom>
        </p:spPr>
        <p:txBody>
          <a:bodyPr wrap="square">
            <a:spAutoFit/>
          </a:bodyPr>
          <a:lstStyle/>
          <a:p>
            <a:r>
              <a:rPr lang="en-US" sz="2400" u="sng" dirty="0">
                <a:solidFill>
                  <a:srgbClr val="FF0000"/>
                </a:solidFill>
              </a:rPr>
              <a:t>Proposed Parallel Training Algorithm Continued…</a:t>
            </a:r>
          </a:p>
        </p:txBody>
      </p:sp>
      <p:pic>
        <p:nvPicPr>
          <p:cNvPr id="312322" name="Picture 2"/>
          <p:cNvPicPr>
            <a:picLocks noChangeAspect="1" noChangeArrowheads="1"/>
          </p:cNvPicPr>
          <p:nvPr/>
        </p:nvPicPr>
        <p:blipFill>
          <a:blip r:embed="rId2"/>
          <a:srcRect/>
          <a:stretch>
            <a:fillRect/>
          </a:stretch>
        </p:blipFill>
        <p:spPr bwMode="auto">
          <a:xfrm>
            <a:off x="304800" y="762000"/>
            <a:ext cx="8534400" cy="5495925"/>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8290" name="Picture 2"/>
          <p:cNvPicPr>
            <a:picLocks noChangeAspect="1" noChangeArrowheads="1"/>
          </p:cNvPicPr>
          <p:nvPr/>
        </p:nvPicPr>
        <p:blipFill>
          <a:blip r:embed="rId2"/>
          <a:srcRect/>
          <a:stretch>
            <a:fillRect/>
          </a:stretch>
        </p:blipFill>
        <p:spPr bwMode="auto">
          <a:xfrm>
            <a:off x="304800" y="914400"/>
            <a:ext cx="8534400" cy="5410200"/>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C0C2493E-E093-4FF1-8BBB-9B75D6365EBC}" type="datetime1">
              <a:rPr lang="en-US" smtClean="0">
                <a:solidFill>
                  <a:schemeClr val="tx1"/>
                </a:solidFill>
              </a:rPr>
              <a:pPr/>
              <a:t>9/3/2024</a:t>
            </a:fld>
            <a:endParaRPr lang="en-US">
              <a:solidFill>
                <a:schemeClr val="tx1"/>
              </a:solidFill>
            </a:endParaRPr>
          </a:p>
        </p:txBody>
      </p:sp>
      <p:sp>
        <p:nvSpPr>
          <p:cNvPr id="7" name="Slide Number Placeholder 6"/>
          <p:cNvSpPr>
            <a:spLocks noGrp="1"/>
          </p:cNvSpPr>
          <p:nvPr>
            <p:ph type="sldNum" sz="quarter" idx="12"/>
          </p:nvPr>
        </p:nvSpPr>
        <p:spPr>
          <a:xfrm>
            <a:off x="6172200" y="6248400"/>
            <a:ext cx="609600" cy="441324"/>
          </a:xfrm>
        </p:spPr>
        <p:txBody>
          <a:bodyPr/>
          <a:lstStyle/>
          <a:p>
            <a:fld id="{EA7C8D44-3667-46F6-9772-CC52308E2A7F}" type="slidenum">
              <a:rPr kumimoji="0" lang="en-US" smtClean="0">
                <a:solidFill>
                  <a:schemeClr val="tx1"/>
                </a:solidFill>
              </a:rPr>
              <a:pPr/>
              <a:t>55</a:t>
            </a:fld>
            <a:endParaRPr kumimoji="0" lang="en-US" dirty="0">
              <a:solidFill>
                <a:schemeClr val="tx1"/>
              </a:solidFill>
            </a:endParaRPr>
          </a:p>
        </p:txBody>
      </p:sp>
      <p:sp>
        <p:nvSpPr>
          <p:cNvPr id="9" name="Rectangle 8"/>
          <p:cNvSpPr/>
          <p:nvPr/>
        </p:nvSpPr>
        <p:spPr>
          <a:xfrm>
            <a:off x="304800" y="304800"/>
            <a:ext cx="7391400" cy="461665"/>
          </a:xfrm>
          <a:prstGeom prst="rect">
            <a:avLst/>
          </a:prstGeom>
        </p:spPr>
        <p:txBody>
          <a:bodyPr wrap="square">
            <a:spAutoFit/>
          </a:bodyPr>
          <a:lstStyle/>
          <a:p>
            <a:r>
              <a:rPr lang="en-US" sz="2400" u="sng" dirty="0">
                <a:solidFill>
                  <a:srgbClr val="FF0000"/>
                </a:solidFill>
              </a:rPr>
              <a:t>Proposed Parallel Training Algorithm</a:t>
            </a:r>
            <a:endParaRPr lang="en-US" sz="2400" u="sng"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9314" name="Picture 2"/>
          <p:cNvPicPr>
            <a:picLocks noChangeAspect="1" noChangeArrowheads="1"/>
          </p:cNvPicPr>
          <p:nvPr/>
        </p:nvPicPr>
        <p:blipFill>
          <a:blip r:embed="rId2"/>
          <a:srcRect/>
          <a:stretch>
            <a:fillRect/>
          </a:stretch>
        </p:blipFill>
        <p:spPr bwMode="auto">
          <a:xfrm>
            <a:off x="447675" y="762000"/>
            <a:ext cx="8248650" cy="5148263"/>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DE80CCB3-BAD3-4956-BF9F-D52D3C4EA6A2}" type="datetime1">
              <a:rPr lang="en-US" smtClean="0">
                <a:solidFill>
                  <a:schemeClr val="tx1"/>
                </a:solidFill>
              </a:rPr>
              <a:pPr/>
              <a:t>9/3/2024</a:t>
            </a:fld>
            <a:endParaRPr lang="en-US">
              <a:solidFill>
                <a:schemeClr val="tx1"/>
              </a:solidFill>
            </a:endParaRPr>
          </a:p>
        </p:txBody>
      </p:sp>
      <p:sp>
        <p:nvSpPr>
          <p:cNvPr id="7" name="Slide Number Placeholder 6"/>
          <p:cNvSpPr>
            <a:spLocks noGrp="1"/>
          </p:cNvSpPr>
          <p:nvPr>
            <p:ph type="sldNum" sz="quarter" idx="12"/>
          </p:nvPr>
        </p:nvSpPr>
        <p:spPr>
          <a:xfrm>
            <a:off x="5867400" y="6248400"/>
            <a:ext cx="609600" cy="441324"/>
          </a:xfrm>
        </p:spPr>
        <p:txBody>
          <a:bodyPr/>
          <a:lstStyle/>
          <a:p>
            <a:fld id="{EA7C8D44-3667-46F6-9772-CC52308E2A7F}" type="slidenum">
              <a:rPr kumimoji="0" lang="en-US" smtClean="0">
                <a:solidFill>
                  <a:schemeClr val="tx1"/>
                </a:solidFill>
              </a:rPr>
              <a:pPr/>
              <a:t>56</a:t>
            </a:fld>
            <a:endParaRPr kumimoji="0" lang="en-US" dirty="0">
              <a:solidFill>
                <a:schemeClr val="tx1"/>
              </a:solidFill>
            </a:endParaRPr>
          </a:p>
        </p:txBody>
      </p:sp>
      <p:sp>
        <p:nvSpPr>
          <p:cNvPr id="8" name="Rectangle 7"/>
          <p:cNvSpPr/>
          <p:nvPr/>
        </p:nvSpPr>
        <p:spPr>
          <a:xfrm>
            <a:off x="6934200" y="381000"/>
            <a:ext cx="1885453" cy="338554"/>
          </a:xfrm>
          <a:prstGeom prst="rect">
            <a:avLst/>
          </a:prstGeom>
        </p:spPr>
        <p:txBody>
          <a:bodyPr wrap="none">
            <a:spAutoFit/>
          </a:bodyPr>
          <a:lstStyle/>
          <a:p>
            <a:r>
              <a:rPr lang="en-US" sz="1600" dirty="0">
                <a:solidFill>
                  <a:srgbClr val="FF0000"/>
                </a:solidFill>
              </a:rPr>
              <a:t>Proposed Method1</a:t>
            </a:r>
            <a:endParaRPr lang="en-US" sz="1600" dirty="0"/>
          </a:p>
        </p:txBody>
      </p:sp>
      <p:sp>
        <p:nvSpPr>
          <p:cNvPr id="9" name="Rectangle 8"/>
          <p:cNvSpPr/>
          <p:nvPr/>
        </p:nvSpPr>
        <p:spPr>
          <a:xfrm>
            <a:off x="1143000" y="304800"/>
            <a:ext cx="5867400" cy="461665"/>
          </a:xfrm>
          <a:prstGeom prst="rect">
            <a:avLst/>
          </a:prstGeom>
        </p:spPr>
        <p:txBody>
          <a:bodyPr wrap="square">
            <a:spAutoFit/>
          </a:bodyPr>
          <a:lstStyle/>
          <a:p>
            <a:r>
              <a:rPr lang="en-US" sz="2400" u="sng" dirty="0">
                <a:solidFill>
                  <a:srgbClr val="FF0000"/>
                </a:solidFill>
              </a:rPr>
              <a:t>Proposed Parallel Prediction Algorithm</a:t>
            </a:r>
            <a:endParaRPr lang="en-US" sz="2400" u="sng"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01752" y="228600"/>
            <a:ext cx="8534400" cy="758952"/>
          </a:xfrm>
          <a:prstGeom prst="rect">
            <a:avLst/>
          </a:prstGeom>
        </p:spPr>
        <p:txBody>
          <a:bodyP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300" b="0" i="0" u="none" strike="noStrike" kern="1200" cap="none" spc="0" normalizeH="0" baseline="0" noProof="0" dirty="0">
                <a:ln>
                  <a:noFill/>
                </a:ln>
                <a:solidFill>
                  <a:srgbClr val="FF0000"/>
                </a:solidFill>
                <a:effectLst/>
                <a:uLnTx/>
                <a:uFillTx/>
                <a:latin typeface="+mj-lt"/>
                <a:ea typeface="+mj-ea"/>
                <a:cs typeface="+mj-cs"/>
              </a:rPr>
              <a:t>Data set used</a:t>
            </a:r>
          </a:p>
        </p:txBody>
      </p:sp>
      <p:sp>
        <p:nvSpPr>
          <p:cNvPr id="6" name="Content Placeholder 5"/>
          <p:cNvSpPr txBox="1">
            <a:spLocks/>
          </p:cNvSpPr>
          <p:nvPr/>
        </p:nvSpPr>
        <p:spPr>
          <a:xfrm>
            <a:off x="609600" y="4800600"/>
            <a:ext cx="7696200" cy="1450848"/>
          </a:xfrm>
          <a:prstGeom prst="rect">
            <a:avLst/>
          </a:prstGeom>
        </p:spPr>
        <p:txBody>
          <a:bodyPr>
            <a:noAutofit/>
          </a:bodyPr>
          <a:lstStyle/>
          <a:p>
            <a:pPr>
              <a:buFont typeface="Courier New" pitchFamily="49" charset="0"/>
              <a:buChar char="o"/>
            </a:pPr>
            <a:r>
              <a:rPr lang="en-US" sz="2200" dirty="0"/>
              <a:t> Input – Bio-assay SDF file from NCBI </a:t>
            </a:r>
            <a:r>
              <a:rPr lang="en-US" sz="2200" dirty="0" err="1"/>
              <a:t>PubChem</a:t>
            </a:r>
            <a:r>
              <a:rPr lang="en-US" sz="2200" dirty="0">
                <a:solidFill>
                  <a:srgbClr val="FF0000"/>
                </a:solidFill>
              </a:rPr>
              <a:t>[34]</a:t>
            </a:r>
          </a:p>
          <a:p>
            <a:pPr>
              <a:buFont typeface="Courier New" pitchFamily="49" charset="0"/>
              <a:buChar char="o"/>
            </a:pPr>
            <a:r>
              <a:rPr lang="en-US" sz="2200" dirty="0">
                <a:solidFill>
                  <a:srgbClr val="FF0000"/>
                </a:solidFill>
              </a:rPr>
              <a:t> Feature Extraction Tool Used : POWERMV</a:t>
            </a:r>
            <a:r>
              <a:rPr lang="en-US" sz="2200" dirty="0"/>
              <a:t>[32]</a:t>
            </a:r>
          </a:p>
          <a:p>
            <a:pPr lvl="1"/>
            <a:r>
              <a:rPr lang="en-US" dirty="0">
                <a:solidFill>
                  <a:srgbClr val="FF0000"/>
                </a:solidFill>
              </a:rPr>
              <a:t>- 179 descriptors are generated for each data set</a:t>
            </a:r>
            <a:r>
              <a:rPr lang="en-US" dirty="0"/>
              <a:t>[4]</a:t>
            </a:r>
          </a:p>
          <a:p>
            <a:pPr marL="274320" lvl="0" indent="-274320" algn="just">
              <a:spcBef>
                <a:spcPct val="20000"/>
              </a:spcBef>
              <a:buClr>
                <a:schemeClr val="accent1"/>
              </a:buClr>
              <a:buSzPct val="85000"/>
            </a:pPr>
            <a:endParaRPr kumimoji="0" lang="en-US" sz="2000" b="0" i="0" u="none" strike="noStrike" kern="1200" cap="none" spc="0" normalizeH="0" baseline="0" noProof="0" dirty="0">
              <a:ln>
                <a:noFill/>
              </a:ln>
              <a:effectLst/>
              <a:uLnTx/>
              <a:uFillTx/>
              <a:latin typeface="+mn-lt"/>
              <a:ea typeface="+mn-ea"/>
              <a:cs typeface="+mn-cs"/>
            </a:endParaRPr>
          </a:p>
        </p:txBody>
      </p:sp>
      <p:sp>
        <p:nvSpPr>
          <p:cNvPr id="9" name="Date Placeholder 6"/>
          <p:cNvSpPr txBox="1">
            <a:spLocks/>
          </p:cNvSpPr>
          <p:nvPr/>
        </p:nvSpPr>
        <p:spPr>
          <a:xfrm>
            <a:off x="5791200" y="6404984"/>
            <a:ext cx="3044952" cy="36576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00F339-3E33-471F-A66B-513EAC2EAAE5}" type="datetime1">
              <a:rPr kumimoji="0" lang="en-US" sz="18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9/3/2024</a:t>
            </a:fld>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Slide Number Placeholder 10"/>
          <p:cNvSpPr txBox="1">
            <a:spLocks/>
          </p:cNvSpPr>
          <p:nvPr/>
        </p:nvSpPr>
        <p:spPr>
          <a:xfrm>
            <a:off x="5867400" y="6416676"/>
            <a:ext cx="609600" cy="441324"/>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57</a:t>
            </a:fld>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Rectangle 10"/>
          <p:cNvSpPr/>
          <p:nvPr/>
        </p:nvSpPr>
        <p:spPr>
          <a:xfrm>
            <a:off x="4343400" y="1066800"/>
            <a:ext cx="437940" cy="369332"/>
          </a:xfrm>
          <a:prstGeom prst="rect">
            <a:avLst/>
          </a:prstGeom>
        </p:spPr>
        <p:txBody>
          <a:bodyPr wrap="none">
            <a:spAutoFit/>
          </a:bodyPr>
          <a:lstStyle/>
          <a:p>
            <a:fld id="{EA7C8D44-3667-46F6-9772-CC52308E2A7F}" type="slidenum">
              <a:rPr lang="en-US" smtClean="0"/>
              <a:pPr/>
              <a:t>57</a:t>
            </a:fld>
            <a:endParaRPr lang="en-US" dirty="0"/>
          </a:p>
        </p:txBody>
      </p:sp>
      <p:pic>
        <p:nvPicPr>
          <p:cNvPr id="4098" name="Picture 2"/>
          <p:cNvPicPr>
            <a:picLocks noChangeAspect="1" noChangeArrowheads="1"/>
          </p:cNvPicPr>
          <p:nvPr/>
        </p:nvPicPr>
        <p:blipFill>
          <a:blip r:embed="rId2"/>
          <a:srcRect/>
          <a:stretch>
            <a:fillRect/>
          </a:stretch>
        </p:blipFill>
        <p:spPr bwMode="auto">
          <a:xfrm>
            <a:off x="990600" y="1600200"/>
            <a:ext cx="7324725" cy="2971800"/>
          </a:xfrm>
          <a:prstGeom prst="rect">
            <a:avLst/>
          </a:prstGeom>
          <a:noFill/>
          <a:ln w="9525">
            <a:noFill/>
            <a:miter lim="800000"/>
            <a:headEnd/>
            <a:tailEnd/>
          </a:ln>
          <a:effectLst/>
        </p:spPr>
      </p:pic>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01752" y="228600"/>
            <a:ext cx="8534400" cy="758952"/>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rPr>
              <a:t>Performance </a:t>
            </a:r>
            <a:r>
              <a:rPr kumimoji="0" lang="en-US" sz="3600" b="0" i="0" u="none" strike="noStrike" kern="1200" cap="none" spc="0" normalizeH="0" baseline="0" noProof="0" dirty="0">
                <a:ln>
                  <a:noFill/>
                </a:ln>
                <a:effectLst/>
                <a:uLnTx/>
                <a:uFillTx/>
                <a:latin typeface="Times New Roman" pitchFamily="18" charset="0"/>
                <a:ea typeface="+mj-ea"/>
                <a:cs typeface="Times New Roman" pitchFamily="18" charset="0"/>
              </a:rPr>
              <a:t>[serial and parallel]</a:t>
            </a:r>
          </a:p>
        </p:txBody>
      </p:sp>
      <p:sp>
        <p:nvSpPr>
          <p:cNvPr id="6" name="Rectangle 5"/>
          <p:cNvSpPr/>
          <p:nvPr/>
        </p:nvSpPr>
        <p:spPr>
          <a:xfrm>
            <a:off x="304800" y="2438400"/>
            <a:ext cx="806631" cy="338554"/>
          </a:xfrm>
          <a:prstGeom prst="rect">
            <a:avLst/>
          </a:prstGeom>
        </p:spPr>
        <p:txBody>
          <a:bodyPr wrap="none">
            <a:spAutoFit/>
          </a:bodyPr>
          <a:lstStyle/>
          <a:p>
            <a:r>
              <a:rPr lang="en-US" sz="1600" b="1" dirty="0">
                <a:solidFill>
                  <a:srgbClr val="FF0000"/>
                </a:solidFill>
              </a:rPr>
              <a:t>Serial</a:t>
            </a:r>
            <a:endParaRPr lang="en-US" sz="1600" b="1" dirty="0"/>
          </a:p>
        </p:txBody>
      </p:sp>
      <p:sp>
        <p:nvSpPr>
          <p:cNvPr id="7" name="Rectangle 6"/>
          <p:cNvSpPr/>
          <p:nvPr/>
        </p:nvSpPr>
        <p:spPr>
          <a:xfrm>
            <a:off x="152400" y="4876800"/>
            <a:ext cx="1114408" cy="338554"/>
          </a:xfrm>
          <a:prstGeom prst="rect">
            <a:avLst/>
          </a:prstGeom>
        </p:spPr>
        <p:txBody>
          <a:bodyPr wrap="none">
            <a:spAutoFit/>
          </a:bodyPr>
          <a:lstStyle/>
          <a:p>
            <a:r>
              <a:rPr lang="en-US" sz="1600" b="1" dirty="0">
                <a:solidFill>
                  <a:srgbClr val="FF0000"/>
                </a:solidFill>
              </a:rPr>
              <a:t>  Parallel</a:t>
            </a:r>
            <a:endParaRPr lang="en-US" sz="1600" b="1" dirty="0"/>
          </a:p>
        </p:txBody>
      </p:sp>
      <p:sp>
        <p:nvSpPr>
          <p:cNvPr id="10" name="Date Placeholder 6"/>
          <p:cNvSpPr txBox="1">
            <a:spLocks/>
          </p:cNvSpPr>
          <p:nvPr/>
        </p:nvSpPr>
        <p:spPr>
          <a:xfrm>
            <a:off x="5791200" y="6404984"/>
            <a:ext cx="3044952" cy="36576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00F339-3E33-471F-A66B-513EAC2EAAE5}" type="datetime1">
              <a:rPr kumimoji="0" lang="en-US" sz="16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9/3/2024</a:t>
            </a:fld>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pic>
        <p:nvPicPr>
          <p:cNvPr id="11" name="Picture 3"/>
          <p:cNvPicPr>
            <a:picLocks noChangeAspect="1" noChangeArrowheads="1"/>
          </p:cNvPicPr>
          <p:nvPr/>
        </p:nvPicPr>
        <p:blipFill>
          <a:blip r:embed="rId2"/>
          <a:srcRect/>
          <a:stretch>
            <a:fillRect/>
          </a:stretch>
        </p:blipFill>
        <p:spPr bwMode="auto">
          <a:xfrm>
            <a:off x="1371600" y="1524000"/>
            <a:ext cx="6477000" cy="2362200"/>
          </a:xfrm>
          <a:prstGeom prst="rect">
            <a:avLst/>
          </a:prstGeom>
          <a:noFill/>
          <a:ln w="9525">
            <a:noFill/>
            <a:miter lim="800000"/>
            <a:headEnd/>
            <a:tailEnd/>
          </a:ln>
          <a:effectLst/>
        </p:spPr>
      </p:pic>
      <p:pic>
        <p:nvPicPr>
          <p:cNvPr id="12" name="Picture 4"/>
          <p:cNvPicPr>
            <a:picLocks noChangeAspect="1" noChangeArrowheads="1"/>
          </p:cNvPicPr>
          <p:nvPr/>
        </p:nvPicPr>
        <p:blipFill>
          <a:blip r:embed="rId3"/>
          <a:srcRect/>
          <a:stretch>
            <a:fillRect/>
          </a:stretch>
        </p:blipFill>
        <p:spPr bwMode="auto">
          <a:xfrm>
            <a:off x="1295400" y="3886200"/>
            <a:ext cx="6553200" cy="2286000"/>
          </a:xfrm>
          <a:prstGeom prst="rect">
            <a:avLst/>
          </a:prstGeom>
          <a:noFill/>
          <a:ln w="9525">
            <a:noFill/>
            <a:miter lim="800000"/>
            <a:headEnd/>
            <a:tailEnd/>
          </a:ln>
          <a:effectLst/>
        </p:spPr>
      </p:pic>
      <p:sp>
        <p:nvSpPr>
          <p:cNvPr id="13" name="Slide Number Placeholder 10"/>
          <p:cNvSpPr txBox="1">
            <a:spLocks/>
          </p:cNvSpPr>
          <p:nvPr/>
        </p:nvSpPr>
        <p:spPr>
          <a:xfrm>
            <a:off x="6096000" y="6416676"/>
            <a:ext cx="609600" cy="441324"/>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6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58</a:t>
            </a:fld>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Rectangle 13"/>
          <p:cNvSpPr/>
          <p:nvPr/>
        </p:nvSpPr>
        <p:spPr>
          <a:xfrm>
            <a:off x="4343400" y="1066800"/>
            <a:ext cx="437940" cy="369332"/>
          </a:xfrm>
          <a:prstGeom prst="rect">
            <a:avLst/>
          </a:prstGeom>
        </p:spPr>
        <p:txBody>
          <a:bodyPr wrap="none">
            <a:spAutoFit/>
          </a:bodyPr>
          <a:lstStyle/>
          <a:p>
            <a:fld id="{EA7C8D44-3667-46F6-9772-CC52308E2A7F}" type="slidenum">
              <a:rPr lang="en-US" smtClean="0"/>
              <a:pPr/>
              <a:t>58</a:t>
            </a:fld>
            <a:endParaRPr lang="en-US" dirty="0"/>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C4E993-232A-469C-AABE-37E0ED698E77}"/>
              </a:ext>
            </a:extLst>
          </p:cNvPr>
          <p:cNvPicPr>
            <a:picLocks noChangeAspect="1"/>
          </p:cNvPicPr>
          <p:nvPr/>
        </p:nvPicPr>
        <p:blipFill>
          <a:blip r:embed="rId2"/>
          <a:stretch>
            <a:fillRect/>
          </a:stretch>
        </p:blipFill>
        <p:spPr>
          <a:xfrm>
            <a:off x="1828800" y="4191000"/>
            <a:ext cx="4941453" cy="762000"/>
          </a:xfrm>
          <a:prstGeom prst="rect">
            <a:avLst/>
          </a:prstGeom>
        </p:spPr>
      </p:pic>
      <p:pic>
        <p:nvPicPr>
          <p:cNvPr id="3" name="Picture 2">
            <a:extLst>
              <a:ext uri="{FF2B5EF4-FFF2-40B4-BE49-F238E27FC236}">
                <a16:creationId xmlns:a16="http://schemas.microsoft.com/office/drawing/2014/main" id="{86751E64-DC94-4238-9390-67E5AEF59B90}"/>
              </a:ext>
            </a:extLst>
          </p:cNvPr>
          <p:cNvPicPr>
            <a:picLocks noChangeAspect="1"/>
          </p:cNvPicPr>
          <p:nvPr/>
        </p:nvPicPr>
        <p:blipFill>
          <a:blip r:embed="rId3"/>
          <a:stretch>
            <a:fillRect/>
          </a:stretch>
        </p:blipFill>
        <p:spPr>
          <a:xfrm>
            <a:off x="1746950" y="990601"/>
            <a:ext cx="3282250" cy="1695058"/>
          </a:xfrm>
          <a:prstGeom prst="rect">
            <a:avLst/>
          </a:prstGeom>
        </p:spPr>
      </p:pic>
      <p:pic>
        <p:nvPicPr>
          <p:cNvPr id="4" name="Picture 3">
            <a:extLst>
              <a:ext uri="{FF2B5EF4-FFF2-40B4-BE49-F238E27FC236}">
                <a16:creationId xmlns:a16="http://schemas.microsoft.com/office/drawing/2014/main" id="{F9D0392F-2509-487F-862B-BAE4D5427FD3}"/>
              </a:ext>
            </a:extLst>
          </p:cNvPr>
          <p:cNvPicPr>
            <a:picLocks noChangeAspect="1"/>
          </p:cNvPicPr>
          <p:nvPr/>
        </p:nvPicPr>
        <p:blipFill>
          <a:blip r:embed="rId4"/>
          <a:stretch>
            <a:fillRect/>
          </a:stretch>
        </p:blipFill>
        <p:spPr>
          <a:xfrm>
            <a:off x="1600200" y="2976589"/>
            <a:ext cx="4516781" cy="762000"/>
          </a:xfrm>
          <a:prstGeom prst="rect">
            <a:avLst/>
          </a:prstGeom>
        </p:spPr>
      </p:pic>
    </p:spTree>
    <p:extLst>
      <p:ext uri="{BB962C8B-B14F-4D97-AF65-F5344CB8AC3E}">
        <p14:creationId xmlns:p14="http://schemas.microsoft.com/office/powerpoint/2010/main" val="105251634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2B3DC-7F5F-44FF-8296-677034B550DE}"/>
              </a:ext>
            </a:extLst>
          </p:cNvPr>
          <p:cNvSpPr>
            <a:spLocks noGrp="1"/>
          </p:cNvSpPr>
          <p:nvPr>
            <p:ph type="title"/>
          </p:nvPr>
        </p:nvSpPr>
        <p:spPr/>
        <p:txBody>
          <a:bodyPr/>
          <a:lstStyle/>
          <a:p>
            <a:r>
              <a:rPr lang="en-US" i="1" dirty="0"/>
              <a:t>wisdom of the crowd</a:t>
            </a:r>
            <a:endParaRPr lang="en-IN" dirty="0"/>
          </a:p>
        </p:txBody>
      </p:sp>
      <p:sp>
        <p:nvSpPr>
          <p:cNvPr id="3" name="Text Placeholder 2">
            <a:extLst>
              <a:ext uri="{FF2B5EF4-FFF2-40B4-BE49-F238E27FC236}">
                <a16:creationId xmlns:a16="http://schemas.microsoft.com/office/drawing/2014/main" id="{0AFDF817-DF13-42BB-9251-0AAB005E1055}"/>
              </a:ext>
            </a:extLst>
          </p:cNvPr>
          <p:cNvSpPr>
            <a:spLocks noGrp="1"/>
          </p:cNvSpPr>
          <p:nvPr>
            <p:ph type="body" idx="1"/>
          </p:nvPr>
        </p:nvSpPr>
        <p:spPr>
          <a:xfrm>
            <a:off x="380999" y="1392343"/>
            <a:ext cx="8441689" cy="3693319"/>
          </a:xfrm>
        </p:spPr>
        <p:txBody>
          <a:bodyPr/>
          <a:lstStyle/>
          <a:p>
            <a:pPr marL="342900" indent="-342900">
              <a:buFont typeface="Arial" panose="020B0604020202020204" pitchFamily="34" charset="0"/>
              <a:buChar char="•"/>
            </a:pPr>
            <a:r>
              <a:rPr lang="en-US" dirty="0"/>
              <a:t>Suppose you ask a complex question to thousands of random people, then aggregate their answers. In many cases you will find that this aggregated answer is better than an expert’s answer. This is called the </a:t>
            </a:r>
            <a:r>
              <a:rPr lang="en-US" b="1" i="1" dirty="0"/>
              <a:t>wisdom of the crowd</a:t>
            </a:r>
            <a:r>
              <a:rPr lang="en-US" dirty="0"/>
              <a: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IN" dirty="0"/>
              <a:t>Similarly, if you aggregate </a:t>
            </a:r>
            <a:r>
              <a:rPr lang="en-US" dirty="0"/>
              <a:t>the predictions of a group of predictors (such as classifiers or regressors), you will often get better predictions than with the best individual predictor. A group of predictors is called an </a:t>
            </a:r>
            <a:r>
              <a:rPr lang="en-US" b="1" i="1" dirty="0"/>
              <a:t>ensemble</a:t>
            </a:r>
            <a:r>
              <a:rPr lang="en-US" dirty="0"/>
              <a:t>; thus, this technique is called </a:t>
            </a:r>
            <a:r>
              <a:rPr lang="en-US" i="1" dirty="0"/>
              <a:t>Ensemble Learning</a:t>
            </a:r>
            <a:endParaRPr lang="en-IN" dirty="0"/>
          </a:p>
        </p:txBody>
      </p:sp>
    </p:spTree>
    <p:extLst>
      <p:ext uri="{BB962C8B-B14F-4D97-AF65-F5344CB8AC3E}">
        <p14:creationId xmlns:p14="http://schemas.microsoft.com/office/powerpoint/2010/main" val="5107553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01752" y="228600"/>
            <a:ext cx="8534400" cy="758952"/>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rPr>
              <a:t>Speed up </a:t>
            </a:r>
            <a:r>
              <a:rPr lang="en-US" sz="3600" dirty="0">
                <a:solidFill>
                  <a:srgbClr val="FF0000"/>
                </a:solidFill>
                <a:latin typeface="Times New Roman" pitchFamily="18" charset="0"/>
                <a:ea typeface="+mj-ea"/>
                <a:cs typeface="Times New Roman" pitchFamily="18" charset="0"/>
              </a:rPr>
              <a:t>in</a:t>
            </a:r>
            <a:r>
              <a:rPr kumimoji="0" lang="en-US" sz="36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rPr>
              <a:t> Training</a:t>
            </a:r>
          </a:p>
        </p:txBody>
      </p:sp>
      <p:pic>
        <p:nvPicPr>
          <p:cNvPr id="192513" name="Picture 1"/>
          <p:cNvPicPr>
            <a:picLocks noChangeAspect="1" noChangeArrowheads="1"/>
          </p:cNvPicPr>
          <p:nvPr/>
        </p:nvPicPr>
        <p:blipFill>
          <a:blip r:embed="rId2"/>
          <a:srcRect/>
          <a:stretch>
            <a:fillRect/>
          </a:stretch>
        </p:blipFill>
        <p:spPr bwMode="auto">
          <a:xfrm>
            <a:off x="533400" y="1676400"/>
            <a:ext cx="8296275" cy="3114675"/>
          </a:xfrm>
          <a:prstGeom prst="rect">
            <a:avLst/>
          </a:prstGeom>
          <a:noFill/>
          <a:ln w="9525">
            <a:noFill/>
            <a:miter lim="800000"/>
            <a:headEnd/>
            <a:tailEnd/>
          </a:ln>
          <a:effectLst/>
        </p:spPr>
      </p:pic>
      <p:sp>
        <p:nvSpPr>
          <p:cNvPr id="5" name="Rectangle 4"/>
          <p:cNvSpPr/>
          <p:nvPr/>
        </p:nvSpPr>
        <p:spPr>
          <a:xfrm>
            <a:off x="6705600" y="838200"/>
            <a:ext cx="1885453" cy="338554"/>
          </a:xfrm>
          <a:prstGeom prst="rect">
            <a:avLst/>
          </a:prstGeom>
        </p:spPr>
        <p:txBody>
          <a:bodyPr wrap="none">
            <a:spAutoFit/>
          </a:bodyPr>
          <a:lstStyle/>
          <a:p>
            <a:r>
              <a:rPr lang="en-US" sz="1600" dirty="0">
                <a:solidFill>
                  <a:srgbClr val="FF0000"/>
                </a:solidFill>
              </a:rPr>
              <a:t>Proposed Method1</a:t>
            </a:r>
            <a:endParaRPr lang="en-US" sz="1600" dirty="0"/>
          </a:p>
        </p:txBody>
      </p:sp>
      <p:sp>
        <p:nvSpPr>
          <p:cNvPr id="6" name="Content Placeholder 5"/>
          <p:cNvSpPr txBox="1">
            <a:spLocks/>
          </p:cNvSpPr>
          <p:nvPr/>
        </p:nvSpPr>
        <p:spPr>
          <a:xfrm>
            <a:off x="381000" y="4876800"/>
            <a:ext cx="8458200" cy="1374648"/>
          </a:xfrm>
          <a:prstGeom prst="rect">
            <a:avLst/>
          </a:prstGeom>
        </p:spPr>
        <p:txBody>
          <a:bodyPr>
            <a:noAutofit/>
          </a:bodyPr>
          <a:lstStyle/>
          <a:p>
            <a:pPr marL="274320" lvl="0" indent="-274320" algn="just">
              <a:spcBef>
                <a:spcPct val="20000"/>
              </a:spcBef>
              <a:buClr>
                <a:schemeClr val="accent1"/>
              </a:buClr>
              <a:buSzPct val="85000"/>
              <a:buFont typeface="Courier New" pitchFamily="49" charset="0"/>
              <a:buChar char="o"/>
            </a:pPr>
            <a:r>
              <a:rPr kumimoji="0" lang="en-US" sz="2200" b="0" i="0" u="none" strike="noStrike" kern="1200" cap="none" spc="0" normalizeH="0" baseline="0" noProof="0" dirty="0">
                <a:ln>
                  <a:noFill/>
                </a:ln>
                <a:effectLst/>
                <a:uLnTx/>
                <a:uFillTx/>
                <a:latin typeface="+mn-lt"/>
                <a:ea typeface="+mn-ea"/>
                <a:cs typeface="+mn-cs"/>
              </a:rPr>
              <a:t>For</a:t>
            </a:r>
            <a:r>
              <a:rPr kumimoji="0" lang="en-US" sz="2200" b="0" i="0" u="none" strike="noStrike" kern="1200" cap="none" spc="0" normalizeH="0" noProof="0" dirty="0">
                <a:ln>
                  <a:noFill/>
                </a:ln>
                <a:effectLst/>
                <a:uLnTx/>
                <a:uFillTx/>
                <a:latin typeface="+mn-lt"/>
                <a:ea typeface="+mn-ea"/>
                <a:cs typeface="+mn-cs"/>
              </a:rPr>
              <a:t> smaller</a:t>
            </a:r>
            <a:r>
              <a:rPr lang="en-US" sz="2200" dirty="0"/>
              <a:t> data set, the speedup is less due to the overhead in CPU-GPU data transfer.</a:t>
            </a:r>
          </a:p>
          <a:p>
            <a:pPr marL="274320" lvl="0" indent="-274320" algn="just">
              <a:spcBef>
                <a:spcPct val="20000"/>
              </a:spcBef>
              <a:buClr>
                <a:schemeClr val="accent1"/>
              </a:buClr>
              <a:buSzPct val="85000"/>
              <a:buFont typeface="Courier New" pitchFamily="49" charset="0"/>
              <a:buChar char="o"/>
            </a:pPr>
            <a:r>
              <a:rPr lang="en-US" sz="2200" dirty="0">
                <a:solidFill>
                  <a:srgbClr val="FF0000"/>
                </a:solidFill>
              </a:rPr>
              <a:t>For Larger data set, there is a visible computational boost of 10 fold.</a:t>
            </a:r>
          </a:p>
          <a:p>
            <a:pPr marL="274320" lvl="0" indent="-274320" algn="just">
              <a:spcBef>
                <a:spcPct val="20000"/>
              </a:spcBef>
              <a:buClr>
                <a:schemeClr val="accent1"/>
              </a:buClr>
              <a:buSzPct val="85000"/>
            </a:pPr>
            <a:endParaRPr kumimoji="0" lang="en-US" sz="2200" b="0" i="0" u="none" strike="noStrike" kern="1200" cap="none" spc="0" normalizeH="0" baseline="0" noProof="0" dirty="0">
              <a:ln>
                <a:noFill/>
              </a:ln>
              <a:effectLst/>
              <a:uLnTx/>
              <a:uFillTx/>
              <a:latin typeface="+mn-lt"/>
              <a:ea typeface="+mn-ea"/>
              <a:cs typeface="+mn-cs"/>
            </a:endParaRPr>
          </a:p>
        </p:txBody>
      </p:sp>
      <p:sp>
        <p:nvSpPr>
          <p:cNvPr id="8" name="Date Placeholder 6"/>
          <p:cNvSpPr txBox="1">
            <a:spLocks/>
          </p:cNvSpPr>
          <p:nvPr/>
        </p:nvSpPr>
        <p:spPr>
          <a:xfrm>
            <a:off x="5791200" y="6404984"/>
            <a:ext cx="3044952" cy="36576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00F339-3E33-471F-A66B-513EAC2EAAE5}" type="datetime1">
              <a:rPr kumimoji="0" lang="en-US" sz="16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9/3/2024</a:t>
            </a:fld>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Slide Number Placeholder 10"/>
          <p:cNvSpPr txBox="1">
            <a:spLocks/>
          </p:cNvSpPr>
          <p:nvPr/>
        </p:nvSpPr>
        <p:spPr>
          <a:xfrm>
            <a:off x="5943600" y="6416676"/>
            <a:ext cx="609600" cy="441324"/>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6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60</a:t>
            </a:fld>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Rectangle 9"/>
          <p:cNvSpPr/>
          <p:nvPr/>
        </p:nvSpPr>
        <p:spPr>
          <a:xfrm>
            <a:off x="4343400" y="1066800"/>
            <a:ext cx="437940" cy="369332"/>
          </a:xfrm>
          <a:prstGeom prst="rect">
            <a:avLst/>
          </a:prstGeom>
        </p:spPr>
        <p:txBody>
          <a:bodyPr wrap="none">
            <a:spAutoFit/>
          </a:bodyPr>
          <a:lstStyle/>
          <a:p>
            <a:fld id="{EA7C8D44-3667-46F6-9772-CC52308E2A7F}" type="slidenum">
              <a:rPr lang="en-US" smtClean="0"/>
              <a:pPr/>
              <a:t>60</a:t>
            </a:fld>
            <a:endParaRPr lang="en-US" dirty="0"/>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01752" y="228600"/>
            <a:ext cx="8534400" cy="758952"/>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rPr>
              <a:t>Speed up</a:t>
            </a:r>
            <a:r>
              <a:rPr kumimoji="0" lang="en-US" sz="3600" b="0" i="0" u="none" strike="noStrike" kern="1200" cap="none" spc="0" normalizeH="0" noProof="0" dirty="0">
                <a:ln>
                  <a:noFill/>
                </a:ln>
                <a:solidFill>
                  <a:srgbClr val="FF0000"/>
                </a:solidFill>
                <a:effectLst/>
                <a:uLnTx/>
                <a:uFillTx/>
                <a:latin typeface="Times New Roman" pitchFamily="18" charset="0"/>
                <a:ea typeface="+mj-ea"/>
                <a:cs typeface="Times New Roman" pitchFamily="18" charset="0"/>
              </a:rPr>
              <a:t> in Prediction</a:t>
            </a:r>
            <a:endParaRPr kumimoji="0" lang="en-US" sz="36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pic>
        <p:nvPicPr>
          <p:cNvPr id="191490" name="Picture 2"/>
          <p:cNvPicPr>
            <a:picLocks noChangeAspect="1" noChangeArrowheads="1"/>
          </p:cNvPicPr>
          <p:nvPr/>
        </p:nvPicPr>
        <p:blipFill>
          <a:blip r:embed="rId2"/>
          <a:srcRect/>
          <a:stretch>
            <a:fillRect/>
          </a:stretch>
        </p:blipFill>
        <p:spPr bwMode="auto">
          <a:xfrm>
            <a:off x="228600" y="1676400"/>
            <a:ext cx="8686800" cy="2881312"/>
          </a:xfrm>
          <a:prstGeom prst="rect">
            <a:avLst/>
          </a:prstGeom>
          <a:noFill/>
          <a:ln w="9525">
            <a:noFill/>
            <a:miter lim="800000"/>
            <a:headEnd/>
            <a:tailEnd/>
          </a:ln>
          <a:effectLst/>
        </p:spPr>
      </p:pic>
      <p:sp>
        <p:nvSpPr>
          <p:cNvPr id="7" name="Content Placeholder 5"/>
          <p:cNvSpPr txBox="1">
            <a:spLocks/>
          </p:cNvSpPr>
          <p:nvPr/>
        </p:nvSpPr>
        <p:spPr>
          <a:xfrm>
            <a:off x="381000" y="4800600"/>
            <a:ext cx="8458200" cy="1222248"/>
          </a:xfrm>
          <a:prstGeom prst="rect">
            <a:avLst/>
          </a:prstGeom>
        </p:spPr>
        <p:txBody>
          <a:bodyPr>
            <a:noAutofit/>
          </a:bodyPr>
          <a:lstStyle/>
          <a:p>
            <a:pPr marL="274320" lvl="0" indent="-274320" algn="just">
              <a:spcBef>
                <a:spcPct val="20000"/>
              </a:spcBef>
              <a:buClr>
                <a:schemeClr val="accent1"/>
              </a:buClr>
              <a:buSzPct val="85000"/>
              <a:buFont typeface="Courier New" pitchFamily="49" charset="0"/>
              <a:buChar char="o"/>
            </a:pPr>
            <a:r>
              <a:rPr lang="en-US" sz="2200" dirty="0"/>
              <a:t>The data set for classification were taken from GDB17[35], </a:t>
            </a:r>
          </a:p>
          <a:p>
            <a:pPr marL="274320" lvl="0" indent="-274320" algn="just">
              <a:spcBef>
                <a:spcPct val="20000"/>
              </a:spcBef>
              <a:buClr>
                <a:schemeClr val="accent1"/>
              </a:buClr>
              <a:buSzPct val="85000"/>
            </a:pPr>
            <a:r>
              <a:rPr lang="en-US" sz="2200" dirty="0"/>
              <a:t>    a chemical universal database for unknown compounds.</a:t>
            </a:r>
          </a:p>
          <a:p>
            <a:pPr marL="274320" lvl="0" indent="-274320" algn="just">
              <a:spcBef>
                <a:spcPct val="20000"/>
              </a:spcBef>
              <a:buClr>
                <a:schemeClr val="accent1"/>
              </a:buClr>
              <a:buSzPct val="85000"/>
              <a:buFont typeface="Courier New" pitchFamily="49" charset="0"/>
              <a:buChar char="o"/>
            </a:pPr>
            <a:r>
              <a:rPr lang="en-US" sz="2200" dirty="0">
                <a:solidFill>
                  <a:srgbClr val="FF0000"/>
                </a:solidFill>
              </a:rPr>
              <a:t>Speedup of  5 – 60 times is achieved</a:t>
            </a:r>
          </a:p>
          <a:p>
            <a:pPr marL="274320" lvl="0" indent="-274320" algn="just">
              <a:spcBef>
                <a:spcPct val="20000"/>
              </a:spcBef>
              <a:buClr>
                <a:schemeClr val="accent1"/>
              </a:buClr>
              <a:buSzPct val="85000"/>
            </a:pPr>
            <a:endParaRPr kumimoji="0" lang="en-US" sz="2200" b="0" i="0" u="none" strike="noStrike" kern="1200" cap="none" spc="0" normalizeH="0" baseline="0" noProof="0" dirty="0">
              <a:ln>
                <a:noFill/>
              </a:ln>
              <a:effectLst/>
              <a:uLnTx/>
              <a:uFillTx/>
              <a:latin typeface="+mn-lt"/>
              <a:ea typeface="+mn-ea"/>
              <a:cs typeface="+mn-cs"/>
            </a:endParaRPr>
          </a:p>
        </p:txBody>
      </p:sp>
      <p:sp>
        <p:nvSpPr>
          <p:cNvPr id="9" name="Date Placeholder 6"/>
          <p:cNvSpPr txBox="1">
            <a:spLocks/>
          </p:cNvSpPr>
          <p:nvPr/>
        </p:nvSpPr>
        <p:spPr>
          <a:xfrm>
            <a:off x="5791200" y="6404984"/>
            <a:ext cx="3044952" cy="36576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00F339-3E33-471F-A66B-513EAC2EAAE5}" type="datetime1">
              <a:rPr kumimoji="0" lang="en-US" sz="18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9/3/2024</a:t>
            </a:fld>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Slide Number Placeholder 10"/>
          <p:cNvSpPr txBox="1">
            <a:spLocks/>
          </p:cNvSpPr>
          <p:nvPr/>
        </p:nvSpPr>
        <p:spPr>
          <a:xfrm>
            <a:off x="5943600" y="6416676"/>
            <a:ext cx="609600" cy="441324"/>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6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a:t>
            </a:fld>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Rectangle 10"/>
          <p:cNvSpPr/>
          <p:nvPr/>
        </p:nvSpPr>
        <p:spPr>
          <a:xfrm>
            <a:off x="4343400" y="1066800"/>
            <a:ext cx="437940" cy="369332"/>
          </a:xfrm>
          <a:prstGeom prst="rect">
            <a:avLst/>
          </a:prstGeom>
        </p:spPr>
        <p:txBody>
          <a:bodyPr wrap="none">
            <a:spAutoFit/>
          </a:bodyPr>
          <a:lstStyle/>
          <a:p>
            <a:fld id="{EA7C8D44-3667-46F6-9772-CC52308E2A7F}" type="slidenum">
              <a:rPr lang="en-US" smtClean="0"/>
              <a:pPr/>
              <a:t>61</a:t>
            </a:fld>
            <a:endParaRPr lang="en-US" dirty="0"/>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60582B-279B-43C2-9D7F-14AF3DF7027E}" type="datetime1">
              <a:rPr lang="en-US" smtClean="0"/>
              <a:t>9/3/2024</a:t>
            </a:fld>
            <a:endParaRPr lang="en-US"/>
          </a:p>
        </p:txBody>
      </p:sp>
      <p:sp>
        <p:nvSpPr>
          <p:cNvPr id="3" name="Footer Placeholder 2"/>
          <p:cNvSpPr>
            <a:spLocks noGrp="1"/>
          </p:cNvSpPr>
          <p:nvPr>
            <p:ph type="ftr" sz="quarter" idx="11"/>
          </p:nvPr>
        </p:nvSpPr>
        <p:spPr/>
        <p:txBody>
          <a:bodyPr/>
          <a:lstStyle/>
          <a:p>
            <a:r>
              <a:rPr lang="en-US"/>
              <a:t>AI for HealthCare Applications</a:t>
            </a:r>
            <a:endParaRPr lang="en-US" dirty="0"/>
          </a:p>
        </p:txBody>
      </p:sp>
      <p:pic>
        <p:nvPicPr>
          <p:cNvPr id="5" name="Picture 4"/>
          <p:cNvPicPr>
            <a:picLocks noChangeAspect="1"/>
          </p:cNvPicPr>
          <p:nvPr/>
        </p:nvPicPr>
        <p:blipFill>
          <a:blip r:embed="rId2"/>
          <a:stretch>
            <a:fillRect/>
          </a:stretch>
        </p:blipFill>
        <p:spPr>
          <a:xfrm>
            <a:off x="871537" y="457200"/>
            <a:ext cx="6791325" cy="5181600"/>
          </a:xfrm>
          <a:prstGeom prst="rect">
            <a:avLst/>
          </a:prstGeom>
        </p:spPr>
      </p:pic>
      <p:sp>
        <p:nvSpPr>
          <p:cNvPr id="4" name="Slide Number Placeholder 3"/>
          <p:cNvSpPr>
            <a:spLocks noGrp="1"/>
          </p:cNvSpPr>
          <p:nvPr>
            <p:ph type="sldNum" sz="quarter" idx="12"/>
          </p:nvPr>
        </p:nvSpPr>
        <p:spPr/>
        <p:txBody>
          <a:bodyPr/>
          <a:lstStyle/>
          <a:p>
            <a:fld id="{EA7C8D44-3667-46F6-9772-CC52308E2A7F}" type="slidenum">
              <a:rPr kumimoji="0" lang="en-US" smtClean="0"/>
              <a:pPr/>
              <a:t>62</a:t>
            </a:fld>
            <a:endParaRPr kumimoji="0" lang="en-US"/>
          </a:p>
        </p:txBody>
      </p:sp>
    </p:spTree>
    <p:extLst>
      <p:ext uri="{BB962C8B-B14F-4D97-AF65-F5344CB8AC3E}">
        <p14:creationId xmlns:p14="http://schemas.microsoft.com/office/powerpoint/2010/main" val="4175501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97652-E442-4200-A0AC-E28D9733A405}"/>
              </a:ext>
            </a:extLst>
          </p:cNvPr>
          <p:cNvSpPr>
            <a:spLocks noGrp="1"/>
          </p:cNvSpPr>
          <p:nvPr>
            <p:ph type="title"/>
          </p:nvPr>
        </p:nvSpPr>
        <p:spPr>
          <a:xfrm>
            <a:off x="1963229" y="90170"/>
            <a:ext cx="5217541" cy="677108"/>
          </a:xfrm>
        </p:spPr>
        <p:txBody>
          <a:bodyPr/>
          <a:lstStyle/>
          <a:p>
            <a:r>
              <a:rPr lang="en-IN" dirty="0"/>
              <a:t>Voting Classifiers</a:t>
            </a:r>
          </a:p>
        </p:txBody>
      </p:sp>
      <p:pic>
        <p:nvPicPr>
          <p:cNvPr id="4" name="Picture 3">
            <a:extLst>
              <a:ext uri="{FF2B5EF4-FFF2-40B4-BE49-F238E27FC236}">
                <a16:creationId xmlns:a16="http://schemas.microsoft.com/office/drawing/2014/main" id="{83867ABE-4DDB-4643-B2A9-FD12790CF8AF}"/>
              </a:ext>
            </a:extLst>
          </p:cNvPr>
          <p:cNvPicPr>
            <a:picLocks noChangeAspect="1"/>
          </p:cNvPicPr>
          <p:nvPr/>
        </p:nvPicPr>
        <p:blipFill>
          <a:blip r:embed="rId2"/>
          <a:stretch>
            <a:fillRect/>
          </a:stretch>
        </p:blipFill>
        <p:spPr>
          <a:xfrm>
            <a:off x="1092260" y="1221561"/>
            <a:ext cx="6959480" cy="2955740"/>
          </a:xfrm>
          <a:prstGeom prst="rect">
            <a:avLst/>
          </a:prstGeom>
        </p:spPr>
      </p:pic>
      <p:sp>
        <p:nvSpPr>
          <p:cNvPr id="3" name="Text Placeholder 2">
            <a:extLst>
              <a:ext uri="{FF2B5EF4-FFF2-40B4-BE49-F238E27FC236}">
                <a16:creationId xmlns:a16="http://schemas.microsoft.com/office/drawing/2014/main" id="{EE17B9C4-FDAB-414D-88FD-81451B22F38A}"/>
              </a:ext>
            </a:extLst>
          </p:cNvPr>
          <p:cNvSpPr>
            <a:spLocks noGrp="1"/>
          </p:cNvSpPr>
          <p:nvPr>
            <p:ph type="body" idx="1"/>
          </p:nvPr>
        </p:nvSpPr>
        <p:spPr>
          <a:xfrm>
            <a:off x="292281" y="4647790"/>
            <a:ext cx="8623120" cy="1692771"/>
          </a:xfrm>
        </p:spPr>
        <p:txBody>
          <a:bodyPr/>
          <a:lstStyle/>
          <a:p>
            <a:r>
              <a:rPr lang="en-US" sz="2200" dirty="0"/>
              <a:t>Suppose you have trained a few classifiers, each one achieving about 80% accuracy.</a:t>
            </a:r>
          </a:p>
          <a:p>
            <a:endParaRPr lang="en-US" sz="2200" dirty="0"/>
          </a:p>
          <a:p>
            <a:r>
              <a:rPr lang="en-US" sz="2200" dirty="0"/>
              <a:t> You may have a Logistic Regression classifier, an SVM classifier, a Random Forest classifier, a K-Nearest Neighbors classifier, and perhaps a few more</a:t>
            </a:r>
            <a:endParaRPr lang="en-IN" sz="2200" dirty="0"/>
          </a:p>
        </p:txBody>
      </p:sp>
    </p:spTree>
    <p:extLst>
      <p:ext uri="{BB962C8B-B14F-4D97-AF65-F5344CB8AC3E}">
        <p14:creationId xmlns:p14="http://schemas.microsoft.com/office/powerpoint/2010/main" val="3871001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AB649-7A50-45E0-B1E6-9BA04C342D03}"/>
              </a:ext>
            </a:extLst>
          </p:cNvPr>
          <p:cNvSpPr>
            <a:spLocks noGrp="1"/>
          </p:cNvSpPr>
          <p:nvPr>
            <p:ph type="title"/>
          </p:nvPr>
        </p:nvSpPr>
        <p:spPr/>
        <p:txBody>
          <a:bodyPr/>
          <a:lstStyle/>
          <a:p>
            <a:r>
              <a:rPr lang="en-US" i="1" dirty="0"/>
              <a:t>Hard voting </a:t>
            </a:r>
            <a:r>
              <a:rPr lang="en-US" dirty="0"/>
              <a:t>classifier</a:t>
            </a:r>
            <a:endParaRPr lang="en-IN" dirty="0"/>
          </a:p>
        </p:txBody>
      </p:sp>
      <p:pic>
        <p:nvPicPr>
          <p:cNvPr id="4" name="Picture 3">
            <a:extLst>
              <a:ext uri="{FF2B5EF4-FFF2-40B4-BE49-F238E27FC236}">
                <a16:creationId xmlns:a16="http://schemas.microsoft.com/office/drawing/2014/main" id="{6EDD7983-A193-4B70-999F-4564542BFD77}"/>
              </a:ext>
            </a:extLst>
          </p:cNvPr>
          <p:cNvPicPr>
            <a:picLocks noChangeAspect="1"/>
          </p:cNvPicPr>
          <p:nvPr/>
        </p:nvPicPr>
        <p:blipFill>
          <a:blip r:embed="rId2"/>
          <a:stretch>
            <a:fillRect/>
          </a:stretch>
        </p:blipFill>
        <p:spPr>
          <a:xfrm>
            <a:off x="838200" y="1219200"/>
            <a:ext cx="6956189" cy="3666303"/>
          </a:xfrm>
          <a:prstGeom prst="rect">
            <a:avLst/>
          </a:prstGeom>
        </p:spPr>
      </p:pic>
      <p:sp>
        <p:nvSpPr>
          <p:cNvPr id="3" name="Text Placeholder 2">
            <a:extLst>
              <a:ext uri="{FF2B5EF4-FFF2-40B4-BE49-F238E27FC236}">
                <a16:creationId xmlns:a16="http://schemas.microsoft.com/office/drawing/2014/main" id="{B089AEC5-4682-43A4-8AC1-336CBB3962B0}"/>
              </a:ext>
            </a:extLst>
          </p:cNvPr>
          <p:cNvSpPr>
            <a:spLocks noGrp="1"/>
          </p:cNvSpPr>
          <p:nvPr>
            <p:ph type="body" idx="1"/>
          </p:nvPr>
        </p:nvSpPr>
        <p:spPr>
          <a:xfrm>
            <a:off x="380999" y="5283368"/>
            <a:ext cx="8382000" cy="1015663"/>
          </a:xfrm>
        </p:spPr>
        <p:txBody>
          <a:bodyPr/>
          <a:lstStyle/>
          <a:p>
            <a:r>
              <a:rPr lang="en-US" sz="2200" dirty="0"/>
              <a:t>A very simple way to create an even better classifier is to aggregate the predictions of each classifier and predict the class that gets the most votes. This majority-vote classifier is called a </a:t>
            </a:r>
            <a:r>
              <a:rPr lang="en-US" sz="2200" i="1" dirty="0"/>
              <a:t>hard voting </a:t>
            </a:r>
            <a:r>
              <a:rPr lang="en-US" sz="2200" dirty="0"/>
              <a:t>classifier</a:t>
            </a:r>
            <a:endParaRPr lang="en-IN" sz="2200" dirty="0"/>
          </a:p>
        </p:txBody>
      </p:sp>
    </p:spTree>
    <p:extLst>
      <p:ext uri="{BB962C8B-B14F-4D97-AF65-F5344CB8AC3E}">
        <p14:creationId xmlns:p14="http://schemas.microsoft.com/office/powerpoint/2010/main" val="221649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C5457-3DBF-4ABC-B20F-07DFC4FB3F5F}"/>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ADF18B3-6CFE-42D7-BAE0-B1A55A8099B9}"/>
              </a:ext>
            </a:extLst>
          </p:cNvPr>
          <p:cNvSpPr>
            <a:spLocks noGrp="1"/>
          </p:cNvSpPr>
          <p:nvPr>
            <p:ph type="body" idx="1"/>
          </p:nvPr>
        </p:nvSpPr>
        <p:spPr>
          <a:xfrm>
            <a:off x="321309" y="1392343"/>
            <a:ext cx="8501380" cy="5078313"/>
          </a:xfrm>
        </p:spPr>
        <p:txBody>
          <a:bodyPr/>
          <a:lstStyle/>
          <a:p>
            <a:pPr marL="342900" indent="-342900">
              <a:buFont typeface="Arial" panose="020B0604020202020204" pitchFamily="34" charset="0"/>
              <a:buChar char="•"/>
            </a:pPr>
            <a:r>
              <a:rPr lang="en-US" dirty="0"/>
              <a:t>Somewhat surprisingly, this voting classifier often achieves a higher accuracy than the best classifier in the ensemble. </a:t>
            </a:r>
          </a:p>
          <a:p>
            <a:endParaRPr lang="en-US" dirty="0"/>
          </a:p>
          <a:p>
            <a:pPr marL="342900" indent="-342900">
              <a:buFont typeface="Arial" panose="020B0604020202020204" pitchFamily="34" charset="0"/>
              <a:buChar char="•"/>
            </a:pPr>
            <a:r>
              <a:rPr lang="en-US" dirty="0"/>
              <a:t>In fact, even if each classifier is a </a:t>
            </a:r>
            <a:r>
              <a:rPr lang="en-US" i="1" dirty="0"/>
              <a:t>weak</a:t>
            </a:r>
            <a:r>
              <a:rPr lang="en-US" dirty="0"/>
              <a:t>, the ensemble can still be a </a:t>
            </a:r>
            <a:r>
              <a:rPr lang="en-US" i="1" dirty="0"/>
              <a:t>strong learner </a:t>
            </a:r>
            <a:r>
              <a:rPr lang="en-US" dirty="0"/>
              <a:t>(achieving high accuracy), provided there are a sufficient number of weak learners and they are sufficiently diverse.</a:t>
            </a:r>
          </a:p>
          <a:p>
            <a:endParaRPr lang="en-US" dirty="0"/>
          </a:p>
          <a:p>
            <a:pPr marL="342900" indent="-342900">
              <a:buFont typeface="Arial" panose="020B0604020202020204" pitchFamily="34" charset="0"/>
              <a:buChar char="•"/>
            </a:pPr>
            <a:r>
              <a:rPr lang="en-IN" dirty="0"/>
              <a:t>How is this possible?</a:t>
            </a:r>
          </a:p>
          <a:p>
            <a:endParaRPr lang="en-US" dirty="0"/>
          </a:p>
          <a:p>
            <a:pPr marL="342900" indent="-342900">
              <a:buFont typeface="Arial" panose="020B0604020202020204" pitchFamily="34" charset="0"/>
              <a:buChar char="•"/>
            </a:pPr>
            <a:r>
              <a:rPr lang="en-US" dirty="0"/>
              <a:t>This is due to the </a:t>
            </a:r>
            <a:r>
              <a:rPr lang="en-US" i="1" dirty="0"/>
              <a:t>law of large </a:t>
            </a:r>
            <a:r>
              <a:rPr lang="en-IN" i="1" dirty="0"/>
              <a:t>numbers</a:t>
            </a:r>
            <a:r>
              <a:rPr lang="en-IN" dirty="0"/>
              <a:t>(LLN)</a:t>
            </a:r>
          </a:p>
          <a:p>
            <a:pPr lvl="1"/>
            <a:r>
              <a:rPr lang="en-US" sz="2200" dirty="0"/>
              <a:t>Law of Large Numbers is a concept in probability and statistics that states that the average is closer to the expected or theoretical value as the number of trials or observations increases.</a:t>
            </a:r>
            <a:endParaRPr lang="en-IN" sz="2200" dirty="0"/>
          </a:p>
        </p:txBody>
      </p:sp>
    </p:spTree>
    <p:extLst>
      <p:ext uri="{BB962C8B-B14F-4D97-AF65-F5344CB8AC3E}">
        <p14:creationId xmlns:p14="http://schemas.microsoft.com/office/powerpoint/2010/main" val="16341328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5523</TotalTime>
  <Words>3149</Words>
  <Application>Microsoft Office PowerPoint</Application>
  <PresentationFormat>On-screen Show (4:3)</PresentationFormat>
  <Paragraphs>340</Paragraphs>
  <Slides>62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62</vt:i4>
      </vt:variant>
    </vt:vector>
  </HeadingPairs>
  <TitlesOfParts>
    <vt:vector size="68" baseType="lpstr">
      <vt:lpstr>Arial</vt:lpstr>
      <vt:lpstr>Calibri</vt:lpstr>
      <vt:lpstr>Courier New</vt:lpstr>
      <vt:lpstr>Times New Roman</vt:lpstr>
      <vt:lpstr>Wingdings</vt:lpstr>
      <vt:lpstr>Office Theme</vt:lpstr>
      <vt:lpstr>Random Forest Classifier  </vt:lpstr>
      <vt:lpstr>Outline</vt:lpstr>
      <vt:lpstr>Decision trees</vt:lpstr>
      <vt:lpstr>Decision tree structure</vt:lpstr>
      <vt:lpstr>Disadvantages of the Decision Tree </vt:lpstr>
      <vt:lpstr>wisdom of the crowd</vt:lpstr>
      <vt:lpstr>Voting Classifiers</vt:lpstr>
      <vt:lpstr>Hard voting classifier</vt:lpstr>
      <vt:lpstr>PowerPoint Presentation</vt:lpstr>
      <vt:lpstr>Bagging and Pasting</vt:lpstr>
      <vt:lpstr>Training set sampling and training</vt:lpstr>
      <vt:lpstr>Lower Variance for Ensemble</vt:lpstr>
      <vt:lpstr>PowerPoint Presentation</vt:lpstr>
      <vt:lpstr>Ensemble Learning</vt:lpstr>
      <vt:lpstr>Bagging  Vs Boosting</vt:lpstr>
      <vt:lpstr>Bagging</vt:lpstr>
      <vt:lpstr>Bootstrap</vt:lpstr>
      <vt:lpstr>Bagging </vt:lpstr>
      <vt:lpstr>PowerPoint Presentation</vt:lpstr>
      <vt:lpstr>PowerPoint Presentation</vt:lpstr>
      <vt:lpstr>out-of-bag Evaluation</vt:lpstr>
      <vt:lpstr>Random Patches and Random Subspaces</vt:lpstr>
      <vt:lpstr>PowerPoint Presentation</vt:lpstr>
      <vt:lpstr>Feature Importance</vt:lpstr>
      <vt:lpstr>Greater tree diversity in RF</vt:lpstr>
      <vt:lpstr>Random Forest</vt:lpstr>
      <vt:lpstr>PowerPoint Presentation</vt:lpstr>
      <vt:lpstr>PowerPoint Presentation</vt:lpstr>
      <vt:lpstr>RF - Introduction</vt:lpstr>
      <vt:lpstr>Random Forest Model</vt:lpstr>
      <vt:lpstr>How does random forest work?</vt:lpstr>
      <vt:lpstr>Random Forest</vt:lpstr>
      <vt:lpstr>Random Forest Classifier</vt:lpstr>
      <vt:lpstr>Random Forest Classifier</vt:lpstr>
      <vt:lpstr>Random Forest Classifier</vt:lpstr>
      <vt:lpstr>Random Forest Classifier</vt:lpstr>
      <vt:lpstr>Random Forest Classifier</vt:lpstr>
      <vt:lpstr>Random Forest Classifier</vt:lpstr>
      <vt:lpstr>PowerPoint Presentation</vt:lpstr>
      <vt:lpstr>Important Features of Random Forest </vt:lpstr>
      <vt:lpstr>Hyperparameters in Random Forest </vt:lpstr>
      <vt:lpstr>Advantages </vt:lpstr>
      <vt:lpstr>Disadvantages </vt:lpstr>
      <vt:lpstr>PowerPoint Presentation</vt:lpstr>
      <vt:lpstr>Introduction to Drug Discovery </vt:lpstr>
      <vt:lpstr>Traditional Drug discovery pipeline</vt:lpstr>
      <vt:lpstr>Computer aided Drug Discovery</vt:lpstr>
      <vt:lpstr>Virtual Screening</vt:lpstr>
      <vt:lpstr>GPU accelerated Virtual Screening</vt:lpstr>
      <vt:lpstr>Molecule as a vector</vt:lpstr>
      <vt:lpstr>PowerPoint Presentation</vt:lpstr>
      <vt:lpstr>Parallel Decision Tree construction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419/519 Introduction to  Machine Learning</dc:title>
  <dc:creator>jayaraj</dc:creator>
  <cp:lastModifiedBy>jayaraj</cp:lastModifiedBy>
  <cp:revision>86</cp:revision>
  <dcterms:created xsi:type="dcterms:W3CDTF">2024-01-08T17:17:21Z</dcterms:created>
  <dcterms:modified xsi:type="dcterms:W3CDTF">2024-09-05T11:11:48Z</dcterms:modified>
</cp:coreProperties>
</file>