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1920" r:id="rId3"/>
    <p:sldId id="388" r:id="rId4"/>
    <p:sldId id="1991" r:id="rId5"/>
    <p:sldId id="790" r:id="rId6"/>
    <p:sldId id="1992" r:id="rId7"/>
    <p:sldId id="1929" r:id="rId8"/>
    <p:sldId id="1930" r:id="rId9"/>
    <p:sldId id="1926" r:id="rId10"/>
    <p:sldId id="1993" r:id="rId11"/>
    <p:sldId id="1994" r:id="rId12"/>
    <p:sldId id="1937" r:id="rId13"/>
    <p:sldId id="1972" r:id="rId14"/>
    <p:sldId id="1980" r:id="rId15"/>
    <p:sldId id="1981" r:id="rId16"/>
    <p:sldId id="1982" r:id="rId17"/>
    <p:sldId id="1977" r:id="rId18"/>
    <p:sldId id="1978" r:id="rId19"/>
    <p:sldId id="1983" r:id="rId20"/>
    <p:sldId id="1984" r:id="rId21"/>
    <p:sldId id="1969" r:id="rId22"/>
    <p:sldId id="1968" r:id="rId23"/>
    <p:sldId id="1985" r:id="rId24"/>
    <p:sldId id="1941" r:id="rId25"/>
    <p:sldId id="1940" r:id="rId26"/>
    <p:sldId id="1976" r:id="rId27"/>
    <p:sldId id="1942" r:id="rId28"/>
    <p:sldId id="1951" r:id="rId29"/>
    <p:sldId id="1960" r:id="rId30"/>
    <p:sldId id="1959" r:id="rId31"/>
    <p:sldId id="1962" r:id="rId32"/>
    <p:sldId id="1986" r:id="rId33"/>
    <p:sldId id="1987" r:id="rId34"/>
    <p:sldId id="1988" r:id="rId35"/>
    <p:sldId id="1989" r:id="rId36"/>
    <p:sldId id="1990" r:id="rId37"/>
    <p:sldId id="1995" r:id="rId3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23" autoAdjust="0"/>
  </p:normalViewPr>
  <p:slideViewPr>
    <p:cSldViewPr>
      <p:cViewPr varScale="1">
        <p:scale>
          <a:sx n="66" d="100"/>
          <a:sy n="66" d="100"/>
        </p:scale>
        <p:origin x="150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B53B171-D4AA-4CA2-9B44-92757D2A98EC}" type="datetimeFigureOut">
              <a:rPr lang="en-IN" smtClean="0"/>
              <a:t>11-09-2024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6A6E4B6-EA02-42AE-840C-B64CE2F325D1}" type="slidenum">
              <a:rPr lang="en-IN" smtClean="0"/>
              <a:t>‹#›</a:t>
            </a:fld>
            <a:endParaRPr lang="en-IN"/>
          </a:p>
        </p:txBody>
      </p:sp>
    </p:spTree>
    <p:extLst>
      <p:ext uri="{BB962C8B-B14F-4D97-AF65-F5344CB8AC3E}">
        <p14:creationId xmlns:p14="http://schemas.microsoft.com/office/powerpoint/2010/main" val="353071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7A3240ED-543D-4C1E-BD01-B5A83FF0540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a:extLst>
              <a:ext uri="{FF2B5EF4-FFF2-40B4-BE49-F238E27FC236}">
                <a16:creationId xmlns:a16="http://schemas.microsoft.com/office/drawing/2014/main" id="{E2D8E97C-7D52-4B06-91D9-D6A6185E52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Finally the given an input data the decision is made as follows given an input data,</a:t>
            </a:r>
          </a:p>
        </p:txBody>
      </p:sp>
    </p:spTree>
    <p:extLst>
      <p:ext uri="{BB962C8B-B14F-4D97-AF65-F5344CB8AC3E}">
        <p14:creationId xmlns:p14="http://schemas.microsoft.com/office/powerpoint/2010/main" val="429779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A6E4B6-EA02-42AE-840C-B64CE2F325D1}" type="slidenum">
              <a:rPr lang="en-IN" smtClean="0"/>
              <a:t>19</a:t>
            </a:fld>
            <a:endParaRPr lang="en-IN"/>
          </a:p>
        </p:txBody>
      </p:sp>
    </p:spTree>
    <p:extLst>
      <p:ext uri="{BB962C8B-B14F-4D97-AF65-F5344CB8AC3E}">
        <p14:creationId xmlns:p14="http://schemas.microsoft.com/office/powerpoint/2010/main" val="92816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01545" y="90170"/>
            <a:ext cx="5740908"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3229" y="90170"/>
            <a:ext cx="5217541"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321309" y="1392343"/>
            <a:ext cx="8501380" cy="473456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8400415" y="6429364"/>
            <a:ext cx="231775" cy="211454"/>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ct val="100000"/>
              </a:lnSpc>
              <a:spcBef>
                <a:spcPts val="4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1874832"/>
            <a:ext cx="8229600" cy="4629472"/>
          </a:xfrm>
          <a:prstGeom prst="rect">
            <a:avLst/>
          </a:prstGeom>
        </p:spPr>
        <p:txBody>
          <a:bodyPr vert="horz" wrap="square" lIns="0" tIns="12700" rIns="0" bIns="0" rtlCol="0">
            <a:spAutoFit/>
          </a:bodyPr>
          <a:lstStyle/>
          <a:p>
            <a:pPr marL="12700">
              <a:spcBef>
                <a:spcPts val="100"/>
              </a:spcBef>
            </a:pPr>
            <a:r>
              <a:rPr lang="en-US" sz="6000" spc="-5" dirty="0"/>
              <a:t>Boosting Algorithms in Machine Learning</a:t>
            </a:r>
            <a:br>
              <a:rPr lang="en-US" sz="6000" spc="-5" dirty="0"/>
            </a:br>
            <a:r>
              <a:rPr lang="en-US" sz="6000" spc="-5" dirty="0"/>
              <a:t>   </a:t>
            </a:r>
            <a:r>
              <a:rPr lang="en-US" sz="2800" spc="-5" dirty="0"/>
              <a:t>   </a:t>
            </a:r>
            <a:br>
              <a:rPr lang="en-US" sz="6000" spc="-5" dirty="0"/>
            </a:br>
            <a:r>
              <a:rPr lang="en-US" sz="6000" spc="-5" dirty="0"/>
              <a:t>   </a:t>
            </a:r>
            <a:br>
              <a:rPr lang="en-US" sz="6000" spc="-5" dirty="0"/>
            </a:br>
            <a:endParaRPr sz="6000" dirty="0"/>
          </a:p>
        </p:txBody>
      </p:sp>
      <p:sp>
        <p:nvSpPr>
          <p:cNvPr id="4" name="object 4"/>
          <p:cNvSpPr txBox="1"/>
          <p:nvPr/>
        </p:nvSpPr>
        <p:spPr>
          <a:xfrm>
            <a:off x="0" y="4983168"/>
            <a:ext cx="8528050" cy="784446"/>
          </a:xfrm>
          <a:prstGeom prst="rect">
            <a:avLst/>
          </a:prstGeom>
        </p:spPr>
        <p:txBody>
          <a:bodyPr vert="horz" wrap="square" lIns="0" tIns="12700" rIns="0" bIns="0" rtlCol="0">
            <a:spAutoFit/>
          </a:bodyPr>
          <a:lstStyle/>
          <a:p>
            <a:pPr marL="2935605">
              <a:lnSpc>
                <a:spcPct val="100000"/>
              </a:lnSpc>
              <a:spcBef>
                <a:spcPts val="100"/>
              </a:spcBef>
              <a:tabLst>
                <a:tab pos="5328285" algn="l"/>
              </a:tabLst>
            </a:pPr>
            <a:r>
              <a:rPr sz="4000" spc="-10" dirty="0">
                <a:latin typeface="Calibri"/>
                <a:cs typeface="Calibri"/>
              </a:rPr>
              <a:t>	</a:t>
            </a:r>
            <a:r>
              <a:rPr lang="en-US" sz="4000" spc="-5" dirty="0">
                <a:latin typeface="Calibri"/>
                <a:cs typeface="Calibri"/>
              </a:rPr>
              <a:t>Jayaraj P B</a:t>
            </a:r>
            <a:endParaRPr sz="4000" dirty="0">
              <a:latin typeface="Calibri"/>
              <a:cs typeface="Calibri"/>
            </a:endParaRPr>
          </a:p>
          <a:p>
            <a:pPr marL="8437245">
              <a:lnSpc>
                <a:spcPts val="1155"/>
              </a:lnSpc>
            </a:pPr>
            <a:r>
              <a:rPr sz="1200" dirty="0">
                <a:solidFill>
                  <a:srgbClr val="898989"/>
                </a:solidFill>
                <a:latin typeface="Calibri"/>
                <a:cs typeface="Calibri"/>
              </a:rPr>
              <a:t>1</a:t>
            </a:r>
            <a:endParaRPr sz="1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1C95-31E6-4C04-93A7-DC3B8960E1B4}"/>
              </a:ext>
            </a:extLst>
          </p:cNvPr>
          <p:cNvSpPr>
            <a:spLocks noGrp="1"/>
          </p:cNvSpPr>
          <p:nvPr>
            <p:ph type="title"/>
          </p:nvPr>
        </p:nvSpPr>
        <p:spPr/>
        <p:txBody>
          <a:bodyPr/>
          <a:lstStyle/>
          <a:p>
            <a:r>
              <a:rPr lang="en-IN" b="1" dirty="0"/>
              <a:t>Boosting</a:t>
            </a:r>
            <a:endParaRPr lang="en-IN" dirty="0"/>
          </a:p>
        </p:txBody>
      </p:sp>
      <p:sp>
        <p:nvSpPr>
          <p:cNvPr id="4" name="Content Placeholder 2">
            <a:extLst>
              <a:ext uri="{FF2B5EF4-FFF2-40B4-BE49-F238E27FC236}">
                <a16:creationId xmlns:a16="http://schemas.microsoft.com/office/drawing/2014/main" id="{C2D51A3A-B3B9-45C3-9704-60178C21C1A5}"/>
              </a:ext>
            </a:extLst>
          </p:cNvPr>
          <p:cNvSpPr>
            <a:spLocks noGrp="1"/>
          </p:cNvSpPr>
          <p:nvPr>
            <p:ph type="body" idx="1"/>
          </p:nvPr>
        </p:nvSpPr>
        <p:spPr>
          <a:xfrm>
            <a:off x="320675" y="1392238"/>
            <a:ext cx="8502650" cy="5170646"/>
          </a:xfrm>
        </p:spPr>
        <p:txBody>
          <a:bodyPr/>
          <a:lstStyle/>
          <a:p>
            <a:pPr fontAlgn="base"/>
            <a:r>
              <a:rPr lang="en-IN" b="1" dirty="0"/>
              <a:t>Boosting</a:t>
            </a:r>
            <a:r>
              <a:rPr lang="en-IN" dirty="0"/>
              <a:t> is an ensemble modelling technique that attempts to build a strong classifier from the number of weak classifiers.</a:t>
            </a:r>
          </a:p>
          <a:p>
            <a:pPr fontAlgn="base"/>
            <a:endParaRPr lang="en-IN" dirty="0"/>
          </a:p>
          <a:p>
            <a:pPr marL="342900" indent="-342900" fontAlgn="base">
              <a:buFont typeface="Arial" panose="020B0604020202020204" pitchFamily="34" charset="0"/>
              <a:buChar char="•"/>
            </a:pPr>
            <a:r>
              <a:rPr lang="en-IN" dirty="0"/>
              <a:t>It is done by building a model by using weak models </a:t>
            </a:r>
            <a:r>
              <a:rPr lang="en-IN" b="1" dirty="0"/>
              <a:t>in series.</a:t>
            </a:r>
          </a:p>
          <a:p>
            <a:pPr marL="342900" indent="-342900" fontAlgn="base">
              <a:buFont typeface="Arial" panose="020B0604020202020204" pitchFamily="34" charset="0"/>
              <a:buChar char="•"/>
            </a:pPr>
            <a:endParaRPr lang="en-IN" dirty="0"/>
          </a:p>
          <a:p>
            <a:pPr marL="342900" indent="-342900" fontAlgn="base">
              <a:buFont typeface="Arial" panose="020B0604020202020204" pitchFamily="34" charset="0"/>
              <a:buChar char="•"/>
            </a:pPr>
            <a:r>
              <a:rPr lang="en-IN" dirty="0"/>
              <a:t>Firstly, a model is built from the training data.</a:t>
            </a:r>
          </a:p>
          <a:p>
            <a:pPr marL="342900" indent="-342900" fontAlgn="base">
              <a:buFont typeface="Arial" panose="020B0604020202020204" pitchFamily="34" charset="0"/>
              <a:buChar char="•"/>
            </a:pPr>
            <a:endParaRPr lang="en-IN" dirty="0"/>
          </a:p>
          <a:p>
            <a:pPr marL="342900" indent="-342900" fontAlgn="base">
              <a:buFont typeface="Arial" panose="020B0604020202020204" pitchFamily="34" charset="0"/>
              <a:buChar char="•"/>
            </a:pPr>
            <a:r>
              <a:rPr lang="en-IN" dirty="0"/>
              <a:t>Then the second model is built which tries </a:t>
            </a:r>
            <a:r>
              <a:rPr lang="en-IN" b="1" dirty="0"/>
              <a:t>to correct the errors </a:t>
            </a:r>
            <a:r>
              <a:rPr lang="en-IN" dirty="0"/>
              <a:t>present in the first model. </a:t>
            </a:r>
          </a:p>
          <a:p>
            <a:pPr marL="342900" indent="-342900" fontAlgn="base">
              <a:buFont typeface="Arial" panose="020B0604020202020204" pitchFamily="34" charset="0"/>
              <a:buChar char="•"/>
            </a:pPr>
            <a:endParaRPr lang="en-IN" dirty="0"/>
          </a:p>
          <a:p>
            <a:pPr marL="342900" indent="-342900" fontAlgn="base">
              <a:buFont typeface="Arial" panose="020B0604020202020204" pitchFamily="34" charset="0"/>
              <a:buChar char="•"/>
            </a:pPr>
            <a:r>
              <a:rPr lang="en-IN" dirty="0"/>
              <a:t>This procedure is continued and models are added until either </a:t>
            </a:r>
            <a:r>
              <a:rPr lang="en-IN" b="1" dirty="0"/>
              <a:t>the complete training data set is predicted correctly </a:t>
            </a:r>
            <a:r>
              <a:rPr lang="en-IN" dirty="0"/>
              <a:t>or the maximum number of models are added. </a:t>
            </a:r>
          </a:p>
          <a:p>
            <a:endParaRPr lang="en-IN" dirty="0"/>
          </a:p>
        </p:txBody>
      </p:sp>
    </p:spTree>
    <p:extLst>
      <p:ext uri="{BB962C8B-B14F-4D97-AF65-F5344CB8AC3E}">
        <p14:creationId xmlns:p14="http://schemas.microsoft.com/office/powerpoint/2010/main" val="249238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90ADB92-CAB1-45BE-855F-4116DDCBDD96}"/>
              </a:ext>
            </a:extLst>
          </p:cNvPr>
          <p:cNvSpPr>
            <a:spLocks noGrp="1"/>
          </p:cNvSpPr>
          <p:nvPr>
            <p:ph type="body" idx="1"/>
          </p:nvPr>
        </p:nvSpPr>
        <p:spPr>
          <a:xfrm>
            <a:off x="320675" y="1392238"/>
            <a:ext cx="8502650" cy="3939540"/>
          </a:xfrm>
        </p:spPr>
        <p:txBody>
          <a:bodyPr/>
          <a:lstStyle/>
          <a:p>
            <a:pPr marL="342900" indent="-342900">
              <a:buFont typeface="Arial" panose="020B0604020202020204" pitchFamily="34" charset="0"/>
              <a:buChar char="•"/>
            </a:pPr>
            <a:r>
              <a:rPr lang="en-US" dirty="0"/>
              <a:t>Boosting (originally called hypothesis boosting) refers to any Ensemble method that can combine several weak learners into a strong learner.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general idea of most boosting methods is to train predictors </a:t>
            </a:r>
            <a:r>
              <a:rPr lang="en-US" b="1" dirty="0"/>
              <a:t>sequentially</a:t>
            </a:r>
            <a:r>
              <a:rPr lang="en-US" dirty="0"/>
              <a:t>, each trying to correct its predecessor.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There are many boosting methods available, but by far the most popular are</a:t>
            </a:r>
          </a:p>
          <a:p>
            <a:pPr marL="800100" lvl="1" indent="-342900">
              <a:buFont typeface="Arial" panose="020B0604020202020204" pitchFamily="34" charset="0"/>
              <a:buChar char="•"/>
            </a:pPr>
            <a:r>
              <a:rPr lang="en-US" sz="2000" dirty="0">
                <a:solidFill>
                  <a:schemeClr val="tx1"/>
                </a:solidFill>
              </a:rPr>
              <a:t>AdaBoost (short for Adaptive Boosting) &amp;</a:t>
            </a:r>
          </a:p>
          <a:p>
            <a:pPr marL="800100" lvl="1" indent="-342900">
              <a:buFont typeface="Arial" panose="020B0604020202020204" pitchFamily="34" charset="0"/>
              <a:buChar char="•"/>
            </a:pPr>
            <a:r>
              <a:rPr lang="en-US" sz="2000" dirty="0">
                <a:solidFill>
                  <a:schemeClr val="tx1"/>
                </a:solidFill>
              </a:rPr>
              <a:t>Gradient Boosting.</a:t>
            </a:r>
            <a:endParaRPr lang="en-IN" sz="2000" dirty="0">
              <a:solidFill>
                <a:schemeClr val="tx1"/>
              </a:solidFill>
            </a:endParaRPr>
          </a:p>
        </p:txBody>
      </p:sp>
      <p:sp>
        <p:nvSpPr>
          <p:cNvPr id="5" name="Title 1">
            <a:extLst>
              <a:ext uri="{FF2B5EF4-FFF2-40B4-BE49-F238E27FC236}">
                <a16:creationId xmlns:a16="http://schemas.microsoft.com/office/drawing/2014/main" id="{C12D8F8E-EB89-4CFB-A183-E2F99A8C3FE8}"/>
              </a:ext>
            </a:extLst>
          </p:cNvPr>
          <p:cNvSpPr>
            <a:spLocks noGrp="1"/>
          </p:cNvSpPr>
          <p:nvPr>
            <p:ph type="title"/>
          </p:nvPr>
        </p:nvSpPr>
        <p:spPr>
          <a:xfrm>
            <a:off x="1963738" y="90488"/>
            <a:ext cx="5216525" cy="695325"/>
          </a:xfrm>
        </p:spPr>
        <p:txBody>
          <a:bodyPr/>
          <a:lstStyle/>
          <a:p>
            <a:r>
              <a:rPr lang="en-IN" b="1" dirty="0"/>
              <a:t>Boosting</a:t>
            </a:r>
            <a:endParaRPr lang="en-IN" dirty="0"/>
          </a:p>
        </p:txBody>
      </p:sp>
    </p:spTree>
    <p:extLst>
      <p:ext uri="{BB962C8B-B14F-4D97-AF65-F5344CB8AC3E}">
        <p14:creationId xmlns:p14="http://schemas.microsoft.com/office/powerpoint/2010/main" val="215561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0D4E3B3-3163-4589-9B84-FD58046AE289}"/>
              </a:ext>
            </a:extLst>
          </p:cNvPr>
          <p:cNvGraphicFramePr>
            <a:graphicFrameLocks noGrp="1"/>
          </p:cNvGraphicFramePr>
          <p:nvPr>
            <p:extLst>
              <p:ext uri="{D42A27DB-BD31-4B8C-83A1-F6EECF244321}">
                <p14:modId xmlns:p14="http://schemas.microsoft.com/office/powerpoint/2010/main" val="2159840168"/>
              </p:ext>
            </p:extLst>
          </p:nvPr>
        </p:nvGraphicFramePr>
        <p:xfrm>
          <a:off x="389256" y="127960"/>
          <a:ext cx="8365488" cy="6594824"/>
        </p:xfrm>
        <a:graphic>
          <a:graphicData uri="http://schemas.openxmlformats.org/drawingml/2006/table">
            <a:tbl>
              <a:tblPr firstRow="1" firstCol="1" bandRow="1">
                <a:tableStyleId>{5C22544A-7EE6-4342-B048-85BDC9FD1C3A}</a:tableStyleId>
              </a:tblPr>
              <a:tblGrid>
                <a:gridCol w="894749">
                  <a:extLst>
                    <a:ext uri="{9D8B030D-6E8A-4147-A177-3AD203B41FA5}">
                      <a16:colId xmlns:a16="http://schemas.microsoft.com/office/drawing/2014/main" val="3472068301"/>
                    </a:ext>
                  </a:extLst>
                </a:gridCol>
                <a:gridCol w="4682243">
                  <a:extLst>
                    <a:ext uri="{9D8B030D-6E8A-4147-A177-3AD203B41FA5}">
                      <a16:colId xmlns:a16="http://schemas.microsoft.com/office/drawing/2014/main" val="1532527153"/>
                    </a:ext>
                  </a:extLst>
                </a:gridCol>
                <a:gridCol w="2788496">
                  <a:extLst>
                    <a:ext uri="{9D8B030D-6E8A-4147-A177-3AD203B41FA5}">
                      <a16:colId xmlns:a16="http://schemas.microsoft.com/office/drawing/2014/main" val="2321223316"/>
                    </a:ext>
                  </a:extLst>
                </a:gridCol>
              </a:tblGrid>
              <a:tr h="370450">
                <a:tc>
                  <a:txBody>
                    <a:bodyPr/>
                    <a:lstStyle/>
                    <a:p>
                      <a:pPr algn="ctr" fontAlgn="base">
                        <a:lnSpc>
                          <a:spcPct val="107000"/>
                        </a:lnSpc>
                        <a:spcAft>
                          <a:spcPts val="750"/>
                        </a:spcAft>
                      </a:pPr>
                      <a:r>
                        <a:rPr lang="en-IN" sz="1600" dirty="0">
                          <a:effectLst/>
                        </a:rPr>
                        <a:t>S.NO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56947" marB="56947" anchor="b"/>
                </a:tc>
                <a:tc>
                  <a:txBody>
                    <a:bodyPr/>
                    <a:lstStyle/>
                    <a:p>
                      <a:pPr algn="ctr" fontAlgn="base">
                        <a:lnSpc>
                          <a:spcPct val="107000"/>
                        </a:lnSpc>
                        <a:spcAft>
                          <a:spcPts val="750"/>
                        </a:spcAft>
                      </a:pPr>
                      <a:r>
                        <a:rPr lang="en-IN" sz="1600" dirty="0">
                          <a:effectLst/>
                        </a:rPr>
                        <a:t>Bagging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6947" marR="56947" marT="56947" marB="56947" anchor="b"/>
                </a:tc>
                <a:tc>
                  <a:txBody>
                    <a:bodyPr/>
                    <a:lstStyle/>
                    <a:p>
                      <a:pPr algn="ctr" fontAlgn="base">
                        <a:lnSpc>
                          <a:spcPct val="107000"/>
                        </a:lnSpc>
                        <a:spcAft>
                          <a:spcPts val="750"/>
                        </a:spcAft>
                      </a:pPr>
                      <a:r>
                        <a:rPr lang="en-IN" sz="1600">
                          <a:effectLst/>
                        </a:rPr>
                        <a:t>Boosting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56947" marR="56947" marT="56947" marB="56947" anchor="b"/>
                </a:tc>
                <a:extLst>
                  <a:ext uri="{0D108BD9-81ED-4DB2-BD59-A6C34878D82A}">
                    <a16:rowId xmlns:a16="http://schemas.microsoft.com/office/drawing/2014/main" val="977605219"/>
                  </a:ext>
                </a:extLst>
              </a:tr>
              <a:tr h="761466">
                <a:tc>
                  <a:txBody>
                    <a:bodyPr/>
                    <a:lstStyle/>
                    <a:p>
                      <a:pPr algn="ctr">
                        <a:lnSpc>
                          <a:spcPct val="107000"/>
                        </a:lnSpc>
                        <a:spcAft>
                          <a:spcPts val="0"/>
                        </a:spcAft>
                      </a:pPr>
                      <a:r>
                        <a:rPr lang="en-IN" sz="1600" dirty="0">
                          <a:effectLst/>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dirty="0">
                          <a:effectLst/>
                        </a:rPr>
                        <a:t>The simplest way of combining predictions that </a:t>
                      </a:r>
                      <a:br>
                        <a:rPr lang="en-IN" sz="1600" dirty="0">
                          <a:effectLst/>
                        </a:rPr>
                      </a:br>
                      <a:r>
                        <a:rPr lang="en-IN" sz="1600" dirty="0">
                          <a:effectLst/>
                        </a:rPr>
                        <a:t>belong to the same type.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a:effectLst/>
                        </a:rPr>
                        <a:t>A way of combining predictions that </a:t>
                      </a:r>
                      <a:br>
                        <a:rPr lang="en-IN" sz="1600">
                          <a:effectLst/>
                        </a:rPr>
                      </a:br>
                      <a:r>
                        <a:rPr lang="en-IN" sz="1600">
                          <a:effectLst/>
                        </a:rPr>
                        <a:t>belong to the different types.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38275092"/>
                  </a:ext>
                </a:extLst>
              </a:tr>
              <a:tr h="430656">
                <a:tc>
                  <a:txBody>
                    <a:bodyPr/>
                    <a:lstStyle/>
                    <a:p>
                      <a:pPr algn="ctr">
                        <a:lnSpc>
                          <a:spcPct val="107000"/>
                        </a:lnSpc>
                        <a:spcAft>
                          <a:spcPts val="0"/>
                        </a:spcAft>
                      </a:pPr>
                      <a:r>
                        <a:rPr lang="en-IN"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dirty="0">
                          <a:effectLst/>
                        </a:rPr>
                        <a:t>Aim to decrease variance, not bias.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a:effectLst/>
                        </a:rPr>
                        <a:t>Aim to decrease bias, not variance.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510423411"/>
                  </a:ext>
                </a:extLst>
              </a:tr>
              <a:tr h="596062">
                <a:tc>
                  <a:txBody>
                    <a:bodyPr/>
                    <a:lstStyle/>
                    <a:p>
                      <a:pPr algn="ctr">
                        <a:lnSpc>
                          <a:spcPct val="107000"/>
                        </a:lnSpc>
                        <a:spcAft>
                          <a:spcPts val="0"/>
                        </a:spcAft>
                      </a:pPr>
                      <a:r>
                        <a:rPr lang="en-IN"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dirty="0">
                          <a:effectLst/>
                        </a:rPr>
                        <a:t>Each model receives equal weight.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a:effectLst/>
                        </a:rPr>
                        <a:t>Models are weighted according to their performance.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1392640398"/>
                  </a:ext>
                </a:extLst>
              </a:tr>
              <a:tr h="761466">
                <a:tc>
                  <a:txBody>
                    <a:bodyPr/>
                    <a:lstStyle/>
                    <a:p>
                      <a:pPr algn="ctr">
                        <a:lnSpc>
                          <a:spcPct val="107000"/>
                        </a:lnSpc>
                        <a:spcAft>
                          <a:spcPts val="0"/>
                        </a:spcAft>
                      </a:pPr>
                      <a:r>
                        <a:rPr lang="en-IN" sz="16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dirty="0">
                          <a:effectLst/>
                        </a:rPr>
                        <a:t>Each model is built independently.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dirty="0">
                          <a:effectLst/>
                        </a:rPr>
                        <a:t>New models are influenced </a:t>
                      </a:r>
                      <a:br>
                        <a:rPr lang="en-IN" sz="1600" dirty="0">
                          <a:effectLst/>
                        </a:rPr>
                      </a:br>
                      <a:r>
                        <a:rPr lang="en-IN" sz="1600" dirty="0">
                          <a:effectLst/>
                        </a:rPr>
                        <a:t>by the performance of previously built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1385671559"/>
                  </a:ext>
                </a:extLst>
              </a:tr>
              <a:tr h="567915">
                <a:tc>
                  <a:txBody>
                    <a:bodyPr/>
                    <a:lstStyle/>
                    <a:p>
                      <a:pPr algn="ctr">
                        <a:lnSpc>
                          <a:spcPct val="107000"/>
                        </a:lnSpc>
                        <a:spcAft>
                          <a:spcPts val="0"/>
                        </a:spcAft>
                      </a:pPr>
                      <a:r>
                        <a:rPr lang="en-IN"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dirty="0">
                          <a:effectLst/>
                        </a:rPr>
                        <a:t>Different training data subsets are selected using row sampling with replacement and random sampling methods from the entire training dataset.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dirty="0">
                          <a:effectLst/>
                        </a:rPr>
                        <a:t>Every new subset contains the elements that were misclassified by previous models.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513018794"/>
                  </a:ext>
                </a:extLst>
              </a:tr>
              <a:tr h="430656">
                <a:tc>
                  <a:txBody>
                    <a:bodyPr/>
                    <a:lstStyle/>
                    <a:p>
                      <a:pPr algn="ctr">
                        <a:lnSpc>
                          <a:spcPct val="107000"/>
                        </a:lnSpc>
                        <a:spcAft>
                          <a:spcPts val="0"/>
                        </a:spcAft>
                      </a:pPr>
                      <a:r>
                        <a:rPr lang="en-IN" sz="1600">
                          <a:effectLst/>
                        </a:rPr>
                        <a:t>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dirty="0">
                          <a:effectLst/>
                        </a:rPr>
                        <a:t>Bagging tries to solve the over-fitting problem.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dirty="0">
                          <a:effectLst/>
                        </a:rPr>
                        <a:t>Boosting tries to reduce bias.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2156868688"/>
                  </a:ext>
                </a:extLst>
              </a:tr>
              <a:tr h="596062">
                <a:tc>
                  <a:txBody>
                    <a:bodyPr/>
                    <a:lstStyle/>
                    <a:p>
                      <a:pPr algn="ctr">
                        <a:lnSpc>
                          <a:spcPct val="107000"/>
                        </a:lnSpc>
                        <a:spcAft>
                          <a:spcPts val="0"/>
                        </a:spcAft>
                      </a:pPr>
                      <a:r>
                        <a:rPr lang="en-IN" sz="1600">
                          <a:effectLst/>
                        </a:rPr>
                        <a:t>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dirty="0">
                          <a:effectLst/>
                        </a:rPr>
                        <a:t>If the classifier is unstable (high variance), then apply bagging.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dirty="0">
                          <a:effectLst/>
                        </a:rPr>
                        <a:t>If the classifier is stable and simple (high bias) then apply boosting.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318184340"/>
                  </a:ext>
                </a:extLst>
              </a:tr>
              <a:tr h="430656">
                <a:tc>
                  <a:txBody>
                    <a:bodyPr/>
                    <a:lstStyle/>
                    <a:p>
                      <a:pPr algn="ctr">
                        <a:lnSpc>
                          <a:spcPct val="107000"/>
                        </a:lnSpc>
                        <a:spcAft>
                          <a:spcPts val="0"/>
                        </a:spcAft>
                      </a:pPr>
                      <a:r>
                        <a:rPr lang="en-IN" sz="1600">
                          <a:effectLst/>
                        </a:rPr>
                        <a:t>8. 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a:effectLst/>
                        </a:rPr>
                        <a:t>In this base classifiers are trained parallelly.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dirty="0">
                          <a:effectLst/>
                        </a:rPr>
                        <a:t>In this base classifiers are trained sequentially.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3701973019"/>
                  </a:ext>
                </a:extLst>
              </a:tr>
              <a:tr h="596062">
                <a:tc>
                  <a:txBody>
                    <a:bodyPr/>
                    <a:lstStyle/>
                    <a:p>
                      <a:pPr algn="ctr">
                        <a:lnSpc>
                          <a:spcPct val="107000"/>
                        </a:lnSpc>
                        <a:spcAft>
                          <a:spcPts val="0"/>
                        </a:spcAft>
                      </a:pPr>
                      <a:r>
                        <a:rPr lang="en-IN" sz="1600">
                          <a:effectLst/>
                        </a:rPr>
                        <a:t>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22779" marR="22779" marT="41381" marB="41381" anchor="b"/>
                </a:tc>
                <a:tc>
                  <a:txBody>
                    <a:bodyPr/>
                    <a:lstStyle/>
                    <a:p>
                      <a:pPr algn="ctr">
                        <a:lnSpc>
                          <a:spcPct val="107000"/>
                        </a:lnSpc>
                        <a:spcAft>
                          <a:spcPts val="0"/>
                        </a:spcAft>
                      </a:pPr>
                      <a:r>
                        <a:rPr lang="en-IN" sz="1600">
                          <a:effectLst/>
                        </a:rPr>
                        <a:t>Example: The Random forest model uses Bagging.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tc>
                  <a:txBody>
                    <a:bodyPr/>
                    <a:lstStyle/>
                    <a:p>
                      <a:pPr algn="ctr">
                        <a:lnSpc>
                          <a:spcPct val="107000"/>
                        </a:lnSpc>
                        <a:spcAft>
                          <a:spcPts val="0"/>
                        </a:spcAft>
                      </a:pPr>
                      <a:r>
                        <a:rPr lang="en-IN" sz="1600" dirty="0">
                          <a:effectLst/>
                        </a:rPr>
                        <a:t>Example: The AdaBoost uses Boosting techniques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381" marR="41381" marT="41381" marB="41381" anchor="b"/>
                </a:tc>
                <a:extLst>
                  <a:ext uri="{0D108BD9-81ED-4DB2-BD59-A6C34878D82A}">
                    <a16:rowId xmlns:a16="http://schemas.microsoft.com/office/drawing/2014/main" val="333926554"/>
                  </a:ext>
                </a:extLst>
              </a:tr>
            </a:tbl>
          </a:graphicData>
        </a:graphic>
      </p:graphicFrame>
    </p:spTree>
    <p:extLst>
      <p:ext uri="{BB962C8B-B14F-4D97-AF65-F5344CB8AC3E}">
        <p14:creationId xmlns:p14="http://schemas.microsoft.com/office/powerpoint/2010/main" val="25641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2806-5C06-4FA0-9B18-2C71B19EB835}"/>
              </a:ext>
            </a:extLst>
          </p:cNvPr>
          <p:cNvSpPr>
            <a:spLocks noGrp="1"/>
          </p:cNvSpPr>
          <p:nvPr>
            <p:ph type="title"/>
          </p:nvPr>
        </p:nvSpPr>
        <p:spPr>
          <a:xfrm>
            <a:off x="1963229" y="90170"/>
            <a:ext cx="5217541" cy="2031325"/>
          </a:xfrm>
        </p:spPr>
        <p:txBody>
          <a:bodyPr/>
          <a:lstStyle/>
          <a:p>
            <a:r>
              <a:rPr lang="en-US" dirty="0"/>
              <a:t>Types of Boosting Algorithms</a:t>
            </a:r>
            <a:br>
              <a:rPr lang="en-US" dirty="0"/>
            </a:br>
            <a:endParaRPr lang="en-IN" dirty="0"/>
          </a:p>
        </p:txBody>
      </p:sp>
      <p:sp>
        <p:nvSpPr>
          <p:cNvPr id="3" name="Text Placeholder 2">
            <a:extLst>
              <a:ext uri="{FF2B5EF4-FFF2-40B4-BE49-F238E27FC236}">
                <a16:creationId xmlns:a16="http://schemas.microsoft.com/office/drawing/2014/main" id="{4ECC4E59-535F-4E3F-8B0C-961BC7D0FD97}"/>
              </a:ext>
            </a:extLst>
          </p:cNvPr>
          <p:cNvSpPr>
            <a:spLocks noGrp="1"/>
          </p:cNvSpPr>
          <p:nvPr>
            <p:ph type="body" idx="1"/>
          </p:nvPr>
        </p:nvSpPr>
        <p:spPr>
          <a:xfrm>
            <a:off x="321309" y="1392343"/>
            <a:ext cx="8501380" cy="4062651"/>
          </a:xfrm>
        </p:spPr>
        <p:txBody>
          <a:body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AdaBoost (Adaptive Boosting)</a:t>
            </a:r>
          </a:p>
          <a:p>
            <a:pPr marL="342900" indent="-342900">
              <a:buFont typeface="Arial" panose="020B0604020202020204" pitchFamily="34" charset="0"/>
              <a:buChar char="•"/>
            </a:pPr>
            <a:r>
              <a:rPr lang="en-US" dirty="0"/>
              <a:t>Gradient Boosting</a:t>
            </a:r>
          </a:p>
          <a:p>
            <a:pPr marL="342900" indent="-342900">
              <a:buFont typeface="Arial" panose="020B0604020202020204" pitchFamily="34" charset="0"/>
              <a:buChar char="•"/>
            </a:pPr>
            <a:r>
              <a:rPr lang="en-US" dirty="0" err="1"/>
              <a:t>XGBoost</a:t>
            </a:r>
            <a:endParaRPr lang="en-US" dirty="0"/>
          </a:p>
          <a:p>
            <a:pPr marL="342900" indent="-342900">
              <a:buFont typeface="Arial" panose="020B0604020202020204" pitchFamily="34" charset="0"/>
              <a:buChar char="•"/>
            </a:pPr>
            <a:r>
              <a:rPr lang="en-US" dirty="0" err="1"/>
              <a:t>CatBoost</a:t>
            </a:r>
            <a:endParaRPr lang="en-US" dirty="0"/>
          </a:p>
          <a:p>
            <a:pPr marL="342900" indent="-342900">
              <a:buFont typeface="Arial" panose="020B0604020202020204" pitchFamily="34" charset="0"/>
              <a:buChar char="•"/>
            </a:pPr>
            <a:r>
              <a:rPr lang="en-US" dirty="0"/>
              <a:t>Light GBM</a:t>
            </a:r>
          </a:p>
          <a:p>
            <a:pPr marL="342900" indent="-342900">
              <a:buFont typeface="Arial" panose="020B0604020202020204" pitchFamily="34" charset="0"/>
              <a:buChar char="•"/>
            </a:pPr>
            <a:r>
              <a:rPr lang="en-US" dirty="0" err="1"/>
              <a:t>GentleBoost</a:t>
            </a:r>
            <a:endParaRPr lang="en-US" dirty="0"/>
          </a:p>
          <a:p>
            <a:pPr marL="342900" indent="-342900">
              <a:buFont typeface="Arial" panose="020B0604020202020204" pitchFamily="34" charset="0"/>
              <a:buChar char="•"/>
            </a:pPr>
            <a:r>
              <a:rPr lang="en-US" dirty="0" err="1"/>
              <a:t>LPBoost</a:t>
            </a:r>
            <a:endParaRPr lang="en-US" dirty="0"/>
          </a:p>
          <a:p>
            <a:pPr marL="342900" indent="-342900">
              <a:buFont typeface="Arial" panose="020B0604020202020204" pitchFamily="34" charset="0"/>
              <a:buChar char="•"/>
            </a:pPr>
            <a:r>
              <a:rPr lang="en-US" dirty="0" err="1"/>
              <a:t>BrownBoost</a:t>
            </a: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50366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2E13-91B6-40F6-BD8F-0CA30067124A}"/>
              </a:ext>
            </a:extLst>
          </p:cNvPr>
          <p:cNvSpPr>
            <a:spLocks noGrp="1"/>
          </p:cNvSpPr>
          <p:nvPr>
            <p:ph type="title"/>
          </p:nvPr>
        </p:nvSpPr>
        <p:spPr>
          <a:xfrm>
            <a:off x="1963228" y="325789"/>
            <a:ext cx="5217541" cy="677108"/>
          </a:xfrm>
        </p:spPr>
        <p:txBody>
          <a:bodyPr/>
          <a:lstStyle/>
          <a:p>
            <a:r>
              <a:rPr lang="en-IN" dirty="0"/>
              <a:t>AdaBoost</a:t>
            </a:r>
          </a:p>
        </p:txBody>
      </p:sp>
      <p:sp>
        <p:nvSpPr>
          <p:cNvPr id="3" name="Text Placeholder 2">
            <a:extLst>
              <a:ext uri="{FF2B5EF4-FFF2-40B4-BE49-F238E27FC236}">
                <a16:creationId xmlns:a16="http://schemas.microsoft.com/office/drawing/2014/main" id="{805219CB-9CC8-4632-B738-E2F1FE41558D}"/>
              </a:ext>
            </a:extLst>
          </p:cNvPr>
          <p:cNvSpPr>
            <a:spLocks noGrp="1"/>
          </p:cNvSpPr>
          <p:nvPr>
            <p:ph type="body" idx="1"/>
          </p:nvPr>
        </p:nvSpPr>
        <p:spPr>
          <a:xfrm>
            <a:off x="321309" y="1392343"/>
            <a:ext cx="8501380" cy="4801314"/>
          </a:xfrm>
        </p:spPr>
        <p:txBody>
          <a:bodyPr/>
          <a:lstStyle/>
          <a:p>
            <a:pPr marL="342900" indent="-342900">
              <a:buFont typeface="Arial" panose="020B0604020202020204" pitchFamily="34" charset="0"/>
              <a:buChar char="•"/>
            </a:pPr>
            <a:r>
              <a:rPr lang="en-US" dirty="0"/>
              <a:t>One way for a new predictor to correct its predecessor is to pay a </a:t>
            </a:r>
            <a:r>
              <a:rPr lang="en-US" b="1" dirty="0"/>
              <a:t>bit more attention to the training instances </a:t>
            </a:r>
            <a:r>
              <a:rPr lang="en-US" dirty="0"/>
              <a:t>that the predecessor underfitted.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results in </a:t>
            </a:r>
            <a:r>
              <a:rPr lang="en-US" b="1" dirty="0"/>
              <a:t>new predictors </a:t>
            </a:r>
            <a:r>
              <a:rPr lang="en-US" dirty="0"/>
              <a:t>focusing more and more on the </a:t>
            </a:r>
            <a:r>
              <a:rPr lang="en-US" b="1" dirty="0"/>
              <a:t>hard cases</a:t>
            </a:r>
            <a:r>
              <a:rPr lang="en-US" dirty="0"/>
              <a: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This is the technique used by </a:t>
            </a:r>
            <a:r>
              <a:rPr lang="en-US" b="1" dirty="0"/>
              <a:t>Ada </a:t>
            </a:r>
            <a:r>
              <a:rPr lang="en-IN" b="1" dirty="0"/>
              <a:t>Boost</a:t>
            </a:r>
            <a:r>
              <a:rPr lang="en-IN"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example, to build an AdaBoost classifier, a first base classifier (such as a </a:t>
            </a:r>
            <a:r>
              <a:rPr lang="en-US" b="1" dirty="0"/>
              <a:t>Decision Tree</a:t>
            </a:r>
            <a:r>
              <a:rPr lang="en-US" dirty="0"/>
              <a:t>) is trained and used to make predictions on the training set.</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91871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7E8E7A-CBFE-49C9-B592-A76B1D0808B5}"/>
              </a:ext>
            </a:extLst>
          </p:cNvPr>
          <p:cNvSpPr>
            <a:spLocks noGrp="1"/>
          </p:cNvSpPr>
          <p:nvPr>
            <p:ph type="body" idx="1"/>
          </p:nvPr>
        </p:nvSpPr>
        <p:spPr>
          <a:xfrm>
            <a:off x="321310" y="1028343"/>
            <a:ext cx="8501380" cy="4801314"/>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relative weight of misclassified training instances is then increased.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 second classifier is trained using the </a:t>
            </a:r>
            <a:r>
              <a:rPr lang="en-US" b="1" dirty="0"/>
              <a:t>updated weights </a:t>
            </a:r>
            <a:r>
              <a:rPr lang="en-US" dirty="0"/>
              <a:t>and again it makes predictions on the training set, weights are updated, and so 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As you can see, this sequential learning technique has some </a:t>
            </a:r>
            <a:r>
              <a:rPr lang="en-US" b="1" dirty="0"/>
              <a:t>similarities</a:t>
            </a:r>
            <a:r>
              <a:rPr lang="en-US" dirty="0"/>
              <a:t> with </a:t>
            </a:r>
            <a:r>
              <a:rPr lang="en-US" b="1" dirty="0"/>
              <a:t>Gradient Descent</a:t>
            </a:r>
            <a:r>
              <a:rPr lang="en-US" dirty="0"/>
              <a:t>, except that instead of tweaking a single predictor’s </a:t>
            </a:r>
            <a:r>
              <a:rPr lang="en-US" b="1" dirty="0"/>
              <a:t>parameters</a:t>
            </a:r>
            <a:r>
              <a:rPr lang="en-US" dirty="0"/>
              <a:t> to minimize a cost function, AdaBoost </a:t>
            </a:r>
            <a:r>
              <a:rPr lang="en-US" b="1" dirty="0"/>
              <a:t>adds</a:t>
            </a:r>
            <a:r>
              <a:rPr lang="en-US" dirty="0"/>
              <a:t> </a:t>
            </a:r>
            <a:r>
              <a:rPr lang="en-US" b="1" dirty="0"/>
              <a:t>predictors</a:t>
            </a:r>
            <a:r>
              <a:rPr lang="en-US" dirty="0"/>
              <a:t> to the ensemble, </a:t>
            </a:r>
            <a:r>
              <a:rPr lang="en-IN" dirty="0"/>
              <a:t>gradually making it better.</a:t>
            </a:r>
          </a:p>
        </p:txBody>
      </p:sp>
      <p:sp>
        <p:nvSpPr>
          <p:cNvPr id="6" name="Title 1">
            <a:extLst>
              <a:ext uri="{FF2B5EF4-FFF2-40B4-BE49-F238E27FC236}">
                <a16:creationId xmlns:a16="http://schemas.microsoft.com/office/drawing/2014/main" id="{00AE4D65-322E-4837-8AE7-7C0C72C44A47}"/>
              </a:ext>
            </a:extLst>
          </p:cNvPr>
          <p:cNvSpPr>
            <a:spLocks noGrp="1"/>
          </p:cNvSpPr>
          <p:nvPr>
            <p:ph type="title"/>
          </p:nvPr>
        </p:nvSpPr>
        <p:spPr>
          <a:xfrm>
            <a:off x="1963228" y="325789"/>
            <a:ext cx="5217541" cy="677108"/>
          </a:xfrm>
        </p:spPr>
        <p:txBody>
          <a:bodyPr/>
          <a:lstStyle/>
          <a:p>
            <a:r>
              <a:rPr lang="en-IN" dirty="0"/>
              <a:t>AdaBoost Continue…..</a:t>
            </a:r>
          </a:p>
        </p:txBody>
      </p:sp>
    </p:spTree>
    <p:extLst>
      <p:ext uri="{BB962C8B-B14F-4D97-AF65-F5344CB8AC3E}">
        <p14:creationId xmlns:p14="http://schemas.microsoft.com/office/powerpoint/2010/main" val="2310710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5DC707-F613-4135-B51A-F27A558B8ABE}"/>
              </a:ext>
            </a:extLst>
          </p:cNvPr>
          <p:cNvPicPr>
            <a:picLocks noChangeAspect="1"/>
          </p:cNvPicPr>
          <p:nvPr/>
        </p:nvPicPr>
        <p:blipFill>
          <a:blip r:embed="rId2"/>
          <a:stretch>
            <a:fillRect/>
          </a:stretch>
        </p:blipFill>
        <p:spPr>
          <a:xfrm>
            <a:off x="1295400" y="1295400"/>
            <a:ext cx="6309729" cy="3657600"/>
          </a:xfrm>
          <a:prstGeom prst="rect">
            <a:avLst/>
          </a:prstGeom>
        </p:spPr>
      </p:pic>
      <p:sp>
        <p:nvSpPr>
          <p:cNvPr id="5" name="Rectangle 4">
            <a:extLst>
              <a:ext uri="{FF2B5EF4-FFF2-40B4-BE49-F238E27FC236}">
                <a16:creationId xmlns:a16="http://schemas.microsoft.com/office/drawing/2014/main" id="{F6EAA788-CA68-4B30-9D7B-E0765E97F60C}"/>
              </a:ext>
            </a:extLst>
          </p:cNvPr>
          <p:cNvSpPr/>
          <p:nvPr/>
        </p:nvSpPr>
        <p:spPr>
          <a:xfrm>
            <a:off x="647699" y="5843270"/>
            <a:ext cx="7848600" cy="430887"/>
          </a:xfrm>
          <a:prstGeom prst="rect">
            <a:avLst/>
          </a:prstGeom>
        </p:spPr>
        <p:txBody>
          <a:bodyPr wrap="square">
            <a:spAutoFit/>
          </a:bodyPr>
          <a:lstStyle/>
          <a:p>
            <a:pPr marL="342900" indent="-342900">
              <a:buFont typeface="Arial" panose="020B0604020202020204" pitchFamily="34" charset="0"/>
              <a:buChar char="•"/>
            </a:pPr>
            <a:r>
              <a:rPr lang="en-IN" sz="2200" dirty="0"/>
              <a:t>AdaBoost sequential training with instance weight updates</a:t>
            </a:r>
          </a:p>
        </p:txBody>
      </p:sp>
    </p:spTree>
    <p:extLst>
      <p:ext uri="{BB962C8B-B14F-4D97-AF65-F5344CB8AC3E}">
        <p14:creationId xmlns:p14="http://schemas.microsoft.com/office/powerpoint/2010/main" val="29569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EF27-C119-4136-A3BE-F824DD485633}"/>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130F6F6-7574-4E6A-B9AF-E1695AD9E819}"/>
              </a:ext>
            </a:extLst>
          </p:cNvPr>
          <p:cNvPicPr>
            <a:picLocks noChangeAspect="1"/>
          </p:cNvPicPr>
          <p:nvPr/>
        </p:nvPicPr>
        <p:blipFill>
          <a:blip r:embed="rId2"/>
          <a:stretch>
            <a:fillRect/>
          </a:stretch>
        </p:blipFill>
        <p:spPr>
          <a:xfrm>
            <a:off x="152400" y="1524000"/>
            <a:ext cx="8441027" cy="4576976"/>
          </a:xfrm>
          <a:prstGeom prst="rect">
            <a:avLst/>
          </a:prstGeom>
        </p:spPr>
      </p:pic>
    </p:spTree>
    <p:extLst>
      <p:ext uri="{BB962C8B-B14F-4D97-AF65-F5344CB8AC3E}">
        <p14:creationId xmlns:p14="http://schemas.microsoft.com/office/powerpoint/2010/main" val="148064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D0250D-521A-454D-852D-98D7F53DD097}"/>
              </a:ext>
            </a:extLst>
          </p:cNvPr>
          <p:cNvPicPr>
            <a:picLocks noChangeAspect="1"/>
          </p:cNvPicPr>
          <p:nvPr/>
        </p:nvPicPr>
        <p:blipFill>
          <a:blip r:embed="rId2"/>
          <a:stretch>
            <a:fillRect/>
          </a:stretch>
        </p:blipFill>
        <p:spPr>
          <a:xfrm>
            <a:off x="1687884" y="304800"/>
            <a:ext cx="5768231" cy="5018927"/>
          </a:xfrm>
          <a:prstGeom prst="rect">
            <a:avLst/>
          </a:prstGeom>
        </p:spPr>
      </p:pic>
      <p:sp>
        <p:nvSpPr>
          <p:cNvPr id="5" name="Rectangle 4">
            <a:extLst>
              <a:ext uri="{FF2B5EF4-FFF2-40B4-BE49-F238E27FC236}">
                <a16:creationId xmlns:a16="http://schemas.microsoft.com/office/drawing/2014/main" id="{1F8B5BFA-0762-45AD-A8F3-FA68DB73C62D}"/>
              </a:ext>
            </a:extLst>
          </p:cNvPr>
          <p:cNvSpPr/>
          <p:nvPr/>
        </p:nvSpPr>
        <p:spPr>
          <a:xfrm>
            <a:off x="990600" y="5562600"/>
            <a:ext cx="7924800" cy="707886"/>
          </a:xfrm>
          <a:prstGeom prst="rect">
            <a:avLst/>
          </a:prstGeom>
        </p:spPr>
        <p:txBody>
          <a:bodyPr wrap="square">
            <a:spAutoFit/>
          </a:bodyPr>
          <a:lstStyle/>
          <a:p>
            <a:r>
              <a:rPr lang="en-US" sz="2000" dirty="0">
                <a:latin typeface="CMTI9"/>
              </a:rPr>
              <a:t>Schematic of AdaBoost. Classifiers are trained on </a:t>
            </a:r>
            <a:r>
              <a:rPr lang="en-US" sz="2000" b="1" dirty="0">
                <a:latin typeface="CMTI9"/>
              </a:rPr>
              <a:t>weighted versions of the dataset</a:t>
            </a:r>
            <a:r>
              <a:rPr lang="en-US" sz="2000" dirty="0">
                <a:latin typeface="CMTI9"/>
              </a:rPr>
              <a:t>, and then combined to produce a final prediction.</a:t>
            </a:r>
            <a:endParaRPr lang="en-IN" sz="2000" dirty="0"/>
          </a:p>
        </p:txBody>
      </p:sp>
    </p:spTree>
    <p:extLst>
      <p:ext uri="{BB962C8B-B14F-4D97-AF65-F5344CB8AC3E}">
        <p14:creationId xmlns:p14="http://schemas.microsoft.com/office/powerpoint/2010/main" val="551585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6FF7-D257-4B7F-A299-6F07F5B233C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82C8DFC-6EF8-41E1-A0E6-CD8F6FC8310E}"/>
              </a:ext>
            </a:extLst>
          </p:cNvPr>
          <p:cNvSpPr>
            <a:spLocks noGrp="1"/>
          </p:cNvSpPr>
          <p:nvPr>
            <p:ph type="body" idx="1"/>
          </p:nvPr>
        </p:nvSpPr>
        <p:spPr>
          <a:xfrm>
            <a:off x="321309" y="1397674"/>
            <a:ext cx="8501380" cy="4431983"/>
          </a:xfrm>
        </p:spPr>
        <p:txBody>
          <a:bodyPr/>
          <a:lstStyle/>
          <a:p>
            <a:pPr marL="342900" indent="-342900">
              <a:buFont typeface="Arial" panose="020B0604020202020204" pitchFamily="34" charset="0"/>
              <a:buChar char="•"/>
            </a:pPr>
            <a:r>
              <a:rPr lang="en-US" dirty="0"/>
              <a:t>Once all predictors are trained, the </a:t>
            </a:r>
            <a:r>
              <a:rPr lang="en-US" b="1" dirty="0"/>
              <a:t>ensemble</a:t>
            </a:r>
            <a:r>
              <a:rPr lang="en-US" dirty="0"/>
              <a:t> makes predictions very much like </a:t>
            </a:r>
            <a:r>
              <a:rPr lang="en-US" b="1" dirty="0"/>
              <a:t>bagging or pasting</a:t>
            </a:r>
            <a:r>
              <a:rPr lang="en-US" dirty="0"/>
              <a:t>, except that predictors have different weights depending on their overall accuracy on the weighted training 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There is one important drawback to this sequential learning technique: it cannot be </a:t>
            </a:r>
            <a:r>
              <a:rPr lang="en-US" b="1" dirty="0"/>
              <a:t>parallelized</a:t>
            </a:r>
            <a:r>
              <a:rPr lang="en-US" dirty="0"/>
              <a:t> (or only partially), since each predictor can only be trained after the previous predictor has been trained and evaluated.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As a result, it does not </a:t>
            </a:r>
            <a:r>
              <a:rPr lang="en-US" b="1" dirty="0"/>
              <a:t>scale</a:t>
            </a:r>
            <a:r>
              <a:rPr lang="en-US" dirty="0"/>
              <a:t> as well as bagging </a:t>
            </a:r>
            <a:r>
              <a:rPr lang="en-IN" dirty="0"/>
              <a:t>or pasting.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65527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BEE1-5A08-4A89-ABF0-4AF42031DFED}"/>
              </a:ext>
            </a:extLst>
          </p:cNvPr>
          <p:cNvSpPr>
            <a:spLocks noGrp="1"/>
          </p:cNvSpPr>
          <p:nvPr>
            <p:ph type="title"/>
          </p:nvPr>
        </p:nvSpPr>
        <p:spPr>
          <a:xfrm>
            <a:off x="1295400" y="381000"/>
            <a:ext cx="5217541" cy="695960"/>
          </a:xfrm>
        </p:spPr>
        <p:txBody>
          <a:bodyPr/>
          <a:lstStyle/>
          <a:p>
            <a:r>
              <a:rPr lang="en-US" dirty="0"/>
              <a:t>Outline</a:t>
            </a:r>
            <a:endParaRPr lang="en-IN" dirty="0"/>
          </a:p>
        </p:txBody>
      </p:sp>
      <p:sp>
        <p:nvSpPr>
          <p:cNvPr id="3" name="Text Placeholder 2">
            <a:extLst>
              <a:ext uri="{FF2B5EF4-FFF2-40B4-BE49-F238E27FC236}">
                <a16:creationId xmlns:a16="http://schemas.microsoft.com/office/drawing/2014/main" id="{0BA40627-DDF3-4D1E-A32A-399456E1D490}"/>
              </a:ext>
            </a:extLst>
          </p:cNvPr>
          <p:cNvSpPr>
            <a:spLocks noGrp="1"/>
          </p:cNvSpPr>
          <p:nvPr>
            <p:ph type="body" idx="1"/>
          </p:nvPr>
        </p:nvSpPr>
        <p:spPr>
          <a:xfrm>
            <a:off x="914400" y="1295400"/>
            <a:ext cx="6596380" cy="5103833"/>
          </a:xfrm>
        </p:spPr>
        <p:txBody>
          <a:bodyPr/>
          <a:lstStyle/>
          <a:p>
            <a:pPr marL="457200" indent="-457200">
              <a:lnSpc>
                <a:spcPct val="150000"/>
              </a:lnSpc>
              <a:buAutoNum type="arabicPeriod"/>
            </a:pPr>
            <a:r>
              <a:rPr lang="en-US" sz="2800" dirty="0"/>
              <a:t>Decision Tree, Ensemble Learning, Bagging, Random Forest – Recap</a:t>
            </a:r>
          </a:p>
          <a:p>
            <a:pPr marL="457200" indent="-457200">
              <a:lnSpc>
                <a:spcPct val="150000"/>
              </a:lnSpc>
              <a:buAutoNum type="arabicPeriod"/>
            </a:pPr>
            <a:r>
              <a:rPr lang="en-US" sz="2800" dirty="0"/>
              <a:t>Boosting</a:t>
            </a:r>
          </a:p>
          <a:p>
            <a:pPr marL="457200" indent="-457200">
              <a:lnSpc>
                <a:spcPct val="150000"/>
              </a:lnSpc>
              <a:buAutoNum type="arabicPeriod"/>
            </a:pPr>
            <a:r>
              <a:rPr lang="en-US" sz="2800" dirty="0" err="1"/>
              <a:t>Adaboost</a:t>
            </a:r>
            <a:endParaRPr lang="en-US" sz="2800" dirty="0"/>
          </a:p>
          <a:p>
            <a:pPr marL="457200" indent="-457200">
              <a:lnSpc>
                <a:spcPct val="150000"/>
              </a:lnSpc>
              <a:buAutoNum type="arabicPeriod"/>
            </a:pPr>
            <a:r>
              <a:rPr lang="en-US" sz="2800" dirty="0"/>
              <a:t>Gradient Boosting</a:t>
            </a:r>
          </a:p>
          <a:p>
            <a:pPr marL="457200" indent="-457200">
              <a:lnSpc>
                <a:spcPct val="150000"/>
              </a:lnSpc>
              <a:buAutoNum type="arabicPeriod"/>
            </a:pPr>
            <a:r>
              <a:rPr lang="en-US" sz="2800" dirty="0"/>
              <a:t>Other Boosting Algorithms</a:t>
            </a:r>
          </a:p>
          <a:p>
            <a:pPr lvl="1">
              <a:lnSpc>
                <a:spcPct val="150000"/>
              </a:lnSpc>
            </a:pPr>
            <a:r>
              <a:rPr lang="en-US" sz="2200" dirty="0"/>
              <a:t>1. </a:t>
            </a:r>
            <a:r>
              <a:rPr lang="en-US" sz="2200" dirty="0" err="1"/>
              <a:t>XGBoost</a:t>
            </a:r>
            <a:r>
              <a:rPr lang="en-US" sz="2200" dirty="0"/>
              <a:t>  2. </a:t>
            </a:r>
            <a:r>
              <a:rPr lang="en-US" sz="2200" dirty="0" err="1"/>
              <a:t>Catboost</a:t>
            </a:r>
            <a:r>
              <a:rPr lang="en-US" sz="2200" dirty="0"/>
              <a:t> 3. Light GBM</a:t>
            </a:r>
          </a:p>
          <a:p>
            <a:pPr marL="457200" indent="-457200">
              <a:lnSpc>
                <a:spcPct val="150000"/>
              </a:lnSpc>
              <a:buAutoNum type="arabicPeriod"/>
            </a:pPr>
            <a:r>
              <a:rPr lang="en-US" sz="2800" dirty="0"/>
              <a:t>Stacking</a:t>
            </a:r>
          </a:p>
        </p:txBody>
      </p:sp>
    </p:spTree>
    <p:extLst>
      <p:ext uri="{BB962C8B-B14F-4D97-AF65-F5344CB8AC3E}">
        <p14:creationId xmlns:p14="http://schemas.microsoft.com/office/powerpoint/2010/main" val="3748923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D375-A41D-4F21-BE41-AFAAC62BF79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6666BE1-0809-4121-A61E-4CEB008C5893}"/>
              </a:ext>
            </a:extLst>
          </p:cNvPr>
          <p:cNvSpPr>
            <a:spLocks noGrp="1"/>
          </p:cNvSpPr>
          <p:nvPr>
            <p:ph type="body" idx="1"/>
          </p:nvPr>
        </p:nvSpPr>
        <p:spPr>
          <a:xfrm>
            <a:off x="321309" y="1392343"/>
            <a:ext cx="8501380" cy="3693319"/>
          </a:xfrm>
        </p:spPr>
        <p:txBody>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Scikit</a:t>
            </a:r>
            <a:r>
              <a:rPr lang="en-US" dirty="0"/>
              <a:t>-Learn actually uses a multiclass version of AdaBoost called </a:t>
            </a:r>
            <a:r>
              <a:rPr lang="en-US" b="1" dirty="0"/>
              <a:t>SAMME</a:t>
            </a:r>
            <a:r>
              <a:rPr lang="en-US" dirty="0"/>
              <a:t> (which stands for </a:t>
            </a:r>
            <a:r>
              <a:rPr lang="en-US" dirty="0" err="1"/>
              <a:t>Stagewise</a:t>
            </a:r>
            <a:r>
              <a:rPr lang="en-US" dirty="0"/>
              <a:t> Additive Modeling using a Multiclass Exponential loss function). When there are just two classes, SAMME is equivalent to AdaBoost.</a:t>
            </a:r>
            <a:endParaRPr lang="en-IN"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your AdaBoost ensemble is overfitting the training set, you can try reducing the </a:t>
            </a:r>
            <a:r>
              <a:rPr lang="en-US" b="1" dirty="0"/>
              <a:t>number of estimators </a:t>
            </a:r>
            <a:r>
              <a:rPr lang="en-US" dirty="0"/>
              <a:t>or more strongly </a:t>
            </a:r>
            <a:r>
              <a:rPr lang="en-US" b="1" dirty="0"/>
              <a:t>regularizing </a:t>
            </a:r>
            <a:r>
              <a:rPr lang="en-IN" b="1" dirty="0"/>
              <a:t>the base estimator</a:t>
            </a:r>
          </a:p>
        </p:txBody>
      </p:sp>
    </p:spTree>
    <p:extLst>
      <p:ext uri="{BB962C8B-B14F-4D97-AF65-F5344CB8AC3E}">
        <p14:creationId xmlns:p14="http://schemas.microsoft.com/office/powerpoint/2010/main" val="969254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61E8-97CD-49B9-991F-B18B7A826081}"/>
              </a:ext>
            </a:extLst>
          </p:cNvPr>
          <p:cNvSpPr>
            <a:spLocks noGrp="1"/>
          </p:cNvSpPr>
          <p:nvPr>
            <p:ph type="title"/>
          </p:nvPr>
        </p:nvSpPr>
        <p:spPr>
          <a:xfrm>
            <a:off x="321310" y="228600"/>
            <a:ext cx="6859460" cy="823686"/>
          </a:xfrm>
        </p:spPr>
        <p:txBody>
          <a:bodyPr/>
          <a:lstStyle/>
          <a:p>
            <a:r>
              <a:rPr lang="en-IN" dirty="0"/>
              <a:t>The steps taken in AdaBoost.</a:t>
            </a:r>
            <a:br>
              <a:rPr lang="en-IN" dirty="0"/>
            </a:br>
            <a:endParaRPr lang="en-IN" dirty="0"/>
          </a:p>
        </p:txBody>
      </p:sp>
      <p:sp>
        <p:nvSpPr>
          <p:cNvPr id="3" name="Text Placeholder 2">
            <a:extLst>
              <a:ext uri="{FF2B5EF4-FFF2-40B4-BE49-F238E27FC236}">
                <a16:creationId xmlns:a16="http://schemas.microsoft.com/office/drawing/2014/main" id="{84952E63-F288-4C85-847C-EF66122652E1}"/>
              </a:ext>
            </a:extLst>
          </p:cNvPr>
          <p:cNvSpPr>
            <a:spLocks noGrp="1"/>
          </p:cNvSpPr>
          <p:nvPr>
            <p:ph type="body" idx="1"/>
          </p:nvPr>
        </p:nvSpPr>
        <p:spPr>
          <a:xfrm>
            <a:off x="321310" y="1219200"/>
            <a:ext cx="8501380" cy="4247317"/>
          </a:xfrm>
        </p:spPr>
        <p:txBody>
          <a:bodyPr/>
          <a:lstStyle/>
          <a:p>
            <a:pPr marL="342900" indent="-342900">
              <a:lnSpc>
                <a:spcPct val="150000"/>
              </a:lnSpc>
              <a:buFont typeface="Arial" panose="020B0604020202020204" pitchFamily="34" charset="0"/>
              <a:buChar char="•"/>
            </a:pPr>
            <a:r>
              <a:rPr lang="en-IN" sz="2800" dirty="0"/>
              <a:t>Build a model and make predictions.</a:t>
            </a:r>
          </a:p>
          <a:p>
            <a:pPr marL="342900" indent="-342900">
              <a:lnSpc>
                <a:spcPct val="150000"/>
              </a:lnSpc>
              <a:buFont typeface="Arial" panose="020B0604020202020204" pitchFamily="34" charset="0"/>
              <a:buChar char="•"/>
            </a:pPr>
            <a:r>
              <a:rPr lang="en-IN" sz="2800" dirty="0"/>
              <a:t>Assign higher weights to miss-classified points.</a:t>
            </a:r>
          </a:p>
          <a:p>
            <a:pPr marL="342900" indent="-342900">
              <a:lnSpc>
                <a:spcPct val="150000"/>
              </a:lnSpc>
              <a:buFont typeface="Arial" panose="020B0604020202020204" pitchFamily="34" charset="0"/>
              <a:buChar char="•"/>
            </a:pPr>
            <a:r>
              <a:rPr lang="en-IN" sz="2800" dirty="0"/>
              <a:t>Build next model.</a:t>
            </a:r>
          </a:p>
          <a:p>
            <a:pPr marL="342900" indent="-342900">
              <a:lnSpc>
                <a:spcPct val="150000"/>
              </a:lnSpc>
              <a:buFont typeface="Arial" panose="020B0604020202020204" pitchFamily="34" charset="0"/>
              <a:buChar char="•"/>
            </a:pPr>
            <a:r>
              <a:rPr lang="en-IN" sz="2800" dirty="0"/>
              <a:t>Repeat steps 3 and 4.</a:t>
            </a:r>
          </a:p>
          <a:p>
            <a:pPr marL="342900" indent="-342900">
              <a:lnSpc>
                <a:spcPct val="150000"/>
              </a:lnSpc>
              <a:buFont typeface="Arial" panose="020B0604020202020204" pitchFamily="34" charset="0"/>
              <a:buChar char="•"/>
            </a:pPr>
            <a:r>
              <a:rPr lang="en-IN" sz="2800" dirty="0"/>
              <a:t>Make a final model using the weighted average of individual models.</a:t>
            </a:r>
          </a:p>
          <a:p>
            <a:endParaRPr lang="en-IN" dirty="0"/>
          </a:p>
        </p:txBody>
      </p:sp>
    </p:spTree>
    <p:extLst>
      <p:ext uri="{BB962C8B-B14F-4D97-AF65-F5344CB8AC3E}">
        <p14:creationId xmlns:p14="http://schemas.microsoft.com/office/powerpoint/2010/main" val="3347476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C1F2-68AB-46FD-A0B0-6D67BE227B21}"/>
              </a:ext>
            </a:extLst>
          </p:cNvPr>
          <p:cNvSpPr>
            <a:spLocks noGrp="1"/>
          </p:cNvSpPr>
          <p:nvPr>
            <p:ph type="title"/>
          </p:nvPr>
        </p:nvSpPr>
        <p:spPr>
          <a:xfrm>
            <a:off x="1963229" y="90170"/>
            <a:ext cx="5217541" cy="1354217"/>
          </a:xfrm>
        </p:spPr>
        <p:txBody>
          <a:bodyPr/>
          <a:lstStyle/>
          <a:p>
            <a:r>
              <a:rPr lang="en-IN" dirty="0"/>
              <a:t>Key Takeaways</a:t>
            </a:r>
            <a:br>
              <a:rPr lang="en-IN" dirty="0"/>
            </a:br>
            <a:endParaRPr lang="en-IN" dirty="0"/>
          </a:p>
        </p:txBody>
      </p:sp>
      <p:sp>
        <p:nvSpPr>
          <p:cNvPr id="3" name="Text Placeholder 2">
            <a:extLst>
              <a:ext uri="{FF2B5EF4-FFF2-40B4-BE49-F238E27FC236}">
                <a16:creationId xmlns:a16="http://schemas.microsoft.com/office/drawing/2014/main" id="{CC7B8DA7-6F81-4831-844A-5FF546A71656}"/>
              </a:ext>
            </a:extLst>
          </p:cNvPr>
          <p:cNvSpPr>
            <a:spLocks noGrp="1"/>
          </p:cNvSpPr>
          <p:nvPr>
            <p:ph type="body" idx="1"/>
          </p:nvPr>
        </p:nvSpPr>
        <p:spPr>
          <a:xfrm>
            <a:off x="321309" y="990600"/>
            <a:ext cx="8501380" cy="5170646"/>
          </a:xfrm>
        </p:spPr>
        <p:txBody>
          <a:bodyPr/>
          <a:lstStyle/>
          <a:p>
            <a:pPr marL="342900" indent="-342900">
              <a:buFont typeface="Arial" panose="020B0604020202020204" pitchFamily="34" charset="0"/>
              <a:buChar char="•"/>
            </a:pPr>
            <a:r>
              <a:rPr lang="en-IN" dirty="0" err="1"/>
              <a:t>Adaboost</a:t>
            </a:r>
            <a:r>
              <a:rPr lang="en-IN" dirty="0"/>
              <a:t> is an ensemble learning technique used to improve the predictive accuracy of any given model by combining multiple “weak” learners.</a:t>
            </a:r>
          </a:p>
          <a:p>
            <a:pPr marL="342900" indent="-342900">
              <a:buFont typeface="Arial" panose="020B0604020202020204" pitchFamily="34" charset="0"/>
              <a:buChar char="•"/>
            </a:pPr>
            <a:r>
              <a:rPr lang="en-IN" dirty="0" err="1"/>
              <a:t>Adaboost</a:t>
            </a:r>
            <a:r>
              <a:rPr lang="en-IN" dirty="0"/>
              <a:t> works by </a:t>
            </a:r>
            <a:r>
              <a:rPr lang="en-IN" b="1" dirty="0"/>
              <a:t>weighting</a:t>
            </a:r>
            <a:r>
              <a:rPr lang="en-IN" dirty="0"/>
              <a:t> incorrectly classified instances </a:t>
            </a:r>
            <a:r>
              <a:rPr lang="en-IN" b="1" dirty="0"/>
              <a:t>more heavily </a:t>
            </a:r>
            <a:r>
              <a:rPr lang="en-IN" dirty="0"/>
              <a:t>so that the subsequent weak learners </a:t>
            </a:r>
            <a:r>
              <a:rPr lang="en-IN" b="1" dirty="0"/>
              <a:t>focus</a:t>
            </a:r>
            <a:r>
              <a:rPr lang="en-IN" dirty="0"/>
              <a:t> more on the difficult cases.</a:t>
            </a:r>
          </a:p>
          <a:p>
            <a:pPr marL="342900" indent="-342900">
              <a:buFont typeface="Arial" panose="020B0604020202020204" pitchFamily="34" charset="0"/>
              <a:buChar char="•"/>
            </a:pPr>
            <a:r>
              <a:rPr lang="en-IN" dirty="0"/>
              <a:t>It is </a:t>
            </a:r>
            <a:r>
              <a:rPr lang="en-IN" b="1" dirty="0"/>
              <a:t>adaptive</a:t>
            </a:r>
            <a:r>
              <a:rPr lang="en-IN" dirty="0"/>
              <a:t> in the sense that subsequent weak learners are tweaked in favour of those instances misclassified by previous classifiers.</a:t>
            </a:r>
          </a:p>
          <a:p>
            <a:pPr marL="342900" indent="-342900">
              <a:buFont typeface="Arial" panose="020B0604020202020204" pitchFamily="34" charset="0"/>
              <a:buChar char="•"/>
            </a:pPr>
            <a:r>
              <a:rPr lang="en-IN" dirty="0" err="1"/>
              <a:t>Adaboost</a:t>
            </a:r>
            <a:r>
              <a:rPr lang="en-IN" dirty="0"/>
              <a:t> is simple to implement and versatile.</a:t>
            </a:r>
          </a:p>
          <a:p>
            <a:pPr marL="342900" indent="-342900">
              <a:buFont typeface="Arial" panose="020B0604020202020204" pitchFamily="34" charset="0"/>
              <a:buChar char="•"/>
            </a:pPr>
            <a:r>
              <a:rPr lang="en-IN" dirty="0"/>
              <a:t>It is highly effective in binary classification problems and can be used to solve multi-class classification problems.</a:t>
            </a:r>
          </a:p>
          <a:p>
            <a:pPr marL="342900" indent="-342900">
              <a:buFont typeface="Arial" panose="020B0604020202020204" pitchFamily="34" charset="0"/>
              <a:buChar char="•"/>
            </a:pPr>
            <a:r>
              <a:rPr lang="en-IN" dirty="0" err="1"/>
              <a:t>Adaboost</a:t>
            </a:r>
            <a:r>
              <a:rPr lang="en-IN" dirty="0"/>
              <a:t> is not suitable for noisy data and is sensitive to </a:t>
            </a:r>
            <a:r>
              <a:rPr lang="en-IN" b="1" dirty="0"/>
              <a:t>outliers</a:t>
            </a:r>
            <a:r>
              <a:rPr lang="en-IN" dirty="0"/>
              <a:t>.</a:t>
            </a:r>
          </a:p>
          <a:p>
            <a:endParaRPr lang="en-IN" dirty="0"/>
          </a:p>
        </p:txBody>
      </p:sp>
    </p:spTree>
    <p:extLst>
      <p:ext uri="{BB962C8B-B14F-4D97-AF65-F5344CB8AC3E}">
        <p14:creationId xmlns:p14="http://schemas.microsoft.com/office/powerpoint/2010/main" val="281376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73CA-0094-4230-B082-952D94986650}"/>
              </a:ext>
            </a:extLst>
          </p:cNvPr>
          <p:cNvSpPr>
            <a:spLocks noGrp="1"/>
          </p:cNvSpPr>
          <p:nvPr>
            <p:ph type="title"/>
          </p:nvPr>
        </p:nvSpPr>
        <p:spPr/>
        <p:txBody>
          <a:bodyPr/>
          <a:lstStyle/>
          <a:p>
            <a:r>
              <a:rPr lang="en-US" dirty="0"/>
              <a:t>Gradient Boosting</a:t>
            </a:r>
            <a:endParaRPr lang="en-IN" dirty="0"/>
          </a:p>
        </p:txBody>
      </p:sp>
      <p:sp>
        <p:nvSpPr>
          <p:cNvPr id="3" name="Text Placeholder 2">
            <a:extLst>
              <a:ext uri="{FF2B5EF4-FFF2-40B4-BE49-F238E27FC236}">
                <a16:creationId xmlns:a16="http://schemas.microsoft.com/office/drawing/2014/main" id="{B5AD26A6-5618-49E4-8835-F4AA1B193718}"/>
              </a:ext>
            </a:extLst>
          </p:cNvPr>
          <p:cNvSpPr>
            <a:spLocks noGrp="1"/>
          </p:cNvSpPr>
          <p:nvPr>
            <p:ph type="body" idx="1"/>
          </p:nvPr>
        </p:nvSpPr>
        <p:spPr>
          <a:xfrm>
            <a:off x="321309" y="1392343"/>
            <a:ext cx="8501380" cy="5170646"/>
          </a:xfrm>
        </p:spPr>
        <p:txBody>
          <a:bodyPr/>
          <a:lstStyle/>
          <a:p>
            <a:pPr marL="342900" indent="-342900">
              <a:buFont typeface="Arial" panose="020B0604020202020204" pitchFamily="34" charset="0"/>
              <a:buChar char="•"/>
            </a:pPr>
            <a:r>
              <a:rPr lang="en-US" dirty="0"/>
              <a:t>As like AdaBoost, Gradient Boosting works by sequentially adding predictors to an ensemble, each one correcting its predecessor.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However, instead of </a:t>
            </a:r>
            <a:r>
              <a:rPr lang="en-US" b="1" dirty="0"/>
              <a:t>tweaking the instance weights </a:t>
            </a:r>
            <a:r>
              <a:rPr lang="en-US" dirty="0"/>
              <a:t>at every iteration like AdaBoost does, this </a:t>
            </a:r>
            <a:r>
              <a:rPr lang="en-US" b="1" dirty="0"/>
              <a:t>method tries to fit the new predictor to the residual errors </a:t>
            </a:r>
            <a:r>
              <a:rPr lang="en-US" dirty="0"/>
              <a:t>made by the previous predictor.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 It aims to improve overall predictive performance by optimizing the model’s weights based on the errors of previous iterations, gradually reducing prediction errors and enhancing the model’s accuracy.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963961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EC574A-8DBC-4197-B4D5-5F5440D769E5}"/>
              </a:ext>
            </a:extLst>
          </p:cNvPr>
          <p:cNvSpPr>
            <a:spLocks noGrp="1"/>
          </p:cNvSpPr>
          <p:nvPr>
            <p:ph type="body" idx="1"/>
          </p:nvPr>
        </p:nvSpPr>
        <p:spPr>
          <a:xfrm>
            <a:off x="321309" y="1392343"/>
            <a:ext cx="8501380" cy="3939540"/>
          </a:xfrm>
        </p:spPr>
        <p:txBody>
          <a:bodyPr/>
          <a:lstStyle/>
          <a:p>
            <a:r>
              <a:rPr lang="en-IN" sz="3200" dirty="0"/>
              <a:t>The main idea behind this algorithm is to build models sequentially and these subsequent models try to reduce the errors of the previous model.</a:t>
            </a:r>
          </a:p>
          <a:p>
            <a:r>
              <a:rPr lang="en-IN" sz="3200" dirty="0"/>
              <a:t> But how do we do that? How do we reduce the error? </a:t>
            </a:r>
          </a:p>
          <a:p>
            <a:endParaRPr lang="en-IN" sz="3200" dirty="0"/>
          </a:p>
          <a:p>
            <a:r>
              <a:rPr lang="en-IN" sz="3200" dirty="0"/>
              <a:t>This is done by building a new model on the errors or residuals of the previous model</a:t>
            </a:r>
          </a:p>
        </p:txBody>
      </p:sp>
    </p:spTree>
    <p:extLst>
      <p:ext uri="{BB962C8B-B14F-4D97-AF65-F5344CB8AC3E}">
        <p14:creationId xmlns:p14="http://schemas.microsoft.com/office/powerpoint/2010/main" val="1003494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8EAB-137F-44D7-941A-0C0102200671}"/>
              </a:ext>
            </a:extLst>
          </p:cNvPr>
          <p:cNvSpPr>
            <a:spLocks noGrp="1"/>
          </p:cNvSpPr>
          <p:nvPr>
            <p:ph type="title"/>
          </p:nvPr>
        </p:nvSpPr>
        <p:spPr/>
        <p:txBody>
          <a:bodyPr/>
          <a:lstStyle/>
          <a:p>
            <a:endParaRPr lang="en-IN"/>
          </a:p>
        </p:txBody>
      </p:sp>
      <p:pic>
        <p:nvPicPr>
          <p:cNvPr id="4" name="Picture 3" descr="Gradient Boosting tree">
            <a:extLst>
              <a:ext uri="{FF2B5EF4-FFF2-40B4-BE49-F238E27FC236}">
                <a16:creationId xmlns:a16="http://schemas.microsoft.com/office/drawing/2014/main" id="{D5A2570C-F383-468F-A601-F5D3035463B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24000"/>
            <a:ext cx="8001000" cy="4495800"/>
          </a:xfrm>
          <a:prstGeom prst="rect">
            <a:avLst/>
          </a:prstGeom>
          <a:noFill/>
          <a:ln>
            <a:noFill/>
          </a:ln>
        </p:spPr>
      </p:pic>
    </p:spTree>
    <p:extLst>
      <p:ext uri="{BB962C8B-B14F-4D97-AF65-F5344CB8AC3E}">
        <p14:creationId xmlns:p14="http://schemas.microsoft.com/office/powerpoint/2010/main" val="534955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6938AD-9E4D-4A61-8C3B-7046E16FC4E0}"/>
              </a:ext>
            </a:extLst>
          </p:cNvPr>
          <p:cNvPicPr>
            <a:picLocks noChangeAspect="1"/>
          </p:cNvPicPr>
          <p:nvPr/>
        </p:nvPicPr>
        <p:blipFill>
          <a:blip r:embed="rId2"/>
          <a:stretch>
            <a:fillRect/>
          </a:stretch>
        </p:blipFill>
        <p:spPr>
          <a:xfrm>
            <a:off x="242785" y="838200"/>
            <a:ext cx="7969903" cy="5483397"/>
          </a:xfrm>
          <a:prstGeom prst="rect">
            <a:avLst/>
          </a:prstGeom>
        </p:spPr>
      </p:pic>
    </p:spTree>
    <p:extLst>
      <p:ext uri="{BB962C8B-B14F-4D97-AF65-F5344CB8AC3E}">
        <p14:creationId xmlns:p14="http://schemas.microsoft.com/office/powerpoint/2010/main" val="52542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0C04-3E8D-4DE8-9381-3972D927AF69}"/>
              </a:ext>
            </a:extLst>
          </p:cNvPr>
          <p:cNvSpPr>
            <a:spLocks noGrp="1"/>
          </p:cNvSpPr>
          <p:nvPr>
            <p:ph type="title"/>
          </p:nvPr>
        </p:nvSpPr>
        <p:spPr/>
        <p:txBody>
          <a:bodyPr/>
          <a:lstStyle/>
          <a:p>
            <a:r>
              <a:rPr lang="en-US" dirty="0"/>
              <a:t>Gradient Boosting</a:t>
            </a:r>
            <a:endParaRPr lang="en-IN" dirty="0"/>
          </a:p>
        </p:txBody>
      </p:sp>
      <p:sp>
        <p:nvSpPr>
          <p:cNvPr id="3" name="Text Placeholder 2">
            <a:extLst>
              <a:ext uri="{FF2B5EF4-FFF2-40B4-BE49-F238E27FC236}">
                <a16:creationId xmlns:a16="http://schemas.microsoft.com/office/drawing/2014/main" id="{1C8B67D8-4145-4959-BBE0-45EB80C16571}"/>
              </a:ext>
            </a:extLst>
          </p:cNvPr>
          <p:cNvSpPr>
            <a:spLocks noGrp="1"/>
          </p:cNvSpPr>
          <p:nvPr>
            <p:ph type="body" idx="1"/>
          </p:nvPr>
        </p:nvSpPr>
        <p:spPr>
          <a:xfrm>
            <a:off x="321309" y="1066800"/>
            <a:ext cx="8501380" cy="5539978"/>
          </a:xfrm>
        </p:spPr>
        <p:txBody>
          <a:bodyPr/>
          <a:lstStyle/>
          <a:p>
            <a:r>
              <a:rPr lang="en-IN" sz="2800" dirty="0"/>
              <a:t>When the target column is continuous, we use </a:t>
            </a:r>
            <a:r>
              <a:rPr lang="en-IN" sz="2800" b="1" dirty="0"/>
              <a:t>Gradient Boosting Regressor</a:t>
            </a:r>
            <a:r>
              <a:rPr lang="en-IN" sz="2800" dirty="0"/>
              <a:t> whereas when it is a classification problem, we use </a:t>
            </a:r>
            <a:r>
              <a:rPr lang="en-IN" sz="2800" b="1" dirty="0"/>
              <a:t>Gradient Boosting Classifier</a:t>
            </a:r>
            <a:r>
              <a:rPr lang="en-IN" sz="2800" dirty="0"/>
              <a:t>. </a:t>
            </a:r>
          </a:p>
          <a:p>
            <a:endParaRPr lang="en-IN" sz="2800" dirty="0"/>
          </a:p>
          <a:p>
            <a:r>
              <a:rPr lang="en-IN" sz="2800" dirty="0"/>
              <a:t>The only difference between the two is the </a:t>
            </a:r>
            <a:r>
              <a:rPr lang="en-IN" sz="2800" b="1" i="1" dirty="0"/>
              <a:t>“Loss function”</a:t>
            </a:r>
            <a:r>
              <a:rPr lang="en-IN" sz="2800" b="1" dirty="0"/>
              <a:t>.</a:t>
            </a:r>
            <a:r>
              <a:rPr lang="en-IN" sz="2800" dirty="0"/>
              <a:t> The objective here is to minimize this loss function by adding weak learners using gradient descent.</a:t>
            </a:r>
          </a:p>
          <a:p>
            <a:endParaRPr lang="en-IN" sz="2800" dirty="0"/>
          </a:p>
          <a:p>
            <a:r>
              <a:rPr lang="en-IN" sz="2800" dirty="0"/>
              <a:t> Since it is based on loss function hence for regression problems, we’ll have different loss functions like Mean squared error (</a:t>
            </a:r>
            <a:r>
              <a:rPr lang="en-IN" sz="2800" b="1" dirty="0"/>
              <a:t>MSE</a:t>
            </a:r>
            <a:r>
              <a:rPr lang="en-IN" sz="2800" dirty="0"/>
              <a:t>) and for classification, we will have different for </a:t>
            </a:r>
            <a:r>
              <a:rPr lang="en-IN" sz="2800" dirty="0" err="1"/>
              <a:t>e.g</a:t>
            </a:r>
            <a:r>
              <a:rPr lang="en-IN" sz="2800" dirty="0"/>
              <a:t> </a:t>
            </a:r>
            <a:r>
              <a:rPr lang="en-IN" sz="2800" b="1" dirty="0"/>
              <a:t>log-likelihood(BCE)</a:t>
            </a:r>
            <a:r>
              <a:rPr lang="en-IN" sz="2800" dirty="0"/>
              <a:t>.</a:t>
            </a:r>
          </a:p>
          <a:p>
            <a:endParaRPr lang="en-IN" dirty="0"/>
          </a:p>
        </p:txBody>
      </p:sp>
    </p:spTree>
    <p:extLst>
      <p:ext uri="{BB962C8B-B14F-4D97-AF65-F5344CB8AC3E}">
        <p14:creationId xmlns:p14="http://schemas.microsoft.com/office/powerpoint/2010/main" val="3001076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F7CB-690F-4754-87E0-96540C937063}"/>
              </a:ext>
            </a:extLst>
          </p:cNvPr>
          <p:cNvSpPr>
            <a:spLocks noGrp="1"/>
          </p:cNvSpPr>
          <p:nvPr>
            <p:ph type="title"/>
          </p:nvPr>
        </p:nvSpPr>
        <p:spPr>
          <a:xfrm>
            <a:off x="762001" y="90170"/>
            <a:ext cx="7696200" cy="2031325"/>
          </a:xfrm>
        </p:spPr>
        <p:txBody>
          <a:bodyPr/>
          <a:lstStyle/>
          <a:p>
            <a:r>
              <a:rPr lang="en-IN" b="1" i="1" dirty="0"/>
              <a:t>How Gradient Boosting Works</a:t>
            </a:r>
            <a:br>
              <a:rPr lang="en-IN" dirty="0"/>
            </a:br>
            <a:endParaRPr lang="en-IN" dirty="0"/>
          </a:p>
        </p:txBody>
      </p:sp>
      <p:sp>
        <p:nvSpPr>
          <p:cNvPr id="3" name="Text Placeholder 2">
            <a:extLst>
              <a:ext uri="{FF2B5EF4-FFF2-40B4-BE49-F238E27FC236}">
                <a16:creationId xmlns:a16="http://schemas.microsoft.com/office/drawing/2014/main" id="{C7DECC77-07FD-46F5-BDDA-01F8A796F706}"/>
              </a:ext>
            </a:extLst>
          </p:cNvPr>
          <p:cNvSpPr>
            <a:spLocks noGrp="1"/>
          </p:cNvSpPr>
          <p:nvPr>
            <p:ph type="body" idx="1"/>
          </p:nvPr>
        </p:nvSpPr>
        <p:spPr>
          <a:xfrm>
            <a:off x="457200" y="1752600"/>
            <a:ext cx="8501380" cy="4247317"/>
          </a:xfrm>
        </p:spPr>
        <p:txBody>
          <a:bodyPr/>
          <a:lstStyle/>
          <a:p>
            <a:pPr>
              <a:lnSpc>
                <a:spcPct val="150000"/>
              </a:lnSpc>
            </a:pPr>
            <a:r>
              <a:rPr lang="en-IN" sz="2800" dirty="0"/>
              <a:t>Gradient boosting involves three elements:</a:t>
            </a:r>
          </a:p>
          <a:p>
            <a:pPr>
              <a:lnSpc>
                <a:spcPct val="150000"/>
              </a:lnSpc>
            </a:pPr>
            <a:endParaRPr lang="en-IN" sz="2800" dirty="0"/>
          </a:p>
          <a:p>
            <a:pPr marL="342900" lvl="0" indent="-342900">
              <a:lnSpc>
                <a:spcPct val="150000"/>
              </a:lnSpc>
              <a:buFont typeface="Arial" panose="020B0604020202020204" pitchFamily="34" charset="0"/>
              <a:buChar char="•"/>
            </a:pPr>
            <a:r>
              <a:rPr lang="en-IN" sz="2800" dirty="0"/>
              <a:t>A loss function to be optimized.</a:t>
            </a:r>
          </a:p>
          <a:p>
            <a:pPr marL="342900" lvl="0" indent="-342900">
              <a:lnSpc>
                <a:spcPct val="150000"/>
              </a:lnSpc>
              <a:buFont typeface="Arial" panose="020B0604020202020204" pitchFamily="34" charset="0"/>
              <a:buChar char="•"/>
            </a:pPr>
            <a:r>
              <a:rPr lang="en-IN" sz="2800" dirty="0"/>
              <a:t>A weak learner to make predictions.</a:t>
            </a:r>
          </a:p>
          <a:p>
            <a:pPr marL="342900" lvl="0" indent="-342900">
              <a:lnSpc>
                <a:spcPct val="150000"/>
              </a:lnSpc>
              <a:buFont typeface="Arial" panose="020B0604020202020204" pitchFamily="34" charset="0"/>
              <a:buChar char="•"/>
            </a:pPr>
            <a:r>
              <a:rPr lang="en-IN" sz="2800" dirty="0"/>
              <a:t>An additive model to add weak learners to minimize the loss function.</a:t>
            </a:r>
          </a:p>
          <a:p>
            <a:endParaRPr lang="en-IN" dirty="0"/>
          </a:p>
        </p:txBody>
      </p:sp>
    </p:spTree>
    <p:extLst>
      <p:ext uri="{BB962C8B-B14F-4D97-AF65-F5344CB8AC3E}">
        <p14:creationId xmlns:p14="http://schemas.microsoft.com/office/powerpoint/2010/main" val="1076919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42E2-2A0D-471E-8E3D-6967E905AD4D}"/>
              </a:ext>
            </a:extLst>
          </p:cNvPr>
          <p:cNvSpPr>
            <a:spLocks noGrp="1"/>
          </p:cNvSpPr>
          <p:nvPr>
            <p:ph type="title"/>
          </p:nvPr>
        </p:nvSpPr>
        <p:spPr/>
        <p:txBody>
          <a:bodyPr/>
          <a:lstStyle/>
          <a:p>
            <a:r>
              <a:rPr lang="en-US" dirty="0"/>
              <a:t>XG Boost</a:t>
            </a:r>
            <a:endParaRPr lang="en-IN" dirty="0"/>
          </a:p>
        </p:txBody>
      </p:sp>
      <p:sp>
        <p:nvSpPr>
          <p:cNvPr id="3" name="Text Placeholder 2">
            <a:extLst>
              <a:ext uri="{FF2B5EF4-FFF2-40B4-BE49-F238E27FC236}">
                <a16:creationId xmlns:a16="http://schemas.microsoft.com/office/drawing/2014/main" id="{9A80571E-F977-46EB-88F8-D8F9CF8D9D33}"/>
              </a:ext>
            </a:extLst>
          </p:cNvPr>
          <p:cNvSpPr>
            <a:spLocks noGrp="1"/>
          </p:cNvSpPr>
          <p:nvPr>
            <p:ph type="body" idx="1"/>
          </p:nvPr>
        </p:nvSpPr>
        <p:spPr>
          <a:xfrm>
            <a:off x="321309" y="1371600"/>
            <a:ext cx="8501380" cy="5170646"/>
          </a:xfrm>
        </p:spPr>
        <p:txBody>
          <a:bodyPr/>
          <a:lstStyle/>
          <a:p>
            <a:pPr marL="342900" indent="-342900" fontAlgn="base">
              <a:buFont typeface="Arial" panose="020B0604020202020204" pitchFamily="34" charset="0"/>
              <a:buChar char="•"/>
            </a:pPr>
            <a:r>
              <a:rPr lang="en-IN" dirty="0" err="1"/>
              <a:t>XGBoost</a:t>
            </a:r>
            <a:r>
              <a:rPr lang="en-IN" u="sng" dirty="0"/>
              <a:t> </a:t>
            </a:r>
            <a:r>
              <a:rPr lang="en-IN" dirty="0"/>
              <a:t>is also a boosting machine learning algorithm, which is the next version on top of the gradient boosting algorithm. </a:t>
            </a:r>
          </a:p>
          <a:p>
            <a:pPr marL="342900" indent="-342900" fontAlgn="base">
              <a:buFont typeface="Arial" panose="020B0604020202020204" pitchFamily="34" charset="0"/>
              <a:buChar char="•"/>
            </a:pPr>
            <a:endParaRPr lang="en-IN" dirty="0"/>
          </a:p>
          <a:p>
            <a:pPr marL="342900" indent="-342900" fontAlgn="base">
              <a:buFont typeface="Arial" panose="020B0604020202020204" pitchFamily="34" charset="0"/>
              <a:buChar char="•"/>
            </a:pPr>
            <a:r>
              <a:rPr lang="en-IN" dirty="0"/>
              <a:t>The full name of the </a:t>
            </a:r>
            <a:r>
              <a:rPr lang="en-IN" dirty="0" err="1"/>
              <a:t>XGBoost</a:t>
            </a:r>
            <a:r>
              <a:rPr lang="en-IN" dirty="0"/>
              <a:t> algorithm is </a:t>
            </a:r>
            <a:r>
              <a:rPr lang="en-IN" b="1" dirty="0"/>
              <a:t>the </a:t>
            </a:r>
            <a:r>
              <a:rPr lang="en-IN" b="1" dirty="0" err="1"/>
              <a:t>eXtreme</a:t>
            </a:r>
            <a:r>
              <a:rPr lang="en-IN" b="1" dirty="0"/>
              <a:t> Gradient Boosting algorithm</a:t>
            </a:r>
            <a:r>
              <a:rPr lang="en-IN" dirty="0"/>
              <a:t>, as the name suggests it is an extreme version of the previous gradient boosting algorithm.</a:t>
            </a:r>
          </a:p>
          <a:p>
            <a:pPr marL="342900" indent="-342900" fontAlgn="base">
              <a:buFont typeface="Arial" panose="020B0604020202020204" pitchFamily="34" charset="0"/>
              <a:buChar char="•"/>
            </a:pPr>
            <a:endParaRPr lang="en-IN" dirty="0"/>
          </a:p>
          <a:p>
            <a:pPr marL="342900" indent="-342900" fontAlgn="base">
              <a:buFont typeface="Arial" panose="020B0604020202020204" pitchFamily="34" charset="0"/>
              <a:buChar char="•"/>
            </a:pPr>
            <a:r>
              <a:rPr lang="en-IN" dirty="0"/>
              <a:t>The main difference between </a:t>
            </a:r>
            <a:r>
              <a:rPr lang="en-IN" dirty="0" err="1"/>
              <a:t>GradientBoosting</a:t>
            </a:r>
            <a:r>
              <a:rPr lang="en-IN" dirty="0"/>
              <a:t> is </a:t>
            </a:r>
            <a:r>
              <a:rPr lang="en-IN" dirty="0" err="1"/>
              <a:t>XGBoost</a:t>
            </a:r>
            <a:r>
              <a:rPr lang="en-IN" dirty="0"/>
              <a:t> is that </a:t>
            </a:r>
            <a:r>
              <a:rPr lang="en-IN" dirty="0" err="1"/>
              <a:t>XGbost</a:t>
            </a:r>
            <a:r>
              <a:rPr lang="en-IN" dirty="0"/>
              <a:t> uses a </a:t>
            </a:r>
            <a:r>
              <a:rPr lang="en-IN" b="1" dirty="0"/>
              <a:t>regularization</a:t>
            </a:r>
            <a:r>
              <a:rPr lang="en-IN" dirty="0"/>
              <a:t> technique in it.  In simple words, it is a regularized form of the existing gradient-boosting algorithm.</a:t>
            </a:r>
          </a:p>
          <a:p>
            <a:pPr marL="342900" indent="-342900" fontAlgn="base">
              <a:buFont typeface="Arial" panose="020B0604020202020204" pitchFamily="34" charset="0"/>
              <a:buChar char="•"/>
            </a:pPr>
            <a:endParaRPr lang="en-IN" dirty="0"/>
          </a:p>
          <a:p>
            <a:pPr marL="342900" indent="-342900" fontAlgn="base">
              <a:buFont typeface="Arial" panose="020B0604020202020204" pitchFamily="34" charset="0"/>
              <a:buChar char="•"/>
            </a:pPr>
            <a:r>
              <a:rPr lang="en-IN" dirty="0"/>
              <a:t>Due to this, </a:t>
            </a:r>
            <a:r>
              <a:rPr lang="en-IN" dirty="0" err="1"/>
              <a:t>XGBoost</a:t>
            </a:r>
            <a:r>
              <a:rPr lang="en-IN" dirty="0"/>
              <a:t> </a:t>
            </a:r>
            <a:r>
              <a:rPr lang="en-IN" b="1" dirty="0"/>
              <a:t>performs</a:t>
            </a:r>
            <a:r>
              <a:rPr lang="en-IN" dirty="0"/>
              <a:t> </a:t>
            </a:r>
            <a:r>
              <a:rPr lang="en-IN" b="1" dirty="0"/>
              <a:t>better</a:t>
            </a:r>
            <a:r>
              <a:rPr lang="en-IN" dirty="0"/>
              <a:t> than a normal gradient boosting algorithm and that is why it is much faster than that also. </a:t>
            </a:r>
          </a:p>
        </p:txBody>
      </p:sp>
    </p:spTree>
    <p:extLst>
      <p:ext uri="{BB962C8B-B14F-4D97-AF65-F5344CB8AC3E}">
        <p14:creationId xmlns:p14="http://schemas.microsoft.com/office/powerpoint/2010/main" val="74894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DCBF386-98DB-442B-8676-1E98F8B03226}"/>
              </a:ext>
            </a:extLst>
          </p:cNvPr>
          <p:cNvSpPr>
            <a:spLocks noGrp="1"/>
          </p:cNvSpPr>
          <p:nvPr>
            <p:ph type="title" idx="4294967295"/>
          </p:nvPr>
        </p:nvSpPr>
        <p:spPr>
          <a:xfrm>
            <a:off x="1676400" y="609600"/>
            <a:ext cx="5217541" cy="695960"/>
          </a:xfrm>
        </p:spPr>
        <p:txBody>
          <a:bodyPr/>
          <a:lstStyle/>
          <a:p>
            <a:r>
              <a:rPr lang="en-US" altLang="en-US" b="1" dirty="0"/>
              <a:t>Decision trees</a:t>
            </a:r>
          </a:p>
        </p:txBody>
      </p:sp>
      <p:sp>
        <p:nvSpPr>
          <p:cNvPr id="67587" name="Rectangle 3">
            <a:extLst>
              <a:ext uri="{FF2B5EF4-FFF2-40B4-BE49-F238E27FC236}">
                <a16:creationId xmlns:a16="http://schemas.microsoft.com/office/drawing/2014/main" id="{6BECE4B7-5991-45B8-A1A4-FF69521E7584}"/>
              </a:ext>
            </a:extLst>
          </p:cNvPr>
          <p:cNvSpPr>
            <a:spLocks noGrp="1"/>
          </p:cNvSpPr>
          <p:nvPr>
            <p:ph type="body" idx="4294967295"/>
          </p:nvPr>
        </p:nvSpPr>
        <p:spPr>
          <a:xfrm>
            <a:off x="457200" y="1981200"/>
            <a:ext cx="8686800" cy="3139321"/>
          </a:xfrm>
        </p:spPr>
        <p:txBody>
          <a:bodyPr/>
          <a:lstStyle/>
          <a:p>
            <a:pPr>
              <a:buFont typeface="Arial" panose="020B0604020202020204" pitchFamily="34" charset="0"/>
              <a:buChar char="•"/>
            </a:pPr>
            <a:r>
              <a:rPr lang="en-US" altLang="en-US" sz="3600" b="0" dirty="0"/>
              <a:t> Non-linear classifier</a:t>
            </a:r>
          </a:p>
          <a:p>
            <a:pPr>
              <a:buFont typeface="Arial" panose="020B0604020202020204" pitchFamily="34" charset="0"/>
              <a:buChar char="•"/>
            </a:pPr>
            <a:r>
              <a:rPr lang="en-US" altLang="en-US" sz="3600" b="0" dirty="0"/>
              <a:t> Easy to use </a:t>
            </a:r>
          </a:p>
          <a:p>
            <a:pPr>
              <a:buFont typeface="Arial" panose="020B0604020202020204" pitchFamily="34" charset="0"/>
              <a:buChar char="•"/>
            </a:pPr>
            <a:r>
              <a:rPr lang="en-US" altLang="en-US" sz="3600" b="0" dirty="0"/>
              <a:t> Easy to interpret</a:t>
            </a:r>
          </a:p>
          <a:p>
            <a:pPr>
              <a:buFont typeface="Arial" panose="020B0604020202020204" pitchFamily="34" charset="0"/>
              <a:buChar char="•"/>
            </a:pPr>
            <a:r>
              <a:rPr lang="en-US" altLang="en-US" sz="3600" b="0" dirty="0"/>
              <a:t> Susceptible to overfitting but can be</a:t>
            </a:r>
          </a:p>
          <a:p>
            <a:r>
              <a:rPr lang="en-US" altLang="en-US" sz="3600" dirty="0"/>
              <a:t>  </a:t>
            </a:r>
            <a:r>
              <a:rPr lang="en-US" altLang="en-US" sz="3600" b="0" dirty="0"/>
              <a:t> avoided. </a:t>
            </a:r>
          </a:p>
          <a:p>
            <a:endParaRPr lang="en-US" altLang="en-US" b="0" dirty="0"/>
          </a:p>
        </p:txBody>
      </p:sp>
    </p:spTree>
    <p:extLst>
      <p:ext uri="{BB962C8B-B14F-4D97-AF65-F5344CB8AC3E}">
        <p14:creationId xmlns:p14="http://schemas.microsoft.com/office/powerpoint/2010/main" val="2272018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7334-F07D-49E4-8FE1-727FB7FC98A9}"/>
              </a:ext>
            </a:extLst>
          </p:cNvPr>
          <p:cNvSpPr>
            <a:spLocks noGrp="1"/>
          </p:cNvSpPr>
          <p:nvPr>
            <p:ph type="title"/>
          </p:nvPr>
        </p:nvSpPr>
        <p:spPr>
          <a:xfrm>
            <a:off x="1963229" y="90170"/>
            <a:ext cx="5217541" cy="1354217"/>
          </a:xfrm>
        </p:spPr>
        <p:txBody>
          <a:bodyPr/>
          <a:lstStyle/>
          <a:p>
            <a:r>
              <a:rPr lang="en-IN" b="1" i="1" dirty="0" err="1"/>
              <a:t>CatBoost</a:t>
            </a:r>
            <a:br>
              <a:rPr lang="en-IN" dirty="0"/>
            </a:br>
            <a:endParaRPr lang="en-IN" dirty="0"/>
          </a:p>
        </p:txBody>
      </p:sp>
      <p:sp>
        <p:nvSpPr>
          <p:cNvPr id="3" name="Text Placeholder 2">
            <a:extLst>
              <a:ext uri="{FF2B5EF4-FFF2-40B4-BE49-F238E27FC236}">
                <a16:creationId xmlns:a16="http://schemas.microsoft.com/office/drawing/2014/main" id="{9DA9B16F-0E0F-4CB0-84C1-5256B03A11DC}"/>
              </a:ext>
            </a:extLst>
          </p:cNvPr>
          <p:cNvSpPr>
            <a:spLocks noGrp="1"/>
          </p:cNvSpPr>
          <p:nvPr>
            <p:ph type="body" idx="1"/>
          </p:nvPr>
        </p:nvSpPr>
        <p:spPr>
          <a:xfrm>
            <a:off x="228600" y="1227852"/>
            <a:ext cx="8501380" cy="5909310"/>
          </a:xfrm>
        </p:spPr>
        <p:txBody>
          <a:bodyPr/>
          <a:lstStyle/>
          <a:p>
            <a:pPr marL="342900" indent="-342900">
              <a:buFont typeface="Arial" panose="020B0604020202020204" pitchFamily="34" charset="0"/>
              <a:buChar char="•"/>
            </a:pPr>
            <a:r>
              <a:rPr lang="en-IN" dirty="0"/>
              <a:t>“</a:t>
            </a:r>
            <a:r>
              <a:rPr lang="en-IN" dirty="0" err="1"/>
              <a:t>CatBoost</a:t>
            </a:r>
            <a:r>
              <a:rPr lang="en-IN" dirty="0"/>
              <a:t>” name comes from two words “</a:t>
            </a:r>
            <a:r>
              <a:rPr lang="en-IN" b="1" dirty="0"/>
              <a:t>Category</a:t>
            </a:r>
            <a:r>
              <a:rPr lang="en-IN" dirty="0"/>
              <a:t>” and “</a:t>
            </a:r>
            <a:r>
              <a:rPr lang="en-IN" b="1" dirty="0"/>
              <a:t>Boosting</a:t>
            </a:r>
            <a:r>
              <a:rPr lang="en-IN" dirty="0"/>
              <a:t>”. This algorithm works well with multiple Categories of data, such as audio, text, image including historical data.</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“Boost” comes from a gradient boosting machine learning algorithm as this library is based on a gradient boosting library.  </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It can also return very good results with relatively less data, unlike DL models that need to learn from a massive amount of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err="1"/>
              <a:t>CatBoost</a:t>
            </a:r>
            <a:r>
              <a:rPr lang="en-IN" dirty="0"/>
              <a:t> uses a combination of ordered boosting, random permutations and gradient-based optimization to achieve high performance.</a:t>
            </a:r>
          </a:p>
          <a:p>
            <a:endParaRPr lang="en-IN" dirty="0"/>
          </a:p>
          <a:p>
            <a:endParaRPr lang="en-IN" dirty="0"/>
          </a:p>
        </p:txBody>
      </p:sp>
    </p:spTree>
    <p:extLst>
      <p:ext uri="{BB962C8B-B14F-4D97-AF65-F5344CB8AC3E}">
        <p14:creationId xmlns:p14="http://schemas.microsoft.com/office/powerpoint/2010/main" val="565977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EACD-540E-4A80-A678-3152F3225443}"/>
              </a:ext>
            </a:extLst>
          </p:cNvPr>
          <p:cNvSpPr>
            <a:spLocks noGrp="1"/>
          </p:cNvSpPr>
          <p:nvPr>
            <p:ph type="title"/>
          </p:nvPr>
        </p:nvSpPr>
        <p:spPr/>
        <p:txBody>
          <a:bodyPr/>
          <a:lstStyle/>
          <a:p>
            <a:r>
              <a:rPr lang="en-US" dirty="0" err="1"/>
              <a:t>LightGBM</a:t>
            </a:r>
            <a:endParaRPr lang="en-IN" dirty="0"/>
          </a:p>
        </p:txBody>
      </p:sp>
      <p:sp>
        <p:nvSpPr>
          <p:cNvPr id="3" name="Text Placeholder 2">
            <a:extLst>
              <a:ext uri="{FF2B5EF4-FFF2-40B4-BE49-F238E27FC236}">
                <a16:creationId xmlns:a16="http://schemas.microsoft.com/office/drawing/2014/main" id="{D004EE68-AAFF-4FCB-BB86-75E0029A6427}"/>
              </a:ext>
            </a:extLst>
          </p:cNvPr>
          <p:cNvSpPr>
            <a:spLocks noGrp="1"/>
          </p:cNvSpPr>
          <p:nvPr>
            <p:ph type="body" idx="1"/>
          </p:nvPr>
        </p:nvSpPr>
        <p:spPr>
          <a:xfrm>
            <a:off x="321309" y="1392343"/>
            <a:ext cx="8501380" cy="5539978"/>
          </a:xfrm>
        </p:spPr>
        <p:txBody>
          <a:bodyPr/>
          <a:lstStyle/>
          <a:p>
            <a:pPr marL="342900" indent="-342900" fontAlgn="base">
              <a:buFont typeface="Arial" panose="020B0604020202020204" pitchFamily="34" charset="0"/>
              <a:buChar char="•"/>
            </a:pPr>
            <a:r>
              <a:rPr lang="en-IN" dirty="0"/>
              <a:t>A gradient boosting solution for tree-based models called </a:t>
            </a:r>
            <a:r>
              <a:rPr lang="en-IN" b="1" dirty="0" err="1"/>
              <a:t>LightGBM</a:t>
            </a:r>
            <a:r>
              <a:rPr lang="en-IN" dirty="0"/>
              <a:t> attempts to be quicker and more effective than previous frameworks. </a:t>
            </a:r>
          </a:p>
          <a:p>
            <a:pPr marL="342900" indent="-342900" fontAlgn="base">
              <a:buFont typeface="Arial" panose="020B0604020202020204" pitchFamily="34" charset="0"/>
              <a:buChar char="•"/>
            </a:pPr>
            <a:endParaRPr lang="en-IN" dirty="0"/>
          </a:p>
          <a:p>
            <a:pPr marL="342900" indent="-342900" fontAlgn="base">
              <a:buFont typeface="Arial" panose="020B0604020202020204" pitchFamily="34" charset="0"/>
              <a:buChar char="•"/>
            </a:pPr>
            <a:r>
              <a:rPr lang="en-IN" b="1" dirty="0" err="1"/>
              <a:t>Guolin</a:t>
            </a:r>
            <a:r>
              <a:rPr lang="en-IN" b="1" dirty="0"/>
              <a:t> </a:t>
            </a:r>
            <a:r>
              <a:rPr lang="en-IN" b="1" dirty="0" err="1"/>
              <a:t>Ke</a:t>
            </a:r>
            <a:r>
              <a:rPr lang="en-IN" b="1" dirty="0"/>
              <a:t> </a:t>
            </a:r>
            <a:r>
              <a:rPr lang="en-IN" dirty="0"/>
              <a:t>and his group at Microsoft Research Asia created it in 2017. </a:t>
            </a:r>
          </a:p>
          <a:p>
            <a:pPr marL="342900" indent="-342900" fontAlgn="base">
              <a:buFont typeface="Arial" panose="020B0604020202020204" pitchFamily="34" charset="0"/>
              <a:buChar char="•"/>
            </a:pPr>
            <a:endParaRPr lang="en-IN" dirty="0"/>
          </a:p>
          <a:p>
            <a:pPr marL="342900" indent="-342900" fontAlgn="base">
              <a:buFont typeface="Arial" panose="020B0604020202020204" pitchFamily="34" charset="0"/>
              <a:buChar char="•"/>
            </a:pPr>
            <a:r>
              <a:rPr lang="en-IN" dirty="0"/>
              <a:t>The acronym </a:t>
            </a:r>
            <a:r>
              <a:rPr lang="en-IN" dirty="0" err="1"/>
              <a:t>LightGBM</a:t>
            </a:r>
            <a:r>
              <a:rPr lang="en-IN" dirty="0"/>
              <a:t> stands for “Light Gradient Boosting Machine,” where “light” alludes to the machine’s fast speed and little resource use.</a:t>
            </a:r>
          </a:p>
          <a:p>
            <a:pPr marL="342900" indent="-342900" fontAlgn="base">
              <a:buFont typeface="Arial" panose="020B0604020202020204" pitchFamily="34" charset="0"/>
              <a:buChar char="•"/>
            </a:pPr>
            <a:endParaRPr lang="en-IN" dirty="0"/>
          </a:p>
          <a:p>
            <a:pPr marL="342900" indent="-342900">
              <a:buFont typeface="Arial" panose="020B0604020202020204" pitchFamily="34" charset="0"/>
              <a:buChar char="•"/>
            </a:pPr>
            <a:r>
              <a:rPr lang="en-IN" dirty="0"/>
              <a:t>Gradient-based One-Side Sampling (GOSS) and Exclusive Feature Bundling (EFB) are two cutting-edge methods that </a:t>
            </a:r>
            <a:r>
              <a:rPr lang="en-IN" dirty="0" err="1"/>
              <a:t>LightGBM</a:t>
            </a:r>
            <a:r>
              <a:rPr lang="en-IN" dirty="0"/>
              <a:t> employs to enhance the tree learning procedure. </a:t>
            </a:r>
          </a:p>
          <a:p>
            <a:endParaRPr lang="en-IN" dirty="0"/>
          </a:p>
        </p:txBody>
      </p:sp>
    </p:spTree>
    <p:extLst>
      <p:ext uri="{BB962C8B-B14F-4D97-AF65-F5344CB8AC3E}">
        <p14:creationId xmlns:p14="http://schemas.microsoft.com/office/powerpoint/2010/main" val="1170454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06AB-6D2A-4131-A5E9-620EA59BCB26}"/>
              </a:ext>
            </a:extLst>
          </p:cNvPr>
          <p:cNvSpPr>
            <a:spLocks noGrp="1"/>
          </p:cNvSpPr>
          <p:nvPr>
            <p:ph type="title"/>
          </p:nvPr>
        </p:nvSpPr>
        <p:spPr>
          <a:xfrm>
            <a:off x="1963229" y="90170"/>
            <a:ext cx="5217541" cy="677108"/>
          </a:xfrm>
        </p:spPr>
        <p:txBody>
          <a:bodyPr/>
          <a:lstStyle/>
          <a:p>
            <a:r>
              <a:rPr lang="en-IN" dirty="0"/>
              <a:t>Stacking</a:t>
            </a:r>
          </a:p>
        </p:txBody>
      </p:sp>
      <p:sp>
        <p:nvSpPr>
          <p:cNvPr id="3" name="Text Placeholder 2">
            <a:extLst>
              <a:ext uri="{FF2B5EF4-FFF2-40B4-BE49-F238E27FC236}">
                <a16:creationId xmlns:a16="http://schemas.microsoft.com/office/drawing/2014/main" id="{2397D209-C0F8-4934-B353-7D0D5EDB86BE}"/>
              </a:ext>
            </a:extLst>
          </p:cNvPr>
          <p:cNvSpPr>
            <a:spLocks noGrp="1"/>
          </p:cNvSpPr>
          <p:nvPr>
            <p:ph type="body" idx="1"/>
          </p:nvPr>
        </p:nvSpPr>
        <p:spPr>
          <a:xfrm>
            <a:off x="321309" y="1392343"/>
            <a:ext cx="8501380" cy="4431983"/>
          </a:xfrm>
        </p:spPr>
        <p:txBody>
          <a:bodyPr/>
          <a:lstStyle/>
          <a:p>
            <a:pPr marL="342900" indent="-342900">
              <a:buFont typeface="Arial" panose="020B0604020202020204" pitchFamily="34" charset="0"/>
              <a:buChar char="•"/>
            </a:pPr>
            <a:r>
              <a:rPr lang="en-US" dirty="0"/>
              <a:t>It is based on a simple idea: instead of using trivial functions (such as hard voting) to aggregate the predictions of all predictors in an ensemble, why don’t we train a </a:t>
            </a:r>
            <a:r>
              <a:rPr lang="en-US" b="1" dirty="0"/>
              <a:t>model</a:t>
            </a:r>
            <a:r>
              <a:rPr lang="en-US" dirty="0"/>
              <a:t> to perform this aggregation?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Figure shows (next slide) such an ensemble performing a regression task on a new instance.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Each of the bottom three predictors predicts a different value (3.1, 2.7, and 2.9), and then the final predictor (called a blender, or a meta learner) takes these predictions as inputs and makes the final prediction (3.0).</a:t>
            </a:r>
            <a:endParaRPr lang="en-IN" dirty="0"/>
          </a:p>
        </p:txBody>
      </p:sp>
    </p:spTree>
    <p:extLst>
      <p:ext uri="{BB962C8B-B14F-4D97-AF65-F5344CB8AC3E}">
        <p14:creationId xmlns:p14="http://schemas.microsoft.com/office/powerpoint/2010/main" val="60162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3EB987-2441-4758-B965-0181269DA5DA}"/>
              </a:ext>
            </a:extLst>
          </p:cNvPr>
          <p:cNvPicPr>
            <a:picLocks noChangeAspect="1"/>
          </p:cNvPicPr>
          <p:nvPr/>
        </p:nvPicPr>
        <p:blipFill>
          <a:blip r:embed="rId2"/>
          <a:stretch>
            <a:fillRect/>
          </a:stretch>
        </p:blipFill>
        <p:spPr>
          <a:xfrm>
            <a:off x="1600200" y="762000"/>
            <a:ext cx="5026423" cy="4381500"/>
          </a:xfrm>
          <a:prstGeom prst="rect">
            <a:avLst/>
          </a:prstGeom>
        </p:spPr>
      </p:pic>
      <p:sp>
        <p:nvSpPr>
          <p:cNvPr id="5" name="Rectangle 4">
            <a:extLst>
              <a:ext uri="{FF2B5EF4-FFF2-40B4-BE49-F238E27FC236}">
                <a16:creationId xmlns:a16="http://schemas.microsoft.com/office/drawing/2014/main" id="{FB4B645B-6000-4563-AE59-F58B5B79C808}"/>
              </a:ext>
            </a:extLst>
          </p:cNvPr>
          <p:cNvSpPr/>
          <p:nvPr/>
        </p:nvSpPr>
        <p:spPr>
          <a:xfrm>
            <a:off x="1295400" y="5772834"/>
            <a:ext cx="6096000" cy="430887"/>
          </a:xfrm>
          <a:prstGeom prst="rect">
            <a:avLst/>
          </a:prstGeom>
        </p:spPr>
        <p:txBody>
          <a:bodyPr wrap="square">
            <a:spAutoFit/>
          </a:bodyPr>
          <a:lstStyle/>
          <a:p>
            <a:r>
              <a:rPr lang="en-US" sz="2200" b="1" i="1" dirty="0">
                <a:latin typeface="MinionPro-It"/>
              </a:rPr>
              <a:t>Aggregating predictions using a blending predictor</a:t>
            </a:r>
            <a:endParaRPr lang="en-IN" sz="2200" b="1" dirty="0"/>
          </a:p>
        </p:txBody>
      </p:sp>
    </p:spTree>
    <p:extLst>
      <p:ext uri="{BB962C8B-B14F-4D97-AF65-F5344CB8AC3E}">
        <p14:creationId xmlns:p14="http://schemas.microsoft.com/office/powerpoint/2010/main" val="118139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64BA-53D0-4653-9FD8-4B654243FE45}"/>
              </a:ext>
            </a:extLst>
          </p:cNvPr>
          <p:cNvSpPr>
            <a:spLocks noGrp="1"/>
          </p:cNvSpPr>
          <p:nvPr>
            <p:ph type="title"/>
          </p:nvPr>
        </p:nvSpPr>
        <p:spPr>
          <a:xfrm>
            <a:off x="1963229" y="90170"/>
            <a:ext cx="5217541" cy="677108"/>
          </a:xfrm>
        </p:spPr>
        <p:txBody>
          <a:bodyPr/>
          <a:lstStyle/>
          <a:p>
            <a:r>
              <a:rPr lang="en-IN" i="1" dirty="0"/>
              <a:t>Training the first layer</a:t>
            </a:r>
            <a:endParaRPr lang="en-IN" dirty="0"/>
          </a:p>
        </p:txBody>
      </p:sp>
      <p:pic>
        <p:nvPicPr>
          <p:cNvPr id="4" name="Picture 3">
            <a:extLst>
              <a:ext uri="{FF2B5EF4-FFF2-40B4-BE49-F238E27FC236}">
                <a16:creationId xmlns:a16="http://schemas.microsoft.com/office/drawing/2014/main" id="{EBAB3CCB-8618-4C85-972B-F348CF858F58}"/>
              </a:ext>
            </a:extLst>
          </p:cNvPr>
          <p:cNvPicPr>
            <a:picLocks noChangeAspect="1"/>
          </p:cNvPicPr>
          <p:nvPr/>
        </p:nvPicPr>
        <p:blipFill>
          <a:blip r:embed="rId2"/>
          <a:stretch>
            <a:fillRect/>
          </a:stretch>
        </p:blipFill>
        <p:spPr>
          <a:xfrm>
            <a:off x="1674220" y="1143000"/>
            <a:ext cx="5795558" cy="3694882"/>
          </a:xfrm>
          <a:prstGeom prst="rect">
            <a:avLst/>
          </a:prstGeom>
        </p:spPr>
      </p:pic>
      <p:sp>
        <p:nvSpPr>
          <p:cNvPr id="5" name="Rectangle 4">
            <a:extLst>
              <a:ext uri="{FF2B5EF4-FFF2-40B4-BE49-F238E27FC236}">
                <a16:creationId xmlns:a16="http://schemas.microsoft.com/office/drawing/2014/main" id="{94541113-268B-4D3D-9FA3-6B1D2CC45573}"/>
              </a:ext>
            </a:extLst>
          </p:cNvPr>
          <p:cNvSpPr/>
          <p:nvPr/>
        </p:nvSpPr>
        <p:spPr>
          <a:xfrm>
            <a:off x="533400" y="5410200"/>
            <a:ext cx="8458200" cy="461665"/>
          </a:xfrm>
          <a:prstGeom prst="rect">
            <a:avLst/>
          </a:prstGeom>
        </p:spPr>
        <p:txBody>
          <a:bodyPr wrap="square">
            <a:spAutoFit/>
          </a:bodyPr>
          <a:lstStyle/>
          <a:p>
            <a:r>
              <a:rPr lang="en-US" sz="2400" dirty="0">
                <a:latin typeface="MinionPro-Regular"/>
              </a:rPr>
              <a:t>To train the blender, a common approach is to use a hold-out set</a:t>
            </a:r>
            <a:endParaRPr lang="en-IN" sz="2400" dirty="0"/>
          </a:p>
        </p:txBody>
      </p:sp>
    </p:spTree>
    <p:extLst>
      <p:ext uri="{BB962C8B-B14F-4D97-AF65-F5344CB8AC3E}">
        <p14:creationId xmlns:p14="http://schemas.microsoft.com/office/powerpoint/2010/main" val="680944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38D-1F6A-477E-8514-A4D2BCA1230D}"/>
              </a:ext>
            </a:extLst>
          </p:cNvPr>
          <p:cNvSpPr>
            <a:spLocks noGrp="1"/>
          </p:cNvSpPr>
          <p:nvPr>
            <p:ph type="title"/>
          </p:nvPr>
        </p:nvSpPr>
        <p:spPr>
          <a:xfrm>
            <a:off x="1963229" y="90170"/>
            <a:ext cx="5217541" cy="553998"/>
          </a:xfrm>
        </p:spPr>
        <p:txBody>
          <a:bodyPr/>
          <a:lstStyle/>
          <a:p>
            <a:r>
              <a:rPr lang="en-IN" sz="3600" i="1" dirty="0"/>
              <a:t>Training the blender</a:t>
            </a:r>
            <a:endParaRPr lang="en-IN" sz="3600" dirty="0"/>
          </a:p>
        </p:txBody>
      </p:sp>
      <p:pic>
        <p:nvPicPr>
          <p:cNvPr id="4" name="Picture 3">
            <a:extLst>
              <a:ext uri="{FF2B5EF4-FFF2-40B4-BE49-F238E27FC236}">
                <a16:creationId xmlns:a16="http://schemas.microsoft.com/office/drawing/2014/main" id="{583B203A-3DB8-4DC9-A261-259D8E373D7F}"/>
              </a:ext>
            </a:extLst>
          </p:cNvPr>
          <p:cNvPicPr>
            <a:picLocks noChangeAspect="1"/>
          </p:cNvPicPr>
          <p:nvPr/>
        </p:nvPicPr>
        <p:blipFill>
          <a:blip r:embed="rId2"/>
          <a:stretch>
            <a:fillRect/>
          </a:stretch>
        </p:blipFill>
        <p:spPr>
          <a:xfrm>
            <a:off x="1848468" y="1066800"/>
            <a:ext cx="5447064" cy="5389127"/>
          </a:xfrm>
          <a:prstGeom prst="rect">
            <a:avLst/>
          </a:prstGeom>
        </p:spPr>
      </p:pic>
    </p:spTree>
    <p:extLst>
      <p:ext uri="{BB962C8B-B14F-4D97-AF65-F5344CB8AC3E}">
        <p14:creationId xmlns:p14="http://schemas.microsoft.com/office/powerpoint/2010/main" val="2778307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231E-DDD9-4EF3-ADD2-F7B1886BF91E}"/>
              </a:ext>
            </a:extLst>
          </p:cNvPr>
          <p:cNvSpPr>
            <a:spLocks noGrp="1"/>
          </p:cNvSpPr>
          <p:nvPr>
            <p:ph type="title"/>
          </p:nvPr>
        </p:nvSpPr>
        <p:spPr>
          <a:xfrm>
            <a:off x="381000" y="90170"/>
            <a:ext cx="8610599" cy="1107996"/>
          </a:xfrm>
        </p:spPr>
        <p:txBody>
          <a:bodyPr/>
          <a:lstStyle/>
          <a:p>
            <a:r>
              <a:rPr lang="en-US" sz="3600" i="1" dirty="0"/>
              <a:t>Predictions in a multilayer stacking ensemble</a:t>
            </a:r>
            <a:endParaRPr lang="en-IN" sz="3600" dirty="0"/>
          </a:p>
        </p:txBody>
      </p:sp>
      <p:pic>
        <p:nvPicPr>
          <p:cNvPr id="4" name="Picture 3">
            <a:extLst>
              <a:ext uri="{FF2B5EF4-FFF2-40B4-BE49-F238E27FC236}">
                <a16:creationId xmlns:a16="http://schemas.microsoft.com/office/drawing/2014/main" id="{36037DF3-9197-4AD6-82EB-A0D475A5B46E}"/>
              </a:ext>
            </a:extLst>
          </p:cNvPr>
          <p:cNvPicPr>
            <a:picLocks noChangeAspect="1"/>
          </p:cNvPicPr>
          <p:nvPr/>
        </p:nvPicPr>
        <p:blipFill>
          <a:blip r:embed="rId2"/>
          <a:stretch>
            <a:fillRect/>
          </a:stretch>
        </p:blipFill>
        <p:spPr>
          <a:xfrm>
            <a:off x="1981200" y="1295400"/>
            <a:ext cx="4495800" cy="4598157"/>
          </a:xfrm>
          <a:prstGeom prst="rect">
            <a:avLst/>
          </a:prstGeom>
        </p:spPr>
      </p:pic>
    </p:spTree>
    <p:extLst>
      <p:ext uri="{BB962C8B-B14F-4D97-AF65-F5344CB8AC3E}">
        <p14:creationId xmlns:p14="http://schemas.microsoft.com/office/powerpoint/2010/main" val="580784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35EB-64CE-4AF6-A926-2031240C7DB8}"/>
              </a:ext>
            </a:extLst>
          </p:cNvPr>
          <p:cNvSpPr>
            <a:spLocks noGrp="1"/>
          </p:cNvSpPr>
          <p:nvPr>
            <p:ph type="title"/>
          </p:nvPr>
        </p:nvSpPr>
        <p:spPr>
          <a:xfrm>
            <a:off x="1963229" y="90170"/>
            <a:ext cx="5217541" cy="1354217"/>
          </a:xfrm>
        </p:spPr>
        <p:txBody>
          <a:bodyPr/>
          <a:lstStyle/>
          <a:p>
            <a:r>
              <a:rPr lang="en-IN" dirty="0"/>
              <a:t>portions for MID Exam</a:t>
            </a:r>
            <a:br>
              <a:rPr lang="en-IN" dirty="0"/>
            </a:br>
            <a:endParaRPr lang="en-IN" dirty="0"/>
          </a:p>
        </p:txBody>
      </p:sp>
      <p:sp>
        <p:nvSpPr>
          <p:cNvPr id="3" name="Text Placeholder 2">
            <a:extLst>
              <a:ext uri="{FF2B5EF4-FFF2-40B4-BE49-F238E27FC236}">
                <a16:creationId xmlns:a16="http://schemas.microsoft.com/office/drawing/2014/main" id="{C10B543A-BACA-42D2-AFE2-FCFD0717EC76}"/>
              </a:ext>
            </a:extLst>
          </p:cNvPr>
          <p:cNvSpPr>
            <a:spLocks noGrp="1"/>
          </p:cNvSpPr>
          <p:nvPr>
            <p:ph type="body" idx="1"/>
          </p:nvPr>
        </p:nvSpPr>
        <p:spPr>
          <a:xfrm>
            <a:off x="321309" y="1392343"/>
            <a:ext cx="8501380" cy="4062651"/>
          </a:xfrm>
        </p:spPr>
        <p:txBody>
          <a:bodyPr/>
          <a:lstStyle/>
          <a:p>
            <a:endParaRPr lang="en-US" dirty="0"/>
          </a:p>
          <a:p>
            <a:endParaRPr lang="en-US" dirty="0"/>
          </a:p>
          <a:p>
            <a:endParaRPr lang="en-US" dirty="0"/>
          </a:p>
          <a:p>
            <a:r>
              <a:rPr lang="en-US" sz="3600" dirty="0"/>
              <a:t>K</a:t>
            </a:r>
            <a:r>
              <a:rPr lang="en-IN" sz="3600" dirty="0"/>
              <a:t>NN, Bias, Variance, Performance Evaluation of Model, VC Dimension, Linear Regression, MLE, MLE &amp; MSE, MLE &amp; BCE, Decision Trees, Bagging, Random Forest, Boosting</a:t>
            </a:r>
          </a:p>
          <a:p>
            <a:endParaRPr lang="en-US" dirty="0"/>
          </a:p>
          <a:p>
            <a:endParaRPr lang="en-IN" dirty="0"/>
          </a:p>
        </p:txBody>
      </p:sp>
    </p:spTree>
    <p:extLst>
      <p:ext uri="{BB962C8B-B14F-4D97-AF65-F5344CB8AC3E}">
        <p14:creationId xmlns:p14="http://schemas.microsoft.com/office/powerpoint/2010/main" val="408495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E8E8-E68E-4FC3-BBA1-C0807A25C76A}"/>
              </a:ext>
            </a:extLst>
          </p:cNvPr>
          <p:cNvSpPr>
            <a:spLocks noGrp="1"/>
          </p:cNvSpPr>
          <p:nvPr>
            <p:ph type="title"/>
          </p:nvPr>
        </p:nvSpPr>
        <p:spPr>
          <a:xfrm>
            <a:off x="1963229" y="90170"/>
            <a:ext cx="5217541" cy="677108"/>
          </a:xfrm>
        </p:spPr>
        <p:txBody>
          <a:bodyPr/>
          <a:lstStyle/>
          <a:p>
            <a:r>
              <a:rPr lang="en-IN" dirty="0"/>
              <a:t>Decision tree structure</a:t>
            </a:r>
          </a:p>
        </p:txBody>
      </p:sp>
      <p:pic>
        <p:nvPicPr>
          <p:cNvPr id="4" name="Picture 3">
            <a:extLst>
              <a:ext uri="{FF2B5EF4-FFF2-40B4-BE49-F238E27FC236}">
                <a16:creationId xmlns:a16="http://schemas.microsoft.com/office/drawing/2014/main" id="{889601D5-45BD-4AC1-8F1E-36FFE055A5BF}"/>
              </a:ext>
            </a:extLst>
          </p:cNvPr>
          <p:cNvPicPr>
            <a:picLocks noChangeAspect="1"/>
          </p:cNvPicPr>
          <p:nvPr/>
        </p:nvPicPr>
        <p:blipFill>
          <a:blip r:embed="rId2"/>
          <a:stretch>
            <a:fillRect/>
          </a:stretch>
        </p:blipFill>
        <p:spPr>
          <a:xfrm>
            <a:off x="1600200" y="2057400"/>
            <a:ext cx="5385450" cy="3352800"/>
          </a:xfrm>
          <a:prstGeom prst="rect">
            <a:avLst/>
          </a:prstGeom>
        </p:spPr>
      </p:pic>
    </p:spTree>
    <p:extLst>
      <p:ext uri="{BB962C8B-B14F-4D97-AF65-F5344CB8AC3E}">
        <p14:creationId xmlns:p14="http://schemas.microsoft.com/office/powerpoint/2010/main" val="214349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D8A4-A04F-425C-BD39-3CF2600810A6}"/>
              </a:ext>
            </a:extLst>
          </p:cNvPr>
          <p:cNvSpPr>
            <a:spLocks noGrp="1"/>
          </p:cNvSpPr>
          <p:nvPr>
            <p:ph type="title"/>
          </p:nvPr>
        </p:nvSpPr>
        <p:spPr>
          <a:xfrm>
            <a:off x="109221" y="90170"/>
            <a:ext cx="8501379" cy="2031325"/>
          </a:xfrm>
        </p:spPr>
        <p:txBody>
          <a:bodyPr/>
          <a:lstStyle/>
          <a:p>
            <a:r>
              <a:rPr lang="en-IN" dirty="0"/>
              <a:t>Disadvantages of the Decision Tree</a:t>
            </a:r>
            <a:br>
              <a:rPr lang="en-IN" dirty="0"/>
            </a:br>
            <a:endParaRPr lang="en-IN" dirty="0"/>
          </a:p>
        </p:txBody>
      </p:sp>
      <p:sp>
        <p:nvSpPr>
          <p:cNvPr id="3" name="Text Placeholder 2">
            <a:extLst>
              <a:ext uri="{FF2B5EF4-FFF2-40B4-BE49-F238E27FC236}">
                <a16:creationId xmlns:a16="http://schemas.microsoft.com/office/drawing/2014/main" id="{15AB4F86-EA41-4B7D-90F0-D8B4F81E7919}"/>
              </a:ext>
            </a:extLst>
          </p:cNvPr>
          <p:cNvSpPr>
            <a:spLocks noGrp="1"/>
          </p:cNvSpPr>
          <p:nvPr>
            <p:ph type="body" idx="1"/>
          </p:nvPr>
        </p:nvSpPr>
        <p:spPr>
          <a:xfrm>
            <a:off x="321310" y="1752600"/>
            <a:ext cx="8501380" cy="2954655"/>
          </a:xfrm>
        </p:spPr>
        <p:txBody>
          <a:bodyPr/>
          <a:lstStyle/>
          <a:p>
            <a:pPr marL="342900" lvl="0" indent="-342900">
              <a:buFont typeface="Arial" panose="020B0604020202020204" pitchFamily="34" charset="0"/>
              <a:buChar char="•"/>
            </a:pPr>
            <a:r>
              <a:rPr lang="en-IN" dirty="0"/>
              <a:t>The decision tree contains lots of layers, which makes it complex.</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It may have an overfitting issue, which can be resolved using the </a:t>
            </a:r>
            <a:r>
              <a:rPr lang="en-IN" b="1" dirty="0"/>
              <a:t>Random Forest algorithm.</a:t>
            </a:r>
          </a:p>
          <a:p>
            <a:pPr marL="342900" lvl="0" indent="-342900">
              <a:buFont typeface="Arial" panose="020B0604020202020204" pitchFamily="34" charset="0"/>
              <a:buChar char="•"/>
            </a:pPr>
            <a:endParaRPr lang="en-IN" dirty="0"/>
          </a:p>
          <a:p>
            <a:pPr marL="342900" lvl="0" indent="-342900">
              <a:buFont typeface="Arial" panose="020B0604020202020204" pitchFamily="34" charset="0"/>
              <a:buChar char="•"/>
            </a:pPr>
            <a:r>
              <a:rPr lang="en-IN" dirty="0"/>
              <a:t>For more class labels, the computational complexity of the decision tree may increase.</a:t>
            </a:r>
          </a:p>
          <a:p>
            <a:endParaRPr lang="en-IN" dirty="0"/>
          </a:p>
        </p:txBody>
      </p:sp>
    </p:spTree>
    <p:extLst>
      <p:ext uri="{BB962C8B-B14F-4D97-AF65-F5344CB8AC3E}">
        <p14:creationId xmlns:p14="http://schemas.microsoft.com/office/powerpoint/2010/main" val="404058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B3DC-7F5F-44FF-8296-677034B550DE}"/>
              </a:ext>
            </a:extLst>
          </p:cNvPr>
          <p:cNvSpPr>
            <a:spLocks noGrp="1"/>
          </p:cNvSpPr>
          <p:nvPr>
            <p:ph type="title"/>
          </p:nvPr>
        </p:nvSpPr>
        <p:spPr/>
        <p:txBody>
          <a:bodyPr/>
          <a:lstStyle/>
          <a:p>
            <a:r>
              <a:rPr lang="en-US" i="1" dirty="0"/>
              <a:t>wisdom of the crowd</a:t>
            </a:r>
            <a:endParaRPr lang="en-IN" dirty="0"/>
          </a:p>
        </p:txBody>
      </p:sp>
      <p:sp>
        <p:nvSpPr>
          <p:cNvPr id="3" name="Text Placeholder 2">
            <a:extLst>
              <a:ext uri="{FF2B5EF4-FFF2-40B4-BE49-F238E27FC236}">
                <a16:creationId xmlns:a16="http://schemas.microsoft.com/office/drawing/2014/main" id="{0AFDF817-DF13-42BB-9251-0AAB005E1055}"/>
              </a:ext>
            </a:extLst>
          </p:cNvPr>
          <p:cNvSpPr>
            <a:spLocks noGrp="1"/>
          </p:cNvSpPr>
          <p:nvPr>
            <p:ph type="body" idx="1"/>
          </p:nvPr>
        </p:nvSpPr>
        <p:spPr>
          <a:xfrm>
            <a:off x="380999" y="1392343"/>
            <a:ext cx="8441689" cy="3693319"/>
          </a:xfrm>
        </p:spPr>
        <p:txBody>
          <a:bodyPr/>
          <a:lstStyle/>
          <a:p>
            <a:pPr marL="342900" indent="-342900">
              <a:buFont typeface="Arial" panose="020B0604020202020204" pitchFamily="34" charset="0"/>
              <a:buChar char="•"/>
            </a:pPr>
            <a:r>
              <a:rPr lang="en-US" dirty="0"/>
              <a:t>Suppose you ask a complex question to thousands of random people, then aggregate their answers. In many cases you will find that this aggregated answer is better than an expert’s answer. This is called the </a:t>
            </a:r>
            <a:r>
              <a:rPr lang="en-US" b="1" i="1" dirty="0"/>
              <a:t>wisdom of the crowd</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Similarly, if you aggregate </a:t>
            </a:r>
            <a:r>
              <a:rPr lang="en-US" dirty="0"/>
              <a:t>the predictions of a group of predictors (such as classifiers or regressors), you will often get better predictions than with the best individual predictor. A group of predictors is called an </a:t>
            </a:r>
            <a:r>
              <a:rPr lang="en-US" b="1" i="1" dirty="0"/>
              <a:t>ensemble</a:t>
            </a:r>
            <a:r>
              <a:rPr lang="en-US" dirty="0"/>
              <a:t>; thus, this technique is called </a:t>
            </a:r>
            <a:r>
              <a:rPr lang="en-US" i="1" dirty="0"/>
              <a:t>Ensemble Learning</a:t>
            </a:r>
            <a:endParaRPr lang="en-IN" dirty="0"/>
          </a:p>
        </p:txBody>
      </p:sp>
    </p:spTree>
    <p:extLst>
      <p:ext uri="{BB962C8B-B14F-4D97-AF65-F5344CB8AC3E}">
        <p14:creationId xmlns:p14="http://schemas.microsoft.com/office/powerpoint/2010/main" val="51075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5F44-DD44-4A0F-BC56-22668ED0BB66}"/>
              </a:ext>
            </a:extLst>
          </p:cNvPr>
          <p:cNvSpPr>
            <a:spLocks noGrp="1"/>
          </p:cNvSpPr>
          <p:nvPr>
            <p:ph type="title"/>
          </p:nvPr>
        </p:nvSpPr>
        <p:spPr/>
        <p:txBody>
          <a:bodyPr/>
          <a:lstStyle/>
          <a:p>
            <a:r>
              <a:rPr lang="en-IN" b="1" i="1" dirty="0"/>
              <a:t>Ensemble Learning</a:t>
            </a:r>
            <a:endParaRPr lang="en-IN" dirty="0"/>
          </a:p>
        </p:txBody>
      </p:sp>
      <p:sp>
        <p:nvSpPr>
          <p:cNvPr id="3" name="Text Placeholder 2">
            <a:extLst>
              <a:ext uri="{FF2B5EF4-FFF2-40B4-BE49-F238E27FC236}">
                <a16:creationId xmlns:a16="http://schemas.microsoft.com/office/drawing/2014/main" id="{9FFADC8B-32B2-4FD6-9B10-D6C1CCC2C5DA}"/>
              </a:ext>
            </a:extLst>
          </p:cNvPr>
          <p:cNvSpPr>
            <a:spLocks noGrp="1"/>
          </p:cNvSpPr>
          <p:nvPr>
            <p:ph type="body" idx="1"/>
          </p:nvPr>
        </p:nvSpPr>
        <p:spPr>
          <a:xfrm>
            <a:off x="533400" y="941433"/>
            <a:ext cx="8501380" cy="5539978"/>
          </a:xfrm>
        </p:spPr>
        <p:txBody>
          <a:bodyPr/>
          <a:lstStyle/>
          <a:p>
            <a:r>
              <a:rPr lang="en-IN" b="1" i="1" dirty="0"/>
              <a:t>Ensemble </a:t>
            </a:r>
            <a:r>
              <a:rPr lang="en-IN" dirty="0"/>
              <a:t>simply means </a:t>
            </a:r>
            <a:r>
              <a:rPr lang="en-IN" b="1" dirty="0"/>
              <a:t>combining multiple models</a:t>
            </a:r>
            <a:r>
              <a:rPr lang="en-IN" dirty="0"/>
              <a:t>. Thus a collection of models is used to make predictions rather than an individual model.</a:t>
            </a:r>
          </a:p>
          <a:p>
            <a:endParaRPr lang="en-IN" dirty="0"/>
          </a:p>
          <a:p>
            <a:r>
              <a:rPr lang="en-IN" dirty="0"/>
              <a:t>Ensemble uses two types of methods:</a:t>
            </a:r>
          </a:p>
          <a:p>
            <a:r>
              <a:rPr lang="en-IN" b="1" dirty="0"/>
              <a:t>Bagging</a:t>
            </a:r>
            <a:endParaRPr lang="en-IN" dirty="0"/>
          </a:p>
          <a:p>
            <a:r>
              <a:rPr lang="en-IN" dirty="0"/>
              <a:t>It creates a different training subset from sample training data with replacement &amp; the final output is based on majority voting. For example,  Random Forest.</a:t>
            </a:r>
          </a:p>
          <a:p>
            <a:endParaRPr lang="en-IN" dirty="0"/>
          </a:p>
          <a:p>
            <a:r>
              <a:rPr lang="en-IN" b="1" dirty="0"/>
              <a:t>Boosting</a:t>
            </a:r>
            <a:endParaRPr lang="en-IN" dirty="0"/>
          </a:p>
          <a:p>
            <a:r>
              <a:rPr lang="en-IN" dirty="0"/>
              <a:t>It combines weak learners into strong learners by creating sequential models such that the final model has the highest accuracy. For example,  ADA BOOST, XG BOOST.</a:t>
            </a:r>
          </a:p>
          <a:p>
            <a:endParaRPr lang="en-IN" dirty="0"/>
          </a:p>
        </p:txBody>
      </p:sp>
    </p:spTree>
    <p:extLst>
      <p:ext uri="{BB962C8B-B14F-4D97-AF65-F5344CB8AC3E}">
        <p14:creationId xmlns:p14="http://schemas.microsoft.com/office/powerpoint/2010/main" val="4111219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C3BD-5CE2-43CD-A841-D3DE6CB6A589}"/>
              </a:ext>
            </a:extLst>
          </p:cNvPr>
          <p:cNvSpPr>
            <a:spLocks noGrp="1"/>
          </p:cNvSpPr>
          <p:nvPr>
            <p:ph type="title"/>
          </p:nvPr>
        </p:nvSpPr>
        <p:spPr/>
        <p:txBody>
          <a:bodyPr/>
          <a:lstStyle/>
          <a:p>
            <a:r>
              <a:rPr lang="en-US" dirty="0"/>
              <a:t>Bagging  Vs Boosting</a:t>
            </a:r>
            <a:endParaRPr lang="en-IN" dirty="0"/>
          </a:p>
        </p:txBody>
      </p:sp>
      <p:pic>
        <p:nvPicPr>
          <p:cNvPr id="4" name="Picture 3" descr="random forest | methods of ensemble">
            <a:extLst>
              <a:ext uri="{FF2B5EF4-FFF2-40B4-BE49-F238E27FC236}">
                <a16:creationId xmlns:a16="http://schemas.microsoft.com/office/drawing/2014/main" id="{49C7FE33-96F6-4C2E-9364-218959E1D5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1"/>
            <a:ext cx="7543800" cy="3789256"/>
          </a:xfrm>
          <a:prstGeom prst="rect">
            <a:avLst/>
          </a:prstGeom>
          <a:noFill/>
          <a:ln>
            <a:noFill/>
          </a:ln>
        </p:spPr>
      </p:pic>
    </p:spTree>
    <p:extLst>
      <p:ext uri="{BB962C8B-B14F-4D97-AF65-F5344CB8AC3E}">
        <p14:creationId xmlns:p14="http://schemas.microsoft.com/office/powerpoint/2010/main" val="214668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124A081-7E62-476C-901A-5009AB7F70F1}"/>
              </a:ext>
            </a:extLst>
          </p:cNvPr>
          <p:cNvSpPr>
            <a:spLocks noGrp="1"/>
          </p:cNvSpPr>
          <p:nvPr>
            <p:ph type="title" idx="4294967295"/>
          </p:nvPr>
        </p:nvSpPr>
        <p:spPr/>
        <p:txBody>
          <a:bodyPr/>
          <a:lstStyle/>
          <a:p>
            <a:r>
              <a:rPr lang="en-US" altLang="en-US" b="1"/>
              <a:t>Random Forest Classifier</a:t>
            </a:r>
          </a:p>
        </p:txBody>
      </p:sp>
      <p:sp>
        <p:nvSpPr>
          <p:cNvPr id="110595" name="Text Box 3">
            <a:extLst>
              <a:ext uri="{FF2B5EF4-FFF2-40B4-BE49-F238E27FC236}">
                <a16:creationId xmlns:a16="http://schemas.microsoft.com/office/drawing/2014/main" id="{0B1F9120-1D5F-41DE-8B1F-DD653D668F0B}"/>
              </a:ext>
            </a:extLst>
          </p:cNvPr>
          <p:cNvSpPr txBox="1">
            <a:spLocks noChangeArrowheads="1"/>
          </p:cNvSpPr>
          <p:nvPr/>
        </p:nvSpPr>
        <p:spPr bwMode="auto">
          <a:xfrm rot="16200000">
            <a:off x="-659606"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10596" name="Rectangle 4">
            <a:extLst>
              <a:ext uri="{FF2B5EF4-FFF2-40B4-BE49-F238E27FC236}">
                <a16:creationId xmlns:a16="http://schemas.microsoft.com/office/drawing/2014/main" id="{9C6D51E7-9E6A-4ACF-AA6C-33492C9D1F35}"/>
              </a:ext>
            </a:extLst>
          </p:cNvPr>
          <p:cNvSpPr>
            <a:spLocks noChangeArrowheads="1"/>
          </p:cNvSpPr>
          <p:nvPr/>
        </p:nvSpPr>
        <p:spPr bwMode="auto">
          <a:xfrm>
            <a:off x="2271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597" name="Rectangle 5">
            <a:extLst>
              <a:ext uri="{FF2B5EF4-FFF2-40B4-BE49-F238E27FC236}">
                <a16:creationId xmlns:a16="http://schemas.microsoft.com/office/drawing/2014/main" id="{F8BAEDFD-9BDF-42B6-9CFB-A41351CEC2E2}"/>
              </a:ext>
            </a:extLst>
          </p:cNvPr>
          <p:cNvSpPr>
            <a:spLocks noChangeArrowheads="1"/>
          </p:cNvSpPr>
          <p:nvPr/>
        </p:nvSpPr>
        <p:spPr bwMode="auto">
          <a:xfrm>
            <a:off x="2271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10598" name="AutoShape 6">
            <a:extLst>
              <a:ext uri="{FF2B5EF4-FFF2-40B4-BE49-F238E27FC236}">
                <a16:creationId xmlns:a16="http://schemas.microsoft.com/office/drawing/2014/main" id="{4323CC90-D7AB-4E7F-B393-73A4AFB878D8}"/>
              </a:ext>
            </a:extLst>
          </p:cNvPr>
          <p:cNvCxnSpPr>
            <a:cxnSpLocks noChangeShapeType="1"/>
            <a:endCxn id="110596" idx="1"/>
          </p:cNvCxnSpPr>
          <p:nvPr/>
        </p:nvCxnSpPr>
        <p:spPr bwMode="auto">
          <a:xfrm flipV="1">
            <a:off x="1600200" y="2362200"/>
            <a:ext cx="657225" cy="9144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599" name="AutoShape 7">
            <a:extLst>
              <a:ext uri="{FF2B5EF4-FFF2-40B4-BE49-F238E27FC236}">
                <a16:creationId xmlns:a16="http://schemas.microsoft.com/office/drawing/2014/main" id="{A4210908-046C-4C41-8CB3-659312CE199D}"/>
              </a:ext>
            </a:extLst>
          </p:cNvPr>
          <p:cNvCxnSpPr>
            <a:cxnSpLocks noChangeShapeType="1"/>
          </p:cNvCxnSpPr>
          <p:nvPr/>
        </p:nvCxnSpPr>
        <p:spPr bwMode="auto">
          <a:xfrm>
            <a:off x="1585913"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600" name="Rectangle 8">
            <a:extLst>
              <a:ext uri="{FF2B5EF4-FFF2-40B4-BE49-F238E27FC236}">
                <a16:creationId xmlns:a16="http://schemas.microsoft.com/office/drawing/2014/main" id="{22C272CC-3FB4-4BB6-BCFB-B44D46826DD0}"/>
              </a:ext>
            </a:extLst>
          </p:cNvPr>
          <p:cNvSpPr>
            <a:spLocks noChangeArrowheads="1"/>
          </p:cNvSpPr>
          <p:nvPr/>
        </p:nvSpPr>
        <p:spPr bwMode="auto">
          <a:xfrm>
            <a:off x="2271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01" name="Text Box 9">
            <a:extLst>
              <a:ext uri="{FF2B5EF4-FFF2-40B4-BE49-F238E27FC236}">
                <a16:creationId xmlns:a16="http://schemas.microsoft.com/office/drawing/2014/main" id="{DA382AFC-E469-4FB8-9647-20C7E93A5470}"/>
              </a:ext>
            </a:extLst>
          </p:cNvPr>
          <p:cNvSpPr txBox="1">
            <a:spLocks noChangeArrowheads="1"/>
          </p:cNvSpPr>
          <p:nvPr/>
        </p:nvSpPr>
        <p:spPr bwMode="auto">
          <a:xfrm rot="16200000">
            <a:off x="2357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10602" name="AutoShape 10">
            <a:extLst>
              <a:ext uri="{FF2B5EF4-FFF2-40B4-BE49-F238E27FC236}">
                <a16:creationId xmlns:a16="http://schemas.microsoft.com/office/drawing/2014/main" id="{4CC73462-1FC7-4832-8B8D-033A5C508404}"/>
              </a:ext>
            </a:extLst>
          </p:cNvPr>
          <p:cNvCxnSpPr>
            <a:cxnSpLocks noChangeShapeType="1"/>
          </p:cNvCxnSpPr>
          <p:nvPr/>
        </p:nvCxnSpPr>
        <p:spPr bwMode="auto">
          <a:xfrm>
            <a:off x="1585913"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0603" name="Picture 11" descr="Decision">
            <a:extLst>
              <a:ext uri="{FF2B5EF4-FFF2-40B4-BE49-F238E27FC236}">
                <a16:creationId xmlns:a16="http://schemas.microsoft.com/office/drawing/2014/main" id="{3F2EF632-9242-4D8B-BAEF-D4BB1D60BC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4365625" y="1676400"/>
            <a:ext cx="2020888"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10604" name="Picture 12" descr="Decision2">
            <a:extLst>
              <a:ext uri="{FF2B5EF4-FFF2-40B4-BE49-F238E27FC236}">
                <a16:creationId xmlns:a16="http://schemas.microsoft.com/office/drawing/2014/main" id="{D5A99F0E-2D43-4ED0-925F-9439B3DA7C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54411"/>
          <a:stretch>
            <a:fillRect/>
          </a:stretch>
        </p:blipFill>
        <p:spPr bwMode="auto">
          <a:xfrm>
            <a:off x="4329113" y="2895600"/>
            <a:ext cx="2209800" cy="1292225"/>
          </a:xfrm>
          <a:prstGeom prst="rect">
            <a:avLst/>
          </a:prstGeom>
          <a:noFill/>
          <a:extLst>
            <a:ext uri="{909E8E84-426E-40DD-AFC4-6F175D3DCCD1}">
              <a14:hiddenFill xmlns:a14="http://schemas.microsoft.com/office/drawing/2010/main">
                <a:solidFill>
                  <a:srgbClr val="FFFFFF"/>
                </a:solidFill>
              </a14:hiddenFill>
            </a:ext>
          </a:extLst>
        </p:spPr>
      </p:pic>
      <p:pic>
        <p:nvPicPr>
          <p:cNvPr id="110605" name="Picture 13" descr="Decision2">
            <a:extLst>
              <a:ext uri="{FF2B5EF4-FFF2-40B4-BE49-F238E27FC236}">
                <a16:creationId xmlns:a16="http://schemas.microsoft.com/office/drawing/2014/main" id="{91EB134A-78AB-4494-BA04-F6847923AB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54411"/>
          <a:stretch>
            <a:fillRect/>
          </a:stretch>
        </p:blipFill>
        <p:spPr bwMode="auto">
          <a:xfrm>
            <a:off x="4329113" y="4956175"/>
            <a:ext cx="2209800" cy="1292225"/>
          </a:xfrm>
          <a:prstGeom prst="rect">
            <a:avLst/>
          </a:prstGeom>
          <a:noFill/>
          <a:extLst>
            <a:ext uri="{909E8E84-426E-40DD-AFC4-6F175D3DCCD1}">
              <a14:hiddenFill xmlns:a14="http://schemas.microsoft.com/office/drawing/2010/main">
                <a:solidFill>
                  <a:srgbClr val="FFFFFF"/>
                </a:solidFill>
              </a14:hiddenFill>
            </a:ext>
          </a:extLst>
        </p:spPr>
      </p:pic>
      <p:sp>
        <p:nvSpPr>
          <p:cNvPr id="110606" name="Line 14">
            <a:extLst>
              <a:ext uri="{FF2B5EF4-FFF2-40B4-BE49-F238E27FC236}">
                <a16:creationId xmlns:a16="http://schemas.microsoft.com/office/drawing/2014/main" id="{4A055EB7-3F0F-4670-9C6E-6FB4C4B0F81A}"/>
              </a:ext>
            </a:extLst>
          </p:cNvPr>
          <p:cNvSpPr>
            <a:spLocks noChangeShapeType="1"/>
          </p:cNvSpPr>
          <p:nvPr/>
        </p:nvSpPr>
        <p:spPr bwMode="auto">
          <a:xfrm>
            <a:off x="3429000" y="22860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7" name="Line 15">
            <a:extLst>
              <a:ext uri="{FF2B5EF4-FFF2-40B4-BE49-F238E27FC236}">
                <a16:creationId xmlns:a16="http://schemas.microsoft.com/office/drawing/2014/main" id="{61D9ECBC-3AAC-4884-998A-C78A5E81E4A8}"/>
              </a:ext>
            </a:extLst>
          </p:cNvPr>
          <p:cNvSpPr>
            <a:spLocks noChangeShapeType="1"/>
          </p:cNvSpPr>
          <p:nvPr/>
        </p:nvSpPr>
        <p:spPr bwMode="auto">
          <a:xfrm>
            <a:off x="3414713" y="35814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8" name="Line 16">
            <a:extLst>
              <a:ext uri="{FF2B5EF4-FFF2-40B4-BE49-F238E27FC236}">
                <a16:creationId xmlns:a16="http://schemas.microsoft.com/office/drawing/2014/main" id="{B18FB540-24E2-406D-BFA0-08D5BD64F6BC}"/>
              </a:ext>
            </a:extLst>
          </p:cNvPr>
          <p:cNvSpPr>
            <a:spLocks noChangeShapeType="1"/>
          </p:cNvSpPr>
          <p:nvPr/>
        </p:nvSpPr>
        <p:spPr bwMode="auto">
          <a:xfrm>
            <a:off x="3490913" y="55626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9" name="Text Box 17">
            <a:extLst>
              <a:ext uri="{FF2B5EF4-FFF2-40B4-BE49-F238E27FC236}">
                <a16:creationId xmlns:a16="http://schemas.microsoft.com/office/drawing/2014/main" id="{1A2EC4CD-F5BF-4662-BEBD-3C67A99394CF}"/>
              </a:ext>
            </a:extLst>
          </p:cNvPr>
          <p:cNvSpPr txBox="1">
            <a:spLocks noChangeArrowheads="1"/>
          </p:cNvSpPr>
          <p:nvPr/>
        </p:nvSpPr>
        <p:spPr bwMode="auto">
          <a:xfrm rot="16200000">
            <a:off x="4795838" y="43211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10610" name="Text Box 18">
            <a:extLst>
              <a:ext uri="{FF2B5EF4-FFF2-40B4-BE49-F238E27FC236}">
                <a16:creationId xmlns:a16="http://schemas.microsoft.com/office/drawing/2014/main" id="{DEF3C19D-97AB-4DC8-95A5-1694E8178CD4}"/>
              </a:ext>
            </a:extLst>
          </p:cNvPr>
          <p:cNvSpPr txBox="1">
            <a:spLocks noChangeArrowheads="1"/>
          </p:cNvSpPr>
          <p:nvPr/>
        </p:nvSpPr>
        <p:spPr bwMode="auto">
          <a:xfrm>
            <a:off x="7072313" y="3124200"/>
            <a:ext cx="1600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a:latin typeface="Calibri" panose="020F0502020204030204" pitchFamily="34" charset="0"/>
              </a:rPr>
              <a:t>Take he majority vote</a:t>
            </a:r>
          </a:p>
        </p:txBody>
      </p:sp>
      <p:sp>
        <p:nvSpPr>
          <p:cNvPr id="110611" name="AutoShape 19">
            <a:extLst>
              <a:ext uri="{FF2B5EF4-FFF2-40B4-BE49-F238E27FC236}">
                <a16:creationId xmlns:a16="http://schemas.microsoft.com/office/drawing/2014/main" id="{71D228BD-A68D-4B02-80C2-AC69735E2634}"/>
              </a:ext>
            </a:extLst>
          </p:cNvPr>
          <p:cNvSpPr>
            <a:spLocks/>
          </p:cNvSpPr>
          <p:nvPr/>
        </p:nvSpPr>
        <p:spPr bwMode="auto">
          <a:xfrm>
            <a:off x="6400800" y="1600200"/>
            <a:ext cx="533400" cy="4572000"/>
          </a:xfrm>
          <a:prstGeom prst="rightBrace">
            <a:avLst>
              <a:gd name="adj1" fmla="val 71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12" name="Rectangle 20">
            <a:extLst>
              <a:ext uri="{FF2B5EF4-FFF2-40B4-BE49-F238E27FC236}">
                <a16:creationId xmlns:a16="http://schemas.microsoft.com/office/drawing/2014/main" id="{420C077B-E733-4E37-A571-DD3F65EAD061}"/>
              </a:ext>
            </a:extLst>
          </p:cNvPr>
          <p:cNvSpPr>
            <a:spLocks noChangeArrowheads="1"/>
          </p:cNvSpPr>
          <p:nvPr/>
        </p:nvSpPr>
        <p:spPr bwMode="auto">
          <a:xfrm>
            <a:off x="442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13" name="Text Box 21">
            <a:extLst>
              <a:ext uri="{FF2B5EF4-FFF2-40B4-BE49-F238E27FC236}">
                <a16:creationId xmlns:a16="http://schemas.microsoft.com/office/drawing/2014/main" id="{B54BFE7E-9DF7-48F2-A272-3C7E7447CCBF}"/>
              </a:ext>
            </a:extLst>
          </p:cNvPr>
          <p:cNvSpPr txBox="1">
            <a:spLocks noChangeArrowheads="1"/>
          </p:cNvSpPr>
          <p:nvPr/>
        </p:nvSpPr>
        <p:spPr bwMode="auto">
          <a:xfrm>
            <a:off x="239713"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2491245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4477</TotalTime>
  <Words>2011</Words>
  <Application>Microsoft Office PowerPoint</Application>
  <PresentationFormat>On-screen Show (4:3)</PresentationFormat>
  <Paragraphs>208</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CMTI9</vt:lpstr>
      <vt:lpstr>MinionPro-It</vt:lpstr>
      <vt:lpstr>MinionPro-Regular</vt:lpstr>
      <vt:lpstr>Times New Roman</vt:lpstr>
      <vt:lpstr>Office Theme</vt:lpstr>
      <vt:lpstr>Boosting Algorithms in Machine Learning            </vt:lpstr>
      <vt:lpstr>Outline</vt:lpstr>
      <vt:lpstr>Decision trees</vt:lpstr>
      <vt:lpstr>Decision tree structure</vt:lpstr>
      <vt:lpstr>Disadvantages of the Decision Tree </vt:lpstr>
      <vt:lpstr>wisdom of the crowd</vt:lpstr>
      <vt:lpstr>Ensemble Learning</vt:lpstr>
      <vt:lpstr>Bagging  Vs Boosting</vt:lpstr>
      <vt:lpstr>Random Forest Classifier</vt:lpstr>
      <vt:lpstr>Boosting</vt:lpstr>
      <vt:lpstr>Boosting</vt:lpstr>
      <vt:lpstr>PowerPoint Presentation</vt:lpstr>
      <vt:lpstr>Types of Boosting Algorithms </vt:lpstr>
      <vt:lpstr>AdaBoost</vt:lpstr>
      <vt:lpstr>AdaBoost Continue…..</vt:lpstr>
      <vt:lpstr>PowerPoint Presentation</vt:lpstr>
      <vt:lpstr>PowerPoint Presentation</vt:lpstr>
      <vt:lpstr>PowerPoint Presentation</vt:lpstr>
      <vt:lpstr>PowerPoint Presentation</vt:lpstr>
      <vt:lpstr>PowerPoint Presentation</vt:lpstr>
      <vt:lpstr>The steps taken in AdaBoost. </vt:lpstr>
      <vt:lpstr>Key Takeaways </vt:lpstr>
      <vt:lpstr>Gradient Boosting</vt:lpstr>
      <vt:lpstr>PowerPoint Presentation</vt:lpstr>
      <vt:lpstr>PowerPoint Presentation</vt:lpstr>
      <vt:lpstr>PowerPoint Presentation</vt:lpstr>
      <vt:lpstr>Gradient Boosting</vt:lpstr>
      <vt:lpstr>How Gradient Boosting Works </vt:lpstr>
      <vt:lpstr>XG Boost</vt:lpstr>
      <vt:lpstr>CatBoost </vt:lpstr>
      <vt:lpstr>LightGBM</vt:lpstr>
      <vt:lpstr>Stacking</vt:lpstr>
      <vt:lpstr>PowerPoint Presentation</vt:lpstr>
      <vt:lpstr>Training the first layer</vt:lpstr>
      <vt:lpstr>Training the blender</vt:lpstr>
      <vt:lpstr>Predictions in a multilayer stacking ensemble</vt:lpstr>
      <vt:lpstr>portions for MID Exam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419/519 Introduction to  Machine Learning</dc:title>
  <dc:creator>jayaraj</dc:creator>
  <cp:lastModifiedBy>jayaraj</cp:lastModifiedBy>
  <cp:revision>110</cp:revision>
  <dcterms:created xsi:type="dcterms:W3CDTF">2024-01-08T17:17:21Z</dcterms:created>
  <dcterms:modified xsi:type="dcterms:W3CDTF">2024-09-12T07:25:26Z</dcterms:modified>
</cp:coreProperties>
</file>