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sldIdLst>
    <p:sldId id="256" r:id="rId2"/>
    <p:sldId id="801" r:id="rId3"/>
    <p:sldId id="864" r:id="rId4"/>
    <p:sldId id="268" r:id="rId5"/>
    <p:sldId id="269" r:id="rId6"/>
    <p:sldId id="270" r:id="rId7"/>
    <p:sldId id="271" r:id="rId8"/>
    <p:sldId id="272" r:id="rId9"/>
    <p:sldId id="273" r:id="rId10"/>
    <p:sldId id="826" r:id="rId11"/>
    <p:sldId id="822" r:id="rId12"/>
    <p:sldId id="823" r:id="rId13"/>
    <p:sldId id="824" r:id="rId14"/>
    <p:sldId id="827" r:id="rId15"/>
    <p:sldId id="829" r:id="rId16"/>
    <p:sldId id="830" r:id="rId17"/>
    <p:sldId id="831" r:id="rId18"/>
    <p:sldId id="828" r:id="rId19"/>
    <p:sldId id="832" r:id="rId20"/>
    <p:sldId id="833" r:id="rId21"/>
    <p:sldId id="834" r:id="rId22"/>
    <p:sldId id="835" r:id="rId23"/>
    <p:sldId id="837" r:id="rId24"/>
    <p:sldId id="836" r:id="rId25"/>
    <p:sldId id="838" r:id="rId26"/>
    <p:sldId id="839" r:id="rId27"/>
    <p:sldId id="840" r:id="rId28"/>
    <p:sldId id="841" r:id="rId29"/>
    <p:sldId id="842" r:id="rId30"/>
    <p:sldId id="843" r:id="rId31"/>
    <p:sldId id="844" r:id="rId32"/>
    <p:sldId id="845" r:id="rId33"/>
    <p:sldId id="846" r:id="rId34"/>
    <p:sldId id="847" r:id="rId35"/>
    <p:sldId id="848" r:id="rId36"/>
    <p:sldId id="849" r:id="rId37"/>
    <p:sldId id="850" r:id="rId38"/>
    <p:sldId id="851" r:id="rId39"/>
    <p:sldId id="852" r:id="rId40"/>
    <p:sldId id="853" r:id="rId41"/>
    <p:sldId id="854" r:id="rId42"/>
    <p:sldId id="855" r:id="rId43"/>
    <p:sldId id="856" r:id="rId44"/>
    <p:sldId id="857" r:id="rId45"/>
    <p:sldId id="858" r:id="rId46"/>
    <p:sldId id="859" r:id="rId47"/>
    <p:sldId id="860" r:id="rId48"/>
    <p:sldId id="861" r:id="rId49"/>
    <p:sldId id="862" r:id="rId50"/>
    <p:sldId id="863" r:id="rId5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963" autoAdjust="0"/>
  </p:normalViewPr>
  <p:slideViewPr>
    <p:cSldViewPr>
      <p:cViewPr varScale="1">
        <p:scale>
          <a:sx n="66" d="100"/>
          <a:sy n="66" d="100"/>
        </p:scale>
        <p:origin x="150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AB53B171-D4AA-4CA2-9B44-92757D2A98EC}" type="datetimeFigureOut">
              <a:rPr lang="en-IN" smtClean="0"/>
              <a:t>28-07-2024</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6A6E4B6-EA02-42AE-840C-B64CE2F325D1}" type="slidenum">
              <a:rPr lang="en-IN" smtClean="0"/>
              <a:t>‹#›</a:t>
            </a:fld>
            <a:endParaRPr lang="en-IN"/>
          </a:p>
        </p:txBody>
      </p:sp>
    </p:spTree>
    <p:extLst>
      <p:ext uri="{BB962C8B-B14F-4D97-AF65-F5344CB8AC3E}">
        <p14:creationId xmlns:p14="http://schemas.microsoft.com/office/powerpoint/2010/main" val="3530715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6A6E4B6-EA02-42AE-840C-B64CE2F325D1}" type="slidenum">
              <a:rPr lang="en-IN" smtClean="0"/>
              <a:t>2</a:t>
            </a:fld>
            <a:endParaRPr lang="en-IN"/>
          </a:p>
        </p:txBody>
      </p:sp>
    </p:spTree>
    <p:extLst>
      <p:ext uri="{BB962C8B-B14F-4D97-AF65-F5344CB8AC3E}">
        <p14:creationId xmlns:p14="http://schemas.microsoft.com/office/powerpoint/2010/main" val="3979501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701545" y="90170"/>
            <a:ext cx="5740908" cy="69596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7/28/2024</a:t>
            </a:fld>
            <a:endParaRPr lang="en-US"/>
          </a:p>
        </p:txBody>
      </p:sp>
      <p:sp>
        <p:nvSpPr>
          <p:cNvPr id="6" name="Holder 6"/>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7/28/2024</a:t>
            </a:fld>
            <a:endParaRPr lang="en-US"/>
          </a:p>
        </p:txBody>
      </p:sp>
      <p:sp>
        <p:nvSpPr>
          <p:cNvPr id="6" name="Holder 6"/>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7/28/2024</a:t>
            </a:fld>
            <a:endParaRPr lang="en-US"/>
          </a:p>
        </p:txBody>
      </p:sp>
      <p:sp>
        <p:nvSpPr>
          <p:cNvPr id="7" name="Holder 7"/>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7/28/2024</a:t>
            </a:fld>
            <a:endParaRPr lang="en-US"/>
          </a:p>
        </p:txBody>
      </p:sp>
      <p:sp>
        <p:nvSpPr>
          <p:cNvPr id="5" name="Holder 5"/>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7/28/2024</a:t>
            </a:fld>
            <a:endParaRPr lang="en-US"/>
          </a:p>
        </p:txBody>
      </p:sp>
      <p:sp>
        <p:nvSpPr>
          <p:cNvPr id="4" name="Holder 4"/>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963229" y="90170"/>
            <a:ext cx="5217541" cy="69596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321309" y="1392343"/>
            <a:ext cx="8501380" cy="4734560"/>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7/28/2024</a:t>
            </a:fld>
            <a:endParaRPr lang="en-US"/>
          </a:p>
        </p:txBody>
      </p:sp>
      <p:sp>
        <p:nvSpPr>
          <p:cNvPr id="6" name="Holder 6"/>
          <p:cNvSpPr>
            <a:spLocks noGrp="1"/>
          </p:cNvSpPr>
          <p:nvPr>
            <p:ph type="sldNum" sz="quarter" idx="7"/>
          </p:nvPr>
        </p:nvSpPr>
        <p:spPr>
          <a:xfrm>
            <a:off x="8400415" y="6429364"/>
            <a:ext cx="231775" cy="211454"/>
          </a:xfrm>
          <a:prstGeom prst="rect">
            <a:avLst/>
          </a:prstGeom>
        </p:spPr>
        <p:txBody>
          <a:bodyPr wrap="square" lIns="0" tIns="0" rIns="0" bIns="0">
            <a:spAutoFit/>
          </a:bodyPr>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15950" y="381000"/>
            <a:ext cx="8229600" cy="5183470"/>
          </a:xfrm>
          <a:prstGeom prst="rect">
            <a:avLst/>
          </a:prstGeom>
        </p:spPr>
        <p:txBody>
          <a:bodyPr vert="horz" wrap="square" lIns="0" tIns="12700" rIns="0" bIns="0" rtlCol="0">
            <a:spAutoFit/>
          </a:bodyPr>
          <a:lstStyle/>
          <a:p>
            <a:pPr marL="12700">
              <a:spcBef>
                <a:spcPts val="100"/>
              </a:spcBef>
            </a:pPr>
            <a:r>
              <a:rPr lang="en-US" sz="6000" spc="-5" dirty="0">
                <a:solidFill>
                  <a:srgbClr val="FF0000"/>
                </a:solidFill>
              </a:rPr>
              <a:t>Exploration of the DATA       	</a:t>
            </a:r>
            <a:r>
              <a:rPr lang="en-US" sz="4800" b="1" spc="-5" dirty="0"/>
              <a:t>To understand the 	relationship between its 	elements</a:t>
            </a:r>
            <a:br>
              <a:rPr lang="en-US" sz="6000" spc="-5" dirty="0"/>
            </a:br>
            <a:br>
              <a:rPr lang="en-US" sz="6000" spc="-5" dirty="0"/>
            </a:br>
            <a:endParaRPr sz="6000" dirty="0"/>
          </a:p>
        </p:txBody>
      </p:sp>
      <p:sp>
        <p:nvSpPr>
          <p:cNvPr id="4" name="object 4"/>
          <p:cNvSpPr txBox="1"/>
          <p:nvPr/>
        </p:nvSpPr>
        <p:spPr>
          <a:xfrm>
            <a:off x="0" y="4983168"/>
            <a:ext cx="8528050" cy="784446"/>
          </a:xfrm>
          <a:prstGeom prst="rect">
            <a:avLst/>
          </a:prstGeom>
        </p:spPr>
        <p:txBody>
          <a:bodyPr vert="horz" wrap="square" lIns="0" tIns="12700" rIns="0" bIns="0" rtlCol="0">
            <a:spAutoFit/>
          </a:bodyPr>
          <a:lstStyle/>
          <a:p>
            <a:pPr marL="2935605">
              <a:lnSpc>
                <a:spcPct val="100000"/>
              </a:lnSpc>
              <a:spcBef>
                <a:spcPts val="100"/>
              </a:spcBef>
              <a:tabLst>
                <a:tab pos="5328285" algn="l"/>
              </a:tabLst>
            </a:pPr>
            <a:r>
              <a:rPr sz="4000" spc="-10" dirty="0">
                <a:latin typeface="Calibri"/>
                <a:cs typeface="Calibri"/>
              </a:rPr>
              <a:t>	</a:t>
            </a:r>
            <a:r>
              <a:rPr lang="en-US" sz="4000" spc="-5" dirty="0">
                <a:latin typeface="Calibri"/>
                <a:cs typeface="Calibri"/>
              </a:rPr>
              <a:t>Jayaraj P B</a:t>
            </a:r>
            <a:endParaRPr sz="4000" dirty="0">
              <a:latin typeface="Calibri"/>
              <a:cs typeface="Calibri"/>
            </a:endParaRPr>
          </a:p>
          <a:p>
            <a:pPr marL="8437245">
              <a:lnSpc>
                <a:spcPts val="1155"/>
              </a:lnSpc>
            </a:pPr>
            <a:r>
              <a:rPr sz="1200" dirty="0">
                <a:solidFill>
                  <a:srgbClr val="898989"/>
                </a:solidFill>
                <a:latin typeface="Calibri"/>
                <a:cs typeface="Calibri"/>
              </a:rPr>
              <a:t>1</a:t>
            </a:r>
            <a:endParaRPr sz="12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80915-6DFC-4A0E-8A5B-D663AC412665}"/>
              </a:ext>
            </a:extLst>
          </p:cNvPr>
          <p:cNvSpPr>
            <a:spLocks noGrp="1"/>
          </p:cNvSpPr>
          <p:nvPr>
            <p:ph type="title"/>
          </p:nvPr>
        </p:nvSpPr>
        <p:spPr>
          <a:xfrm>
            <a:off x="342900" y="609600"/>
            <a:ext cx="8458200" cy="1377285"/>
          </a:xfrm>
        </p:spPr>
        <p:txBody>
          <a:bodyPr/>
          <a:lstStyle/>
          <a:p>
            <a:r>
              <a:rPr lang="en-US" dirty="0"/>
              <a:t>Detailed process of machine learning</a:t>
            </a:r>
            <a:endParaRPr lang="en-IN" dirty="0"/>
          </a:p>
        </p:txBody>
      </p:sp>
      <p:pic>
        <p:nvPicPr>
          <p:cNvPr id="4" name="Content Placeholder 6">
            <a:extLst>
              <a:ext uri="{FF2B5EF4-FFF2-40B4-BE49-F238E27FC236}">
                <a16:creationId xmlns:a16="http://schemas.microsoft.com/office/drawing/2014/main" id="{5030E881-CAA2-4C7F-B3DC-517BAE37F776}"/>
              </a:ext>
            </a:extLst>
          </p:cNvPr>
          <p:cNvPicPr>
            <a:picLocks noGrp="1" noChangeAspect="1"/>
          </p:cNvPicPr>
          <p:nvPr>
            <p:ph sz="quarter" idx="1"/>
          </p:nvPr>
        </p:nvPicPr>
        <p:blipFill>
          <a:blip r:embed="rId2"/>
          <a:stretch>
            <a:fillRect/>
          </a:stretch>
        </p:blipFill>
        <p:spPr>
          <a:xfrm>
            <a:off x="952186" y="2292841"/>
            <a:ext cx="5868028" cy="3097704"/>
          </a:xfrm>
          <a:prstGeom prst="rect">
            <a:avLst/>
          </a:prstGeom>
        </p:spPr>
      </p:pic>
    </p:spTree>
    <p:extLst>
      <p:ext uri="{BB962C8B-B14F-4D97-AF65-F5344CB8AC3E}">
        <p14:creationId xmlns:p14="http://schemas.microsoft.com/office/powerpoint/2010/main" val="1515163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E2C90-ED71-4AE1-8A54-88702DE1FC8D}"/>
              </a:ext>
            </a:extLst>
          </p:cNvPr>
          <p:cNvSpPr>
            <a:spLocks noGrp="1"/>
          </p:cNvSpPr>
          <p:nvPr>
            <p:ph type="title"/>
          </p:nvPr>
        </p:nvSpPr>
        <p:spPr/>
        <p:txBody>
          <a:bodyPr/>
          <a:lstStyle/>
          <a:p>
            <a:r>
              <a:rPr lang="en-US" dirty="0"/>
              <a:t>Data Exploration</a:t>
            </a:r>
            <a:endParaRPr lang="en-IN" dirty="0"/>
          </a:p>
        </p:txBody>
      </p:sp>
      <p:sp>
        <p:nvSpPr>
          <p:cNvPr id="3" name="Text Placeholder 2">
            <a:extLst>
              <a:ext uri="{FF2B5EF4-FFF2-40B4-BE49-F238E27FC236}">
                <a16:creationId xmlns:a16="http://schemas.microsoft.com/office/drawing/2014/main" id="{732BC25D-818D-4A47-B76B-D7721767354F}"/>
              </a:ext>
            </a:extLst>
          </p:cNvPr>
          <p:cNvSpPr>
            <a:spLocks noGrp="1"/>
          </p:cNvSpPr>
          <p:nvPr>
            <p:ph type="body" idx="1"/>
          </p:nvPr>
        </p:nvSpPr>
        <p:spPr>
          <a:xfrm>
            <a:off x="321309" y="1143000"/>
            <a:ext cx="8501380" cy="5909310"/>
          </a:xfrm>
        </p:spPr>
        <p:txBody>
          <a:bodyPr/>
          <a:lstStyle/>
          <a:p>
            <a:pPr marL="342900" indent="-342900">
              <a:buFont typeface="Wingdings" panose="05000000000000000000" pitchFamily="2" charset="2"/>
              <a:buChar char="q"/>
            </a:pPr>
            <a:r>
              <a:rPr lang="en-US" dirty="0"/>
              <a:t> The first step in machine learning activity starts with </a:t>
            </a:r>
            <a:r>
              <a:rPr lang="en-US" b="1" dirty="0"/>
              <a:t>data</a:t>
            </a:r>
            <a:r>
              <a:rPr lang="en-US" dirty="0"/>
              <a:t>.</a:t>
            </a:r>
          </a:p>
          <a:p>
            <a:pPr marL="800100" lvl="1" indent="-342900">
              <a:buFont typeface="Wingdings" panose="05000000000000000000" pitchFamily="2" charset="2"/>
              <a:buChar char="q"/>
            </a:pPr>
            <a:r>
              <a:rPr lang="en-US" dirty="0"/>
              <a:t> </a:t>
            </a:r>
            <a:r>
              <a:rPr lang="en-US" sz="2400" dirty="0"/>
              <a:t>In case of supervised learning, it is the labelled training data set followed by test data which is not labelled.</a:t>
            </a:r>
          </a:p>
          <a:p>
            <a:pPr marL="800100" lvl="1" indent="-342900">
              <a:buFont typeface="Wingdings" panose="05000000000000000000" pitchFamily="2" charset="2"/>
              <a:buChar char="q"/>
            </a:pPr>
            <a:r>
              <a:rPr lang="en-US" sz="2400" dirty="0"/>
              <a:t> In case of unsupervised learning, there is no question of labelled data </a:t>
            </a:r>
          </a:p>
          <a:p>
            <a:pPr marL="800100" lvl="1" indent="-342900">
              <a:buFont typeface="Wingdings" panose="05000000000000000000" pitchFamily="2" charset="2"/>
              <a:buChar char="q"/>
            </a:pPr>
            <a:r>
              <a:rPr lang="en-US" sz="2400" dirty="0"/>
              <a:t>But the task is to find patterns in the input data.</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A </a:t>
            </a:r>
            <a:r>
              <a:rPr lang="en-US" b="1" dirty="0"/>
              <a:t>thorough review and exploration of the data </a:t>
            </a:r>
            <a:r>
              <a:rPr lang="en-US" dirty="0"/>
              <a:t>is needed to understand the type of the data, the quality of the data and relationship between the different data elements.</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Based on that, multiple pre-processing activities may need to be done on the input data before going ahead with core machine learning activities!</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endParaRPr lang="en-IN" dirty="0"/>
          </a:p>
        </p:txBody>
      </p:sp>
    </p:spTree>
    <p:extLst>
      <p:ext uri="{BB962C8B-B14F-4D97-AF65-F5344CB8AC3E}">
        <p14:creationId xmlns:p14="http://schemas.microsoft.com/office/powerpoint/2010/main" val="10763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F8318-613D-416A-936A-08E878FA8CCA}"/>
              </a:ext>
            </a:extLst>
          </p:cNvPr>
          <p:cNvSpPr>
            <a:spLocks noGrp="1"/>
          </p:cNvSpPr>
          <p:nvPr>
            <p:ph type="title"/>
          </p:nvPr>
        </p:nvSpPr>
        <p:spPr/>
        <p:txBody>
          <a:bodyPr/>
          <a:lstStyle/>
          <a:p>
            <a:r>
              <a:rPr lang="en-US" dirty="0"/>
              <a:t>Data Preparations</a:t>
            </a:r>
            <a:endParaRPr lang="en-IN" dirty="0"/>
          </a:p>
        </p:txBody>
      </p:sp>
      <p:sp>
        <p:nvSpPr>
          <p:cNvPr id="3" name="Text Placeholder 2">
            <a:extLst>
              <a:ext uri="{FF2B5EF4-FFF2-40B4-BE49-F238E27FC236}">
                <a16:creationId xmlns:a16="http://schemas.microsoft.com/office/drawing/2014/main" id="{DAC33F64-4C88-4F40-A435-3100369FEF3C}"/>
              </a:ext>
            </a:extLst>
          </p:cNvPr>
          <p:cNvSpPr>
            <a:spLocks noGrp="1"/>
          </p:cNvSpPr>
          <p:nvPr>
            <p:ph type="body" idx="1"/>
          </p:nvPr>
        </p:nvSpPr>
        <p:spPr>
          <a:xfrm>
            <a:off x="321309" y="1066800"/>
            <a:ext cx="8501380" cy="4678204"/>
          </a:xfrm>
        </p:spPr>
        <p:txBody>
          <a:bodyPr/>
          <a:lstStyle/>
          <a:p>
            <a:r>
              <a:rPr lang="en-US" sz="2800" dirty="0"/>
              <a:t>Following are the typical preparation activities done once the input data comes into the machine learning system</a:t>
            </a:r>
          </a:p>
          <a:p>
            <a:endParaRPr lang="en-US" dirty="0"/>
          </a:p>
          <a:p>
            <a:pPr marL="342900" indent="-342900">
              <a:buFont typeface="Wingdings" panose="05000000000000000000" pitchFamily="2" charset="2"/>
              <a:buChar char="q"/>
            </a:pPr>
            <a:r>
              <a:rPr lang="en-US" sz="2800" dirty="0"/>
              <a:t>Understand the type of data in the given input data set.</a:t>
            </a:r>
          </a:p>
          <a:p>
            <a:pPr marL="342900" indent="-342900">
              <a:buFont typeface="Wingdings" panose="05000000000000000000" pitchFamily="2" charset="2"/>
              <a:buChar char="q"/>
            </a:pPr>
            <a:r>
              <a:rPr lang="en-US" sz="2800" dirty="0"/>
              <a:t>Explore the data to understand the nature and quality.</a:t>
            </a:r>
          </a:p>
          <a:p>
            <a:pPr marL="342900" indent="-342900">
              <a:buFont typeface="Wingdings" panose="05000000000000000000" pitchFamily="2" charset="2"/>
              <a:buChar char="q"/>
            </a:pPr>
            <a:r>
              <a:rPr lang="en-US" sz="2800" dirty="0"/>
              <a:t>Explore the relationships amongst the data elements, e.g. inter-feature relationship.</a:t>
            </a:r>
          </a:p>
          <a:p>
            <a:pPr marL="342900" indent="-342900">
              <a:buFont typeface="Wingdings" panose="05000000000000000000" pitchFamily="2" charset="2"/>
              <a:buChar char="q"/>
            </a:pPr>
            <a:r>
              <a:rPr lang="en-US" sz="2800" dirty="0"/>
              <a:t>Find potential issues in data.</a:t>
            </a:r>
          </a:p>
          <a:p>
            <a:pPr marL="342900" indent="-342900">
              <a:buFont typeface="Wingdings" panose="05000000000000000000" pitchFamily="2" charset="2"/>
              <a:buChar char="q"/>
            </a:pPr>
            <a:r>
              <a:rPr lang="en-US" sz="2800" dirty="0"/>
              <a:t>Do the necessary remediation, e.g. impute missing data values, etc., if needed.</a:t>
            </a:r>
          </a:p>
          <a:p>
            <a:pPr marL="342900" indent="-342900">
              <a:buFont typeface="Wingdings" panose="05000000000000000000" pitchFamily="2" charset="2"/>
              <a:buChar char="q"/>
            </a:pPr>
            <a:r>
              <a:rPr lang="en-US" sz="2800" dirty="0"/>
              <a:t>Apply pre-processing steps, as necessary.</a:t>
            </a:r>
            <a:endParaRPr lang="en-IN" sz="2800" dirty="0"/>
          </a:p>
        </p:txBody>
      </p:sp>
    </p:spTree>
    <p:extLst>
      <p:ext uri="{BB962C8B-B14F-4D97-AF65-F5344CB8AC3E}">
        <p14:creationId xmlns:p14="http://schemas.microsoft.com/office/powerpoint/2010/main" val="1132000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E8C8D-E242-4852-A977-1FE2165605F2}"/>
              </a:ext>
            </a:extLst>
          </p:cNvPr>
          <p:cNvSpPr>
            <a:spLocks noGrp="1"/>
          </p:cNvSpPr>
          <p:nvPr>
            <p:ph type="title"/>
          </p:nvPr>
        </p:nvSpPr>
        <p:spPr/>
        <p:txBody>
          <a:bodyPr/>
          <a:lstStyle/>
          <a:p>
            <a:r>
              <a:rPr lang="en-US" dirty="0"/>
              <a:t>Learning Task</a:t>
            </a:r>
            <a:endParaRPr lang="en-IN" dirty="0"/>
          </a:p>
        </p:txBody>
      </p:sp>
      <p:sp>
        <p:nvSpPr>
          <p:cNvPr id="3" name="Text Placeholder 2">
            <a:extLst>
              <a:ext uri="{FF2B5EF4-FFF2-40B4-BE49-F238E27FC236}">
                <a16:creationId xmlns:a16="http://schemas.microsoft.com/office/drawing/2014/main" id="{E35943D8-E4E9-4F1C-84A9-C1A56E722A5F}"/>
              </a:ext>
            </a:extLst>
          </p:cNvPr>
          <p:cNvSpPr>
            <a:spLocks noGrp="1"/>
          </p:cNvSpPr>
          <p:nvPr>
            <p:ph type="body" idx="1"/>
          </p:nvPr>
        </p:nvSpPr>
        <p:spPr>
          <a:xfrm>
            <a:off x="321309" y="847351"/>
            <a:ext cx="8289291" cy="5724644"/>
          </a:xfrm>
        </p:spPr>
        <p:txBody>
          <a:bodyPr/>
          <a:lstStyle/>
          <a:p>
            <a:r>
              <a:rPr lang="en-US" sz="3400" dirty="0"/>
              <a:t>Once the data is prepared for modelling, then the learning tasks start off.</a:t>
            </a:r>
          </a:p>
          <a:p>
            <a:endParaRPr lang="en-US" dirty="0"/>
          </a:p>
          <a:p>
            <a:r>
              <a:rPr lang="en-US" sz="3600" dirty="0"/>
              <a:t> </a:t>
            </a:r>
            <a:r>
              <a:rPr lang="en-US" sz="3200" dirty="0"/>
              <a:t>Asa part of it, do the following activities:</a:t>
            </a:r>
          </a:p>
          <a:p>
            <a:endParaRPr lang="en-US" dirty="0"/>
          </a:p>
          <a:p>
            <a:pPr marL="914400" lvl="1" indent="-457200">
              <a:buFont typeface="Wingdings" panose="05000000000000000000" pitchFamily="2" charset="2"/>
              <a:buChar char="q"/>
            </a:pPr>
            <a:r>
              <a:rPr lang="en-US" sz="2800" dirty="0"/>
              <a:t>The input data is first divided into parts – the training data and the test</a:t>
            </a:r>
          </a:p>
          <a:p>
            <a:pPr marL="914400" lvl="1" indent="-457200">
              <a:buFont typeface="Wingdings" panose="05000000000000000000" pitchFamily="2" charset="2"/>
              <a:buChar char="q"/>
            </a:pPr>
            <a:r>
              <a:rPr lang="en-US" sz="2800" dirty="0"/>
              <a:t>Consider different models or learning algorithms for selection.</a:t>
            </a:r>
          </a:p>
          <a:p>
            <a:pPr marL="914400" lvl="1" indent="-457200">
              <a:buFont typeface="Wingdings" panose="05000000000000000000" pitchFamily="2" charset="2"/>
              <a:buChar char="q"/>
            </a:pPr>
            <a:r>
              <a:rPr lang="en-US" sz="2800" dirty="0"/>
              <a:t>Train the model based on the training data for supervised learning problem and apply to unknown data. </a:t>
            </a:r>
          </a:p>
          <a:p>
            <a:endParaRPr lang="en-IN" dirty="0"/>
          </a:p>
        </p:txBody>
      </p:sp>
    </p:spTree>
    <p:extLst>
      <p:ext uri="{BB962C8B-B14F-4D97-AF65-F5344CB8AC3E}">
        <p14:creationId xmlns:p14="http://schemas.microsoft.com/office/powerpoint/2010/main" val="1974531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5D4B3-4E04-44FC-A60D-36A1C17E7761}"/>
              </a:ext>
            </a:extLst>
          </p:cNvPr>
          <p:cNvSpPr>
            <a:spLocks noGrp="1"/>
          </p:cNvSpPr>
          <p:nvPr>
            <p:ph type="title"/>
          </p:nvPr>
        </p:nvSpPr>
        <p:spPr/>
        <p:txBody>
          <a:bodyPr/>
          <a:lstStyle/>
          <a:p>
            <a:r>
              <a:rPr lang="en-US" dirty="0"/>
              <a:t>Sample dataset</a:t>
            </a:r>
            <a:endParaRPr lang="en-IN" dirty="0"/>
          </a:p>
        </p:txBody>
      </p:sp>
      <p:pic>
        <p:nvPicPr>
          <p:cNvPr id="4" name="Content Placeholder 6">
            <a:extLst>
              <a:ext uri="{FF2B5EF4-FFF2-40B4-BE49-F238E27FC236}">
                <a16:creationId xmlns:a16="http://schemas.microsoft.com/office/drawing/2014/main" id="{76BA054B-EFCE-4BD0-B60D-FEF7278C4809}"/>
              </a:ext>
            </a:extLst>
          </p:cNvPr>
          <p:cNvPicPr>
            <a:picLocks noChangeAspect="1"/>
          </p:cNvPicPr>
          <p:nvPr/>
        </p:nvPicPr>
        <p:blipFill>
          <a:blip r:embed="rId2"/>
          <a:stretch>
            <a:fillRect/>
          </a:stretch>
        </p:blipFill>
        <p:spPr>
          <a:xfrm>
            <a:off x="960583" y="1741472"/>
            <a:ext cx="6802210" cy="4090156"/>
          </a:xfrm>
          <a:prstGeom prst="rect">
            <a:avLst/>
          </a:prstGeom>
        </p:spPr>
      </p:pic>
    </p:spTree>
    <p:extLst>
      <p:ext uri="{BB962C8B-B14F-4D97-AF65-F5344CB8AC3E}">
        <p14:creationId xmlns:p14="http://schemas.microsoft.com/office/powerpoint/2010/main" val="691402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5E4EE-4A43-43DF-BC8D-0F820A53727C}"/>
              </a:ext>
            </a:extLst>
          </p:cNvPr>
          <p:cNvSpPr>
            <a:spLocks noGrp="1"/>
          </p:cNvSpPr>
          <p:nvPr>
            <p:ph type="title"/>
          </p:nvPr>
        </p:nvSpPr>
        <p:spPr>
          <a:xfrm>
            <a:off x="1676400" y="762000"/>
            <a:ext cx="5217541" cy="677108"/>
          </a:xfrm>
        </p:spPr>
        <p:txBody>
          <a:bodyPr/>
          <a:lstStyle/>
          <a:p>
            <a:r>
              <a:rPr lang="en-US" dirty="0"/>
              <a:t>TYPES OF DATA</a:t>
            </a:r>
            <a:endParaRPr lang="en-IN" dirty="0"/>
          </a:p>
        </p:txBody>
      </p:sp>
      <p:pic>
        <p:nvPicPr>
          <p:cNvPr id="4" name="Content Placeholder 6">
            <a:extLst>
              <a:ext uri="{FF2B5EF4-FFF2-40B4-BE49-F238E27FC236}">
                <a16:creationId xmlns:a16="http://schemas.microsoft.com/office/drawing/2014/main" id="{8F7AC553-8E1D-4C46-BC81-43E6CFAA1215}"/>
              </a:ext>
            </a:extLst>
          </p:cNvPr>
          <p:cNvPicPr>
            <a:picLocks noGrp="1" noChangeAspect="1"/>
          </p:cNvPicPr>
          <p:nvPr>
            <p:ph sz="quarter" idx="1"/>
          </p:nvPr>
        </p:nvPicPr>
        <p:blipFill>
          <a:blip r:embed="rId2"/>
          <a:stretch>
            <a:fillRect/>
          </a:stretch>
        </p:blipFill>
        <p:spPr>
          <a:xfrm>
            <a:off x="1259073" y="2057400"/>
            <a:ext cx="6625853" cy="3124200"/>
          </a:xfrm>
          <a:prstGeom prst="rect">
            <a:avLst/>
          </a:prstGeom>
        </p:spPr>
      </p:pic>
    </p:spTree>
    <p:extLst>
      <p:ext uri="{BB962C8B-B14F-4D97-AF65-F5344CB8AC3E}">
        <p14:creationId xmlns:p14="http://schemas.microsoft.com/office/powerpoint/2010/main" val="3610620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99E36-4129-4E6E-A376-39BAE8B132A9}"/>
              </a:ext>
            </a:extLst>
          </p:cNvPr>
          <p:cNvSpPr>
            <a:spLocks noGrp="1"/>
          </p:cNvSpPr>
          <p:nvPr>
            <p:ph type="title"/>
          </p:nvPr>
        </p:nvSpPr>
        <p:spPr/>
        <p:txBody>
          <a:bodyPr/>
          <a:lstStyle/>
          <a:p>
            <a:r>
              <a:rPr lang="en-US" dirty="0"/>
              <a:t>Types of Data</a:t>
            </a:r>
            <a:endParaRPr lang="en-IN" dirty="0"/>
          </a:p>
        </p:txBody>
      </p:sp>
      <p:sp>
        <p:nvSpPr>
          <p:cNvPr id="3" name="Text Placeholder 2">
            <a:extLst>
              <a:ext uri="{FF2B5EF4-FFF2-40B4-BE49-F238E27FC236}">
                <a16:creationId xmlns:a16="http://schemas.microsoft.com/office/drawing/2014/main" id="{BE82B7FC-B31A-46CA-B96A-AB25CF1A456A}"/>
              </a:ext>
            </a:extLst>
          </p:cNvPr>
          <p:cNvSpPr>
            <a:spLocks noGrp="1"/>
          </p:cNvSpPr>
          <p:nvPr>
            <p:ph type="body" idx="1"/>
          </p:nvPr>
        </p:nvSpPr>
        <p:spPr>
          <a:xfrm>
            <a:off x="321309" y="1392343"/>
            <a:ext cx="8501380" cy="4431983"/>
          </a:xfrm>
        </p:spPr>
        <p:txBody>
          <a:bodyPr/>
          <a:lstStyle/>
          <a:p>
            <a:pPr marL="342900" indent="-342900">
              <a:buFont typeface="Wingdings" panose="05000000000000000000" pitchFamily="2" charset="2"/>
              <a:buChar char="q"/>
            </a:pPr>
            <a:r>
              <a:rPr lang="en-US" dirty="0"/>
              <a:t>Data can broadly be divided into following two types:</a:t>
            </a:r>
          </a:p>
          <a:p>
            <a:pPr marL="800100" lvl="1" indent="-342900">
              <a:buFont typeface="Wingdings" panose="05000000000000000000" pitchFamily="2" charset="2"/>
              <a:buChar char="q"/>
            </a:pPr>
            <a:r>
              <a:rPr lang="en-US" sz="2400" dirty="0"/>
              <a:t>Qualitative data</a:t>
            </a:r>
          </a:p>
          <a:p>
            <a:pPr marL="800100" lvl="1" indent="-342900">
              <a:buFont typeface="Wingdings" panose="05000000000000000000" pitchFamily="2" charset="2"/>
              <a:buChar char="q"/>
            </a:pPr>
            <a:r>
              <a:rPr lang="en-US" sz="2400" dirty="0"/>
              <a:t>Quantitative data</a:t>
            </a:r>
          </a:p>
          <a:p>
            <a:endParaRPr lang="en-US" dirty="0"/>
          </a:p>
          <a:p>
            <a:pPr marL="342900" indent="-342900">
              <a:buFont typeface="Wingdings" panose="05000000000000000000" pitchFamily="2" charset="2"/>
              <a:buChar char="q"/>
            </a:pPr>
            <a:r>
              <a:rPr lang="en-US" b="1" dirty="0"/>
              <a:t>Qualitative data </a:t>
            </a:r>
            <a:r>
              <a:rPr lang="en-US" dirty="0"/>
              <a:t>provides information about the quality of</a:t>
            </a:r>
          </a:p>
          <a:p>
            <a:r>
              <a:rPr lang="en-US" dirty="0"/>
              <a:t>an object or information which cannot be measured.</a:t>
            </a:r>
          </a:p>
          <a:p>
            <a:endParaRPr lang="en-US" dirty="0"/>
          </a:p>
          <a:p>
            <a:pPr marL="342900" indent="-342900">
              <a:buFont typeface="Wingdings" panose="05000000000000000000" pitchFamily="2" charset="2"/>
              <a:buChar char="q"/>
            </a:pPr>
            <a:r>
              <a:rPr lang="en-US" dirty="0"/>
              <a:t> For example, if we consider the quality of performance of students in terms of </a:t>
            </a:r>
            <a:r>
              <a:rPr lang="en-US" i="1" dirty="0"/>
              <a:t>‘Good’, ‘Average’, </a:t>
            </a:r>
            <a:r>
              <a:rPr lang="en-US" dirty="0"/>
              <a:t>&amp;</a:t>
            </a:r>
            <a:r>
              <a:rPr lang="en-US" i="1" dirty="0"/>
              <a:t> ‘Poor’, </a:t>
            </a:r>
            <a:r>
              <a:rPr lang="en-US" dirty="0"/>
              <a:t>it falls under the </a:t>
            </a:r>
            <a:r>
              <a:rPr lang="en-IN" dirty="0"/>
              <a:t>category of qualitative data.</a:t>
            </a:r>
          </a:p>
          <a:p>
            <a:endParaRPr lang="en-US" dirty="0"/>
          </a:p>
          <a:p>
            <a:pPr marL="342900" indent="-342900">
              <a:buFont typeface="Wingdings" panose="05000000000000000000" pitchFamily="2" charset="2"/>
              <a:buChar char="q"/>
            </a:pPr>
            <a:r>
              <a:rPr lang="en-US" dirty="0"/>
              <a:t>Qualitative data is also called </a:t>
            </a:r>
            <a:r>
              <a:rPr lang="en-US" b="1" dirty="0"/>
              <a:t>categorical data</a:t>
            </a:r>
            <a:r>
              <a:rPr lang="en-US" dirty="0"/>
              <a:t>.</a:t>
            </a:r>
            <a:endParaRPr lang="en-IN" dirty="0"/>
          </a:p>
        </p:txBody>
      </p:sp>
    </p:spTree>
    <p:extLst>
      <p:ext uri="{BB962C8B-B14F-4D97-AF65-F5344CB8AC3E}">
        <p14:creationId xmlns:p14="http://schemas.microsoft.com/office/powerpoint/2010/main" val="3936557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5664F2-4DF6-4A72-8913-4659507553DA}"/>
              </a:ext>
            </a:extLst>
          </p:cNvPr>
          <p:cNvSpPr>
            <a:spLocks noGrp="1"/>
          </p:cNvSpPr>
          <p:nvPr>
            <p:ph type="body" idx="1"/>
          </p:nvPr>
        </p:nvSpPr>
        <p:spPr>
          <a:xfrm>
            <a:off x="321310" y="659011"/>
            <a:ext cx="8501380" cy="5909310"/>
          </a:xfrm>
        </p:spPr>
        <p:txBody>
          <a:bodyPr/>
          <a:lstStyle/>
          <a:p>
            <a:r>
              <a:rPr lang="en-US" dirty="0"/>
              <a:t>Qualitative data can be further subdivided into two types as follows:</a:t>
            </a:r>
          </a:p>
          <a:p>
            <a:r>
              <a:rPr lang="en-US" dirty="0"/>
              <a:t>1. Nominal data</a:t>
            </a:r>
          </a:p>
          <a:p>
            <a:r>
              <a:rPr lang="en-US" dirty="0"/>
              <a:t>2. Ordinal data</a:t>
            </a:r>
          </a:p>
          <a:p>
            <a:endParaRPr lang="en-US" dirty="0"/>
          </a:p>
          <a:p>
            <a:r>
              <a:rPr lang="en-US" dirty="0"/>
              <a:t>Nominal data is one which has no numeric value, but a named value. It is used for assigning named values to attributes. Nominal values cannot be quantified. </a:t>
            </a:r>
          </a:p>
          <a:p>
            <a:endParaRPr lang="en-US" dirty="0"/>
          </a:p>
          <a:p>
            <a:r>
              <a:rPr lang="en-US" i="1" dirty="0"/>
              <a:t>Examples of nominal data are</a:t>
            </a:r>
          </a:p>
          <a:p>
            <a:r>
              <a:rPr lang="en-US" i="1" dirty="0"/>
              <a:t>1. Blood group: A, B, O, AB, etc.</a:t>
            </a:r>
          </a:p>
          <a:p>
            <a:r>
              <a:rPr lang="en-US" i="1" dirty="0"/>
              <a:t>2. Nationality: Indian, American, British, etc.</a:t>
            </a:r>
          </a:p>
          <a:p>
            <a:r>
              <a:rPr lang="en-US" i="1" dirty="0"/>
              <a:t>3. Gender: Male, Female, Other</a:t>
            </a:r>
          </a:p>
          <a:p>
            <a:endParaRPr lang="en-US" dirty="0"/>
          </a:p>
          <a:p>
            <a:r>
              <a:rPr lang="en-US" dirty="0"/>
              <a:t>A special case of nominal data is when only two labels are possible, e.g. pass/fail as a result of an examination. This sub-type of nominal data is called ‘</a:t>
            </a:r>
            <a:r>
              <a:rPr lang="en-US" i="1" dirty="0"/>
              <a:t>dichotomous</a:t>
            </a:r>
            <a:r>
              <a:rPr lang="en-US" dirty="0"/>
              <a:t>’.</a:t>
            </a:r>
            <a:endParaRPr lang="en-IN" dirty="0"/>
          </a:p>
        </p:txBody>
      </p:sp>
    </p:spTree>
    <p:extLst>
      <p:ext uri="{BB962C8B-B14F-4D97-AF65-F5344CB8AC3E}">
        <p14:creationId xmlns:p14="http://schemas.microsoft.com/office/powerpoint/2010/main" val="3858714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FAB16-F1C4-4322-9507-3E17E0AFD662}"/>
              </a:ext>
            </a:extLst>
          </p:cNvPr>
          <p:cNvSpPr>
            <a:spLocks noGrp="1"/>
          </p:cNvSpPr>
          <p:nvPr>
            <p:ph type="title"/>
          </p:nvPr>
        </p:nvSpPr>
        <p:spPr>
          <a:xfrm>
            <a:off x="1963229" y="90170"/>
            <a:ext cx="5217541" cy="1354217"/>
          </a:xfrm>
        </p:spPr>
        <p:txBody>
          <a:bodyPr/>
          <a:lstStyle/>
          <a:p>
            <a:r>
              <a:rPr lang="en-US" dirty="0"/>
              <a:t>Nominal data</a:t>
            </a:r>
            <a:br>
              <a:rPr lang="en-US" dirty="0"/>
            </a:br>
            <a:endParaRPr lang="en-IN" dirty="0"/>
          </a:p>
        </p:txBody>
      </p:sp>
      <p:sp>
        <p:nvSpPr>
          <p:cNvPr id="3" name="Text Placeholder 2">
            <a:extLst>
              <a:ext uri="{FF2B5EF4-FFF2-40B4-BE49-F238E27FC236}">
                <a16:creationId xmlns:a16="http://schemas.microsoft.com/office/drawing/2014/main" id="{A90F4BDD-2940-49CB-971E-D8725D9F0442}"/>
              </a:ext>
            </a:extLst>
          </p:cNvPr>
          <p:cNvSpPr>
            <a:spLocks noGrp="1"/>
          </p:cNvSpPr>
          <p:nvPr>
            <p:ph type="body" idx="1"/>
          </p:nvPr>
        </p:nvSpPr>
        <p:spPr>
          <a:xfrm>
            <a:off x="321309" y="1392343"/>
            <a:ext cx="8501380" cy="2215991"/>
          </a:xfrm>
        </p:spPr>
        <p:txBody>
          <a:bodyPr/>
          <a:lstStyle/>
          <a:p>
            <a:r>
              <a:rPr lang="en-US" dirty="0"/>
              <a:t>It is obvious, mathematical operations such as addition,</a:t>
            </a:r>
          </a:p>
          <a:p>
            <a:r>
              <a:rPr lang="en-US" dirty="0"/>
              <a:t>subtraction, multiplication, etc. cannot be performed on</a:t>
            </a:r>
          </a:p>
          <a:p>
            <a:r>
              <a:rPr lang="en-US" dirty="0"/>
              <a:t>nominal data. </a:t>
            </a:r>
          </a:p>
          <a:p>
            <a:endParaRPr lang="en-US" dirty="0"/>
          </a:p>
          <a:p>
            <a:r>
              <a:rPr lang="en-US" dirty="0"/>
              <a:t>For that reason, statistical functions such as</a:t>
            </a:r>
          </a:p>
          <a:p>
            <a:r>
              <a:rPr lang="en-US" dirty="0"/>
              <a:t>mean, variance, etc. can also not be applied on nominal data.</a:t>
            </a:r>
            <a:endParaRPr lang="en-IN" dirty="0"/>
          </a:p>
        </p:txBody>
      </p:sp>
    </p:spTree>
    <p:extLst>
      <p:ext uri="{BB962C8B-B14F-4D97-AF65-F5344CB8AC3E}">
        <p14:creationId xmlns:p14="http://schemas.microsoft.com/office/powerpoint/2010/main" val="3472645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3EF8B7-7A77-49AA-A2ED-FE0D78819A59}"/>
              </a:ext>
            </a:extLst>
          </p:cNvPr>
          <p:cNvSpPr>
            <a:spLocks noGrp="1"/>
          </p:cNvSpPr>
          <p:nvPr>
            <p:ph type="body" idx="1"/>
          </p:nvPr>
        </p:nvSpPr>
        <p:spPr>
          <a:xfrm>
            <a:off x="321310" y="457200"/>
            <a:ext cx="8501380" cy="6278642"/>
          </a:xfrm>
        </p:spPr>
        <p:txBody>
          <a:bodyPr/>
          <a:lstStyle/>
          <a:p>
            <a:r>
              <a:rPr lang="en-US" b="1" dirty="0"/>
              <a:t>Ordinal data:</a:t>
            </a:r>
            <a:r>
              <a:rPr lang="en-US" dirty="0"/>
              <a:t> in addition to possessing the properties of</a:t>
            </a:r>
          </a:p>
          <a:p>
            <a:r>
              <a:rPr lang="en-US" dirty="0"/>
              <a:t>nominal data, can also be naturally ordered. </a:t>
            </a:r>
          </a:p>
          <a:p>
            <a:endParaRPr lang="en-US" dirty="0"/>
          </a:p>
          <a:p>
            <a:r>
              <a:rPr lang="en-US" dirty="0"/>
              <a:t>This means ordinal data also assigns named values to attributes but unlike nominal data, they can be arranged in a sequence of increasing or decreasing value so that we can say whether a value is</a:t>
            </a:r>
          </a:p>
          <a:p>
            <a:r>
              <a:rPr lang="en-US" dirty="0"/>
              <a:t>better than or greater than another value. </a:t>
            </a:r>
          </a:p>
          <a:p>
            <a:endParaRPr lang="en-US" dirty="0"/>
          </a:p>
          <a:p>
            <a:r>
              <a:rPr lang="en-US" i="1" dirty="0"/>
              <a:t>Examples of ordinal </a:t>
            </a:r>
            <a:r>
              <a:rPr lang="en-IN" i="1" dirty="0"/>
              <a:t>data are</a:t>
            </a:r>
          </a:p>
          <a:p>
            <a:r>
              <a:rPr lang="en-US" i="1" dirty="0"/>
              <a:t>1. Customer satisfaction: ‘Very Happy’, ‘Happy’, ‘Unhappy’, etc.</a:t>
            </a:r>
          </a:p>
          <a:p>
            <a:r>
              <a:rPr lang="en-IN" i="1" dirty="0"/>
              <a:t>2. Grades: A, B, C, etc.</a:t>
            </a:r>
          </a:p>
          <a:p>
            <a:r>
              <a:rPr lang="en-US" i="1" dirty="0"/>
              <a:t>3. Hardness of Metal: ‘Very Hard’, ‘Hard’, ‘Soft’, etc.</a:t>
            </a:r>
          </a:p>
          <a:p>
            <a:endParaRPr lang="en-US" dirty="0"/>
          </a:p>
          <a:p>
            <a:r>
              <a:rPr lang="en-US" dirty="0"/>
              <a:t>Like nominal data, basic counting is possible for ordinal data. Hence, the mode can be identified. Since ordering is possible in case of ordinal data, median, and quartiles can be identified in addition. Mean can still not be calculated.</a:t>
            </a:r>
            <a:endParaRPr lang="en-IN" dirty="0"/>
          </a:p>
        </p:txBody>
      </p:sp>
    </p:spTree>
    <p:extLst>
      <p:ext uri="{BB962C8B-B14F-4D97-AF65-F5344CB8AC3E}">
        <p14:creationId xmlns:p14="http://schemas.microsoft.com/office/powerpoint/2010/main" val="3570919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33EFC-EED9-4BDF-9164-4401E199F379}"/>
              </a:ext>
            </a:extLst>
          </p:cNvPr>
          <p:cNvSpPr>
            <a:spLocks noGrp="1"/>
          </p:cNvSpPr>
          <p:nvPr>
            <p:ph type="title"/>
          </p:nvPr>
        </p:nvSpPr>
        <p:spPr>
          <a:xfrm>
            <a:off x="990600" y="90170"/>
            <a:ext cx="7832089" cy="677108"/>
          </a:xfrm>
        </p:spPr>
        <p:txBody>
          <a:bodyPr/>
          <a:lstStyle/>
          <a:p>
            <a:r>
              <a:rPr lang="en-IN" b="1" dirty="0"/>
              <a:t>Machine Learning</a:t>
            </a:r>
            <a:endParaRPr lang="en-IN" dirty="0"/>
          </a:p>
        </p:txBody>
      </p:sp>
      <p:sp>
        <p:nvSpPr>
          <p:cNvPr id="3" name="Text Placeholder 2">
            <a:extLst>
              <a:ext uri="{FF2B5EF4-FFF2-40B4-BE49-F238E27FC236}">
                <a16:creationId xmlns:a16="http://schemas.microsoft.com/office/drawing/2014/main" id="{DD9E6760-8C06-4D8C-93BC-2ED154DD8536}"/>
              </a:ext>
            </a:extLst>
          </p:cNvPr>
          <p:cNvSpPr>
            <a:spLocks noGrp="1"/>
          </p:cNvSpPr>
          <p:nvPr>
            <p:ph type="body" idx="1"/>
          </p:nvPr>
        </p:nvSpPr>
        <p:spPr>
          <a:xfrm>
            <a:off x="321309" y="1392343"/>
            <a:ext cx="8501380" cy="2593018"/>
          </a:xfrm>
        </p:spPr>
        <p:txBody>
          <a:bodyPr/>
          <a:lstStyle/>
          <a:p>
            <a:pPr fontAlgn="base"/>
            <a:r>
              <a:rPr lang="en-IN" dirty="0"/>
              <a:t> </a:t>
            </a:r>
          </a:p>
          <a:p>
            <a:pPr marL="180975" marR="5080" indent="-168275">
              <a:lnSpc>
                <a:spcPts val="3300"/>
              </a:lnSpc>
              <a:spcBef>
                <a:spcPts val="459"/>
              </a:spcBef>
            </a:pPr>
            <a:r>
              <a:rPr lang="en-US" sz="2800" spc="-5" dirty="0"/>
              <a:t>“Learning</a:t>
            </a:r>
            <a:r>
              <a:rPr lang="en-US" sz="2800" spc="-15" dirty="0"/>
              <a:t> </a:t>
            </a:r>
            <a:r>
              <a:rPr lang="en-US" sz="2800" spc="-5" dirty="0"/>
              <a:t>is</a:t>
            </a:r>
            <a:r>
              <a:rPr lang="en-US" sz="2800" spc="-10" dirty="0"/>
              <a:t> </a:t>
            </a:r>
            <a:r>
              <a:rPr lang="en-US" sz="2800" spc="-20" dirty="0"/>
              <a:t>any</a:t>
            </a:r>
            <a:r>
              <a:rPr lang="en-US" sz="2800" spc="-5" dirty="0"/>
              <a:t> </a:t>
            </a:r>
            <a:r>
              <a:rPr lang="en-US" sz="2800" spc="-10" dirty="0"/>
              <a:t>process by</a:t>
            </a:r>
            <a:r>
              <a:rPr lang="en-US" sz="2800" spc="-5" dirty="0"/>
              <a:t> which</a:t>
            </a:r>
            <a:r>
              <a:rPr lang="en-US" sz="2800" spc="-15" dirty="0"/>
              <a:t> </a:t>
            </a:r>
            <a:r>
              <a:rPr lang="en-US" sz="2800" dirty="0"/>
              <a:t>a</a:t>
            </a:r>
            <a:r>
              <a:rPr lang="en-US" sz="2800" spc="-10" dirty="0"/>
              <a:t> </a:t>
            </a:r>
            <a:r>
              <a:rPr lang="en-US" sz="2800" spc="-30" dirty="0"/>
              <a:t>system</a:t>
            </a:r>
            <a:r>
              <a:rPr lang="en-US" sz="2800" spc="-5" dirty="0"/>
              <a:t> </a:t>
            </a:r>
            <a:r>
              <a:rPr lang="en-US" sz="2800" spc="-15" dirty="0"/>
              <a:t>improves </a:t>
            </a:r>
            <a:r>
              <a:rPr lang="en-US" sz="2800" spc="-665" dirty="0"/>
              <a:t> </a:t>
            </a:r>
            <a:r>
              <a:rPr lang="en-US" sz="2800" spc="-10" dirty="0"/>
              <a:t>performance</a:t>
            </a:r>
            <a:r>
              <a:rPr lang="en-US" sz="2800" spc="-15" dirty="0"/>
              <a:t> from</a:t>
            </a:r>
            <a:r>
              <a:rPr lang="en-US" sz="2800" dirty="0"/>
              <a:t> </a:t>
            </a:r>
            <a:r>
              <a:rPr lang="en-US" sz="2800" spc="-30" dirty="0"/>
              <a:t>experience.”</a:t>
            </a:r>
          </a:p>
          <a:p>
            <a:pPr marL="180975" marR="5080" indent="-168275">
              <a:lnSpc>
                <a:spcPts val="3300"/>
              </a:lnSpc>
              <a:spcBef>
                <a:spcPts val="459"/>
              </a:spcBef>
            </a:pPr>
            <a:endParaRPr lang="en-US" sz="2800" dirty="0"/>
          </a:p>
          <a:p>
            <a:pPr marL="2755265">
              <a:lnSpc>
                <a:spcPct val="100000"/>
              </a:lnSpc>
              <a:spcBef>
                <a:spcPts val="240"/>
              </a:spcBef>
            </a:pPr>
            <a:r>
              <a:rPr lang="en-US" sz="2800" dirty="0"/>
              <a:t>-</a:t>
            </a:r>
            <a:r>
              <a:rPr lang="en-US" sz="2800" spc="-30" dirty="0"/>
              <a:t> </a:t>
            </a:r>
            <a:r>
              <a:rPr lang="en-US" sz="2800" spc="-5" dirty="0"/>
              <a:t>Herbert</a:t>
            </a:r>
            <a:r>
              <a:rPr lang="en-US" sz="2800" spc="-30" dirty="0"/>
              <a:t> </a:t>
            </a:r>
            <a:r>
              <a:rPr lang="en-US" sz="2800" spc="-5" dirty="0"/>
              <a:t>Simon</a:t>
            </a:r>
            <a:endParaRPr lang="en-US" sz="2800" dirty="0"/>
          </a:p>
          <a:p>
            <a:endParaRPr lang="en-IN" dirty="0"/>
          </a:p>
        </p:txBody>
      </p:sp>
    </p:spTree>
    <p:extLst>
      <p:ext uri="{BB962C8B-B14F-4D97-AF65-F5344CB8AC3E}">
        <p14:creationId xmlns:p14="http://schemas.microsoft.com/office/powerpoint/2010/main" val="3981007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44A9E3E-F597-4F0F-8D07-421455D6D330}"/>
              </a:ext>
            </a:extLst>
          </p:cNvPr>
          <p:cNvSpPr>
            <a:spLocks noGrp="1"/>
          </p:cNvSpPr>
          <p:nvPr>
            <p:ph type="body" idx="1"/>
          </p:nvPr>
        </p:nvSpPr>
        <p:spPr>
          <a:xfrm>
            <a:off x="427355" y="533401"/>
            <a:ext cx="8259446" cy="7755969"/>
          </a:xfrm>
        </p:spPr>
        <p:txBody>
          <a:bodyPr/>
          <a:lstStyle/>
          <a:p>
            <a:pPr marL="342900" indent="-342900">
              <a:buFont typeface="Wingdings" panose="05000000000000000000" pitchFamily="2" charset="2"/>
              <a:buChar char="q"/>
            </a:pPr>
            <a:r>
              <a:rPr lang="en-US" b="1" dirty="0"/>
              <a:t>Quantitative data </a:t>
            </a:r>
            <a:r>
              <a:rPr lang="en-US" dirty="0"/>
              <a:t>relates to information about the quantity of an object – hence it can be measured. For example, if we consider the attribute ‘marks’, it can be measured using a scale of measurement. Quantitative data is also termed as numeric data.</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There are two types of quantitative data: </a:t>
            </a:r>
          </a:p>
          <a:p>
            <a:pPr marL="800100" lvl="1" indent="-342900">
              <a:buFont typeface="Wingdings" panose="05000000000000000000" pitchFamily="2" charset="2"/>
              <a:buChar char="q"/>
            </a:pPr>
            <a:r>
              <a:rPr lang="en-US" sz="2400" dirty="0"/>
              <a:t>Interval data</a:t>
            </a:r>
          </a:p>
          <a:p>
            <a:pPr marL="800100" lvl="1" indent="-342900">
              <a:buFont typeface="Wingdings" panose="05000000000000000000" pitchFamily="2" charset="2"/>
              <a:buChar char="q"/>
            </a:pPr>
            <a:r>
              <a:rPr lang="en-US" sz="2400" dirty="0"/>
              <a:t>Ratio data</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b="1" dirty="0"/>
              <a:t>Interval data </a:t>
            </a:r>
            <a:r>
              <a:rPr lang="en-US" dirty="0"/>
              <a:t>is numeric data for which not only the order is known, but the exact difference between values is also known. </a:t>
            </a:r>
          </a:p>
          <a:p>
            <a:pPr marL="342900" indent="-342900">
              <a:buFont typeface="Wingdings" panose="05000000000000000000" pitchFamily="2" charset="2"/>
              <a:buChar char="q"/>
            </a:pPr>
            <a:r>
              <a:rPr lang="en-US" dirty="0"/>
              <a:t>An ideal example of interval data is Celsius temperature. The difference between each value remains the same in Celsius temperature. The difference between 12°C and 18°C degrees is measurable and is 6°C</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endParaRPr lang="en-US" dirty="0"/>
          </a:p>
          <a:p>
            <a:pPr lvl="1"/>
            <a:endParaRPr lang="en-US" sz="2400" dirty="0"/>
          </a:p>
        </p:txBody>
      </p:sp>
    </p:spTree>
    <p:extLst>
      <p:ext uri="{BB962C8B-B14F-4D97-AF65-F5344CB8AC3E}">
        <p14:creationId xmlns:p14="http://schemas.microsoft.com/office/powerpoint/2010/main" val="3394106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12BD11-78BD-47D7-B8EB-0E457143B89F}"/>
              </a:ext>
            </a:extLst>
          </p:cNvPr>
          <p:cNvSpPr>
            <a:spLocks noGrp="1"/>
          </p:cNvSpPr>
          <p:nvPr>
            <p:ph type="body" idx="1"/>
          </p:nvPr>
        </p:nvSpPr>
        <p:spPr>
          <a:xfrm>
            <a:off x="321310" y="685800"/>
            <a:ext cx="8501380" cy="5078313"/>
          </a:xfrm>
        </p:spPr>
        <p:txBody>
          <a:bodyPr/>
          <a:lstStyle/>
          <a:p>
            <a:pPr marL="342900" indent="-342900">
              <a:buFont typeface="Wingdings" panose="05000000000000000000" pitchFamily="2" charset="2"/>
              <a:buChar char="q"/>
            </a:pPr>
            <a:r>
              <a:rPr lang="en-US" dirty="0"/>
              <a:t>For interval data, mathematical operations such as addition and subtraction are possible. </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For that reason, for interval data, the central tendency can be measured by mean, median, or mode.</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 Standard deviation can also be calculated.</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The interval data do not have something called a ‘true zero’ value. </a:t>
            </a:r>
          </a:p>
          <a:p>
            <a:pPr marL="800100" lvl="1" indent="-342900">
              <a:buFont typeface="Wingdings" panose="05000000000000000000" pitchFamily="2" charset="2"/>
              <a:buChar char="q"/>
            </a:pPr>
            <a:r>
              <a:rPr lang="en-US" dirty="0"/>
              <a:t>For example, there is nothing called ‘</a:t>
            </a:r>
            <a:r>
              <a:rPr lang="en-US" b="1" dirty="0"/>
              <a:t>0 temperature</a:t>
            </a:r>
            <a:r>
              <a:rPr lang="en-US" dirty="0"/>
              <a:t>’ or ‘no temperature’.</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 Hence, only addition and subtraction applies for interval data. The ratio cannot be applied.</a:t>
            </a:r>
            <a:endParaRPr lang="en-IN" dirty="0"/>
          </a:p>
        </p:txBody>
      </p:sp>
    </p:spTree>
    <p:extLst>
      <p:ext uri="{BB962C8B-B14F-4D97-AF65-F5344CB8AC3E}">
        <p14:creationId xmlns:p14="http://schemas.microsoft.com/office/powerpoint/2010/main" val="2729802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918F-C64E-45E0-9698-0155B5AEE4DB}"/>
              </a:ext>
            </a:extLst>
          </p:cNvPr>
          <p:cNvSpPr>
            <a:spLocks noGrp="1"/>
          </p:cNvSpPr>
          <p:nvPr>
            <p:ph type="title"/>
          </p:nvPr>
        </p:nvSpPr>
        <p:spPr/>
        <p:txBody>
          <a:bodyPr/>
          <a:lstStyle/>
          <a:p>
            <a:r>
              <a:rPr lang="en-US" dirty="0"/>
              <a:t>Ratio data</a:t>
            </a:r>
            <a:endParaRPr lang="en-IN" dirty="0"/>
          </a:p>
        </p:txBody>
      </p:sp>
      <p:sp>
        <p:nvSpPr>
          <p:cNvPr id="3" name="Text Placeholder 2">
            <a:extLst>
              <a:ext uri="{FF2B5EF4-FFF2-40B4-BE49-F238E27FC236}">
                <a16:creationId xmlns:a16="http://schemas.microsoft.com/office/drawing/2014/main" id="{51E647FA-3BD8-4995-B0ED-E14C11916A13}"/>
              </a:ext>
            </a:extLst>
          </p:cNvPr>
          <p:cNvSpPr>
            <a:spLocks noGrp="1"/>
          </p:cNvSpPr>
          <p:nvPr>
            <p:ph type="body" idx="1"/>
          </p:nvPr>
        </p:nvSpPr>
        <p:spPr>
          <a:xfrm>
            <a:off x="321309" y="1392343"/>
            <a:ext cx="8501380" cy="3693319"/>
          </a:xfrm>
        </p:spPr>
        <p:txBody>
          <a:bodyPr/>
          <a:lstStyle/>
          <a:p>
            <a:pPr marL="457200" indent="-457200">
              <a:buFont typeface="Wingdings" panose="05000000000000000000" pitchFamily="2" charset="2"/>
              <a:buChar char="q"/>
            </a:pPr>
            <a:r>
              <a:rPr lang="en-US" dirty="0"/>
              <a:t>Ratio data represents numeric data for which exact value can be measured. Absolute zero is available for ratio data.</a:t>
            </a:r>
          </a:p>
          <a:p>
            <a:pPr marL="457200" indent="-457200">
              <a:buFont typeface="Wingdings" panose="05000000000000000000" pitchFamily="2" charset="2"/>
              <a:buChar char="q"/>
            </a:pPr>
            <a:endParaRPr lang="en-US" dirty="0"/>
          </a:p>
          <a:p>
            <a:pPr marL="457200" indent="-457200">
              <a:buFont typeface="Wingdings" panose="05000000000000000000" pitchFamily="2" charset="2"/>
              <a:buChar char="q"/>
            </a:pPr>
            <a:r>
              <a:rPr lang="en-US" dirty="0"/>
              <a:t>Also, these variables can be added, subtracted, multiplied, or divided. </a:t>
            </a:r>
          </a:p>
          <a:p>
            <a:pPr marL="457200" indent="-457200">
              <a:buFont typeface="Wingdings" panose="05000000000000000000" pitchFamily="2" charset="2"/>
              <a:buChar char="q"/>
            </a:pPr>
            <a:endParaRPr lang="en-US" dirty="0"/>
          </a:p>
          <a:p>
            <a:pPr marL="457200" indent="-457200">
              <a:buFont typeface="Wingdings" panose="05000000000000000000" pitchFamily="2" charset="2"/>
              <a:buChar char="q"/>
            </a:pPr>
            <a:r>
              <a:rPr lang="en-US" dirty="0"/>
              <a:t>The central tendency can be measured by mean, median, or mode and methods of dispersion such as standard deviation.</a:t>
            </a:r>
          </a:p>
          <a:p>
            <a:pPr marL="457200" indent="-457200">
              <a:buFont typeface="Wingdings" panose="05000000000000000000" pitchFamily="2" charset="2"/>
              <a:buChar char="q"/>
            </a:pPr>
            <a:endParaRPr lang="en-US" dirty="0"/>
          </a:p>
          <a:p>
            <a:pPr marL="457200" indent="-457200">
              <a:buFont typeface="Wingdings" panose="05000000000000000000" pitchFamily="2" charset="2"/>
              <a:buChar char="q"/>
            </a:pPr>
            <a:r>
              <a:rPr lang="en-US" dirty="0"/>
              <a:t> Examples of ratio data include height, weight, age, salary, etc.</a:t>
            </a:r>
            <a:endParaRPr lang="en-IN" dirty="0"/>
          </a:p>
        </p:txBody>
      </p:sp>
    </p:spTree>
    <p:extLst>
      <p:ext uri="{BB962C8B-B14F-4D97-AF65-F5344CB8AC3E}">
        <p14:creationId xmlns:p14="http://schemas.microsoft.com/office/powerpoint/2010/main" val="421031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8B4FB54-9F09-419C-9E6B-593FFC602D29}"/>
              </a:ext>
            </a:extLst>
          </p:cNvPr>
          <p:cNvSpPr>
            <a:spLocks noGrp="1"/>
          </p:cNvSpPr>
          <p:nvPr>
            <p:ph type="body" idx="1"/>
          </p:nvPr>
        </p:nvSpPr>
        <p:spPr>
          <a:xfrm>
            <a:off x="321310" y="533400"/>
            <a:ext cx="8501380" cy="6278642"/>
          </a:xfrm>
        </p:spPr>
        <p:txBody>
          <a:bodyPr/>
          <a:lstStyle/>
          <a:p>
            <a:pPr marL="342900" indent="-342900">
              <a:buFont typeface="Wingdings" panose="05000000000000000000" pitchFamily="2" charset="2"/>
              <a:buChar char="q"/>
            </a:pPr>
            <a:r>
              <a:rPr lang="en-US" dirty="0"/>
              <a:t>Attributes can also be categorized into types based on a number of values that can be assigned.  The attributes can be either </a:t>
            </a:r>
            <a:r>
              <a:rPr lang="en-US" i="1" dirty="0"/>
              <a:t>discrete </a:t>
            </a:r>
            <a:r>
              <a:rPr lang="en-US" dirty="0"/>
              <a:t>or</a:t>
            </a:r>
            <a:r>
              <a:rPr lang="en-US" i="1" dirty="0"/>
              <a:t> continuous </a:t>
            </a:r>
            <a:r>
              <a:rPr lang="en-US" dirty="0"/>
              <a:t>based on this factor.</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b="1" dirty="0"/>
              <a:t>Discrete attributes </a:t>
            </a:r>
            <a:r>
              <a:rPr lang="en-US" dirty="0"/>
              <a:t>can assume a finite or countably infinite number of values. Nominal attributes such as roll number, street number, pin code, etc. can have a finite number of values whereas numeric attributes such as count, rank of students, etc. can have countably infinite values.</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b="1" dirty="0"/>
              <a:t>Continuous attributes </a:t>
            </a:r>
            <a:r>
              <a:rPr lang="en-US" dirty="0"/>
              <a:t>can assume any possible value which is a real number. Examples of continuous attribute include length, height, weight, price, etc.</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In general, nominal and ordinal attributes are </a:t>
            </a:r>
            <a:r>
              <a:rPr lang="en-US" i="1" dirty="0"/>
              <a:t>discrete</a:t>
            </a:r>
            <a:r>
              <a:rPr lang="en-US" dirty="0"/>
              <a:t>. On the other hand, interval and ratio attributes are </a:t>
            </a:r>
            <a:r>
              <a:rPr lang="en-US" i="1" dirty="0"/>
              <a:t>continuous</a:t>
            </a:r>
          </a:p>
          <a:p>
            <a:pPr marL="342900" indent="-342900">
              <a:buFont typeface="Wingdings" panose="05000000000000000000" pitchFamily="2" charset="2"/>
              <a:buChar char="q"/>
            </a:pPr>
            <a:endParaRPr lang="en-IN" dirty="0"/>
          </a:p>
        </p:txBody>
      </p:sp>
    </p:spTree>
    <p:extLst>
      <p:ext uri="{BB962C8B-B14F-4D97-AF65-F5344CB8AC3E}">
        <p14:creationId xmlns:p14="http://schemas.microsoft.com/office/powerpoint/2010/main" val="1267418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A5A8D-3A69-42A2-A89D-21EA0E5997F9}"/>
              </a:ext>
            </a:extLst>
          </p:cNvPr>
          <p:cNvSpPr>
            <a:spLocks noGrp="1"/>
          </p:cNvSpPr>
          <p:nvPr>
            <p:ph type="title"/>
          </p:nvPr>
        </p:nvSpPr>
        <p:spPr>
          <a:xfrm>
            <a:off x="1963228" y="-67854"/>
            <a:ext cx="5217541" cy="695960"/>
          </a:xfrm>
        </p:spPr>
        <p:txBody>
          <a:bodyPr/>
          <a:lstStyle/>
          <a:p>
            <a:r>
              <a:rPr lang="en-US" dirty="0"/>
              <a:t>Did you know?</a:t>
            </a:r>
            <a:endParaRPr lang="en-IN" dirty="0"/>
          </a:p>
        </p:txBody>
      </p:sp>
      <p:sp>
        <p:nvSpPr>
          <p:cNvPr id="3" name="Text Placeholder 2">
            <a:extLst>
              <a:ext uri="{FF2B5EF4-FFF2-40B4-BE49-F238E27FC236}">
                <a16:creationId xmlns:a16="http://schemas.microsoft.com/office/drawing/2014/main" id="{2E0B800E-F004-4872-BD70-B3BD1066B4BF}"/>
              </a:ext>
            </a:extLst>
          </p:cNvPr>
          <p:cNvSpPr>
            <a:spLocks noGrp="1"/>
          </p:cNvSpPr>
          <p:nvPr>
            <p:ph type="body" idx="1"/>
          </p:nvPr>
        </p:nvSpPr>
        <p:spPr>
          <a:xfrm>
            <a:off x="321309" y="686889"/>
            <a:ext cx="8501380" cy="7386638"/>
          </a:xfrm>
        </p:spPr>
        <p:txBody>
          <a:bodyPr/>
          <a:lstStyle/>
          <a:p>
            <a:pPr marL="342900" indent="-342900">
              <a:buFont typeface="Wingdings" panose="05000000000000000000" pitchFamily="2" charset="2"/>
              <a:buChar char="q"/>
            </a:pPr>
            <a:r>
              <a:rPr lang="en-US" dirty="0"/>
              <a:t>we come across two basic data types – </a:t>
            </a:r>
            <a:r>
              <a:rPr lang="en-US" i="1" dirty="0"/>
              <a:t>numeric and categorical</a:t>
            </a:r>
            <a:r>
              <a:rPr lang="en-US" dirty="0"/>
              <a:t>. With this context in mind, </a:t>
            </a:r>
            <a:r>
              <a:rPr lang="en-US" i="1" dirty="0"/>
              <a:t>we can delve deeper into understanding a data set. </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We need to understand that in a data set, which of the attributes are </a:t>
            </a:r>
            <a:r>
              <a:rPr lang="en-US" i="1" dirty="0"/>
              <a:t>numeric</a:t>
            </a:r>
            <a:r>
              <a:rPr lang="en-US" dirty="0"/>
              <a:t> and which are </a:t>
            </a:r>
            <a:r>
              <a:rPr lang="en-US" i="1" dirty="0"/>
              <a:t>categorical</a:t>
            </a:r>
            <a:r>
              <a:rPr lang="en-US" dirty="0"/>
              <a:t> in nature. This is because, the approach of exploring numeric data is different than the approach of exploring categorical data.</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b="1" dirty="0"/>
              <a:t>University of California, Irvine (UCI) Machine Learning Repository </a:t>
            </a:r>
            <a:r>
              <a:rPr lang="en-US" dirty="0"/>
              <a:t>(</a:t>
            </a:r>
            <a:r>
              <a:rPr lang="en-US" i="1" dirty="0"/>
              <a:t>http:// archive.ics.uci.edu/ml/</a:t>
            </a:r>
            <a:r>
              <a:rPr lang="en-US" i="1" dirty="0" err="1"/>
              <a:t>index.php</a:t>
            </a:r>
            <a:r>
              <a:rPr lang="en-US" dirty="0"/>
              <a:t>) is a collection of 400+ data sets which serve as benchmarks for researchers and practitioners in the machine learning community.</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The data set that we take as a reference is the </a:t>
            </a:r>
            <a:r>
              <a:rPr lang="en-US" i="1" dirty="0"/>
              <a:t>Auto MPG </a:t>
            </a:r>
            <a:r>
              <a:rPr lang="en-US" dirty="0"/>
              <a:t>data set available in the UCI repository.</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endParaRPr lang="en-IN" dirty="0"/>
          </a:p>
        </p:txBody>
      </p:sp>
    </p:spTree>
    <p:extLst>
      <p:ext uri="{BB962C8B-B14F-4D97-AF65-F5344CB8AC3E}">
        <p14:creationId xmlns:p14="http://schemas.microsoft.com/office/powerpoint/2010/main" val="1822029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60AE-E051-4169-8500-F6E14BFC6630}"/>
              </a:ext>
            </a:extLst>
          </p:cNvPr>
          <p:cNvSpPr>
            <a:spLocks noGrp="1"/>
          </p:cNvSpPr>
          <p:nvPr>
            <p:ph type="title"/>
          </p:nvPr>
        </p:nvSpPr>
        <p:spPr/>
        <p:txBody>
          <a:bodyPr/>
          <a:lstStyle/>
          <a:p>
            <a:r>
              <a:rPr lang="en-US" dirty="0"/>
              <a:t>Auto MPG dataset</a:t>
            </a:r>
            <a:endParaRPr lang="en-IN" dirty="0"/>
          </a:p>
        </p:txBody>
      </p:sp>
      <p:pic>
        <p:nvPicPr>
          <p:cNvPr id="4" name="Picture 3">
            <a:extLst>
              <a:ext uri="{FF2B5EF4-FFF2-40B4-BE49-F238E27FC236}">
                <a16:creationId xmlns:a16="http://schemas.microsoft.com/office/drawing/2014/main" id="{FE18CAAC-3BED-4C1C-820E-BCD6BDA5B105}"/>
              </a:ext>
            </a:extLst>
          </p:cNvPr>
          <p:cNvPicPr>
            <a:picLocks noChangeAspect="1"/>
          </p:cNvPicPr>
          <p:nvPr/>
        </p:nvPicPr>
        <p:blipFill>
          <a:blip r:embed="rId2"/>
          <a:stretch>
            <a:fillRect/>
          </a:stretch>
        </p:blipFill>
        <p:spPr>
          <a:xfrm>
            <a:off x="990599" y="797016"/>
            <a:ext cx="7162800" cy="5630933"/>
          </a:xfrm>
          <a:prstGeom prst="rect">
            <a:avLst/>
          </a:prstGeom>
        </p:spPr>
      </p:pic>
    </p:spTree>
    <p:extLst>
      <p:ext uri="{BB962C8B-B14F-4D97-AF65-F5344CB8AC3E}">
        <p14:creationId xmlns:p14="http://schemas.microsoft.com/office/powerpoint/2010/main" val="44371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5CD3682-1575-42D8-89FF-CAD83CDD94CA}"/>
              </a:ext>
            </a:extLst>
          </p:cNvPr>
          <p:cNvSpPr>
            <a:spLocks noGrp="1"/>
          </p:cNvSpPr>
          <p:nvPr>
            <p:ph type="body" idx="1"/>
          </p:nvPr>
        </p:nvSpPr>
        <p:spPr>
          <a:xfrm>
            <a:off x="321310" y="659011"/>
            <a:ext cx="8501380" cy="5539978"/>
          </a:xfrm>
        </p:spPr>
        <p:txBody>
          <a:bodyPr/>
          <a:lstStyle/>
          <a:p>
            <a:pPr marL="342900" indent="-342900">
              <a:buFont typeface="Wingdings" panose="05000000000000000000" pitchFamily="2" charset="2"/>
              <a:buChar char="q"/>
            </a:pPr>
            <a:r>
              <a:rPr lang="en-US" dirty="0"/>
              <a:t>As is quite evident from the data, the attributes such as ‘mpg’, ‘cylinders’, ‘displacement’, ‘horsepower’, ‘weight’, ‘acceleration’, ‘model year’, and ‘origin’ are all numeric. Out of these attributes, ‘cylinders’, ‘model year’, and ‘origin’ are discrete in nature as the only finite number of values can be assumed by these attributes.</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 The remaining of the numeric attributes, i.e. ‘mpg’, ‘displacement’, ‘horsepower’, ‘weight’, and ‘acceleration’ can assume any real value. Hence, these attributes are continuous in nature.</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The only remaining attribute ‘car name’ is of type categorical, or more specifically nominal. This data set is </a:t>
            </a:r>
            <a:r>
              <a:rPr lang="en-US" b="1" i="1" dirty="0"/>
              <a:t>regarding prediction of fuel consumption in miles per gallon</a:t>
            </a:r>
            <a:r>
              <a:rPr lang="en-US" dirty="0"/>
              <a:t>, i.e. the numeric attribute ‘mpg’ is the target attribute.</a:t>
            </a:r>
            <a:endParaRPr lang="en-IN" dirty="0"/>
          </a:p>
        </p:txBody>
      </p:sp>
    </p:spTree>
    <p:extLst>
      <p:ext uri="{BB962C8B-B14F-4D97-AF65-F5344CB8AC3E}">
        <p14:creationId xmlns:p14="http://schemas.microsoft.com/office/powerpoint/2010/main" val="2684919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F5D27-7BA1-493E-8474-4E3BA3145812}"/>
              </a:ext>
            </a:extLst>
          </p:cNvPr>
          <p:cNvSpPr>
            <a:spLocks noGrp="1"/>
          </p:cNvSpPr>
          <p:nvPr>
            <p:ph type="title"/>
          </p:nvPr>
        </p:nvSpPr>
        <p:spPr>
          <a:xfrm>
            <a:off x="1963229" y="90170"/>
            <a:ext cx="7180771" cy="2031325"/>
          </a:xfrm>
        </p:spPr>
        <p:txBody>
          <a:bodyPr/>
          <a:lstStyle/>
          <a:p>
            <a:r>
              <a:rPr lang="en-US" dirty="0"/>
              <a:t>Exploring numerical data</a:t>
            </a:r>
            <a:br>
              <a:rPr lang="en-US" dirty="0"/>
            </a:br>
            <a:endParaRPr lang="en-IN" dirty="0"/>
          </a:p>
        </p:txBody>
      </p:sp>
      <p:sp>
        <p:nvSpPr>
          <p:cNvPr id="3" name="Text Placeholder 2">
            <a:extLst>
              <a:ext uri="{FF2B5EF4-FFF2-40B4-BE49-F238E27FC236}">
                <a16:creationId xmlns:a16="http://schemas.microsoft.com/office/drawing/2014/main" id="{FF4499A8-BF4E-4888-B7FA-CC791E1D320D}"/>
              </a:ext>
            </a:extLst>
          </p:cNvPr>
          <p:cNvSpPr>
            <a:spLocks noGrp="1"/>
          </p:cNvSpPr>
          <p:nvPr>
            <p:ph type="body" idx="1"/>
          </p:nvPr>
        </p:nvSpPr>
        <p:spPr>
          <a:xfrm>
            <a:off x="321310" y="1006901"/>
            <a:ext cx="8501380" cy="3693319"/>
          </a:xfrm>
        </p:spPr>
        <p:txBody>
          <a:bodyPr/>
          <a:lstStyle/>
          <a:p>
            <a:r>
              <a:rPr lang="en-US" b="1" dirty="0"/>
              <a:t>Understanding central tendency</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To understand the nature of numeric variables, we can apply the measures of central tendency of data, i.e. mean and median.</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 In statistics, measures of central tendency help us understand the central point of a set of data. </a:t>
            </a:r>
            <a:r>
              <a:rPr lang="en-US" i="1" dirty="0"/>
              <a:t>Mean</a:t>
            </a:r>
            <a:r>
              <a:rPr lang="en-US" dirty="0"/>
              <a:t>, by definition, is a sum of all data values divided by the count of data elements. For example, mean of a set of observations – 21, 89, 34, 67, and 96 is calculated as below.</a:t>
            </a:r>
            <a:endParaRPr lang="en-IN" dirty="0"/>
          </a:p>
        </p:txBody>
      </p:sp>
      <p:pic>
        <p:nvPicPr>
          <p:cNvPr id="4" name="Picture 3">
            <a:extLst>
              <a:ext uri="{FF2B5EF4-FFF2-40B4-BE49-F238E27FC236}">
                <a16:creationId xmlns:a16="http://schemas.microsoft.com/office/drawing/2014/main" id="{B023E1C6-CA8E-48BA-ACB3-BE7B382DE05C}"/>
              </a:ext>
            </a:extLst>
          </p:cNvPr>
          <p:cNvPicPr>
            <a:picLocks noChangeAspect="1"/>
          </p:cNvPicPr>
          <p:nvPr/>
        </p:nvPicPr>
        <p:blipFill>
          <a:blip r:embed="rId2"/>
          <a:stretch>
            <a:fillRect/>
          </a:stretch>
        </p:blipFill>
        <p:spPr>
          <a:xfrm>
            <a:off x="2362200" y="5066283"/>
            <a:ext cx="4876800" cy="550668"/>
          </a:xfrm>
          <a:prstGeom prst="rect">
            <a:avLst/>
          </a:prstGeom>
        </p:spPr>
      </p:pic>
    </p:spTree>
    <p:extLst>
      <p:ext uri="{BB962C8B-B14F-4D97-AF65-F5344CB8AC3E}">
        <p14:creationId xmlns:p14="http://schemas.microsoft.com/office/powerpoint/2010/main" val="32650425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6C714-35FE-42CB-A618-DEEE45602A1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3C8676BB-B963-4F3E-86A9-73ACFE194600}"/>
              </a:ext>
            </a:extLst>
          </p:cNvPr>
          <p:cNvSpPr>
            <a:spLocks noGrp="1"/>
          </p:cNvSpPr>
          <p:nvPr>
            <p:ph type="body" idx="1"/>
          </p:nvPr>
        </p:nvSpPr>
        <p:spPr>
          <a:xfrm>
            <a:off x="321309" y="1392343"/>
            <a:ext cx="8501380" cy="2954655"/>
          </a:xfrm>
        </p:spPr>
        <p:txBody>
          <a:bodyPr/>
          <a:lstStyle/>
          <a:p>
            <a:pPr marL="342900" indent="-342900">
              <a:buFont typeface="Wingdings" panose="05000000000000000000" pitchFamily="2" charset="2"/>
              <a:buChar char="q"/>
            </a:pPr>
            <a:r>
              <a:rPr lang="en-US" i="1" dirty="0"/>
              <a:t>Median</a:t>
            </a:r>
            <a:r>
              <a:rPr lang="en-US" dirty="0"/>
              <a:t>, on contrary, is the value of the element appearing in the middle of an ordered list of data elements. </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If we consider the above 5 data elements, the ordered list would be – 21, 34, 67, 89, and 96. Since there are 5 data elements, the 3rd element in the ordered list is considered as the median</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Hence, the median value of this set of data is 67.</a:t>
            </a:r>
            <a:endParaRPr lang="en-IN" dirty="0"/>
          </a:p>
        </p:txBody>
      </p:sp>
    </p:spTree>
    <p:extLst>
      <p:ext uri="{BB962C8B-B14F-4D97-AF65-F5344CB8AC3E}">
        <p14:creationId xmlns:p14="http://schemas.microsoft.com/office/powerpoint/2010/main" val="19503529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F952D-EF13-4723-B8E9-39765EE0D7E1}"/>
              </a:ext>
            </a:extLst>
          </p:cNvPr>
          <p:cNvSpPr>
            <a:spLocks noGrp="1"/>
          </p:cNvSpPr>
          <p:nvPr>
            <p:ph type="title"/>
          </p:nvPr>
        </p:nvSpPr>
        <p:spPr>
          <a:xfrm>
            <a:off x="76201" y="90170"/>
            <a:ext cx="9067800" cy="1354217"/>
          </a:xfrm>
        </p:spPr>
        <p:txBody>
          <a:bodyPr/>
          <a:lstStyle/>
          <a:p>
            <a:r>
              <a:rPr lang="en-US" dirty="0"/>
              <a:t>Why these measures are important?</a:t>
            </a:r>
            <a:endParaRPr lang="en-IN" dirty="0"/>
          </a:p>
        </p:txBody>
      </p:sp>
      <p:sp>
        <p:nvSpPr>
          <p:cNvPr id="3" name="Text Placeholder 2">
            <a:extLst>
              <a:ext uri="{FF2B5EF4-FFF2-40B4-BE49-F238E27FC236}">
                <a16:creationId xmlns:a16="http://schemas.microsoft.com/office/drawing/2014/main" id="{1B3DD2E8-8348-4F62-87A4-9822AE25554B}"/>
              </a:ext>
            </a:extLst>
          </p:cNvPr>
          <p:cNvSpPr>
            <a:spLocks noGrp="1"/>
          </p:cNvSpPr>
          <p:nvPr>
            <p:ph type="body" idx="1"/>
          </p:nvPr>
        </p:nvSpPr>
        <p:spPr>
          <a:xfrm>
            <a:off x="112487" y="990600"/>
            <a:ext cx="8501380" cy="5170646"/>
          </a:xfrm>
        </p:spPr>
        <p:txBody>
          <a:bodyPr/>
          <a:lstStyle/>
          <a:p>
            <a:pPr marL="342900" indent="-342900">
              <a:buFont typeface="Wingdings" panose="05000000000000000000" pitchFamily="2" charset="2"/>
              <a:buChar char="q"/>
            </a:pPr>
            <a:r>
              <a:rPr lang="en-US" dirty="0"/>
              <a:t>The reason is </a:t>
            </a:r>
            <a:r>
              <a:rPr lang="en-US" i="1" dirty="0"/>
              <a:t>mean </a:t>
            </a:r>
            <a:r>
              <a:rPr lang="en-US" dirty="0"/>
              <a:t>and</a:t>
            </a:r>
            <a:r>
              <a:rPr lang="en-US" i="1" dirty="0"/>
              <a:t> median </a:t>
            </a:r>
            <a:r>
              <a:rPr lang="en-US" dirty="0"/>
              <a:t>are impacted differently by data values appearing at the beginning or at the end of the range.</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 Mean being calculated from the cumulative sum of data values, is impacted if too many data elements are having values closer to the far end of the range, i.e. close to the maximum or minimum values. </a:t>
            </a:r>
            <a:r>
              <a:rPr lang="en-US" i="1" dirty="0"/>
              <a:t>It is especially sensitive to outliers</a:t>
            </a:r>
            <a:r>
              <a:rPr lang="en-US" dirty="0"/>
              <a:t>, i.e. the values which are unusually high or low, compared to the other values.</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Mean is likely to get shifted drastically even due to the presence of a small number of outliers. If we observe that for certain attributes the </a:t>
            </a:r>
            <a:r>
              <a:rPr lang="en-US" i="1" dirty="0"/>
              <a:t>deviation between values of mean and median are quite high</a:t>
            </a:r>
            <a:r>
              <a:rPr lang="en-US" dirty="0"/>
              <a:t>, we should investigate those attributes further and try to find out the root cause along with the need for remediation.</a:t>
            </a:r>
            <a:endParaRPr lang="en-IN" dirty="0"/>
          </a:p>
        </p:txBody>
      </p:sp>
    </p:spTree>
    <p:extLst>
      <p:ext uri="{BB962C8B-B14F-4D97-AF65-F5344CB8AC3E}">
        <p14:creationId xmlns:p14="http://schemas.microsoft.com/office/powerpoint/2010/main" val="320591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45ADC7-2C3E-4B53-A1FB-A6E6A798BA9E}"/>
              </a:ext>
            </a:extLst>
          </p:cNvPr>
          <p:cNvSpPr>
            <a:spLocks noGrp="1"/>
          </p:cNvSpPr>
          <p:nvPr>
            <p:ph type="body" idx="1"/>
          </p:nvPr>
        </p:nvSpPr>
        <p:spPr/>
        <p:txBody>
          <a:bodyPr/>
          <a:lstStyle/>
          <a:p>
            <a:endParaRPr lang="en-IN" dirty="0"/>
          </a:p>
        </p:txBody>
      </p:sp>
      <p:pic>
        <p:nvPicPr>
          <p:cNvPr id="4" name="object 4">
            <a:extLst>
              <a:ext uri="{FF2B5EF4-FFF2-40B4-BE49-F238E27FC236}">
                <a16:creationId xmlns:a16="http://schemas.microsoft.com/office/drawing/2014/main" id="{17DB1EB0-03F1-42A6-8AED-A6AE8F5DA53C}"/>
              </a:ext>
            </a:extLst>
          </p:cNvPr>
          <p:cNvPicPr>
            <a:picLocks noGrp="1"/>
          </p:cNvPicPr>
          <p:nvPr>
            <p:ph sz="quarter" idx="1"/>
          </p:nvPr>
        </p:nvPicPr>
        <p:blipFill>
          <a:blip r:embed="rId2" cstate="print"/>
          <a:stretch>
            <a:fillRect/>
          </a:stretch>
        </p:blipFill>
        <p:spPr>
          <a:xfrm>
            <a:off x="328566" y="1356057"/>
            <a:ext cx="8128000" cy="4572000"/>
          </a:xfrm>
          <a:prstGeom prst="rect">
            <a:avLst/>
          </a:prstGeom>
        </p:spPr>
      </p:pic>
      <p:sp>
        <p:nvSpPr>
          <p:cNvPr id="5" name="Title 1">
            <a:extLst>
              <a:ext uri="{FF2B5EF4-FFF2-40B4-BE49-F238E27FC236}">
                <a16:creationId xmlns:a16="http://schemas.microsoft.com/office/drawing/2014/main" id="{9642EE7F-0F5F-46ED-9CBD-8F57BF88E2E3}"/>
              </a:ext>
            </a:extLst>
          </p:cNvPr>
          <p:cNvSpPr>
            <a:spLocks noGrp="1"/>
          </p:cNvSpPr>
          <p:nvPr>
            <p:ph type="title"/>
          </p:nvPr>
        </p:nvSpPr>
        <p:spPr>
          <a:xfrm>
            <a:off x="1963229" y="90170"/>
            <a:ext cx="5217541" cy="695960"/>
          </a:xfrm>
        </p:spPr>
        <p:txBody>
          <a:bodyPr/>
          <a:lstStyle/>
          <a:p>
            <a:r>
              <a:rPr lang="en-US" dirty="0">
                <a:solidFill>
                  <a:srgbClr val="FF0000"/>
                </a:solidFill>
              </a:rPr>
              <a:t>Machine Learning</a:t>
            </a:r>
            <a:endParaRPr lang="en-IN" dirty="0">
              <a:solidFill>
                <a:srgbClr val="FF0000"/>
              </a:solidFill>
            </a:endParaRPr>
          </a:p>
        </p:txBody>
      </p:sp>
    </p:spTree>
    <p:extLst>
      <p:ext uri="{BB962C8B-B14F-4D97-AF65-F5344CB8AC3E}">
        <p14:creationId xmlns:p14="http://schemas.microsoft.com/office/powerpoint/2010/main" val="3743267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C3E49-63FF-4405-A04C-F11F89DA814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C69722F5-B4D5-4735-BBCD-AC360112B69E}"/>
              </a:ext>
            </a:extLst>
          </p:cNvPr>
          <p:cNvSpPr>
            <a:spLocks noGrp="1"/>
          </p:cNvSpPr>
          <p:nvPr>
            <p:ph type="body" idx="1"/>
          </p:nvPr>
        </p:nvSpPr>
        <p:spPr>
          <a:xfrm>
            <a:off x="321309" y="1392343"/>
            <a:ext cx="8501380" cy="2215991"/>
          </a:xfrm>
        </p:spPr>
        <p:txBody>
          <a:bodyPr/>
          <a:lstStyle/>
          <a:p>
            <a:pPr marL="342900" indent="-342900">
              <a:buFont typeface="Wingdings" panose="05000000000000000000" pitchFamily="2" charset="2"/>
              <a:buChar char="q"/>
            </a:pPr>
            <a:r>
              <a:rPr lang="en-US" dirty="0"/>
              <a:t>So, in the context of the Auto MPG data set, let’s try to find out for each of the numeric attributes the values of mean and median. </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We can also find out if the deviation between these values is large.</a:t>
            </a:r>
            <a:endParaRPr lang="en-IN" dirty="0"/>
          </a:p>
        </p:txBody>
      </p:sp>
      <p:pic>
        <p:nvPicPr>
          <p:cNvPr id="5" name="Picture 4">
            <a:extLst>
              <a:ext uri="{FF2B5EF4-FFF2-40B4-BE49-F238E27FC236}">
                <a16:creationId xmlns:a16="http://schemas.microsoft.com/office/drawing/2014/main" id="{22CEB1A6-B67A-4DC1-8C71-F59ABA96B31E}"/>
              </a:ext>
            </a:extLst>
          </p:cNvPr>
          <p:cNvPicPr>
            <a:picLocks noChangeAspect="1"/>
          </p:cNvPicPr>
          <p:nvPr/>
        </p:nvPicPr>
        <p:blipFill>
          <a:blip r:embed="rId2"/>
          <a:stretch>
            <a:fillRect/>
          </a:stretch>
        </p:blipFill>
        <p:spPr>
          <a:xfrm>
            <a:off x="624170" y="3886200"/>
            <a:ext cx="8198519" cy="1838015"/>
          </a:xfrm>
          <a:prstGeom prst="rect">
            <a:avLst/>
          </a:prstGeom>
        </p:spPr>
      </p:pic>
    </p:spTree>
    <p:extLst>
      <p:ext uri="{BB962C8B-B14F-4D97-AF65-F5344CB8AC3E}">
        <p14:creationId xmlns:p14="http://schemas.microsoft.com/office/powerpoint/2010/main" val="912848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3011E-8BEB-4553-8A66-D9EA70E72BAE}"/>
              </a:ext>
            </a:extLst>
          </p:cNvPr>
          <p:cNvSpPr>
            <a:spLocks noGrp="1"/>
          </p:cNvSpPr>
          <p:nvPr>
            <p:ph type="title"/>
          </p:nvPr>
        </p:nvSpPr>
        <p:spPr/>
        <p:txBody>
          <a:bodyPr/>
          <a:lstStyle/>
          <a:p>
            <a:r>
              <a:rPr lang="en-US" dirty="0"/>
              <a:t>Missing values</a:t>
            </a:r>
            <a:endParaRPr lang="en-IN" dirty="0"/>
          </a:p>
        </p:txBody>
      </p:sp>
      <p:pic>
        <p:nvPicPr>
          <p:cNvPr id="4" name="Picture 3">
            <a:extLst>
              <a:ext uri="{FF2B5EF4-FFF2-40B4-BE49-F238E27FC236}">
                <a16:creationId xmlns:a16="http://schemas.microsoft.com/office/drawing/2014/main" id="{6059915F-7BA6-4B8C-9B07-3663178C0320}"/>
              </a:ext>
            </a:extLst>
          </p:cNvPr>
          <p:cNvPicPr>
            <a:picLocks noChangeAspect="1"/>
          </p:cNvPicPr>
          <p:nvPr/>
        </p:nvPicPr>
        <p:blipFill>
          <a:blip r:embed="rId2"/>
          <a:stretch>
            <a:fillRect/>
          </a:stretch>
        </p:blipFill>
        <p:spPr>
          <a:xfrm>
            <a:off x="304800" y="1981200"/>
            <a:ext cx="8284334" cy="2602601"/>
          </a:xfrm>
          <a:prstGeom prst="rect">
            <a:avLst/>
          </a:prstGeom>
        </p:spPr>
      </p:pic>
    </p:spTree>
    <p:extLst>
      <p:ext uri="{BB962C8B-B14F-4D97-AF65-F5344CB8AC3E}">
        <p14:creationId xmlns:p14="http://schemas.microsoft.com/office/powerpoint/2010/main" val="1577399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C854D-EB50-4838-B4A2-D193A7CCCCD6}"/>
              </a:ext>
            </a:extLst>
          </p:cNvPr>
          <p:cNvSpPr>
            <a:spLocks noGrp="1"/>
          </p:cNvSpPr>
          <p:nvPr>
            <p:ph type="title"/>
          </p:nvPr>
        </p:nvSpPr>
        <p:spPr>
          <a:xfrm>
            <a:off x="1963229" y="90170"/>
            <a:ext cx="6571171" cy="677108"/>
          </a:xfrm>
        </p:spPr>
        <p:txBody>
          <a:bodyPr/>
          <a:lstStyle/>
          <a:p>
            <a:r>
              <a:rPr lang="en-IN" dirty="0"/>
              <a:t>Understanding </a:t>
            </a:r>
            <a:r>
              <a:rPr lang="en-US" dirty="0"/>
              <a:t>Data Spread</a:t>
            </a:r>
            <a:endParaRPr lang="en-IN" dirty="0"/>
          </a:p>
        </p:txBody>
      </p:sp>
      <p:sp>
        <p:nvSpPr>
          <p:cNvPr id="3" name="Text Placeholder 2">
            <a:extLst>
              <a:ext uri="{FF2B5EF4-FFF2-40B4-BE49-F238E27FC236}">
                <a16:creationId xmlns:a16="http://schemas.microsoft.com/office/drawing/2014/main" id="{97E2579D-7A4B-41EC-99FF-52A936A3094E}"/>
              </a:ext>
            </a:extLst>
          </p:cNvPr>
          <p:cNvSpPr>
            <a:spLocks noGrp="1"/>
          </p:cNvSpPr>
          <p:nvPr>
            <p:ph type="body" idx="1"/>
          </p:nvPr>
        </p:nvSpPr>
        <p:spPr>
          <a:xfrm>
            <a:off x="321309" y="1392343"/>
            <a:ext cx="8501380" cy="4062651"/>
          </a:xfrm>
        </p:spPr>
        <p:txBody>
          <a:bodyPr/>
          <a:lstStyle/>
          <a:p>
            <a:pPr marL="342900" indent="-342900">
              <a:buFont typeface="Wingdings" panose="05000000000000000000" pitchFamily="2" charset="2"/>
              <a:buChar char="q"/>
            </a:pPr>
            <a:r>
              <a:rPr lang="en-IN" i="1" dirty="0"/>
              <a:t>Dispersion of data</a:t>
            </a:r>
            <a:endParaRPr lang="en-US" i="1" dirty="0"/>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From the central tendency of the different numeric attributes, we have a clear idea of </a:t>
            </a:r>
            <a:r>
              <a:rPr lang="en-US" i="1" dirty="0"/>
              <a:t>which attributes have a large deviation between mean and median.</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 Let’s look closely at those attributes. To drill down more, we need to look at the entire range of values of the attributes, though not at the level of data elements as that may be too vast to review manually.</a:t>
            </a:r>
          </a:p>
          <a:p>
            <a:endParaRPr lang="en-IN" dirty="0"/>
          </a:p>
        </p:txBody>
      </p:sp>
    </p:spTree>
    <p:extLst>
      <p:ext uri="{BB962C8B-B14F-4D97-AF65-F5344CB8AC3E}">
        <p14:creationId xmlns:p14="http://schemas.microsoft.com/office/powerpoint/2010/main" val="3747340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381BB51-84E9-4727-832E-78969AA12A5B}"/>
              </a:ext>
            </a:extLst>
          </p:cNvPr>
          <p:cNvSpPr>
            <a:spLocks noGrp="1"/>
          </p:cNvSpPr>
          <p:nvPr>
            <p:ph type="body" idx="1"/>
          </p:nvPr>
        </p:nvSpPr>
        <p:spPr>
          <a:xfrm>
            <a:off x="533400" y="457200"/>
            <a:ext cx="8501380" cy="5539978"/>
          </a:xfrm>
        </p:spPr>
        <p:txBody>
          <a:bodyPr/>
          <a:lstStyle/>
          <a:p>
            <a:pPr marL="342900" indent="-342900">
              <a:buFont typeface="Wingdings" panose="05000000000000000000" pitchFamily="2" charset="2"/>
              <a:buChar char="q"/>
            </a:pPr>
            <a:r>
              <a:rPr lang="en-US" dirty="0"/>
              <a:t>Consider the data values of two attributes</a:t>
            </a:r>
          </a:p>
          <a:p>
            <a:pPr marL="800100" lvl="1" indent="-342900">
              <a:buFont typeface="Wingdings" panose="05000000000000000000" pitchFamily="2" charset="2"/>
              <a:buChar char="q"/>
            </a:pPr>
            <a:r>
              <a:rPr lang="en-US" sz="2400" dirty="0"/>
              <a:t>Attribute 1 values : 44, 46, 48, 45, and 47</a:t>
            </a:r>
          </a:p>
          <a:p>
            <a:pPr marL="800100" lvl="1" indent="-342900">
              <a:buFont typeface="Wingdings" panose="05000000000000000000" pitchFamily="2" charset="2"/>
              <a:buChar char="q"/>
            </a:pPr>
            <a:r>
              <a:rPr lang="en-US" sz="2400" dirty="0"/>
              <a:t>Attribute 2 values : 34, 46, 59, 39, and 52</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Both the set of values have a mean and median of 46.</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However, the first set of values that is of attribute 1 is more concentrated or clustered around the </a:t>
            </a:r>
            <a:r>
              <a:rPr lang="en-US" i="1" dirty="0"/>
              <a:t>mean/median </a:t>
            </a:r>
            <a:r>
              <a:rPr lang="en-US" dirty="0"/>
              <a:t>value whereas the second set of values of attribute 2 is quite </a:t>
            </a:r>
            <a:r>
              <a:rPr lang="en-US" i="1" dirty="0"/>
              <a:t>spread</a:t>
            </a:r>
            <a:r>
              <a:rPr lang="en-US" dirty="0"/>
              <a:t> out or dispersed.</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 To measure the extent of dispersion of a data, or to find out how much the different values of a data are spread out, the </a:t>
            </a:r>
            <a:r>
              <a:rPr lang="en-US" b="1" dirty="0"/>
              <a:t>variance</a:t>
            </a:r>
            <a:r>
              <a:rPr lang="en-US" dirty="0"/>
              <a:t> of the data is measured. The variance of a data is measured using the formula given below:</a:t>
            </a:r>
            <a:endParaRPr lang="en-IN" dirty="0"/>
          </a:p>
        </p:txBody>
      </p:sp>
    </p:spTree>
    <p:extLst>
      <p:ext uri="{BB962C8B-B14F-4D97-AF65-F5344CB8AC3E}">
        <p14:creationId xmlns:p14="http://schemas.microsoft.com/office/powerpoint/2010/main" val="6300813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BC621-FC06-4DED-866E-C0E3C47C1330}"/>
              </a:ext>
            </a:extLst>
          </p:cNvPr>
          <p:cNvSpPr>
            <a:spLocks noGrp="1"/>
          </p:cNvSpPr>
          <p:nvPr>
            <p:ph type="title"/>
          </p:nvPr>
        </p:nvSpPr>
        <p:spPr/>
        <p:txBody>
          <a:bodyPr/>
          <a:lstStyle/>
          <a:p>
            <a:r>
              <a:rPr lang="en-US" dirty="0"/>
              <a:t>Variance(x)</a:t>
            </a:r>
            <a:endParaRPr lang="en-IN" dirty="0"/>
          </a:p>
        </p:txBody>
      </p:sp>
      <p:pic>
        <p:nvPicPr>
          <p:cNvPr id="4" name="Picture 3">
            <a:extLst>
              <a:ext uri="{FF2B5EF4-FFF2-40B4-BE49-F238E27FC236}">
                <a16:creationId xmlns:a16="http://schemas.microsoft.com/office/drawing/2014/main" id="{27F2E744-13BC-422D-A5DF-B20B576C329F}"/>
              </a:ext>
            </a:extLst>
          </p:cNvPr>
          <p:cNvPicPr>
            <a:picLocks noChangeAspect="1"/>
          </p:cNvPicPr>
          <p:nvPr/>
        </p:nvPicPr>
        <p:blipFill>
          <a:blip r:embed="rId2"/>
          <a:stretch>
            <a:fillRect/>
          </a:stretch>
        </p:blipFill>
        <p:spPr>
          <a:xfrm>
            <a:off x="1675333" y="1951413"/>
            <a:ext cx="3963466" cy="1305052"/>
          </a:xfrm>
          <a:prstGeom prst="rect">
            <a:avLst/>
          </a:prstGeom>
        </p:spPr>
      </p:pic>
      <p:pic>
        <p:nvPicPr>
          <p:cNvPr id="5" name="Picture 4">
            <a:extLst>
              <a:ext uri="{FF2B5EF4-FFF2-40B4-BE49-F238E27FC236}">
                <a16:creationId xmlns:a16="http://schemas.microsoft.com/office/drawing/2014/main" id="{ABD9D813-49DA-4DA2-B0CE-57FD401148E9}"/>
              </a:ext>
            </a:extLst>
          </p:cNvPr>
          <p:cNvPicPr>
            <a:picLocks noChangeAspect="1"/>
          </p:cNvPicPr>
          <p:nvPr/>
        </p:nvPicPr>
        <p:blipFill>
          <a:blip r:embed="rId3"/>
          <a:stretch>
            <a:fillRect/>
          </a:stretch>
        </p:blipFill>
        <p:spPr>
          <a:xfrm>
            <a:off x="1143000" y="4038602"/>
            <a:ext cx="6477000" cy="406581"/>
          </a:xfrm>
          <a:prstGeom prst="rect">
            <a:avLst/>
          </a:prstGeom>
        </p:spPr>
      </p:pic>
      <p:sp>
        <p:nvSpPr>
          <p:cNvPr id="6" name="Rectangle 5">
            <a:extLst>
              <a:ext uri="{FF2B5EF4-FFF2-40B4-BE49-F238E27FC236}">
                <a16:creationId xmlns:a16="http://schemas.microsoft.com/office/drawing/2014/main" id="{1DDB8767-B199-4A92-A1CC-7A1C976A9C66}"/>
              </a:ext>
            </a:extLst>
          </p:cNvPr>
          <p:cNvSpPr/>
          <p:nvPr/>
        </p:nvSpPr>
        <p:spPr>
          <a:xfrm>
            <a:off x="762000" y="5260804"/>
            <a:ext cx="8077199" cy="954107"/>
          </a:xfrm>
          <a:prstGeom prst="rect">
            <a:avLst/>
          </a:prstGeom>
        </p:spPr>
        <p:txBody>
          <a:bodyPr wrap="square">
            <a:spAutoFit/>
          </a:bodyPr>
          <a:lstStyle/>
          <a:p>
            <a:pPr marL="285750" indent="-285750">
              <a:buFont typeface="Wingdings" panose="05000000000000000000" pitchFamily="2" charset="2"/>
              <a:buChar char="q"/>
            </a:pPr>
            <a:r>
              <a:rPr lang="en-US" sz="2800" dirty="0">
                <a:solidFill>
                  <a:srgbClr val="333333"/>
                </a:solidFill>
                <a:latin typeface="LiberationSerif"/>
              </a:rPr>
              <a:t>Larger value of variance or standard deviation indicates more dispersion in the data and vice versa</a:t>
            </a:r>
            <a:endParaRPr lang="en-IN" sz="2800" dirty="0"/>
          </a:p>
        </p:txBody>
      </p:sp>
    </p:spTree>
    <p:extLst>
      <p:ext uri="{BB962C8B-B14F-4D97-AF65-F5344CB8AC3E}">
        <p14:creationId xmlns:p14="http://schemas.microsoft.com/office/powerpoint/2010/main" val="15142049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11627-F25F-45E4-BA5A-E25D008A8CC0}"/>
              </a:ext>
            </a:extLst>
          </p:cNvPr>
          <p:cNvSpPr>
            <a:spLocks noGrp="1"/>
          </p:cNvSpPr>
          <p:nvPr>
            <p:ph type="title"/>
          </p:nvPr>
        </p:nvSpPr>
        <p:spPr>
          <a:xfrm>
            <a:off x="1963229" y="90170"/>
            <a:ext cx="5217541" cy="677108"/>
          </a:xfrm>
        </p:spPr>
        <p:txBody>
          <a:bodyPr/>
          <a:lstStyle/>
          <a:p>
            <a:r>
              <a:rPr lang="en-IN" dirty="0"/>
              <a:t>For attribute 1,</a:t>
            </a:r>
          </a:p>
        </p:txBody>
      </p:sp>
      <p:pic>
        <p:nvPicPr>
          <p:cNvPr id="4" name="Picture 3">
            <a:extLst>
              <a:ext uri="{FF2B5EF4-FFF2-40B4-BE49-F238E27FC236}">
                <a16:creationId xmlns:a16="http://schemas.microsoft.com/office/drawing/2014/main" id="{765E5061-FB1A-4165-A8AC-11B42B10E554}"/>
              </a:ext>
            </a:extLst>
          </p:cNvPr>
          <p:cNvPicPr>
            <a:picLocks noChangeAspect="1"/>
          </p:cNvPicPr>
          <p:nvPr/>
        </p:nvPicPr>
        <p:blipFill>
          <a:blip r:embed="rId2"/>
          <a:stretch>
            <a:fillRect/>
          </a:stretch>
        </p:blipFill>
        <p:spPr>
          <a:xfrm>
            <a:off x="533400" y="1295400"/>
            <a:ext cx="8478480" cy="1951866"/>
          </a:xfrm>
          <a:prstGeom prst="rect">
            <a:avLst/>
          </a:prstGeom>
        </p:spPr>
      </p:pic>
      <p:pic>
        <p:nvPicPr>
          <p:cNvPr id="5" name="Picture 4">
            <a:extLst>
              <a:ext uri="{FF2B5EF4-FFF2-40B4-BE49-F238E27FC236}">
                <a16:creationId xmlns:a16="http://schemas.microsoft.com/office/drawing/2014/main" id="{0746925E-915D-4A24-B0DD-D321708E8D82}"/>
              </a:ext>
            </a:extLst>
          </p:cNvPr>
          <p:cNvPicPr>
            <a:picLocks noChangeAspect="1"/>
          </p:cNvPicPr>
          <p:nvPr/>
        </p:nvPicPr>
        <p:blipFill>
          <a:blip r:embed="rId3"/>
          <a:stretch>
            <a:fillRect/>
          </a:stretch>
        </p:blipFill>
        <p:spPr>
          <a:xfrm>
            <a:off x="436762" y="3610734"/>
            <a:ext cx="8478480" cy="684001"/>
          </a:xfrm>
          <a:prstGeom prst="rect">
            <a:avLst/>
          </a:prstGeom>
        </p:spPr>
      </p:pic>
    </p:spTree>
    <p:extLst>
      <p:ext uri="{BB962C8B-B14F-4D97-AF65-F5344CB8AC3E}">
        <p14:creationId xmlns:p14="http://schemas.microsoft.com/office/powerpoint/2010/main" val="27922396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985E2-2920-4907-B259-D2AAB5B77A38}"/>
              </a:ext>
            </a:extLst>
          </p:cNvPr>
          <p:cNvSpPr>
            <a:spLocks noGrp="1"/>
          </p:cNvSpPr>
          <p:nvPr>
            <p:ph type="title"/>
          </p:nvPr>
        </p:nvSpPr>
        <p:spPr/>
        <p:txBody>
          <a:bodyPr/>
          <a:lstStyle/>
          <a:p>
            <a:r>
              <a:rPr lang="en-US" dirty="0"/>
              <a:t>For attribute 2</a:t>
            </a:r>
            <a:endParaRPr lang="en-IN" dirty="0"/>
          </a:p>
        </p:txBody>
      </p:sp>
      <p:pic>
        <p:nvPicPr>
          <p:cNvPr id="4" name="Picture 3">
            <a:extLst>
              <a:ext uri="{FF2B5EF4-FFF2-40B4-BE49-F238E27FC236}">
                <a16:creationId xmlns:a16="http://schemas.microsoft.com/office/drawing/2014/main" id="{2BDC324B-1D60-45B4-AD4A-DAC73409BE0F}"/>
              </a:ext>
            </a:extLst>
          </p:cNvPr>
          <p:cNvPicPr>
            <a:picLocks noChangeAspect="1"/>
          </p:cNvPicPr>
          <p:nvPr/>
        </p:nvPicPr>
        <p:blipFill>
          <a:blip r:embed="rId2"/>
          <a:stretch>
            <a:fillRect/>
          </a:stretch>
        </p:blipFill>
        <p:spPr>
          <a:xfrm>
            <a:off x="175152" y="1489648"/>
            <a:ext cx="8717496" cy="2836034"/>
          </a:xfrm>
          <a:prstGeom prst="rect">
            <a:avLst/>
          </a:prstGeom>
        </p:spPr>
      </p:pic>
      <p:sp>
        <p:nvSpPr>
          <p:cNvPr id="6" name="Rectangle 5">
            <a:extLst>
              <a:ext uri="{FF2B5EF4-FFF2-40B4-BE49-F238E27FC236}">
                <a16:creationId xmlns:a16="http://schemas.microsoft.com/office/drawing/2014/main" id="{B5FFE199-BAB3-4E72-BCAE-B52B6AEBC3ED}"/>
              </a:ext>
            </a:extLst>
          </p:cNvPr>
          <p:cNvSpPr/>
          <p:nvPr/>
        </p:nvSpPr>
        <p:spPr>
          <a:xfrm>
            <a:off x="457200" y="4724400"/>
            <a:ext cx="8153400" cy="1815882"/>
          </a:xfrm>
          <a:prstGeom prst="rect">
            <a:avLst/>
          </a:prstGeom>
        </p:spPr>
        <p:txBody>
          <a:bodyPr wrap="square">
            <a:spAutoFit/>
          </a:bodyPr>
          <a:lstStyle/>
          <a:p>
            <a:endParaRPr lang="en-IN" sz="2800" dirty="0"/>
          </a:p>
          <a:p>
            <a:r>
              <a:rPr lang="en-IN" sz="2800" dirty="0"/>
              <a:t>So it is quite clear from the measure that attribute 1 values are quite concentrated around the mean while attribute 2 values are extremely spread out.</a:t>
            </a:r>
          </a:p>
        </p:txBody>
      </p:sp>
    </p:spTree>
    <p:extLst>
      <p:ext uri="{BB962C8B-B14F-4D97-AF65-F5344CB8AC3E}">
        <p14:creationId xmlns:p14="http://schemas.microsoft.com/office/powerpoint/2010/main" val="41839196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18C6-5F61-49AB-A2A9-E978E5145D66}"/>
              </a:ext>
            </a:extLst>
          </p:cNvPr>
          <p:cNvSpPr>
            <a:spLocks noGrp="1"/>
          </p:cNvSpPr>
          <p:nvPr>
            <p:ph type="title"/>
          </p:nvPr>
        </p:nvSpPr>
        <p:spPr>
          <a:xfrm>
            <a:off x="990601" y="90170"/>
            <a:ext cx="7162800" cy="1354217"/>
          </a:xfrm>
        </p:spPr>
        <p:txBody>
          <a:bodyPr/>
          <a:lstStyle/>
          <a:p>
            <a:r>
              <a:rPr lang="en-IN" dirty="0"/>
              <a:t>Measuring data value position</a:t>
            </a:r>
          </a:p>
        </p:txBody>
      </p:sp>
      <p:sp>
        <p:nvSpPr>
          <p:cNvPr id="3" name="Text Placeholder 2">
            <a:extLst>
              <a:ext uri="{FF2B5EF4-FFF2-40B4-BE49-F238E27FC236}">
                <a16:creationId xmlns:a16="http://schemas.microsoft.com/office/drawing/2014/main" id="{E5D53FFF-DFCC-4066-A267-A5FFE80F3C8F}"/>
              </a:ext>
            </a:extLst>
          </p:cNvPr>
          <p:cNvSpPr>
            <a:spLocks noGrp="1"/>
          </p:cNvSpPr>
          <p:nvPr>
            <p:ph type="body" idx="1"/>
          </p:nvPr>
        </p:nvSpPr>
        <p:spPr>
          <a:xfrm>
            <a:off x="321310" y="1219200"/>
            <a:ext cx="8501380" cy="4801314"/>
          </a:xfrm>
        </p:spPr>
        <p:txBody>
          <a:bodyPr/>
          <a:lstStyle/>
          <a:p>
            <a:pPr marL="342900" indent="-342900">
              <a:buFont typeface="Wingdings" panose="05000000000000000000" pitchFamily="2" charset="2"/>
              <a:buChar char="q"/>
            </a:pPr>
            <a:r>
              <a:rPr lang="en-US" dirty="0"/>
              <a:t>When the data values of an attribute are arranged in an increasing order, we have seen earlier that </a:t>
            </a:r>
            <a:r>
              <a:rPr lang="en-US" i="1" dirty="0"/>
              <a:t>median</a:t>
            </a:r>
            <a:r>
              <a:rPr lang="en-US" dirty="0"/>
              <a:t> gives the central data value, which divides the entire data set into two halves. Similarly, if the first half of the data is divided into two halves so that each half consists of one-quarter of the data set, then that median of the first half is known as first quartile or Q1 . In the same way, if the second half of the data is divided into two halves, then that median of the second half is known as third quartile or Q3 . The overall median is also known as second quartile or Q2 . </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So, any data set has five values – minimum, first quartile (Q1), median (Q2), third quartile (Q3), and maximum.</a:t>
            </a:r>
            <a:endParaRPr lang="en-IN" dirty="0"/>
          </a:p>
        </p:txBody>
      </p:sp>
    </p:spTree>
    <p:extLst>
      <p:ext uri="{BB962C8B-B14F-4D97-AF65-F5344CB8AC3E}">
        <p14:creationId xmlns:p14="http://schemas.microsoft.com/office/powerpoint/2010/main" val="4693548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E9962-77DE-40FB-ACF8-A83DC1FE2DE3}"/>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023BBB55-C88A-4C00-A1AC-FEE79681C11A}"/>
              </a:ext>
            </a:extLst>
          </p:cNvPr>
          <p:cNvPicPr>
            <a:picLocks noChangeAspect="1"/>
          </p:cNvPicPr>
          <p:nvPr/>
        </p:nvPicPr>
        <p:blipFill>
          <a:blip r:embed="rId2"/>
          <a:stretch>
            <a:fillRect/>
          </a:stretch>
        </p:blipFill>
        <p:spPr>
          <a:xfrm>
            <a:off x="30356" y="2667000"/>
            <a:ext cx="9083286" cy="2099670"/>
          </a:xfrm>
          <a:prstGeom prst="rect">
            <a:avLst/>
          </a:prstGeom>
        </p:spPr>
      </p:pic>
    </p:spTree>
    <p:extLst>
      <p:ext uri="{BB962C8B-B14F-4D97-AF65-F5344CB8AC3E}">
        <p14:creationId xmlns:p14="http://schemas.microsoft.com/office/powerpoint/2010/main" val="13816519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44AF9-843B-4666-B731-A9E0EE22CE43}"/>
              </a:ext>
            </a:extLst>
          </p:cNvPr>
          <p:cNvSpPr>
            <a:spLocks noGrp="1"/>
          </p:cNvSpPr>
          <p:nvPr>
            <p:ph type="title"/>
          </p:nvPr>
        </p:nvSpPr>
        <p:spPr>
          <a:xfrm>
            <a:off x="321309" y="90170"/>
            <a:ext cx="8670291" cy="1354217"/>
          </a:xfrm>
        </p:spPr>
        <p:txBody>
          <a:bodyPr/>
          <a:lstStyle/>
          <a:p>
            <a:r>
              <a:rPr lang="en-US" dirty="0"/>
              <a:t>Plotting and exploring numerical data</a:t>
            </a:r>
            <a:endParaRPr lang="en-IN" dirty="0"/>
          </a:p>
        </p:txBody>
      </p:sp>
      <p:sp>
        <p:nvSpPr>
          <p:cNvPr id="3" name="Text Placeholder 2">
            <a:extLst>
              <a:ext uri="{FF2B5EF4-FFF2-40B4-BE49-F238E27FC236}">
                <a16:creationId xmlns:a16="http://schemas.microsoft.com/office/drawing/2014/main" id="{B682B5C5-14F9-4A49-801A-EB69941D1DB9}"/>
              </a:ext>
            </a:extLst>
          </p:cNvPr>
          <p:cNvSpPr>
            <a:spLocks noGrp="1"/>
          </p:cNvSpPr>
          <p:nvPr>
            <p:ph type="body" idx="1"/>
          </p:nvPr>
        </p:nvSpPr>
        <p:spPr>
          <a:xfrm>
            <a:off x="321309" y="1392343"/>
            <a:ext cx="8501380" cy="1477328"/>
          </a:xfrm>
        </p:spPr>
        <p:txBody>
          <a:bodyPr/>
          <a:lstStyle/>
          <a:p>
            <a:r>
              <a:rPr lang="en-IN" i="1" dirty="0"/>
              <a:t>Box plots</a:t>
            </a:r>
          </a:p>
          <a:p>
            <a:endParaRPr lang="en-US" i="1" dirty="0"/>
          </a:p>
          <a:p>
            <a:endParaRPr lang="en-US" i="1" dirty="0"/>
          </a:p>
          <a:p>
            <a:endParaRPr lang="en-IN" dirty="0"/>
          </a:p>
        </p:txBody>
      </p:sp>
      <p:pic>
        <p:nvPicPr>
          <p:cNvPr id="4" name="Picture 3">
            <a:extLst>
              <a:ext uri="{FF2B5EF4-FFF2-40B4-BE49-F238E27FC236}">
                <a16:creationId xmlns:a16="http://schemas.microsoft.com/office/drawing/2014/main" id="{52C4F1A8-84D8-46BC-ABE1-D404158090CD}"/>
              </a:ext>
            </a:extLst>
          </p:cNvPr>
          <p:cNvPicPr>
            <a:picLocks noChangeAspect="1"/>
          </p:cNvPicPr>
          <p:nvPr/>
        </p:nvPicPr>
        <p:blipFill>
          <a:blip r:embed="rId2"/>
          <a:stretch>
            <a:fillRect/>
          </a:stretch>
        </p:blipFill>
        <p:spPr>
          <a:xfrm>
            <a:off x="2026456" y="1471377"/>
            <a:ext cx="5091088" cy="5033905"/>
          </a:xfrm>
          <a:prstGeom prst="rect">
            <a:avLst/>
          </a:prstGeom>
        </p:spPr>
      </p:pic>
    </p:spTree>
    <p:extLst>
      <p:ext uri="{BB962C8B-B14F-4D97-AF65-F5344CB8AC3E}">
        <p14:creationId xmlns:p14="http://schemas.microsoft.com/office/powerpoint/2010/main" val="2894532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3400" y="2286000"/>
            <a:ext cx="8077200" cy="2825066"/>
          </a:xfrm>
          <a:prstGeom prst="rect">
            <a:avLst/>
          </a:prstGeom>
        </p:spPr>
        <p:txBody>
          <a:bodyPr vert="horz" wrap="square" lIns="0" tIns="5776" rIns="0" bIns="0" rtlCol="0">
            <a:spAutoFit/>
          </a:bodyPr>
          <a:lstStyle/>
          <a:p>
            <a:pPr marL="282733" marR="459478" indent="-277246">
              <a:lnSpc>
                <a:spcPct val="132400"/>
              </a:lnSpc>
              <a:spcBef>
                <a:spcPts val="45"/>
              </a:spcBef>
              <a:buClr>
                <a:srgbClr val="5E5E5E"/>
              </a:buClr>
              <a:buAutoNum type="arabicPeriod"/>
              <a:tabLst>
                <a:tab pos="283311" algn="l"/>
              </a:tabLst>
            </a:pPr>
            <a:r>
              <a:rPr sz="2000" dirty="0">
                <a:solidFill>
                  <a:srgbClr val="3C7DEC"/>
                </a:solidFill>
                <a:latin typeface="Courier New"/>
                <a:cs typeface="Courier New"/>
              </a:rPr>
              <a:t>Supervised</a:t>
            </a:r>
            <a:r>
              <a:rPr sz="2000" spc="-2" dirty="0">
                <a:solidFill>
                  <a:srgbClr val="3C7DEC"/>
                </a:solidFill>
                <a:latin typeface="Courier New"/>
                <a:cs typeface="Courier New"/>
              </a:rPr>
              <a:t> </a:t>
            </a:r>
            <a:r>
              <a:rPr sz="2000" dirty="0">
                <a:solidFill>
                  <a:srgbClr val="3C7DEC"/>
                </a:solidFill>
                <a:latin typeface="Courier New"/>
                <a:cs typeface="Courier New"/>
              </a:rPr>
              <a:t>learning</a:t>
            </a:r>
            <a:r>
              <a:rPr sz="2000" spc="-2" dirty="0">
                <a:solidFill>
                  <a:srgbClr val="3C7DEC"/>
                </a:solidFill>
                <a:latin typeface="Courier New"/>
                <a:cs typeface="Courier New"/>
              </a:rPr>
              <a:t> </a:t>
            </a:r>
            <a:r>
              <a:rPr sz="2000" dirty="0">
                <a:solidFill>
                  <a:srgbClr val="3C7DEC"/>
                </a:solidFill>
                <a:latin typeface="Courier New"/>
                <a:cs typeface="Courier New"/>
              </a:rPr>
              <a:t>algorithms</a:t>
            </a:r>
            <a:r>
              <a:rPr sz="2000" spc="-2" dirty="0">
                <a:solidFill>
                  <a:srgbClr val="3C7DEC"/>
                </a:solidFill>
                <a:latin typeface="Courier New"/>
                <a:cs typeface="Courier New"/>
              </a:rPr>
              <a:t> </a:t>
            </a:r>
            <a:r>
              <a:rPr sz="2000" dirty="0">
                <a:solidFill>
                  <a:srgbClr val="5E5E5E"/>
                </a:solidFill>
                <a:latin typeface="Courier New"/>
                <a:cs typeface="Courier New"/>
              </a:rPr>
              <a:t>are</a:t>
            </a:r>
            <a:r>
              <a:rPr sz="2000" spc="-2" dirty="0">
                <a:solidFill>
                  <a:srgbClr val="5E5E5E"/>
                </a:solidFill>
                <a:latin typeface="Courier New"/>
                <a:cs typeface="Courier New"/>
              </a:rPr>
              <a:t> </a:t>
            </a:r>
            <a:r>
              <a:rPr sz="2000" dirty="0">
                <a:solidFill>
                  <a:srgbClr val="5E5E5E"/>
                </a:solidFill>
                <a:latin typeface="Courier New"/>
                <a:cs typeface="Courier New"/>
              </a:rPr>
              <a:t>used</a:t>
            </a:r>
            <a:r>
              <a:rPr sz="2000" spc="-2" dirty="0">
                <a:solidFill>
                  <a:srgbClr val="5E5E5E"/>
                </a:solidFill>
                <a:latin typeface="Courier New"/>
                <a:cs typeface="Courier New"/>
              </a:rPr>
              <a:t> </a:t>
            </a:r>
            <a:r>
              <a:rPr sz="2000" dirty="0">
                <a:solidFill>
                  <a:srgbClr val="5E5E5E"/>
                </a:solidFill>
                <a:latin typeface="Courier New"/>
                <a:cs typeface="Courier New"/>
              </a:rPr>
              <a:t>when</a:t>
            </a:r>
            <a:r>
              <a:rPr sz="2000" spc="-2" dirty="0">
                <a:solidFill>
                  <a:srgbClr val="5E5E5E"/>
                </a:solidFill>
                <a:latin typeface="Courier New"/>
                <a:cs typeface="Courier New"/>
              </a:rPr>
              <a:t> </a:t>
            </a:r>
            <a:r>
              <a:rPr sz="2000" dirty="0">
                <a:solidFill>
                  <a:srgbClr val="5E5E5E"/>
                </a:solidFill>
                <a:latin typeface="Courier New"/>
                <a:cs typeface="Courier New"/>
              </a:rPr>
              <a:t>we</a:t>
            </a:r>
            <a:r>
              <a:rPr sz="2000" spc="-2" dirty="0">
                <a:solidFill>
                  <a:srgbClr val="5E5E5E"/>
                </a:solidFill>
                <a:latin typeface="Courier New"/>
                <a:cs typeface="Courier New"/>
              </a:rPr>
              <a:t> </a:t>
            </a:r>
            <a:r>
              <a:rPr sz="2000" spc="-9" dirty="0">
                <a:solidFill>
                  <a:srgbClr val="5E5E5E"/>
                </a:solidFill>
                <a:latin typeface="Courier New"/>
                <a:cs typeface="Courier New"/>
              </a:rPr>
              <a:t>hav</a:t>
            </a:r>
            <a:r>
              <a:rPr lang="en-US" sz="2000" spc="-9" dirty="0">
                <a:solidFill>
                  <a:srgbClr val="5E5E5E"/>
                </a:solidFill>
                <a:latin typeface="Courier New"/>
                <a:cs typeface="Courier New"/>
              </a:rPr>
              <a:t>e </a:t>
            </a:r>
            <a:r>
              <a:rPr sz="2000" dirty="0">
                <a:solidFill>
                  <a:srgbClr val="5E5E5E"/>
                </a:solidFill>
                <a:latin typeface="Courier New"/>
                <a:cs typeface="Courier New"/>
              </a:rPr>
              <a:t>labelled</a:t>
            </a:r>
            <a:r>
              <a:rPr sz="2000" spc="-2" dirty="0">
                <a:solidFill>
                  <a:srgbClr val="5E5E5E"/>
                </a:solidFill>
                <a:latin typeface="Courier New"/>
                <a:cs typeface="Courier New"/>
              </a:rPr>
              <a:t> </a:t>
            </a:r>
            <a:r>
              <a:rPr sz="2000" spc="-9" dirty="0">
                <a:solidFill>
                  <a:srgbClr val="5E5E5E"/>
                </a:solidFill>
                <a:latin typeface="Courier New"/>
                <a:cs typeface="Courier New"/>
              </a:rPr>
              <a:t>data.</a:t>
            </a:r>
            <a:endParaRPr sz="2000" dirty="0">
              <a:latin typeface="Courier New"/>
              <a:cs typeface="Courier New"/>
            </a:endParaRPr>
          </a:p>
          <a:p>
            <a:pPr marL="282733" marR="573553" indent="-277246">
              <a:lnSpc>
                <a:spcPct val="132400"/>
              </a:lnSpc>
              <a:buAutoNum type="arabicPeriod"/>
              <a:tabLst>
                <a:tab pos="283311" algn="l"/>
              </a:tabLst>
            </a:pPr>
            <a:r>
              <a:rPr sz="2000" dirty="0">
                <a:solidFill>
                  <a:srgbClr val="5E5E5E"/>
                </a:solidFill>
                <a:latin typeface="Courier New"/>
                <a:cs typeface="Courier New"/>
              </a:rPr>
              <a:t>Data</a:t>
            </a:r>
            <a:r>
              <a:rPr sz="2000" spc="-2" dirty="0">
                <a:solidFill>
                  <a:srgbClr val="5E5E5E"/>
                </a:solidFill>
                <a:latin typeface="Courier New"/>
                <a:cs typeface="Courier New"/>
              </a:rPr>
              <a:t> </a:t>
            </a:r>
            <a:r>
              <a:rPr sz="2000" dirty="0">
                <a:solidFill>
                  <a:srgbClr val="5E5E5E"/>
                </a:solidFill>
                <a:latin typeface="Courier New"/>
                <a:cs typeface="Courier New"/>
              </a:rPr>
              <a:t>is</a:t>
            </a:r>
            <a:r>
              <a:rPr sz="2000" spc="-2" dirty="0">
                <a:solidFill>
                  <a:srgbClr val="5E5E5E"/>
                </a:solidFill>
                <a:latin typeface="Courier New"/>
                <a:cs typeface="Courier New"/>
              </a:rPr>
              <a:t> </a:t>
            </a:r>
            <a:r>
              <a:rPr sz="2000" dirty="0">
                <a:solidFill>
                  <a:srgbClr val="5E5E5E"/>
                </a:solidFill>
                <a:latin typeface="Courier New"/>
                <a:cs typeface="Courier New"/>
              </a:rPr>
              <a:t>said</a:t>
            </a:r>
            <a:r>
              <a:rPr sz="2000" spc="-2" dirty="0">
                <a:solidFill>
                  <a:srgbClr val="5E5E5E"/>
                </a:solidFill>
                <a:latin typeface="Courier New"/>
                <a:cs typeface="Courier New"/>
              </a:rPr>
              <a:t> </a:t>
            </a:r>
            <a:r>
              <a:rPr sz="2000" dirty="0">
                <a:solidFill>
                  <a:srgbClr val="5E5E5E"/>
                </a:solidFill>
                <a:latin typeface="Courier New"/>
                <a:cs typeface="Courier New"/>
              </a:rPr>
              <a:t>to</a:t>
            </a:r>
            <a:r>
              <a:rPr sz="2000" spc="-2" dirty="0">
                <a:solidFill>
                  <a:srgbClr val="5E5E5E"/>
                </a:solidFill>
                <a:latin typeface="Courier New"/>
                <a:cs typeface="Courier New"/>
              </a:rPr>
              <a:t> </a:t>
            </a:r>
            <a:r>
              <a:rPr sz="2000" dirty="0">
                <a:solidFill>
                  <a:srgbClr val="5E5E5E"/>
                </a:solidFill>
                <a:latin typeface="Courier New"/>
                <a:cs typeface="Courier New"/>
              </a:rPr>
              <a:t>be</a:t>
            </a:r>
            <a:r>
              <a:rPr sz="2000" spc="-2" dirty="0">
                <a:solidFill>
                  <a:srgbClr val="5E5E5E"/>
                </a:solidFill>
                <a:latin typeface="Courier New"/>
                <a:cs typeface="Courier New"/>
              </a:rPr>
              <a:t> </a:t>
            </a:r>
            <a:r>
              <a:rPr sz="2000" dirty="0">
                <a:solidFill>
                  <a:srgbClr val="5E5E5E"/>
                </a:solidFill>
                <a:latin typeface="Courier New"/>
                <a:cs typeface="Courier New"/>
              </a:rPr>
              <a:t>labelled</a:t>
            </a:r>
            <a:r>
              <a:rPr sz="2000" spc="-2" dirty="0">
                <a:solidFill>
                  <a:srgbClr val="5E5E5E"/>
                </a:solidFill>
                <a:latin typeface="Courier New"/>
                <a:cs typeface="Courier New"/>
              </a:rPr>
              <a:t> </a:t>
            </a:r>
            <a:r>
              <a:rPr sz="2000" dirty="0">
                <a:solidFill>
                  <a:srgbClr val="5E5E5E"/>
                </a:solidFill>
                <a:latin typeface="Courier New"/>
                <a:cs typeface="Courier New"/>
              </a:rPr>
              <a:t>when</a:t>
            </a:r>
            <a:r>
              <a:rPr sz="2000" spc="-2" dirty="0">
                <a:solidFill>
                  <a:srgbClr val="5E5E5E"/>
                </a:solidFill>
                <a:latin typeface="Courier New"/>
                <a:cs typeface="Courier New"/>
              </a:rPr>
              <a:t> </a:t>
            </a:r>
            <a:r>
              <a:rPr sz="2000" dirty="0">
                <a:solidFill>
                  <a:srgbClr val="5E5E5E"/>
                </a:solidFill>
                <a:latin typeface="Courier New"/>
                <a:cs typeface="Courier New"/>
              </a:rPr>
              <a:t>they</a:t>
            </a:r>
            <a:r>
              <a:rPr sz="2000" spc="-2" dirty="0">
                <a:solidFill>
                  <a:srgbClr val="5E5E5E"/>
                </a:solidFill>
                <a:latin typeface="Courier New"/>
                <a:cs typeface="Courier New"/>
              </a:rPr>
              <a:t> </a:t>
            </a:r>
            <a:r>
              <a:rPr sz="2000" dirty="0">
                <a:solidFill>
                  <a:srgbClr val="5E5E5E"/>
                </a:solidFill>
                <a:latin typeface="Courier New"/>
                <a:cs typeface="Courier New"/>
              </a:rPr>
              <a:t>are</a:t>
            </a:r>
            <a:r>
              <a:rPr sz="2000" spc="-2" dirty="0">
                <a:solidFill>
                  <a:srgbClr val="5E5E5E"/>
                </a:solidFill>
                <a:latin typeface="Courier New"/>
                <a:cs typeface="Courier New"/>
              </a:rPr>
              <a:t> </a:t>
            </a:r>
            <a:r>
              <a:rPr sz="2000" dirty="0">
                <a:solidFill>
                  <a:srgbClr val="5E5E5E"/>
                </a:solidFill>
                <a:latin typeface="Courier New"/>
                <a:cs typeface="Courier New"/>
              </a:rPr>
              <a:t>of</a:t>
            </a:r>
            <a:r>
              <a:rPr sz="2000" spc="-2" dirty="0">
                <a:solidFill>
                  <a:srgbClr val="5E5E5E"/>
                </a:solidFill>
                <a:latin typeface="Courier New"/>
                <a:cs typeface="Courier New"/>
              </a:rPr>
              <a:t> </a:t>
            </a:r>
            <a:r>
              <a:rPr sz="2000" spc="-5" dirty="0">
                <a:solidFill>
                  <a:srgbClr val="5E5E5E"/>
                </a:solidFill>
                <a:latin typeface="Courier New"/>
                <a:cs typeface="Courier New"/>
              </a:rPr>
              <a:t>format </a:t>
            </a:r>
            <a:r>
              <a:rPr lang="en-IN" sz="2000" dirty="0">
                <a:solidFill>
                  <a:srgbClr val="5E5E5E"/>
                </a:solidFill>
                <a:latin typeface="Courier New"/>
                <a:cs typeface="Courier New"/>
              </a:rPr>
              <a:t>(</a:t>
            </a:r>
            <a:r>
              <a:rPr sz="2000" dirty="0">
                <a:solidFill>
                  <a:srgbClr val="5E5E5E"/>
                </a:solidFill>
                <a:latin typeface="Courier New"/>
                <a:cs typeface="Courier New"/>
              </a:rPr>
              <a:t>input,</a:t>
            </a:r>
            <a:r>
              <a:rPr sz="2000" spc="-7" dirty="0">
                <a:solidFill>
                  <a:srgbClr val="5E5E5E"/>
                </a:solidFill>
                <a:latin typeface="Courier New"/>
                <a:cs typeface="Courier New"/>
              </a:rPr>
              <a:t> </a:t>
            </a:r>
            <a:r>
              <a:rPr sz="2000" spc="-5" dirty="0">
                <a:solidFill>
                  <a:srgbClr val="5E5E5E"/>
                </a:solidFill>
                <a:latin typeface="Courier New"/>
                <a:cs typeface="Courier New"/>
              </a:rPr>
              <a:t>output)</a:t>
            </a:r>
            <a:endParaRPr sz="2000" dirty="0">
              <a:latin typeface="Courier New"/>
              <a:cs typeface="Courier New"/>
            </a:endParaRPr>
          </a:p>
          <a:p>
            <a:pPr marL="282733" marR="2310" indent="-277246">
              <a:lnSpc>
                <a:spcPct val="132400"/>
              </a:lnSpc>
              <a:buAutoNum type="arabicPeriod"/>
              <a:tabLst>
                <a:tab pos="283311" algn="l"/>
              </a:tabLst>
            </a:pPr>
            <a:r>
              <a:rPr sz="2000" dirty="0">
                <a:solidFill>
                  <a:srgbClr val="5E5E5E"/>
                </a:solidFill>
                <a:latin typeface="Courier New"/>
                <a:cs typeface="Courier New"/>
              </a:rPr>
              <a:t>These</a:t>
            </a:r>
            <a:r>
              <a:rPr sz="2000" spc="-2" dirty="0">
                <a:solidFill>
                  <a:srgbClr val="5E5E5E"/>
                </a:solidFill>
                <a:latin typeface="Courier New"/>
                <a:cs typeface="Courier New"/>
              </a:rPr>
              <a:t> </a:t>
            </a:r>
            <a:r>
              <a:rPr sz="2000" dirty="0">
                <a:solidFill>
                  <a:srgbClr val="5E5E5E"/>
                </a:solidFill>
                <a:latin typeface="Courier New"/>
                <a:cs typeface="Courier New"/>
              </a:rPr>
              <a:t>algorithms</a:t>
            </a:r>
            <a:r>
              <a:rPr sz="2000" spc="-2" dirty="0">
                <a:solidFill>
                  <a:srgbClr val="5E5E5E"/>
                </a:solidFill>
                <a:latin typeface="Courier New"/>
                <a:cs typeface="Courier New"/>
              </a:rPr>
              <a:t> </a:t>
            </a:r>
            <a:r>
              <a:rPr sz="2000" dirty="0">
                <a:solidFill>
                  <a:srgbClr val="5E5E5E"/>
                </a:solidFill>
                <a:latin typeface="Courier New"/>
                <a:cs typeface="Courier New"/>
              </a:rPr>
              <a:t>benefit</a:t>
            </a:r>
            <a:r>
              <a:rPr sz="2000" spc="-2" dirty="0">
                <a:solidFill>
                  <a:srgbClr val="5E5E5E"/>
                </a:solidFill>
                <a:latin typeface="Courier New"/>
                <a:cs typeface="Courier New"/>
              </a:rPr>
              <a:t> </a:t>
            </a:r>
            <a:r>
              <a:rPr sz="2000" dirty="0">
                <a:solidFill>
                  <a:srgbClr val="5E5E5E"/>
                </a:solidFill>
                <a:latin typeface="Courier New"/>
                <a:cs typeface="Courier New"/>
              </a:rPr>
              <a:t>from</a:t>
            </a:r>
            <a:r>
              <a:rPr sz="2000" spc="-2" dirty="0">
                <a:solidFill>
                  <a:srgbClr val="5E5E5E"/>
                </a:solidFill>
                <a:latin typeface="Courier New"/>
                <a:cs typeface="Courier New"/>
              </a:rPr>
              <a:t> </a:t>
            </a:r>
            <a:r>
              <a:rPr sz="2000" dirty="0">
                <a:solidFill>
                  <a:srgbClr val="5E5E5E"/>
                </a:solidFill>
                <a:latin typeface="Courier New"/>
                <a:cs typeface="Courier New"/>
              </a:rPr>
              <a:t>knowing</a:t>
            </a:r>
            <a:r>
              <a:rPr sz="2000" spc="-2" dirty="0">
                <a:solidFill>
                  <a:srgbClr val="5E5E5E"/>
                </a:solidFill>
                <a:latin typeface="Courier New"/>
                <a:cs typeface="Courier New"/>
              </a:rPr>
              <a:t> </a:t>
            </a:r>
            <a:r>
              <a:rPr sz="2000" dirty="0">
                <a:solidFill>
                  <a:srgbClr val="5E5E5E"/>
                </a:solidFill>
                <a:latin typeface="Courier New"/>
                <a:cs typeface="Courier New"/>
              </a:rPr>
              <a:t>the</a:t>
            </a:r>
            <a:r>
              <a:rPr sz="2000" spc="-2" dirty="0">
                <a:solidFill>
                  <a:srgbClr val="5E5E5E"/>
                </a:solidFill>
                <a:latin typeface="Courier New"/>
                <a:cs typeface="Courier New"/>
              </a:rPr>
              <a:t> </a:t>
            </a:r>
            <a:r>
              <a:rPr sz="2000" spc="-5" dirty="0">
                <a:solidFill>
                  <a:srgbClr val="5E5E5E"/>
                </a:solidFill>
                <a:latin typeface="Courier New"/>
                <a:cs typeface="Courier New"/>
              </a:rPr>
              <a:t>expected</a:t>
            </a:r>
            <a:r>
              <a:rPr lang="en-US" sz="2000" spc="-5" dirty="0">
                <a:solidFill>
                  <a:srgbClr val="5E5E5E"/>
                </a:solidFill>
                <a:latin typeface="Courier New"/>
                <a:cs typeface="Courier New"/>
              </a:rPr>
              <a:t> </a:t>
            </a:r>
            <a:r>
              <a:rPr sz="2000" dirty="0">
                <a:solidFill>
                  <a:srgbClr val="5E5E5E"/>
                </a:solidFill>
                <a:latin typeface="Courier New"/>
                <a:cs typeface="Courier New"/>
              </a:rPr>
              <a:t>output,</a:t>
            </a:r>
            <a:r>
              <a:rPr sz="2000" spc="-2" dirty="0">
                <a:solidFill>
                  <a:srgbClr val="5E5E5E"/>
                </a:solidFill>
                <a:latin typeface="Courier New"/>
                <a:cs typeface="Courier New"/>
              </a:rPr>
              <a:t> </a:t>
            </a:r>
            <a:r>
              <a:rPr sz="2000" dirty="0">
                <a:solidFill>
                  <a:srgbClr val="5E5E5E"/>
                </a:solidFill>
                <a:latin typeface="Courier New"/>
                <a:cs typeface="Courier New"/>
              </a:rPr>
              <a:t>thus</a:t>
            </a:r>
            <a:r>
              <a:rPr sz="2000" spc="-2" dirty="0">
                <a:solidFill>
                  <a:srgbClr val="5E5E5E"/>
                </a:solidFill>
                <a:latin typeface="Courier New"/>
                <a:cs typeface="Courier New"/>
              </a:rPr>
              <a:t> </a:t>
            </a:r>
            <a:r>
              <a:rPr sz="2000" dirty="0">
                <a:solidFill>
                  <a:srgbClr val="5E5E5E"/>
                </a:solidFill>
                <a:latin typeface="Courier New"/>
                <a:cs typeface="Courier New"/>
              </a:rPr>
              <a:t>allowing</a:t>
            </a:r>
            <a:r>
              <a:rPr sz="2000" spc="-2" dirty="0">
                <a:solidFill>
                  <a:srgbClr val="5E5E5E"/>
                </a:solidFill>
                <a:latin typeface="Courier New"/>
                <a:cs typeface="Courier New"/>
              </a:rPr>
              <a:t> </a:t>
            </a:r>
            <a:r>
              <a:rPr sz="2000" dirty="0">
                <a:solidFill>
                  <a:srgbClr val="5E5E5E"/>
                </a:solidFill>
                <a:latin typeface="Courier New"/>
                <a:cs typeface="Courier New"/>
              </a:rPr>
              <a:t>us</a:t>
            </a:r>
            <a:r>
              <a:rPr sz="2000" spc="-2" dirty="0">
                <a:solidFill>
                  <a:srgbClr val="5E5E5E"/>
                </a:solidFill>
                <a:latin typeface="Courier New"/>
                <a:cs typeface="Courier New"/>
              </a:rPr>
              <a:t> </a:t>
            </a:r>
            <a:r>
              <a:rPr sz="2000" dirty="0">
                <a:solidFill>
                  <a:srgbClr val="5E5E5E"/>
                </a:solidFill>
                <a:latin typeface="Courier New"/>
                <a:cs typeface="Courier New"/>
              </a:rPr>
              <a:t>to</a:t>
            </a:r>
            <a:r>
              <a:rPr sz="2000" spc="-2" dirty="0">
                <a:solidFill>
                  <a:srgbClr val="5E5E5E"/>
                </a:solidFill>
                <a:latin typeface="Courier New"/>
                <a:cs typeface="Courier New"/>
              </a:rPr>
              <a:t> </a:t>
            </a:r>
            <a:r>
              <a:rPr sz="2000" dirty="0">
                <a:solidFill>
                  <a:srgbClr val="5E5E5E"/>
                </a:solidFill>
                <a:latin typeface="Courier New"/>
                <a:cs typeface="Courier New"/>
              </a:rPr>
              <a:t>create</a:t>
            </a:r>
            <a:r>
              <a:rPr sz="2000" spc="-2" dirty="0">
                <a:solidFill>
                  <a:srgbClr val="5E5E5E"/>
                </a:solidFill>
                <a:latin typeface="Courier New"/>
                <a:cs typeface="Courier New"/>
              </a:rPr>
              <a:t> </a:t>
            </a:r>
            <a:r>
              <a:rPr sz="2000" dirty="0">
                <a:solidFill>
                  <a:srgbClr val="5E5E5E"/>
                </a:solidFill>
                <a:latin typeface="Courier New"/>
                <a:cs typeface="Courier New"/>
              </a:rPr>
              <a:t>efficient</a:t>
            </a:r>
            <a:r>
              <a:rPr sz="2000" spc="-2" dirty="0">
                <a:solidFill>
                  <a:srgbClr val="5E5E5E"/>
                </a:solidFill>
                <a:latin typeface="Courier New"/>
                <a:cs typeface="Courier New"/>
              </a:rPr>
              <a:t> </a:t>
            </a:r>
            <a:r>
              <a:rPr sz="2000" dirty="0">
                <a:solidFill>
                  <a:srgbClr val="5E5E5E"/>
                </a:solidFill>
                <a:latin typeface="Courier New"/>
                <a:cs typeface="Courier New"/>
              </a:rPr>
              <a:t>ML</a:t>
            </a:r>
            <a:r>
              <a:rPr sz="2000" spc="-2" dirty="0">
                <a:solidFill>
                  <a:srgbClr val="5E5E5E"/>
                </a:solidFill>
                <a:latin typeface="Courier New"/>
                <a:cs typeface="Courier New"/>
              </a:rPr>
              <a:t> </a:t>
            </a:r>
            <a:r>
              <a:rPr sz="2000" spc="-5" dirty="0">
                <a:solidFill>
                  <a:srgbClr val="5E5E5E"/>
                </a:solidFill>
                <a:latin typeface="Courier New"/>
                <a:cs typeface="Courier New"/>
              </a:rPr>
              <a:t>systems.</a:t>
            </a:r>
            <a:endParaRPr sz="2000" dirty="0">
              <a:latin typeface="Courier New"/>
              <a:cs typeface="Courier New"/>
            </a:endParaRPr>
          </a:p>
        </p:txBody>
      </p:sp>
      <p:sp>
        <p:nvSpPr>
          <p:cNvPr id="12" name="object 2">
            <a:extLst>
              <a:ext uri="{FF2B5EF4-FFF2-40B4-BE49-F238E27FC236}">
                <a16:creationId xmlns:a16="http://schemas.microsoft.com/office/drawing/2014/main" id="{331ECF88-44FB-4C81-B1D1-AE1F3C4553DE}"/>
              </a:ext>
            </a:extLst>
          </p:cNvPr>
          <p:cNvSpPr txBox="1">
            <a:spLocks noGrp="1"/>
          </p:cNvSpPr>
          <p:nvPr>
            <p:ph type="title"/>
          </p:nvPr>
        </p:nvSpPr>
        <p:spPr>
          <a:xfrm>
            <a:off x="1752600" y="838200"/>
            <a:ext cx="5216525" cy="374873"/>
          </a:xfrm>
          <a:prstGeom prst="rect">
            <a:avLst/>
          </a:prstGeom>
        </p:spPr>
        <p:txBody>
          <a:bodyPr vert="horz" wrap="square" lIns="0" tIns="5488" rIns="0" bIns="0" rtlCol="0">
            <a:spAutoFit/>
          </a:bodyPr>
          <a:lstStyle/>
          <a:p>
            <a:pPr marL="5776">
              <a:spcBef>
                <a:spcPts val="43"/>
              </a:spcBef>
            </a:pPr>
            <a:r>
              <a:rPr sz="2400" dirty="0">
                <a:solidFill>
                  <a:srgbClr val="3C7DEC"/>
                </a:solidFill>
                <a:latin typeface="Courier New"/>
                <a:cs typeface="Courier New"/>
              </a:rPr>
              <a:t>Supervised</a:t>
            </a:r>
            <a:r>
              <a:rPr sz="2400" spc="-125" dirty="0">
                <a:solidFill>
                  <a:srgbClr val="3C7DEC"/>
                </a:solidFill>
                <a:latin typeface="Courier New"/>
                <a:cs typeface="Courier New"/>
              </a:rPr>
              <a:t> </a:t>
            </a:r>
            <a:r>
              <a:rPr sz="2400" dirty="0">
                <a:solidFill>
                  <a:srgbClr val="3C7DEC"/>
                </a:solidFill>
                <a:latin typeface="Courier New"/>
                <a:cs typeface="Courier New"/>
              </a:rPr>
              <a:t>Learning</a:t>
            </a:r>
            <a:r>
              <a:rPr sz="2400" spc="-125" dirty="0">
                <a:solidFill>
                  <a:srgbClr val="3C7DEC"/>
                </a:solidFill>
                <a:latin typeface="Courier New"/>
                <a:cs typeface="Courier New"/>
              </a:rPr>
              <a:t> </a:t>
            </a:r>
            <a:r>
              <a:rPr sz="2400" spc="-5" dirty="0">
                <a:solidFill>
                  <a:srgbClr val="3C7DEC"/>
                </a:solidFill>
                <a:latin typeface="Courier New"/>
                <a:cs typeface="Courier New"/>
              </a:rPr>
              <a:t>Algos</a:t>
            </a:r>
            <a:endParaRPr sz="2400" dirty="0">
              <a:latin typeface="Courier New"/>
              <a:cs typeface="Courier New"/>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7091-4169-4C71-A5E8-1B62D6FCBEDE}"/>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014E6890-20DA-4FF2-84DC-917652751722}"/>
              </a:ext>
            </a:extLst>
          </p:cNvPr>
          <p:cNvPicPr>
            <a:picLocks noChangeAspect="1"/>
          </p:cNvPicPr>
          <p:nvPr/>
        </p:nvPicPr>
        <p:blipFill>
          <a:blip r:embed="rId2"/>
          <a:stretch>
            <a:fillRect/>
          </a:stretch>
        </p:blipFill>
        <p:spPr>
          <a:xfrm>
            <a:off x="1524000" y="1664903"/>
            <a:ext cx="5927392" cy="4431097"/>
          </a:xfrm>
          <a:prstGeom prst="rect">
            <a:avLst/>
          </a:prstGeom>
        </p:spPr>
      </p:pic>
    </p:spTree>
    <p:extLst>
      <p:ext uri="{BB962C8B-B14F-4D97-AF65-F5344CB8AC3E}">
        <p14:creationId xmlns:p14="http://schemas.microsoft.com/office/powerpoint/2010/main" val="9826463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15A11-3D00-44EC-B0DE-9869D197E43A}"/>
              </a:ext>
            </a:extLst>
          </p:cNvPr>
          <p:cNvSpPr>
            <a:spLocks noGrp="1"/>
          </p:cNvSpPr>
          <p:nvPr>
            <p:ph type="title"/>
          </p:nvPr>
        </p:nvSpPr>
        <p:spPr>
          <a:xfrm>
            <a:off x="1963229" y="90170"/>
            <a:ext cx="5217541" cy="677108"/>
          </a:xfrm>
        </p:spPr>
        <p:txBody>
          <a:bodyPr/>
          <a:lstStyle/>
          <a:p>
            <a:r>
              <a:rPr lang="en-IN" i="1" dirty="0"/>
              <a:t>Histogram</a:t>
            </a:r>
            <a:endParaRPr lang="en-IN" dirty="0"/>
          </a:p>
        </p:txBody>
      </p:sp>
      <p:sp>
        <p:nvSpPr>
          <p:cNvPr id="3" name="Text Placeholder 2">
            <a:extLst>
              <a:ext uri="{FF2B5EF4-FFF2-40B4-BE49-F238E27FC236}">
                <a16:creationId xmlns:a16="http://schemas.microsoft.com/office/drawing/2014/main" id="{AB97C807-8F2D-48A8-890A-B69D312BB187}"/>
              </a:ext>
            </a:extLst>
          </p:cNvPr>
          <p:cNvSpPr>
            <a:spLocks noGrp="1"/>
          </p:cNvSpPr>
          <p:nvPr>
            <p:ph type="body" idx="1"/>
          </p:nvPr>
        </p:nvSpPr>
        <p:spPr>
          <a:xfrm>
            <a:off x="190499" y="767278"/>
            <a:ext cx="8762999" cy="1846659"/>
          </a:xfrm>
        </p:spPr>
        <p:txBody>
          <a:bodyPr/>
          <a:lstStyle/>
          <a:p>
            <a:r>
              <a:rPr lang="en-US" dirty="0"/>
              <a:t>Histogram is another plot which helps in effective</a:t>
            </a:r>
          </a:p>
          <a:p>
            <a:r>
              <a:rPr lang="en-US" dirty="0"/>
              <a:t>visualization of numeric attributes. It helps in understanding</a:t>
            </a:r>
          </a:p>
          <a:p>
            <a:r>
              <a:rPr lang="en-US" dirty="0"/>
              <a:t>the distribution of a numeric data into series of intervals.</a:t>
            </a:r>
          </a:p>
          <a:p>
            <a:endParaRPr lang="en-US" dirty="0"/>
          </a:p>
          <a:p>
            <a:endParaRPr lang="en-IN" dirty="0"/>
          </a:p>
        </p:txBody>
      </p:sp>
      <p:pic>
        <p:nvPicPr>
          <p:cNvPr id="4" name="Picture 3">
            <a:extLst>
              <a:ext uri="{FF2B5EF4-FFF2-40B4-BE49-F238E27FC236}">
                <a16:creationId xmlns:a16="http://schemas.microsoft.com/office/drawing/2014/main" id="{1F076D04-5414-4F6A-A0C9-E23015A94D1F}"/>
              </a:ext>
            </a:extLst>
          </p:cNvPr>
          <p:cNvPicPr>
            <a:picLocks noChangeAspect="1"/>
          </p:cNvPicPr>
          <p:nvPr/>
        </p:nvPicPr>
        <p:blipFill>
          <a:blip r:embed="rId2"/>
          <a:stretch>
            <a:fillRect/>
          </a:stretch>
        </p:blipFill>
        <p:spPr>
          <a:xfrm>
            <a:off x="2667000" y="2362200"/>
            <a:ext cx="5257800" cy="4313637"/>
          </a:xfrm>
          <a:prstGeom prst="rect">
            <a:avLst/>
          </a:prstGeom>
        </p:spPr>
      </p:pic>
    </p:spTree>
    <p:extLst>
      <p:ext uri="{BB962C8B-B14F-4D97-AF65-F5344CB8AC3E}">
        <p14:creationId xmlns:p14="http://schemas.microsoft.com/office/powerpoint/2010/main" val="26961388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22E9E-893B-4B33-AD63-F85832706BD2}"/>
              </a:ext>
            </a:extLst>
          </p:cNvPr>
          <p:cNvSpPr>
            <a:spLocks noGrp="1"/>
          </p:cNvSpPr>
          <p:nvPr>
            <p:ph type="title"/>
          </p:nvPr>
        </p:nvSpPr>
        <p:spPr>
          <a:xfrm>
            <a:off x="152400" y="90170"/>
            <a:ext cx="8991600" cy="615553"/>
          </a:xfrm>
        </p:spPr>
        <p:txBody>
          <a:bodyPr/>
          <a:lstStyle/>
          <a:p>
            <a:r>
              <a:rPr lang="en-IN" sz="4000" dirty="0"/>
              <a:t>Exploring relationship between variables</a:t>
            </a:r>
          </a:p>
        </p:txBody>
      </p:sp>
      <p:sp>
        <p:nvSpPr>
          <p:cNvPr id="3" name="Text Placeholder 2">
            <a:extLst>
              <a:ext uri="{FF2B5EF4-FFF2-40B4-BE49-F238E27FC236}">
                <a16:creationId xmlns:a16="http://schemas.microsoft.com/office/drawing/2014/main" id="{82CFBDFB-598E-4AF7-9D60-C0D30C9FFE15}"/>
              </a:ext>
            </a:extLst>
          </p:cNvPr>
          <p:cNvSpPr>
            <a:spLocks noGrp="1"/>
          </p:cNvSpPr>
          <p:nvPr>
            <p:ph type="body" idx="1"/>
          </p:nvPr>
        </p:nvSpPr>
        <p:spPr>
          <a:xfrm>
            <a:off x="321310" y="1071801"/>
            <a:ext cx="8501380" cy="5786199"/>
          </a:xfrm>
        </p:spPr>
        <p:txBody>
          <a:bodyPr/>
          <a:lstStyle/>
          <a:p>
            <a:r>
              <a:rPr lang="en-IN" sz="3600" i="1" dirty="0"/>
              <a:t>Scatter plot</a:t>
            </a:r>
          </a:p>
          <a:p>
            <a:endParaRPr lang="en-US" i="1" dirty="0"/>
          </a:p>
          <a:p>
            <a:pPr marL="342900" indent="-342900">
              <a:buFont typeface="Wingdings" panose="05000000000000000000" pitchFamily="2" charset="2"/>
              <a:buChar char="q"/>
            </a:pPr>
            <a:r>
              <a:rPr lang="en-US" dirty="0"/>
              <a:t>A scatter plot helps in visualizing bivariate relationships, i.e.</a:t>
            </a:r>
          </a:p>
          <a:p>
            <a:r>
              <a:rPr lang="en-US" dirty="0"/>
              <a:t>relationship between two variables. It is a two-dimensional</a:t>
            </a:r>
          </a:p>
          <a:p>
            <a:r>
              <a:rPr lang="en-US" dirty="0"/>
              <a:t>plot in which points or dots are drawn on coordinates provided</a:t>
            </a:r>
          </a:p>
          <a:p>
            <a:r>
              <a:rPr lang="en-US" dirty="0"/>
              <a:t>by values of the attributes. </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For example, in a data set there are </a:t>
            </a:r>
          </a:p>
          <a:p>
            <a:r>
              <a:rPr lang="en-US" dirty="0"/>
              <a:t>two attributes – attr_1 and attr_2. We want to understand the</a:t>
            </a:r>
          </a:p>
          <a:p>
            <a:r>
              <a:rPr lang="en-US" dirty="0"/>
              <a:t>relationship between two attributes, i.e. with a change in value</a:t>
            </a:r>
          </a:p>
          <a:p>
            <a:r>
              <a:rPr lang="en-US" dirty="0"/>
              <a:t>of one attribute, say attr_1, how does the value of the other</a:t>
            </a:r>
          </a:p>
          <a:p>
            <a:r>
              <a:rPr lang="en-US" dirty="0"/>
              <a:t>attribute, say attr_2, changes. We can draw a scatter plot, with</a:t>
            </a:r>
          </a:p>
          <a:p>
            <a:r>
              <a:rPr lang="en-US" dirty="0"/>
              <a:t>attr_1 mapped to x-axis and attr_2 mapped in y-axis.</a:t>
            </a:r>
            <a:endParaRPr lang="en-IN" dirty="0"/>
          </a:p>
          <a:p>
            <a:endParaRPr lang="en-US" i="1" dirty="0"/>
          </a:p>
          <a:p>
            <a:endParaRPr lang="en-IN" dirty="0"/>
          </a:p>
        </p:txBody>
      </p:sp>
    </p:spTree>
    <p:extLst>
      <p:ext uri="{BB962C8B-B14F-4D97-AF65-F5344CB8AC3E}">
        <p14:creationId xmlns:p14="http://schemas.microsoft.com/office/powerpoint/2010/main" val="40124976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A2B86-657B-4F51-90AE-60C1A5A4E4CB}"/>
              </a:ext>
            </a:extLst>
          </p:cNvPr>
          <p:cNvSpPr>
            <a:spLocks noGrp="1"/>
          </p:cNvSpPr>
          <p:nvPr>
            <p:ph type="title"/>
          </p:nvPr>
        </p:nvSpPr>
        <p:spPr>
          <a:xfrm>
            <a:off x="152400" y="90170"/>
            <a:ext cx="8991599" cy="1354217"/>
          </a:xfrm>
        </p:spPr>
        <p:txBody>
          <a:bodyPr/>
          <a:lstStyle/>
          <a:p>
            <a:r>
              <a:rPr lang="en-US" dirty="0"/>
              <a:t>Scatter plot of displacement and mpg</a:t>
            </a:r>
            <a:endParaRPr lang="en-IN" dirty="0"/>
          </a:p>
        </p:txBody>
      </p:sp>
      <p:pic>
        <p:nvPicPr>
          <p:cNvPr id="4" name="Picture 3">
            <a:extLst>
              <a:ext uri="{FF2B5EF4-FFF2-40B4-BE49-F238E27FC236}">
                <a16:creationId xmlns:a16="http://schemas.microsoft.com/office/drawing/2014/main" id="{C81C76FE-50E7-4C8B-A349-95A674B980A1}"/>
              </a:ext>
            </a:extLst>
          </p:cNvPr>
          <p:cNvPicPr>
            <a:picLocks noChangeAspect="1"/>
          </p:cNvPicPr>
          <p:nvPr/>
        </p:nvPicPr>
        <p:blipFill>
          <a:blip r:embed="rId2"/>
          <a:stretch>
            <a:fillRect/>
          </a:stretch>
        </p:blipFill>
        <p:spPr>
          <a:xfrm>
            <a:off x="1066800" y="1143000"/>
            <a:ext cx="6155870" cy="5498561"/>
          </a:xfrm>
          <a:prstGeom prst="rect">
            <a:avLst/>
          </a:prstGeom>
        </p:spPr>
      </p:pic>
    </p:spTree>
    <p:extLst>
      <p:ext uri="{BB962C8B-B14F-4D97-AF65-F5344CB8AC3E}">
        <p14:creationId xmlns:p14="http://schemas.microsoft.com/office/powerpoint/2010/main" val="38869614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F43CE-DE76-457E-BC38-35DABF27781B}"/>
              </a:ext>
            </a:extLst>
          </p:cNvPr>
          <p:cNvSpPr>
            <a:spLocks noGrp="1"/>
          </p:cNvSpPr>
          <p:nvPr>
            <p:ph type="title"/>
          </p:nvPr>
        </p:nvSpPr>
        <p:spPr>
          <a:xfrm>
            <a:off x="1963229" y="90170"/>
            <a:ext cx="6723571" cy="1354217"/>
          </a:xfrm>
        </p:spPr>
        <p:txBody>
          <a:bodyPr/>
          <a:lstStyle/>
          <a:p>
            <a:r>
              <a:rPr lang="en-IN" i="1" dirty="0"/>
              <a:t>Two-way cross-tabulations</a:t>
            </a:r>
            <a:endParaRPr lang="en-IN" dirty="0"/>
          </a:p>
        </p:txBody>
      </p:sp>
      <p:sp>
        <p:nvSpPr>
          <p:cNvPr id="3" name="Text Placeholder 2">
            <a:extLst>
              <a:ext uri="{FF2B5EF4-FFF2-40B4-BE49-F238E27FC236}">
                <a16:creationId xmlns:a16="http://schemas.microsoft.com/office/drawing/2014/main" id="{24F868F9-B5FE-4BD0-9019-53CA6736713E}"/>
              </a:ext>
            </a:extLst>
          </p:cNvPr>
          <p:cNvSpPr>
            <a:spLocks noGrp="1"/>
          </p:cNvSpPr>
          <p:nvPr>
            <p:ph type="body" idx="1"/>
          </p:nvPr>
        </p:nvSpPr>
        <p:spPr>
          <a:xfrm>
            <a:off x="321309" y="1392343"/>
            <a:ext cx="8501380" cy="2585323"/>
          </a:xfrm>
        </p:spPr>
        <p:txBody>
          <a:bodyPr/>
          <a:lstStyle/>
          <a:p>
            <a:r>
              <a:rPr lang="en-US" dirty="0"/>
              <a:t>Two-way cross-tabulations (also called cross-tab or</a:t>
            </a:r>
          </a:p>
          <a:p>
            <a:r>
              <a:rPr lang="en-US" dirty="0"/>
              <a:t>contingency table) are used to understand the relationship of</a:t>
            </a:r>
          </a:p>
          <a:p>
            <a:r>
              <a:rPr lang="en-US" dirty="0"/>
              <a:t>two categorical attributes in a concise way. It has a matrix</a:t>
            </a:r>
          </a:p>
          <a:p>
            <a:r>
              <a:rPr lang="en-US" dirty="0"/>
              <a:t>format that presents a summarized view of the bivariate</a:t>
            </a:r>
          </a:p>
          <a:p>
            <a:r>
              <a:rPr lang="en-US" dirty="0"/>
              <a:t>frequency distribution.</a:t>
            </a:r>
          </a:p>
          <a:p>
            <a:endParaRPr lang="en-US" dirty="0"/>
          </a:p>
          <a:p>
            <a:endParaRPr lang="en-IN" dirty="0"/>
          </a:p>
        </p:txBody>
      </p:sp>
      <p:pic>
        <p:nvPicPr>
          <p:cNvPr id="4" name="Picture 3">
            <a:extLst>
              <a:ext uri="{FF2B5EF4-FFF2-40B4-BE49-F238E27FC236}">
                <a16:creationId xmlns:a16="http://schemas.microsoft.com/office/drawing/2014/main" id="{CCAA9C1B-CEFB-4FF7-890F-65830BBE2E02}"/>
              </a:ext>
            </a:extLst>
          </p:cNvPr>
          <p:cNvPicPr>
            <a:picLocks noChangeAspect="1"/>
          </p:cNvPicPr>
          <p:nvPr/>
        </p:nvPicPr>
        <p:blipFill>
          <a:blip r:embed="rId2"/>
          <a:stretch>
            <a:fillRect/>
          </a:stretch>
        </p:blipFill>
        <p:spPr>
          <a:xfrm>
            <a:off x="533399" y="4141093"/>
            <a:ext cx="8289289" cy="1393774"/>
          </a:xfrm>
          <a:prstGeom prst="rect">
            <a:avLst/>
          </a:prstGeom>
        </p:spPr>
      </p:pic>
    </p:spTree>
    <p:extLst>
      <p:ext uri="{BB962C8B-B14F-4D97-AF65-F5344CB8AC3E}">
        <p14:creationId xmlns:p14="http://schemas.microsoft.com/office/powerpoint/2010/main" val="27665921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19F74-BB1E-45CD-9764-4F712469175E}"/>
              </a:ext>
            </a:extLst>
          </p:cNvPr>
          <p:cNvSpPr>
            <a:spLocks noGrp="1"/>
          </p:cNvSpPr>
          <p:nvPr>
            <p:ph type="title"/>
          </p:nvPr>
        </p:nvSpPr>
        <p:spPr>
          <a:xfrm>
            <a:off x="1963229" y="90170"/>
            <a:ext cx="5217541" cy="677108"/>
          </a:xfrm>
        </p:spPr>
        <p:txBody>
          <a:bodyPr/>
          <a:lstStyle/>
          <a:p>
            <a:r>
              <a:rPr lang="en-IN" dirty="0"/>
              <a:t>Data quality</a:t>
            </a:r>
          </a:p>
        </p:txBody>
      </p:sp>
      <p:sp>
        <p:nvSpPr>
          <p:cNvPr id="3" name="Text Placeholder 2">
            <a:extLst>
              <a:ext uri="{FF2B5EF4-FFF2-40B4-BE49-F238E27FC236}">
                <a16:creationId xmlns:a16="http://schemas.microsoft.com/office/drawing/2014/main" id="{7BB66B9A-589F-4757-9B0B-A797016727FB}"/>
              </a:ext>
            </a:extLst>
          </p:cNvPr>
          <p:cNvSpPr>
            <a:spLocks noGrp="1"/>
          </p:cNvSpPr>
          <p:nvPr>
            <p:ph type="body" idx="1"/>
          </p:nvPr>
        </p:nvSpPr>
        <p:spPr>
          <a:xfrm>
            <a:off x="321309" y="1392343"/>
            <a:ext cx="8501380" cy="7017306"/>
          </a:xfrm>
        </p:spPr>
        <p:txBody>
          <a:bodyPr/>
          <a:lstStyle/>
          <a:p>
            <a:pPr marL="342900" indent="-342900">
              <a:buFont typeface="Wingdings" panose="05000000000000000000" pitchFamily="2" charset="2"/>
              <a:buChar char="q"/>
            </a:pPr>
            <a:r>
              <a:rPr lang="en-US" dirty="0"/>
              <a:t>Success of machine learning depends largely on the quality of data. A data which has the right quality helps to achieve better prediction accuracy, in case of supervised learning. However, it is not realistic to expect that the data will be flawless.</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There are multiple factors which lead to these data quality issues. Following are some of them:</a:t>
            </a:r>
          </a:p>
          <a:p>
            <a:pPr marL="342900" indent="-342900">
              <a:buFont typeface="Wingdings" panose="05000000000000000000" pitchFamily="2" charset="2"/>
              <a:buChar char="q"/>
            </a:pPr>
            <a:endParaRPr lang="en-US" dirty="0"/>
          </a:p>
          <a:p>
            <a:pPr marL="800100" lvl="1" indent="-342900">
              <a:buFont typeface="Wingdings" panose="05000000000000000000" pitchFamily="2" charset="2"/>
              <a:buChar char="q"/>
            </a:pPr>
            <a:r>
              <a:rPr lang="en-US" sz="2400" dirty="0"/>
              <a:t>Incorrect sample set selection</a:t>
            </a:r>
          </a:p>
          <a:p>
            <a:pPr marL="800100" lvl="1" indent="-342900">
              <a:buFont typeface="Wingdings" panose="05000000000000000000" pitchFamily="2" charset="2"/>
              <a:buChar char="q"/>
            </a:pPr>
            <a:r>
              <a:rPr lang="en-US" sz="2400" dirty="0"/>
              <a:t>Errors in data collection</a:t>
            </a:r>
          </a:p>
          <a:p>
            <a:pPr marL="800100" lvl="1" indent="-342900">
              <a:buFont typeface="Wingdings" panose="05000000000000000000" pitchFamily="2" charset="2"/>
              <a:buChar char="q"/>
            </a:pPr>
            <a:endParaRPr lang="en-US" sz="2400" dirty="0"/>
          </a:p>
          <a:p>
            <a:pPr marL="800100" lvl="1" indent="-342900">
              <a:buFont typeface="Wingdings" panose="05000000000000000000" pitchFamily="2" charset="2"/>
              <a:buChar char="q"/>
            </a:pPr>
            <a:endParaRPr lang="en-US" sz="2400" dirty="0"/>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endParaRPr lang="en-IN" dirty="0"/>
          </a:p>
        </p:txBody>
      </p:sp>
    </p:spTree>
    <p:extLst>
      <p:ext uri="{BB962C8B-B14F-4D97-AF65-F5344CB8AC3E}">
        <p14:creationId xmlns:p14="http://schemas.microsoft.com/office/powerpoint/2010/main" val="3309486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7B6C2-984A-4A22-8710-29FB32678623}"/>
              </a:ext>
            </a:extLst>
          </p:cNvPr>
          <p:cNvSpPr>
            <a:spLocks noGrp="1"/>
          </p:cNvSpPr>
          <p:nvPr>
            <p:ph type="title"/>
          </p:nvPr>
        </p:nvSpPr>
        <p:spPr>
          <a:xfrm>
            <a:off x="1963229" y="90170"/>
            <a:ext cx="5217541" cy="1354217"/>
          </a:xfrm>
        </p:spPr>
        <p:txBody>
          <a:bodyPr/>
          <a:lstStyle/>
          <a:p>
            <a:r>
              <a:rPr lang="en-US" dirty="0"/>
              <a:t>Data remediation</a:t>
            </a:r>
            <a:br>
              <a:rPr lang="en-US" dirty="0"/>
            </a:br>
            <a:endParaRPr lang="en-IN" dirty="0"/>
          </a:p>
        </p:txBody>
      </p:sp>
      <p:sp>
        <p:nvSpPr>
          <p:cNvPr id="3" name="Text Placeholder 2">
            <a:extLst>
              <a:ext uri="{FF2B5EF4-FFF2-40B4-BE49-F238E27FC236}">
                <a16:creationId xmlns:a16="http://schemas.microsoft.com/office/drawing/2014/main" id="{67505C5B-8C31-48E4-BF7C-78CDE73F4DD8}"/>
              </a:ext>
            </a:extLst>
          </p:cNvPr>
          <p:cNvSpPr>
            <a:spLocks noGrp="1"/>
          </p:cNvSpPr>
          <p:nvPr>
            <p:ph type="body" idx="1"/>
          </p:nvPr>
        </p:nvSpPr>
        <p:spPr>
          <a:xfrm>
            <a:off x="228600" y="767278"/>
            <a:ext cx="8501380" cy="5909310"/>
          </a:xfrm>
        </p:spPr>
        <p:txBody>
          <a:bodyPr/>
          <a:lstStyle/>
          <a:p>
            <a:endParaRPr lang="en-US" dirty="0"/>
          </a:p>
          <a:p>
            <a:r>
              <a:rPr lang="en-US" dirty="0"/>
              <a:t>1. The first one can be remedied by proper sampling technique.</a:t>
            </a:r>
          </a:p>
          <a:p>
            <a:endParaRPr lang="en-US" dirty="0"/>
          </a:p>
          <a:p>
            <a:r>
              <a:rPr lang="en-US" b="1" dirty="0"/>
              <a:t>2. Handling outliers</a:t>
            </a:r>
          </a:p>
          <a:p>
            <a:r>
              <a:rPr lang="en-US" dirty="0"/>
              <a:t>Outliers are data elements with an abnormally high value which may impact prediction accuracy, especially in regression models. Once the outliers are identified and the decision has been taken to amend those values, you may consider one of the following approaches. </a:t>
            </a:r>
          </a:p>
          <a:p>
            <a:endParaRPr lang="en-US" dirty="0"/>
          </a:p>
          <a:p>
            <a:pPr marL="342900" indent="-342900">
              <a:buFont typeface="Wingdings" panose="05000000000000000000" pitchFamily="2" charset="2"/>
              <a:buChar char="q"/>
            </a:pPr>
            <a:r>
              <a:rPr lang="en-US" b="1" dirty="0"/>
              <a:t>Remove outliers: </a:t>
            </a:r>
            <a:r>
              <a:rPr lang="en-US" dirty="0"/>
              <a:t>If the number of records which are outliers is not many, a simple approach may be to remove them.</a:t>
            </a:r>
          </a:p>
          <a:p>
            <a:pPr marL="342900" indent="-342900">
              <a:buFont typeface="Wingdings" panose="05000000000000000000" pitchFamily="2" charset="2"/>
              <a:buChar char="q"/>
            </a:pPr>
            <a:r>
              <a:rPr lang="en-US" b="1" dirty="0"/>
              <a:t>Imputation: </a:t>
            </a:r>
            <a:r>
              <a:rPr lang="en-US" dirty="0"/>
              <a:t>One other way is to impute the value with mean or median or mode. </a:t>
            </a:r>
          </a:p>
          <a:p>
            <a:pPr marL="342900" indent="-342900">
              <a:buFont typeface="Wingdings" panose="05000000000000000000" pitchFamily="2" charset="2"/>
              <a:buChar char="q"/>
            </a:pPr>
            <a:r>
              <a:rPr lang="en-US" b="1" dirty="0"/>
              <a:t>Capping: </a:t>
            </a:r>
            <a:r>
              <a:rPr lang="en-US" dirty="0"/>
              <a:t>For values that lie outside the 1.5|×| IQR limits, we can cap them by replacing those observations </a:t>
            </a:r>
          </a:p>
          <a:p>
            <a:endParaRPr lang="en-IN" dirty="0"/>
          </a:p>
        </p:txBody>
      </p:sp>
    </p:spTree>
    <p:extLst>
      <p:ext uri="{BB962C8B-B14F-4D97-AF65-F5344CB8AC3E}">
        <p14:creationId xmlns:p14="http://schemas.microsoft.com/office/powerpoint/2010/main" val="31624392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D22FE-015E-47D7-B968-FA1664A4A7DC}"/>
              </a:ext>
            </a:extLst>
          </p:cNvPr>
          <p:cNvSpPr>
            <a:spLocks noGrp="1"/>
          </p:cNvSpPr>
          <p:nvPr>
            <p:ph type="title"/>
          </p:nvPr>
        </p:nvSpPr>
        <p:spPr>
          <a:xfrm>
            <a:off x="1963229" y="90171"/>
            <a:ext cx="6190171" cy="748030"/>
          </a:xfrm>
        </p:spPr>
        <p:txBody>
          <a:bodyPr/>
          <a:lstStyle/>
          <a:p>
            <a:r>
              <a:rPr lang="en-US" dirty="0"/>
              <a:t>Handling missing values</a:t>
            </a:r>
            <a:br>
              <a:rPr lang="en-US" dirty="0"/>
            </a:br>
            <a:endParaRPr lang="en-IN" dirty="0"/>
          </a:p>
        </p:txBody>
      </p:sp>
      <p:sp>
        <p:nvSpPr>
          <p:cNvPr id="3" name="Text Placeholder 2">
            <a:extLst>
              <a:ext uri="{FF2B5EF4-FFF2-40B4-BE49-F238E27FC236}">
                <a16:creationId xmlns:a16="http://schemas.microsoft.com/office/drawing/2014/main" id="{E7656131-8A68-418A-B78A-AE9203023DE4}"/>
              </a:ext>
            </a:extLst>
          </p:cNvPr>
          <p:cNvSpPr>
            <a:spLocks noGrp="1"/>
          </p:cNvSpPr>
          <p:nvPr>
            <p:ph type="body" idx="1"/>
          </p:nvPr>
        </p:nvSpPr>
        <p:spPr>
          <a:xfrm>
            <a:off x="321310" y="838201"/>
            <a:ext cx="8501380" cy="4801314"/>
          </a:xfrm>
        </p:spPr>
        <p:txBody>
          <a:bodyPr/>
          <a:lstStyle/>
          <a:p>
            <a:pPr marL="342900" indent="-342900">
              <a:buFont typeface="Wingdings" panose="05000000000000000000" pitchFamily="2" charset="2"/>
              <a:buChar char="q"/>
            </a:pPr>
            <a:r>
              <a:rPr lang="en-US" dirty="0"/>
              <a:t>In a data set, one or more data elements may have missing values in multiple records. It can be caused by omission on part of the surveyor or a person who is collecting sample data or by the responder. Following methods can be applied</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b="1" dirty="0"/>
              <a:t>Eliminate records having a missing value of data elements</a:t>
            </a:r>
          </a:p>
          <a:p>
            <a:pPr marL="342900" indent="-342900">
              <a:buFont typeface="Wingdings" panose="05000000000000000000" pitchFamily="2" charset="2"/>
              <a:buChar char="q"/>
            </a:pPr>
            <a:r>
              <a:rPr lang="en-US" b="1" dirty="0"/>
              <a:t>Imputing missing values </a:t>
            </a:r>
            <a:r>
              <a:rPr lang="en-US" dirty="0"/>
              <a:t>- Imputation is a method to assign a value to the data elements having missing values. Mean/mode/median is most frequently assigned value. </a:t>
            </a:r>
          </a:p>
          <a:p>
            <a:pPr marL="342900" indent="-342900">
              <a:buFont typeface="Wingdings" panose="05000000000000000000" pitchFamily="2" charset="2"/>
              <a:buChar char="q"/>
            </a:pPr>
            <a:r>
              <a:rPr lang="en-US" b="1" dirty="0"/>
              <a:t>Estimate missing values </a:t>
            </a:r>
            <a:r>
              <a:rPr lang="en-US" dirty="0"/>
              <a:t>- If there are data points similar to the ones with missing attribute values, then the attribute values from those similar data points can be planted in place of the missing value. </a:t>
            </a:r>
            <a:endParaRPr lang="en-IN" dirty="0"/>
          </a:p>
        </p:txBody>
      </p:sp>
    </p:spTree>
    <p:extLst>
      <p:ext uri="{BB962C8B-B14F-4D97-AF65-F5344CB8AC3E}">
        <p14:creationId xmlns:p14="http://schemas.microsoft.com/office/powerpoint/2010/main" val="30661287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7000C-B9B0-4A43-9984-1C95BA984814}"/>
              </a:ext>
            </a:extLst>
          </p:cNvPr>
          <p:cNvSpPr>
            <a:spLocks noGrp="1"/>
          </p:cNvSpPr>
          <p:nvPr>
            <p:ph type="title"/>
          </p:nvPr>
        </p:nvSpPr>
        <p:spPr>
          <a:xfrm>
            <a:off x="838200" y="90170"/>
            <a:ext cx="6342571" cy="1354217"/>
          </a:xfrm>
        </p:spPr>
        <p:txBody>
          <a:bodyPr/>
          <a:lstStyle/>
          <a:p>
            <a:r>
              <a:rPr lang="en-US" dirty="0"/>
              <a:t>Dimensionality Reduction</a:t>
            </a:r>
            <a:endParaRPr lang="en-IN" dirty="0"/>
          </a:p>
        </p:txBody>
      </p:sp>
      <p:sp>
        <p:nvSpPr>
          <p:cNvPr id="3" name="Text Placeholder 2">
            <a:extLst>
              <a:ext uri="{FF2B5EF4-FFF2-40B4-BE49-F238E27FC236}">
                <a16:creationId xmlns:a16="http://schemas.microsoft.com/office/drawing/2014/main" id="{E77C6E64-299D-4235-8FCF-31BD16AE1450}"/>
              </a:ext>
            </a:extLst>
          </p:cNvPr>
          <p:cNvSpPr>
            <a:spLocks noGrp="1"/>
          </p:cNvSpPr>
          <p:nvPr>
            <p:ph type="body" idx="1"/>
          </p:nvPr>
        </p:nvSpPr>
        <p:spPr>
          <a:xfrm>
            <a:off x="321309" y="1392343"/>
            <a:ext cx="8501380" cy="4801314"/>
          </a:xfrm>
        </p:spPr>
        <p:txBody>
          <a:bodyPr/>
          <a:lstStyle/>
          <a:p>
            <a:pPr marL="342900" indent="-342900">
              <a:buFont typeface="Wingdings" panose="05000000000000000000" pitchFamily="2" charset="2"/>
              <a:buChar char="q"/>
            </a:pPr>
            <a:r>
              <a:rPr lang="en-US" dirty="0"/>
              <a:t>High-dimensional data sets need a high amount of computational space and time. </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Most of the machine learning algorithms perform better if the dimensionality of data set is reduced.</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Dimensionality reduction helps in reducing irrelevance and redundancy in features. Also, it is easier to understand a model if the number of features involved in the learning activity is less</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Some popular dimensionality reduction techniques are </a:t>
            </a:r>
            <a:r>
              <a:rPr lang="en-US" i="1" dirty="0"/>
              <a:t>PCA, SVD, LDA</a:t>
            </a:r>
            <a:r>
              <a:rPr lang="en-US" dirty="0"/>
              <a:t> and feature selection.</a:t>
            </a:r>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6160174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1AE2C-3E69-43CD-86C9-A19E8BC33D7C}"/>
              </a:ext>
            </a:extLst>
          </p:cNvPr>
          <p:cNvSpPr>
            <a:spLocks noGrp="1"/>
          </p:cNvSpPr>
          <p:nvPr>
            <p:ph type="title"/>
          </p:nvPr>
        </p:nvSpPr>
        <p:spPr/>
        <p:txBody>
          <a:bodyPr/>
          <a:lstStyle/>
          <a:p>
            <a:r>
              <a:rPr lang="en-US" dirty="0"/>
              <a:t>Feature engineering</a:t>
            </a:r>
            <a:endParaRPr lang="en-IN" dirty="0"/>
          </a:p>
        </p:txBody>
      </p:sp>
      <p:sp>
        <p:nvSpPr>
          <p:cNvPr id="3" name="Text Placeholder 2">
            <a:extLst>
              <a:ext uri="{FF2B5EF4-FFF2-40B4-BE49-F238E27FC236}">
                <a16:creationId xmlns:a16="http://schemas.microsoft.com/office/drawing/2014/main" id="{37E6D14F-9C62-4EBE-A63A-1F7BC4A38277}"/>
              </a:ext>
            </a:extLst>
          </p:cNvPr>
          <p:cNvSpPr>
            <a:spLocks noGrp="1"/>
          </p:cNvSpPr>
          <p:nvPr>
            <p:ph type="body" idx="1"/>
          </p:nvPr>
        </p:nvSpPr>
        <p:spPr>
          <a:xfrm>
            <a:off x="321309" y="1392343"/>
            <a:ext cx="8501380" cy="5539978"/>
          </a:xfrm>
        </p:spPr>
        <p:txBody>
          <a:bodyPr/>
          <a:lstStyle/>
          <a:p>
            <a:pPr marL="342900" indent="-342900">
              <a:buFont typeface="Wingdings" panose="05000000000000000000" pitchFamily="2" charset="2"/>
              <a:buChar char="q"/>
            </a:pPr>
            <a:r>
              <a:rPr lang="en-US" dirty="0"/>
              <a:t>Feature engineering is a critical task that we need to perform to make learning more effective.</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Feature engineering refers to the process of translating a data set into features such that these features are able to represent the data set more effectively and result in a better learning performance.</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A feature is an attribute of a data set that is used in a machine learning process</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It has three key components – feature construction, feature selection, and feature transformation</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endParaRPr lang="en-IN" dirty="0"/>
          </a:p>
        </p:txBody>
      </p:sp>
    </p:spTree>
    <p:extLst>
      <p:ext uri="{BB962C8B-B14F-4D97-AF65-F5344CB8AC3E}">
        <p14:creationId xmlns:p14="http://schemas.microsoft.com/office/powerpoint/2010/main" val="2142665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14400" y="1492604"/>
            <a:ext cx="7696200" cy="3388874"/>
          </a:xfrm>
          <a:prstGeom prst="rect">
            <a:avLst/>
          </a:prstGeom>
        </p:spPr>
        <p:txBody>
          <a:bodyPr vert="horz" wrap="square" lIns="0" tIns="5776" rIns="0" bIns="0" rtlCol="0">
            <a:spAutoFit/>
          </a:bodyPr>
          <a:lstStyle/>
          <a:p>
            <a:pPr marL="282733" marR="345114" indent="-277246">
              <a:lnSpc>
                <a:spcPct val="132400"/>
              </a:lnSpc>
              <a:spcBef>
                <a:spcPts val="45"/>
              </a:spcBef>
              <a:buClr>
                <a:srgbClr val="5E5E5E"/>
              </a:buClr>
              <a:buAutoNum type="arabicPeriod"/>
              <a:tabLst>
                <a:tab pos="283311" algn="l"/>
              </a:tabLst>
            </a:pPr>
            <a:r>
              <a:rPr sz="2400" dirty="0">
                <a:solidFill>
                  <a:srgbClr val="3C7DEC"/>
                </a:solidFill>
                <a:latin typeface="Courier New"/>
                <a:cs typeface="Courier New"/>
              </a:rPr>
              <a:t>Unsupervised</a:t>
            </a:r>
            <a:r>
              <a:rPr sz="2400" spc="-2" dirty="0">
                <a:solidFill>
                  <a:srgbClr val="3C7DEC"/>
                </a:solidFill>
                <a:latin typeface="Courier New"/>
                <a:cs typeface="Courier New"/>
              </a:rPr>
              <a:t> </a:t>
            </a:r>
            <a:r>
              <a:rPr sz="2400" dirty="0">
                <a:solidFill>
                  <a:srgbClr val="3C7DEC"/>
                </a:solidFill>
                <a:latin typeface="Courier New"/>
                <a:cs typeface="Courier New"/>
              </a:rPr>
              <a:t>learning</a:t>
            </a:r>
            <a:r>
              <a:rPr sz="2400" spc="-2" dirty="0">
                <a:solidFill>
                  <a:srgbClr val="3C7DEC"/>
                </a:solidFill>
                <a:latin typeface="Courier New"/>
                <a:cs typeface="Courier New"/>
              </a:rPr>
              <a:t> </a:t>
            </a:r>
            <a:r>
              <a:rPr sz="2400" dirty="0">
                <a:solidFill>
                  <a:srgbClr val="3C7DEC"/>
                </a:solidFill>
                <a:latin typeface="Courier New"/>
                <a:cs typeface="Courier New"/>
              </a:rPr>
              <a:t>algorithms</a:t>
            </a:r>
            <a:r>
              <a:rPr sz="2400" spc="-2" dirty="0">
                <a:solidFill>
                  <a:srgbClr val="3C7DEC"/>
                </a:solidFill>
                <a:latin typeface="Courier New"/>
                <a:cs typeface="Courier New"/>
              </a:rPr>
              <a:t> </a:t>
            </a:r>
            <a:r>
              <a:rPr sz="2400" dirty="0">
                <a:solidFill>
                  <a:srgbClr val="5E5E5E"/>
                </a:solidFill>
                <a:latin typeface="Courier New"/>
                <a:cs typeface="Courier New"/>
              </a:rPr>
              <a:t>are</a:t>
            </a:r>
            <a:r>
              <a:rPr sz="2400" spc="-2" dirty="0">
                <a:solidFill>
                  <a:srgbClr val="5E5E5E"/>
                </a:solidFill>
                <a:latin typeface="Courier New"/>
                <a:cs typeface="Courier New"/>
              </a:rPr>
              <a:t> </a:t>
            </a:r>
            <a:r>
              <a:rPr sz="2400" dirty="0">
                <a:solidFill>
                  <a:srgbClr val="5E5E5E"/>
                </a:solidFill>
                <a:latin typeface="Courier New"/>
                <a:cs typeface="Courier New"/>
              </a:rPr>
              <a:t>used</a:t>
            </a:r>
            <a:r>
              <a:rPr sz="2400" spc="-2" dirty="0">
                <a:solidFill>
                  <a:srgbClr val="5E5E5E"/>
                </a:solidFill>
                <a:latin typeface="Courier New"/>
                <a:cs typeface="Courier New"/>
              </a:rPr>
              <a:t> </a:t>
            </a:r>
            <a:r>
              <a:rPr sz="2400" dirty="0">
                <a:solidFill>
                  <a:srgbClr val="5E5E5E"/>
                </a:solidFill>
                <a:latin typeface="Courier New"/>
                <a:cs typeface="Courier New"/>
              </a:rPr>
              <a:t>when</a:t>
            </a:r>
            <a:r>
              <a:rPr sz="2400" spc="-2" dirty="0">
                <a:solidFill>
                  <a:srgbClr val="5E5E5E"/>
                </a:solidFill>
                <a:latin typeface="Courier New"/>
                <a:cs typeface="Courier New"/>
              </a:rPr>
              <a:t> </a:t>
            </a:r>
            <a:r>
              <a:rPr sz="2400" dirty="0">
                <a:solidFill>
                  <a:srgbClr val="5E5E5E"/>
                </a:solidFill>
                <a:latin typeface="Courier New"/>
                <a:cs typeface="Courier New"/>
              </a:rPr>
              <a:t>we</a:t>
            </a:r>
            <a:r>
              <a:rPr sz="2400" spc="-2" dirty="0">
                <a:solidFill>
                  <a:srgbClr val="5E5E5E"/>
                </a:solidFill>
                <a:latin typeface="Courier New"/>
                <a:cs typeface="Courier New"/>
              </a:rPr>
              <a:t> </a:t>
            </a:r>
            <a:r>
              <a:rPr sz="2400" spc="-9" dirty="0">
                <a:solidFill>
                  <a:srgbClr val="5E5E5E"/>
                </a:solidFill>
                <a:latin typeface="Courier New"/>
                <a:cs typeface="Courier New"/>
              </a:rPr>
              <a:t>have 	</a:t>
            </a:r>
            <a:r>
              <a:rPr sz="2400" dirty="0">
                <a:solidFill>
                  <a:srgbClr val="5E5E5E"/>
                </a:solidFill>
                <a:latin typeface="Courier New"/>
                <a:cs typeface="Courier New"/>
              </a:rPr>
              <a:t>unlabelled</a:t>
            </a:r>
            <a:r>
              <a:rPr sz="2400" spc="-2" dirty="0">
                <a:solidFill>
                  <a:srgbClr val="5E5E5E"/>
                </a:solidFill>
                <a:latin typeface="Courier New"/>
                <a:cs typeface="Courier New"/>
              </a:rPr>
              <a:t> </a:t>
            </a:r>
            <a:r>
              <a:rPr sz="2400" spc="-9" dirty="0">
                <a:solidFill>
                  <a:srgbClr val="5E5E5E"/>
                </a:solidFill>
                <a:latin typeface="Courier New"/>
                <a:cs typeface="Courier New"/>
              </a:rPr>
              <a:t>data.</a:t>
            </a:r>
            <a:endParaRPr sz="2400" dirty="0">
              <a:latin typeface="Courier New"/>
              <a:cs typeface="Courier New"/>
            </a:endParaRPr>
          </a:p>
          <a:p>
            <a:pPr marL="282733" marR="2310" indent="-277246">
              <a:lnSpc>
                <a:spcPct val="132400"/>
              </a:lnSpc>
              <a:buAutoNum type="arabicPeriod"/>
              <a:tabLst>
                <a:tab pos="283311" algn="l"/>
              </a:tabLst>
            </a:pPr>
            <a:r>
              <a:rPr sz="2400" dirty="0">
                <a:solidFill>
                  <a:srgbClr val="5E5E5E"/>
                </a:solidFill>
                <a:latin typeface="Courier New"/>
                <a:cs typeface="Courier New"/>
              </a:rPr>
              <a:t>Data</a:t>
            </a:r>
            <a:r>
              <a:rPr sz="2400" spc="-2" dirty="0">
                <a:solidFill>
                  <a:srgbClr val="5E5E5E"/>
                </a:solidFill>
                <a:latin typeface="Courier New"/>
                <a:cs typeface="Courier New"/>
              </a:rPr>
              <a:t> </a:t>
            </a:r>
            <a:r>
              <a:rPr sz="2400" dirty="0">
                <a:solidFill>
                  <a:srgbClr val="5E5E5E"/>
                </a:solidFill>
                <a:latin typeface="Courier New"/>
                <a:cs typeface="Courier New"/>
              </a:rPr>
              <a:t>is</a:t>
            </a:r>
            <a:r>
              <a:rPr sz="2400" spc="-2" dirty="0">
                <a:solidFill>
                  <a:srgbClr val="5E5E5E"/>
                </a:solidFill>
                <a:latin typeface="Courier New"/>
                <a:cs typeface="Courier New"/>
              </a:rPr>
              <a:t> </a:t>
            </a:r>
            <a:r>
              <a:rPr sz="2400" dirty="0">
                <a:solidFill>
                  <a:srgbClr val="5E5E5E"/>
                </a:solidFill>
                <a:latin typeface="Courier New"/>
                <a:cs typeface="Courier New"/>
              </a:rPr>
              <a:t>said</a:t>
            </a:r>
            <a:r>
              <a:rPr sz="2400" spc="-2" dirty="0">
                <a:solidFill>
                  <a:srgbClr val="5E5E5E"/>
                </a:solidFill>
                <a:latin typeface="Courier New"/>
                <a:cs typeface="Courier New"/>
              </a:rPr>
              <a:t> </a:t>
            </a:r>
            <a:r>
              <a:rPr sz="2400" dirty="0">
                <a:solidFill>
                  <a:srgbClr val="5E5E5E"/>
                </a:solidFill>
                <a:latin typeface="Courier New"/>
                <a:cs typeface="Courier New"/>
              </a:rPr>
              <a:t>to</a:t>
            </a:r>
            <a:r>
              <a:rPr sz="2400" spc="-2" dirty="0">
                <a:solidFill>
                  <a:srgbClr val="5E5E5E"/>
                </a:solidFill>
                <a:latin typeface="Courier New"/>
                <a:cs typeface="Courier New"/>
              </a:rPr>
              <a:t> </a:t>
            </a:r>
            <a:r>
              <a:rPr sz="2400" dirty="0">
                <a:solidFill>
                  <a:srgbClr val="5E5E5E"/>
                </a:solidFill>
                <a:latin typeface="Courier New"/>
                <a:cs typeface="Courier New"/>
              </a:rPr>
              <a:t>be</a:t>
            </a:r>
            <a:r>
              <a:rPr sz="2400" spc="-2" dirty="0">
                <a:solidFill>
                  <a:srgbClr val="5E5E5E"/>
                </a:solidFill>
                <a:latin typeface="Courier New"/>
                <a:cs typeface="Courier New"/>
              </a:rPr>
              <a:t> </a:t>
            </a:r>
            <a:r>
              <a:rPr sz="2400" dirty="0">
                <a:solidFill>
                  <a:srgbClr val="5E5E5E"/>
                </a:solidFill>
                <a:latin typeface="Courier New"/>
                <a:cs typeface="Courier New"/>
              </a:rPr>
              <a:t>unlabelled</a:t>
            </a:r>
            <a:r>
              <a:rPr sz="2400" spc="-2" dirty="0">
                <a:solidFill>
                  <a:srgbClr val="5E5E5E"/>
                </a:solidFill>
                <a:latin typeface="Courier New"/>
                <a:cs typeface="Courier New"/>
              </a:rPr>
              <a:t> </a:t>
            </a:r>
            <a:r>
              <a:rPr sz="2400" dirty="0">
                <a:solidFill>
                  <a:srgbClr val="5E5E5E"/>
                </a:solidFill>
                <a:latin typeface="Courier New"/>
                <a:cs typeface="Courier New"/>
              </a:rPr>
              <a:t>when</a:t>
            </a:r>
            <a:r>
              <a:rPr sz="2400" spc="-2" dirty="0">
                <a:solidFill>
                  <a:srgbClr val="5E5E5E"/>
                </a:solidFill>
                <a:latin typeface="Courier New"/>
                <a:cs typeface="Courier New"/>
              </a:rPr>
              <a:t> </a:t>
            </a:r>
            <a:r>
              <a:rPr sz="2400" dirty="0">
                <a:solidFill>
                  <a:srgbClr val="5E5E5E"/>
                </a:solidFill>
                <a:latin typeface="Courier New"/>
                <a:cs typeface="Courier New"/>
              </a:rPr>
              <a:t>the</a:t>
            </a:r>
            <a:r>
              <a:rPr sz="2400" spc="-2" dirty="0">
                <a:solidFill>
                  <a:srgbClr val="5E5E5E"/>
                </a:solidFill>
                <a:latin typeface="Courier New"/>
                <a:cs typeface="Courier New"/>
              </a:rPr>
              <a:t> </a:t>
            </a:r>
            <a:r>
              <a:rPr sz="2400" dirty="0">
                <a:solidFill>
                  <a:srgbClr val="5E5E5E"/>
                </a:solidFill>
                <a:latin typeface="Courier New"/>
                <a:cs typeface="Courier New"/>
              </a:rPr>
              <a:t>expected</a:t>
            </a:r>
            <a:r>
              <a:rPr sz="2400" spc="-2" dirty="0">
                <a:solidFill>
                  <a:srgbClr val="5E5E5E"/>
                </a:solidFill>
                <a:latin typeface="Courier New"/>
                <a:cs typeface="Courier New"/>
              </a:rPr>
              <a:t> </a:t>
            </a:r>
            <a:r>
              <a:rPr sz="2400" dirty="0">
                <a:solidFill>
                  <a:srgbClr val="5E5E5E"/>
                </a:solidFill>
                <a:latin typeface="Courier New"/>
                <a:cs typeface="Courier New"/>
              </a:rPr>
              <a:t>output</a:t>
            </a:r>
            <a:r>
              <a:rPr sz="2400" spc="-2" dirty="0">
                <a:solidFill>
                  <a:srgbClr val="5E5E5E"/>
                </a:solidFill>
                <a:latin typeface="Courier New"/>
                <a:cs typeface="Courier New"/>
              </a:rPr>
              <a:t> </a:t>
            </a:r>
            <a:r>
              <a:rPr sz="2400" spc="-11" dirty="0">
                <a:solidFill>
                  <a:srgbClr val="5E5E5E"/>
                </a:solidFill>
                <a:latin typeface="Courier New"/>
                <a:cs typeface="Courier New"/>
              </a:rPr>
              <a:t>is </a:t>
            </a:r>
            <a:r>
              <a:rPr sz="2400" dirty="0">
                <a:solidFill>
                  <a:srgbClr val="5E5E5E"/>
                </a:solidFill>
                <a:latin typeface="Courier New"/>
                <a:cs typeface="Courier New"/>
              </a:rPr>
              <a:t>missing</a:t>
            </a:r>
            <a:r>
              <a:rPr sz="2400" spc="-2" dirty="0">
                <a:solidFill>
                  <a:srgbClr val="5E5E5E"/>
                </a:solidFill>
                <a:latin typeface="Courier New"/>
                <a:cs typeface="Courier New"/>
              </a:rPr>
              <a:t> </a:t>
            </a:r>
            <a:r>
              <a:rPr sz="2400" dirty="0">
                <a:solidFill>
                  <a:srgbClr val="5E5E5E"/>
                </a:solidFill>
                <a:latin typeface="Courier New"/>
                <a:cs typeface="Courier New"/>
              </a:rPr>
              <a:t>in</a:t>
            </a:r>
            <a:r>
              <a:rPr sz="2400" spc="-2" dirty="0">
                <a:solidFill>
                  <a:srgbClr val="5E5E5E"/>
                </a:solidFill>
                <a:latin typeface="Courier New"/>
                <a:cs typeface="Courier New"/>
              </a:rPr>
              <a:t> </a:t>
            </a:r>
            <a:r>
              <a:rPr sz="2400" dirty="0">
                <a:solidFill>
                  <a:srgbClr val="5E5E5E"/>
                </a:solidFill>
                <a:latin typeface="Courier New"/>
                <a:cs typeface="Courier New"/>
              </a:rPr>
              <a:t>the</a:t>
            </a:r>
            <a:r>
              <a:rPr sz="2400" spc="-2" dirty="0">
                <a:solidFill>
                  <a:srgbClr val="5E5E5E"/>
                </a:solidFill>
                <a:latin typeface="Courier New"/>
                <a:cs typeface="Courier New"/>
              </a:rPr>
              <a:t> </a:t>
            </a:r>
            <a:r>
              <a:rPr sz="2400" spc="-5" dirty="0">
                <a:solidFill>
                  <a:srgbClr val="5E5E5E"/>
                </a:solidFill>
                <a:latin typeface="Courier New"/>
                <a:cs typeface="Courier New"/>
              </a:rPr>
              <a:t>data.</a:t>
            </a:r>
            <a:endParaRPr sz="2400" dirty="0">
              <a:latin typeface="Courier New"/>
              <a:cs typeface="Courier New"/>
            </a:endParaRPr>
          </a:p>
          <a:p>
            <a:pPr marL="282733" marR="230750" indent="-277246">
              <a:lnSpc>
                <a:spcPct val="132400"/>
              </a:lnSpc>
              <a:buAutoNum type="arabicPeriod"/>
              <a:tabLst>
                <a:tab pos="283311" algn="l"/>
              </a:tabLst>
            </a:pPr>
            <a:r>
              <a:rPr sz="2400" dirty="0">
                <a:solidFill>
                  <a:srgbClr val="5E5E5E"/>
                </a:solidFill>
                <a:latin typeface="Courier New"/>
                <a:cs typeface="Courier New"/>
              </a:rPr>
              <a:t>Most</a:t>
            </a:r>
            <a:r>
              <a:rPr sz="2400" spc="-2" dirty="0">
                <a:solidFill>
                  <a:srgbClr val="5E5E5E"/>
                </a:solidFill>
                <a:latin typeface="Courier New"/>
                <a:cs typeface="Courier New"/>
              </a:rPr>
              <a:t> </a:t>
            </a:r>
            <a:r>
              <a:rPr sz="2400" dirty="0">
                <a:solidFill>
                  <a:srgbClr val="5E5E5E"/>
                </a:solidFill>
                <a:latin typeface="Courier New"/>
                <a:cs typeface="Courier New"/>
              </a:rPr>
              <a:t>raw</a:t>
            </a:r>
            <a:r>
              <a:rPr sz="2400" spc="-2" dirty="0">
                <a:solidFill>
                  <a:srgbClr val="5E5E5E"/>
                </a:solidFill>
                <a:latin typeface="Courier New"/>
                <a:cs typeface="Courier New"/>
              </a:rPr>
              <a:t> </a:t>
            </a:r>
            <a:r>
              <a:rPr sz="2400" dirty="0">
                <a:solidFill>
                  <a:srgbClr val="5E5E5E"/>
                </a:solidFill>
                <a:latin typeface="Courier New"/>
                <a:cs typeface="Courier New"/>
              </a:rPr>
              <a:t>data</a:t>
            </a:r>
            <a:r>
              <a:rPr sz="2400" spc="-2" dirty="0">
                <a:solidFill>
                  <a:srgbClr val="5E5E5E"/>
                </a:solidFill>
                <a:latin typeface="Courier New"/>
                <a:cs typeface="Courier New"/>
              </a:rPr>
              <a:t> </a:t>
            </a:r>
            <a:r>
              <a:rPr sz="2400" dirty="0">
                <a:solidFill>
                  <a:srgbClr val="5E5E5E"/>
                </a:solidFill>
                <a:latin typeface="Courier New"/>
                <a:cs typeface="Courier New"/>
              </a:rPr>
              <a:t>is</a:t>
            </a:r>
            <a:r>
              <a:rPr sz="2400" spc="-2" dirty="0">
                <a:solidFill>
                  <a:srgbClr val="5E5E5E"/>
                </a:solidFill>
                <a:latin typeface="Courier New"/>
                <a:cs typeface="Courier New"/>
              </a:rPr>
              <a:t> </a:t>
            </a:r>
            <a:r>
              <a:rPr sz="2400" dirty="0">
                <a:solidFill>
                  <a:srgbClr val="5E5E5E"/>
                </a:solidFill>
                <a:latin typeface="Courier New"/>
                <a:cs typeface="Courier New"/>
              </a:rPr>
              <a:t>unlabelled,</a:t>
            </a:r>
            <a:r>
              <a:rPr sz="2400" spc="-2" dirty="0">
                <a:solidFill>
                  <a:srgbClr val="5E5E5E"/>
                </a:solidFill>
                <a:latin typeface="Courier New"/>
                <a:cs typeface="Courier New"/>
              </a:rPr>
              <a:t> </a:t>
            </a:r>
            <a:r>
              <a:rPr sz="2400" dirty="0">
                <a:solidFill>
                  <a:srgbClr val="5E5E5E"/>
                </a:solidFill>
                <a:latin typeface="Courier New"/>
                <a:cs typeface="Courier New"/>
              </a:rPr>
              <a:t>these</a:t>
            </a:r>
            <a:r>
              <a:rPr sz="2400" spc="-2" dirty="0">
                <a:solidFill>
                  <a:srgbClr val="5E5E5E"/>
                </a:solidFill>
                <a:latin typeface="Courier New"/>
                <a:cs typeface="Courier New"/>
              </a:rPr>
              <a:t> </a:t>
            </a:r>
            <a:r>
              <a:rPr sz="2400" dirty="0">
                <a:solidFill>
                  <a:srgbClr val="5E5E5E"/>
                </a:solidFill>
                <a:latin typeface="Courier New"/>
                <a:cs typeface="Courier New"/>
              </a:rPr>
              <a:t>algorithms</a:t>
            </a:r>
            <a:r>
              <a:rPr sz="2400" spc="-2" dirty="0">
                <a:solidFill>
                  <a:srgbClr val="5E5E5E"/>
                </a:solidFill>
                <a:latin typeface="Courier New"/>
                <a:cs typeface="Courier New"/>
              </a:rPr>
              <a:t> </a:t>
            </a:r>
            <a:r>
              <a:rPr sz="2400" dirty="0">
                <a:solidFill>
                  <a:srgbClr val="5E5E5E"/>
                </a:solidFill>
                <a:latin typeface="Courier New"/>
                <a:cs typeface="Courier New"/>
              </a:rPr>
              <a:t>help</a:t>
            </a:r>
            <a:r>
              <a:rPr sz="2400" spc="-2" dirty="0">
                <a:solidFill>
                  <a:srgbClr val="5E5E5E"/>
                </a:solidFill>
                <a:latin typeface="Courier New"/>
                <a:cs typeface="Courier New"/>
              </a:rPr>
              <a:t> </a:t>
            </a:r>
            <a:r>
              <a:rPr sz="2400" spc="-9" dirty="0">
                <a:solidFill>
                  <a:srgbClr val="5E5E5E"/>
                </a:solidFill>
                <a:latin typeface="Courier New"/>
                <a:cs typeface="Courier New"/>
              </a:rPr>
              <a:t>find</a:t>
            </a:r>
            <a:r>
              <a:rPr lang="en-US" sz="2400" spc="-9" dirty="0">
                <a:solidFill>
                  <a:srgbClr val="5E5E5E"/>
                </a:solidFill>
                <a:latin typeface="Courier New"/>
                <a:cs typeface="Courier New"/>
              </a:rPr>
              <a:t> </a:t>
            </a:r>
            <a:r>
              <a:rPr sz="2400" dirty="0">
                <a:solidFill>
                  <a:srgbClr val="5E5E5E"/>
                </a:solidFill>
                <a:latin typeface="Courier New"/>
                <a:cs typeface="Courier New"/>
              </a:rPr>
              <a:t>patterns</a:t>
            </a:r>
            <a:r>
              <a:rPr sz="2400" spc="-2" dirty="0">
                <a:solidFill>
                  <a:srgbClr val="5E5E5E"/>
                </a:solidFill>
                <a:latin typeface="Courier New"/>
                <a:cs typeface="Courier New"/>
              </a:rPr>
              <a:t> </a:t>
            </a:r>
            <a:r>
              <a:rPr sz="2400" dirty="0">
                <a:solidFill>
                  <a:srgbClr val="5E5E5E"/>
                </a:solidFill>
                <a:latin typeface="Courier New"/>
                <a:cs typeface="Courier New"/>
              </a:rPr>
              <a:t>in</a:t>
            </a:r>
            <a:r>
              <a:rPr sz="2400" spc="-2" dirty="0">
                <a:solidFill>
                  <a:srgbClr val="5E5E5E"/>
                </a:solidFill>
                <a:latin typeface="Courier New"/>
                <a:cs typeface="Courier New"/>
              </a:rPr>
              <a:t> </a:t>
            </a:r>
            <a:r>
              <a:rPr sz="2400" dirty="0">
                <a:solidFill>
                  <a:srgbClr val="5E5E5E"/>
                </a:solidFill>
                <a:latin typeface="Courier New"/>
                <a:cs typeface="Courier New"/>
              </a:rPr>
              <a:t>such</a:t>
            </a:r>
            <a:r>
              <a:rPr sz="2400" spc="-2" dirty="0">
                <a:solidFill>
                  <a:srgbClr val="5E5E5E"/>
                </a:solidFill>
                <a:latin typeface="Courier New"/>
                <a:cs typeface="Courier New"/>
              </a:rPr>
              <a:t> </a:t>
            </a:r>
            <a:r>
              <a:rPr sz="2400" spc="-5" dirty="0">
                <a:solidFill>
                  <a:srgbClr val="5E5E5E"/>
                </a:solidFill>
                <a:latin typeface="Courier New"/>
                <a:cs typeface="Courier New"/>
              </a:rPr>
              <a:t>data.</a:t>
            </a:r>
            <a:endParaRPr sz="2400" dirty="0">
              <a:latin typeface="Courier New"/>
              <a:cs typeface="Courier New"/>
            </a:endParaRPr>
          </a:p>
        </p:txBody>
      </p:sp>
      <p:sp>
        <p:nvSpPr>
          <p:cNvPr id="11" name="Title 10">
            <a:extLst>
              <a:ext uri="{FF2B5EF4-FFF2-40B4-BE49-F238E27FC236}">
                <a16:creationId xmlns:a16="http://schemas.microsoft.com/office/drawing/2014/main" id="{9E82CD8F-2BC6-4AB2-8372-C40E8FFAEA4D}"/>
              </a:ext>
            </a:extLst>
          </p:cNvPr>
          <p:cNvSpPr>
            <a:spLocks noGrp="1"/>
          </p:cNvSpPr>
          <p:nvPr>
            <p:ph type="title"/>
          </p:nvPr>
        </p:nvSpPr>
        <p:spPr>
          <a:xfrm>
            <a:off x="457200" y="90170"/>
            <a:ext cx="8458199" cy="1292662"/>
          </a:xfrm>
        </p:spPr>
        <p:txBody>
          <a:bodyPr/>
          <a:lstStyle/>
          <a:p>
            <a:r>
              <a:rPr lang="en-IN" sz="4000" dirty="0">
                <a:solidFill>
                  <a:srgbClr val="3C7DEC"/>
                </a:solidFill>
                <a:latin typeface="Courier New"/>
                <a:cs typeface="Courier New"/>
              </a:rPr>
              <a:t>Unsupervised</a:t>
            </a:r>
            <a:r>
              <a:rPr lang="en-IN" sz="4000" spc="-143" dirty="0">
                <a:solidFill>
                  <a:srgbClr val="3C7DEC"/>
                </a:solidFill>
                <a:latin typeface="Courier New"/>
                <a:cs typeface="Courier New"/>
              </a:rPr>
              <a:t> </a:t>
            </a:r>
            <a:r>
              <a:rPr lang="en-IN" sz="4000" dirty="0">
                <a:solidFill>
                  <a:srgbClr val="3C7DEC"/>
                </a:solidFill>
                <a:latin typeface="Courier New"/>
                <a:cs typeface="Courier New"/>
              </a:rPr>
              <a:t>Learning</a:t>
            </a:r>
            <a:r>
              <a:rPr lang="en-IN" sz="4000" spc="-136" dirty="0">
                <a:solidFill>
                  <a:srgbClr val="3C7DEC"/>
                </a:solidFill>
                <a:latin typeface="Courier New"/>
                <a:cs typeface="Courier New"/>
              </a:rPr>
              <a:t> </a:t>
            </a:r>
            <a:r>
              <a:rPr lang="en-IN" sz="4000" spc="-5" dirty="0" err="1">
                <a:solidFill>
                  <a:srgbClr val="3C7DEC"/>
                </a:solidFill>
                <a:latin typeface="Courier New"/>
                <a:cs typeface="Courier New"/>
              </a:rPr>
              <a:t>Algos</a:t>
            </a:r>
            <a:br>
              <a:rPr lang="en-IN" dirty="0">
                <a:latin typeface="Courier New"/>
                <a:cs typeface="Courier New"/>
              </a:rPr>
            </a:br>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175F3-BE06-400C-83F5-1E01B6C2AB0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1335995-2D46-4464-B8D5-209416B67AC2}"/>
              </a:ext>
            </a:extLst>
          </p:cNvPr>
          <p:cNvSpPr>
            <a:spLocks noGrp="1"/>
          </p:cNvSpPr>
          <p:nvPr>
            <p:ph type="body" idx="1"/>
          </p:nvPr>
        </p:nvSpPr>
        <p:spPr>
          <a:xfrm>
            <a:off x="321309" y="1392343"/>
            <a:ext cx="8501380" cy="2585323"/>
          </a:xfrm>
        </p:spPr>
        <p:txBody>
          <a:bodyPr/>
          <a:lstStyle/>
          <a:p>
            <a:endParaRPr lang="en-US" dirty="0"/>
          </a:p>
          <a:p>
            <a:r>
              <a:rPr lang="en-US" b="1" dirty="0"/>
              <a:t>Feature extraction </a:t>
            </a:r>
            <a:r>
              <a:rPr lang="en-US" dirty="0"/>
              <a:t>is the process of extracting or creating a</a:t>
            </a:r>
          </a:p>
          <a:p>
            <a:r>
              <a:rPr lang="en-US" dirty="0"/>
              <a:t>new set of features from the original set of features using some</a:t>
            </a:r>
          </a:p>
          <a:p>
            <a:r>
              <a:rPr lang="en-US" dirty="0"/>
              <a:t>functional mapping</a:t>
            </a:r>
          </a:p>
          <a:p>
            <a:endParaRPr lang="en-US" dirty="0"/>
          </a:p>
          <a:p>
            <a:r>
              <a:rPr lang="en-US" dirty="0"/>
              <a:t>Feature construction involves </a:t>
            </a:r>
            <a:r>
              <a:rPr lang="en-US" b="1" dirty="0"/>
              <a:t>transforming</a:t>
            </a:r>
            <a:r>
              <a:rPr lang="en-US" dirty="0"/>
              <a:t> a given set of input</a:t>
            </a:r>
          </a:p>
          <a:p>
            <a:r>
              <a:rPr lang="en-US" dirty="0"/>
              <a:t>features to generate a new set of more powerful features.</a:t>
            </a:r>
            <a:endParaRPr lang="en-IN" dirty="0"/>
          </a:p>
        </p:txBody>
      </p:sp>
    </p:spTree>
    <p:extLst>
      <p:ext uri="{BB962C8B-B14F-4D97-AF65-F5344CB8AC3E}">
        <p14:creationId xmlns:p14="http://schemas.microsoft.com/office/powerpoint/2010/main" val="2532207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90816" y="1305759"/>
            <a:ext cx="6381584" cy="436429"/>
          </a:xfrm>
          <a:prstGeom prst="rect">
            <a:avLst/>
          </a:prstGeom>
        </p:spPr>
        <p:txBody>
          <a:bodyPr vert="horz" wrap="square" lIns="0" tIns="5488" rIns="0" bIns="0" rtlCol="0">
            <a:spAutoFit/>
          </a:bodyPr>
          <a:lstStyle/>
          <a:p>
            <a:pPr marL="5776">
              <a:spcBef>
                <a:spcPts val="43"/>
              </a:spcBef>
            </a:pPr>
            <a:r>
              <a:rPr sz="2800" spc="-16" dirty="0">
                <a:solidFill>
                  <a:srgbClr val="3C7DEC"/>
                </a:solidFill>
                <a:latin typeface="Courier New"/>
                <a:cs typeface="Courier New"/>
              </a:rPr>
              <a:t>Semi-</a:t>
            </a:r>
            <a:r>
              <a:rPr sz="2800" dirty="0">
                <a:solidFill>
                  <a:srgbClr val="3C7DEC"/>
                </a:solidFill>
                <a:latin typeface="Courier New"/>
                <a:cs typeface="Courier New"/>
              </a:rPr>
              <a:t>supervised</a:t>
            </a:r>
            <a:r>
              <a:rPr sz="2800" spc="-118" dirty="0">
                <a:solidFill>
                  <a:srgbClr val="3C7DEC"/>
                </a:solidFill>
                <a:latin typeface="Courier New"/>
                <a:cs typeface="Courier New"/>
              </a:rPr>
              <a:t> </a:t>
            </a:r>
            <a:r>
              <a:rPr sz="2800" dirty="0">
                <a:solidFill>
                  <a:srgbClr val="3C7DEC"/>
                </a:solidFill>
                <a:latin typeface="Courier New"/>
                <a:cs typeface="Courier New"/>
              </a:rPr>
              <a:t>Learning</a:t>
            </a:r>
            <a:r>
              <a:rPr sz="2800" spc="-118" dirty="0">
                <a:solidFill>
                  <a:srgbClr val="3C7DEC"/>
                </a:solidFill>
                <a:latin typeface="Courier New"/>
                <a:cs typeface="Courier New"/>
              </a:rPr>
              <a:t> </a:t>
            </a:r>
            <a:r>
              <a:rPr sz="2800" spc="-5" dirty="0">
                <a:solidFill>
                  <a:srgbClr val="3C7DEC"/>
                </a:solidFill>
                <a:latin typeface="Courier New"/>
                <a:cs typeface="Courier New"/>
              </a:rPr>
              <a:t>Algos</a:t>
            </a:r>
            <a:endParaRPr sz="2800" dirty="0">
              <a:latin typeface="Courier New"/>
              <a:cs typeface="Courier New"/>
            </a:endParaRPr>
          </a:p>
        </p:txBody>
      </p:sp>
      <p:sp>
        <p:nvSpPr>
          <p:cNvPr id="3" name="object 3"/>
          <p:cNvSpPr txBox="1"/>
          <p:nvPr/>
        </p:nvSpPr>
        <p:spPr>
          <a:xfrm>
            <a:off x="998302" y="2133600"/>
            <a:ext cx="7688498" cy="2418801"/>
          </a:xfrm>
          <a:prstGeom prst="rect">
            <a:avLst/>
          </a:prstGeom>
        </p:spPr>
        <p:txBody>
          <a:bodyPr vert="horz" wrap="square" lIns="0" tIns="5776" rIns="0" bIns="0" rtlCol="0">
            <a:spAutoFit/>
          </a:bodyPr>
          <a:lstStyle/>
          <a:p>
            <a:pPr marL="282733" marR="2310" indent="-277246">
              <a:lnSpc>
                <a:spcPct val="132400"/>
              </a:lnSpc>
              <a:spcBef>
                <a:spcPts val="45"/>
              </a:spcBef>
              <a:buClr>
                <a:srgbClr val="5E5E5E"/>
              </a:buClr>
              <a:buAutoNum type="arabicPeriod"/>
              <a:tabLst>
                <a:tab pos="283311" algn="l"/>
              </a:tabLst>
            </a:pPr>
            <a:r>
              <a:rPr sz="2000" dirty="0">
                <a:solidFill>
                  <a:srgbClr val="3C7DEC"/>
                </a:solidFill>
                <a:latin typeface="Courier New"/>
                <a:cs typeface="Courier New"/>
              </a:rPr>
              <a:t>Semi-supervised</a:t>
            </a:r>
            <a:r>
              <a:rPr sz="2000" spc="-2" dirty="0">
                <a:solidFill>
                  <a:srgbClr val="3C7DEC"/>
                </a:solidFill>
                <a:latin typeface="Courier New"/>
                <a:cs typeface="Courier New"/>
              </a:rPr>
              <a:t> </a:t>
            </a:r>
            <a:r>
              <a:rPr sz="2000" dirty="0">
                <a:solidFill>
                  <a:srgbClr val="3C7DEC"/>
                </a:solidFill>
                <a:latin typeface="Courier New"/>
                <a:cs typeface="Courier New"/>
              </a:rPr>
              <a:t>learning</a:t>
            </a:r>
            <a:r>
              <a:rPr sz="2000" spc="-2" dirty="0">
                <a:solidFill>
                  <a:srgbClr val="3C7DEC"/>
                </a:solidFill>
                <a:latin typeface="Courier New"/>
                <a:cs typeface="Courier New"/>
              </a:rPr>
              <a:t> </a:t>
            </a:r>
            <a:r>
              <a:rPr sz="2000" dirty="0">
                <a:solidFill>
                  <a:srgbClr val="3C7DEC"/>
                </a:solidFill>
                <a:latin typeface="Courier New"/>
                <a:cs typeface="Courier New"/>
              </a:rPr>
              <a:t>algorithms</a:t>
            </a:r>
            <a:r>
              <a:rPr sz="2000" spc="-2" dirty="0">
                <a:solidFill>
                  <a:srgbClr val="3C7DEC"/>
                </a:solidFill>
                <a:latin typeface="Courier New"/>
                <a:cs typeface="Courier New"/>
              </a:rPr>
              <a:t> </a:t>
            </a:r>
            <a:r>
              <a:rPr sz="2000" dirty="0">
                <a:solidFill>
                  <a:srgbClr val="5E5E5E"/>
                </a:solidFill>
                <a:latin typeface="Courier New"/>
                <a:cs typeface="Courier New"/>
              </a:rPr>
              <a:t>are</a:t>
            </a:r>
            <a:r>
              <a:rPr sz="2000" spc="-2" dirty="0">
                <a:solidFill>
                  <a:srgbClr val="5E5E5E"/>
                </a:solidFill>
                <a:latin typeface="Courier New"/>
                <a:cs typeface="Courier New"/>
              </a:rPr>
              <a:t> </a:t>
            </a:r>
            <a:r>
              <a:rPr sz="2000" dirty="0">
                <a:solidFill>
                  <a:srgbClr val="5E5E5E"/>
                </a:solidFill>
                <a:latin typeface="Courier New"/>
                <a:cs typeface="Courier New"/>
              </a:rPr>
              <a:t>used</a:t>
            </a:r>
            <a:r>
              <a:rPr sz="2000" spc="-2" dirty="0">
                <a:solidFill>
                  <a:srgbClr val="5E5E5E"/>
                </a:solidFill>
                <a:latin typeface="Courier New"/>
                <a:cs typeface="Courier New"/>
              </a:rPr>
              <a:t> </a:t>
            </a:r>
            <a:r>
              <a:rPr sz="2000" dirty="0">
                <a:solidFill>
                  <a:srgbClr val="5E5E5E"/>
                </a:solidFill>
                <a:latin typeface="Courier New"/>
                <a:cs typeface="Courier New"/>
              </a:rPr>
              <a:t>when</a:t>
            </a:r>
            <a:r>
              <a:rPr sz="2000" spc="-2" dirty="0">
                <a:solidFill>
                  <a:srgbClr val="5E5E5E"/>
                </a:solidFill>
                <a:latin typeface="Courier New"/>
                <a:cs typeface="Courier New"/>
              </a:rPr>
              <a:t> </a:t>
            </a:r>
            <a:r>
              <a:rPr sz="2000" dirty="0">
                <a:solidFill>
                  <a:srgbClr val="5E5E5E"/>
                </a:solidFill>
                <a:latin typeface="Courier New"/>
                <a:cs typeface="Courier New"/>
              </a:rPr>
              <a:t>we</a:t>
            </a:r>
            <a:r>
              <a:rPr sz="2000" spc="-2" dirty="0">
                <a:solidFill>
                  <a:srgbClr val="5E5E5E"/>
                </a:solidFill>
                <a:latin typeface="Courier New"/>
                <a:cs typeface="Courier New"/>
              </a:rPr>
              <a:t> </a:t>
            </a:r>
            <a:r>
              <a:rPr sz="2000" dirty="0">
                <a:solidFill>
                  <a:srgbClr val="5E5E5E"/>
                </a:solidFill>
                <a:latin typeface="Courier New"/>
                <a:cs typeface="Courier New"/>
              </a:rPr>
              <a:t>have</a:t>
            </a:r>
            <a:r>
              <a:rPr sz="2000" spc="-2" dirty="0">
                <a:solidFill>
                  <a:srgbClr val="5E5E5E"/>
                </a:solidFill>
                <a:latin typeface="Courier New"/>
                <a:cs typeface="Courier New"/>
              </a:rPr>
              <a:t> </a:t>
            </a:r>
            <a:r>
              <a:rPr sz="2000" spc="-23" dirty="0">
                <a:solidFill>
                  <a:srgbClr val="5E5E5E"/>
                </a:solidFill>
                <a:latin typeface="Courier New"/>
                <a:cs typeface="Courier New"/>
              </a:rPr>
              <a:t>a 	</a:t>
            </a:r>
            <a:r>
              <a:rPr sz="2000" dirty="0">
                <a:solidFill>
                  <a:srgbClr val="5E5E5E"/>
                </a:solidFill>
                <a:latin typeface="Courier New"/>
                <a:cs typeface="Courier New"/>
              </a:rPr>
              <a:t>limited</a:t>
            </a:r>
            <a:r>
              <a:rPr sz="2000" spc="-2" dirty="0">
                <a:solidFill>
                  <a:srgbClr val="5E5E5E"/>
                </a:solidFill>
                <a:latin typeface="Courier New"/>
                <a:cs typeface="Courier New"/>
              </a:rPr>
              <a:t> </a:t>
            </a:r>
            <a:r>
              <a:rPr sz="2000" dirty="0">
                <a:solidFill>
                  <a:srgbClr val="5E5E5E"/>
                </a:solidFill>
                <a:latin typeface="Courier New"/>
                <a:cs typeface="Courier New"/>
              </a:rPr>
              <a:t>amount</a:t>
            </a:r>
            <a:r>
              <a:rPr sz="2000" spc="-2" dirty="0">
                <a:solidFill>
                  <a:srgbClr val="5E5E5E"/>
                </a:solidFill>
                <a:latin typeface="Courier New"/>
                <a:cs typeface="Courier New"/>
              </a:rPr>
              <a:t> </a:t>
            </a:r>
            <a:r>
              <a:rPr sz="2000" dirty="0">
                <a:solidFill>
                  <a:srgbClr val="5E5E5E"/>
                </a:solidFill>
                <a:latin typeface="Courier New"/>
                <a:cs typeface="Courier New"/>
              </a:rPr>
              <a:t>of</a:t>
            </a:r>
            <a:r>
              <a:rPr sz="2000" spc="-2" dirty="0">
                <a:solidFill>
                  <a:srgbClr val="5E5E5E"/>
                </a:solidFill>
                <a:latin typeface="Courier New"/>
                <a:cs typeface="Courier New"/>
              </a:rPr>
              <a:t> </a:t>
            </a:r>
            <a:r>
              <a:rPr sz="2000" dirty="0">
                <a:solidFill>
                  <a:srgbClr val="5E5E5E"/>
                </a:solidFill>
                <a:latin typeface="Courier New"/>
                <a:cs typeface="Courier New"/>
              </a:rPr>
              <a:t>labelled</a:t>
            </a:r>
            <a:r>
              <a:rPr sz="2000" spc="-2" dirty="0">
                <a:solidFill>
                  <a:srgbClr val="5E5E5E"/>
                </a:solidFill>
                <a:latin typeface="Courier New"/>
                <a:cs typeface="Courier New"/>
              </a:rPr>
              <a:t> </a:t>
            </a:r>
            <a:r>
              <a:rPr sz="2000" dirty="0">
                <a:solidFill>
                  <a:srgbClr val="5E5E5E"/>
                </a:solidFill>
                <a:latin typeface="Courier New"/>
                <a:cs typeface="Courier New"/>
              </a:rPr>
              <a:t>data</a:t>
            </a:r>
            <a:r>
              <a:rPr sz="2000" spc="-2" dirty="0">
                <a:solidFill>
                  <a:srgbClr val="5E5E5E"/>
                </a:solidFill>
                <a:latin typeface="Courier New"/>
                <a:cs typeface="Courier New"/>
              </a:rPr>
              <a:t> </a:t>
            </a:r>
            <a:r>
              <a:rPr sz="2000" dirty="0">
                <a:solidFill>
                  <a:srgbClr val="5E5E5E"/>
                </a:solidFill>
                <a:latin typeface="Courier New"/>
                <a:cs typeface="Courier New"/>
              </a:rPr>
              <a:t>along</a:t>
            </a:r>
            <a:r>
              <a:rPr sz="2000" spc="-2" dirty="0">
                <a:solidFill>
                  <a:srgbClr val="5E5E5E"/>
                </a:solidFill>
                <a:latin typeface="Courier New"/>
                <a:cs typeface="Courier New"/>
              </a:rPr>
              <a:t> </a:t>
            </a:r>
            <a:r>
              <a:rPr sz="2000" dirty="0">
                <a:solidFill>
                  <a:srgbClr val="5E5E5E"/>
                </a:solidFill>
                <a:latin typeface="Courier New"/>
                <a:cs typeface="Courier New"/>
              </a:rPr>
              <a:t>with</a:t>
            </a:r>
            <a:r>
              <a:rPr sz="2000" spc="-2" dirty="0">
                <a:solidFill>
                  <a:srgbClr val="5E5E5E"/>
                </a:solidFill>
                <a:latin typeface="Courier New"/>
                <a:cs typeface="Courier New"/>
              </a:rPr>
              <a:t> </a:t>
            </a:r>
            <a:r>
              <a:rPr sz="2000" dirty="0">
                <a:solidFill>
                  <a:srgbClr val="5E5E5E"/>
                </a:solidFill>
                <a:latin typeface="Courier New"/>
                <a:cs typeface="Courier New"/>
              </a:rPr>
              <a:t>a</a:t>
            </a:r>
            <a:r>
              <a:rPr sz="2000" spc="-2" dirty="0">
                <a:solidFill>
                  <a:srgbClr val="5E5E5E"/>
                </a:solidFill>
                <a:latin typeface="Courier New"/>
                <a:cs typeface="Courier New"/>
              </a:rPr>
              <a:t> </a:t>
            </a:r>
            <a:r>
              <a:rPr sz="2000" dirty="0">
                <a:solidFill>
                  <a:srgbClr val="5E5E5E"/>
                </a:solidFill>
                <a:latin typeface="Courier New"/>
                <a:cs typeface="Courier New"/>
              </a:rPr>
              <a:t>large</a:t>
            </a:r>
            <a:r>
              <a:rPr sz="2000" spc="-2" dirty="0">
                <a:solidFill>
                  <a:srgbClr val="5E5E5E"/>
                </a:solidFill>
                <a:latin typeface="Courier New"/>
                <a:cs typeface="Courier New"/>
              </a:rPr>
              <a:t> </a:t>
            </a:r>
            <a:r>
              <a:rPr sz="2000" dirty="0">
                <a:solidFill>
                  <a:srgbClr val="5E5E5E"/>
                </a:solidFill>
                <a:latin typeface="Courier New"/>
                <a:cs typeface="Courier New"/>
              </a:rPr>
              <a:t>amount</a:t>
            </a:r>
            <a:r>
              <a:rPr sz="2000" spc="-2" dirty="0">
                <a:solidFill>
                  <a:srgbClr val="5E5E5E"/>
                </a:solidFill>
                <a:latin typeface="Courier New"/>
                <a:cs typeface="Courier New"/>
              </a:rPr>
              <a:t> </a:t>
            </a:r>
            <a:r>
              <a:rPr sz="2000" spc="-11" dirty="0">
                <a:solidFill>
                  <a:srgbClr val="5E5E5E"/>
                </a:solidFill>
                <a:latin typeface="Courier New"/>
                <a:cs typeface="Courier New"/>
              </a:rPr>
              <a:t>of </a:t>
            </a:r>
            <a:r>
              <a:rPr sz="2000" dirty="0" err="1">
                <a:solidFill>
                  <a:srgbClr val="5E5E5E"/>
                </a:solidFill>
                <a:latin typeface="Courier New"/>
                <a:cs typeface="Courier New"/>
              </a:rPr>
              <a:t>unlabelled</a:t>
            </a:r>
            <a:r>
              <a:rPr sz="2000" spc="-2" dirty="0">
                <a:solidFill>
                  <a:srgbClr val="5E5E5E"/>
                </a:solidFill>
                <a:latin typeface="Courier New"/>
                <a:cs typeface="Courier New"/>
              </a:rPr>
              <a:t> </a:t>
            </a:r>
            <a:r>
              <a:rPr sz="2000" spc="-9" dirty="0">
                <a:solidFill>
                  <a:srgbClr val="5E5E5E"/>
                </a:solidFill>
                <a:latin typeface="Courier New"/>
                <a:cs typeface="Courier New"/>
              </a:rPr>
              <a:t>data.</a:t>
            </a:r>
            <a:endParaRPr sz="2000" dirty="0">
              <a:latin typeface="Courier New"/>
              <a:cs typeface="Courier New"/>
            </a:endParaRPr>
          </a:p>
          <a:p>
            <a:pPr marL="282733" marR="230750" indent="-277246">
              <a:lnSpc>
                <a:spcPct val="132400"/>
              </a:lnSpc>
              <a:buAutoNum type="arabicPeriod"/>
              <a:tabLst>
                <a:tab pos="283311" algn="l"/>
              </a:tabLst>
            </a:pPr>
            <a:r>
              <a:rPr sz="2000" dirty="0">
                <a:solidFill>
                  <a:srgbClr val="5E5E5E"/>
                </a:solidFill>
                <a:latin typeface="Courier New"/>
                <a:cs typeface="Courier New"/>
              </a:rPr>
              <a:t>These</a:t>
            </a:r>
            <a:r>
              <a:rPr sz="2000" spc="-2" dirty="0">
                <a:solidFill>
                  <a:srgbClr val="5E5E5E"/>
                </a:solidFill>
                <a:latin typeface="Courier New"/>
                <a:cs typeface="Courier New"/>
              </a:rPr>
              <a:t> </a:t>
            </a:r>
            <a:r>
              <a:rPr sz="2000" dirty="0">
                <a:solidFill>
                  <a:srgbClr val="5E5E5E"/>
                </a:solidFill>
                <a:latin typeface="Courier New"/>
                <a:cs typeface="Courier New"/>
              </a:rPr>
              <a:t>algorithms</a:t>
            </a:r>
            <a:r>
              <a:rPr sz="2000" spc="-2" dirty="0">
                <a:solidFill>
                  <a:srgbClr val="5E5E5E"/>
                </a:solidFill>
                <a:latin typeface="Courier New"/>
                <a:cs typeface="Courier New"/>
              </a:rPr>
              <a:t> </a:t>
            </a:r>
            <a:r>
              <a:rPr sz="2000" dirty="0">
                <a:solidFill>
                  <a:srgbClr val="5E5E5E"/>
                </a:solidFill>
                <a:latin typeface="Courier New"/>
                <a:cs typeface="Courier New"/>
              </a:rPr>
              <a:t>use</a:t>
            </a:r>
            <a:r>
              <a:rPr sz="2000" spc="-2" dirty="0">
                <a:solidFill>
                  <a:srgbClr val="5E5E5E"/>
                </a:solidFill>
                <a:latin typeface="Courier New"/>
                <a:cs typeface="Courier New"/>
              </a:rPr>
              <a:t> </a:t>
            </a:r>
            <a:r>
              <a:rPr sz="2000" dirty="0">
                <a:solidFill>
                  <a:srgbClr val="5E5E5E"/>
                </a:solidFill>
                <a:latin typeface="Courier New"/>
                <a:cs typeface="Courier New"/>
              </a:rPr>
              <a:t>a</a:t>
            </a:r>
            <a:r>
              <a:rPr sz="2000" spc="-2" dirty="0">
                <a:solidFill>
                  <a:srgbClr val="5E5E5E"/>
                </a:solidFill>
                <a:latin typeface="Courier New"/>
                <a:cs typeface="Courier New"/>
              </a:rPr>
              <a:t> </a:t>
            </a:r>
            <a:r>
              <a:rPr sz="2000" dirty="0">
                <a:solidFill>
                  <a:srgbClr val="5E5E5E"/>
                </a:solidFill>
                <a:latin typeface="Courier New"/>
                <a:cs typeface="Courier New"/>
              </a:rPr>
              <a:t>mix</a:t>
            </a:r>
            <a:r>
              <a:rPr sz="2000" spc="-2" dirty="0">
                <a:solidFill>
                  <a:srgbClr val="5E5E5E"/>
                </a:solidFill>
                <a:latin typeface="Courier New"/>
                <a:cs typeface="Courier New"/>
              </a:rPr>
              <a:t> </a:t>
            </a:r>
            <a:r>
              <a:rPr sz="2000" dirty="0">
                <a:solidFill>
                  <a:srgbClr val="5E5E5E"/>
                </a:solidFill>
                <a:latin typeface="Courier New"/>
                <a:cs typeface="Courier New"/>
              </a:rPr>
              <a:t>of</a:t>
            </a:r>
            <a:r>
              <a:rPr sz="2000" spc="-2" dirty="0">
                <a:solidFill>
                  <a:srgbClr val="5E5E5E"/>
                </a:solidFill>
                <a:latin typeface="Courier New"/>
                <a:cs typeface="Courier New"/>
              </a:rPr>
              <a:t> </a:t>
            </a:r>
            <a:r>
              <a:rPr sz="2000" dirty="0">
                <a:solidFill>
                  <a:srgbClr val="5E5E5E"/>
                </a:solidFill>
                <a:latin typeface="Courier New"/>
                <a:cs typeface="Courier New"/>
              </a:rPr>
              <a:t>supervised</a:t>
            </a:r>
            <a:r>
              <a:rPr sz="2000" spc="-2" dirty="0">
                <a:solidFill>
                  <a:srgbClr val="5E5E5E"/>
                </a:solidFill>
                <a:latin typeface="Courier New"/>
                <a:cs typeface="Courier New"/>
              </a:rPr>
              <a:t> </a:t>
            </a:r>
            <a:r>
              <a:rPr sz="2000" dirty="0">
                <a:solidFill>
                  <a:srgbClr val="5E5E5E"/>
                </a:solidFill>
                <a:latin typeface="Courier New"/>
                <a:cs typeface="Courier New"/>
              </a:rPr>
              <a:t>and</a:t>
            </a:r>
            <a:r>
              <a:rPr sz="2000" spc="-2" dirty="0">
                <a:solidFill>
                  <a:srgbClr val="5E5E5E"/>
                </a:solidFill>
                <a:latin typeface="Courier New"/>
                <a:cs typeface="Courier New"/>
              </a:rPr>
              <a:t> </a:t>
            </a:r>
            <a:r>
              <a:rPr sz="2000" spc="-5" dirty="0">
                <a:solidFill>
                  <a:srgbClr val="5E5E5E"/>
                </a:solidFill>
                <a:latin typeface="Courier New"/>
                <a:cs typeface="Courier New"/>
              </a:rPr>
              <a:t>unsupervised </a:t>
            </a:r>
            <a:r>
              <a:rPr lang="en-IN" sz="2000" dirty="0">
                <a:solidFill>
                  <a:srgbClr val="5E5E5E"/>
                </a:solidFill>
                <a:latin typeface="Courier New"/>
                <a:cs typeface="Courier New"/>
              </a:rPr>
              <a:t>l</a:t>
            </a:r>
            <a:r>
              <a:rPr sz="2000" dirty="0">
                <a:solidFill>
                  <a:srgbClr val="5E5E5E"/>
                </a:solidFill>
                <a:latin typeface="Courier New"/>
                <a:cs typeface="Courier New"/>
              </a:rPr>
              <a:t>earning</a:t>
            </a:r>
            <a:r>
              <a:rPr sz="2000" spc="-2" dirty="0">
                <a:solidFill>
                  <a:srgbClr val="5E5E5E"/>
                </a:solidFill>
                <a:latin typeface="Courier New"/>
                <a:cs typeface="Courier New"/>
              </a:rPr>
              <a:t> </a:t>
            </a:r>
            <a:r>
              <a:rPr sz="2000" dirty="0">
                <a:solidFill>
                  <a:srgbClr val="5E5E5E"/>
                </a:solidFill>
                <a:latin typeface="Courier New"/>
                <a:cs typeface="Courier New"/>
              </a:rPr>
              <a:t>approaches</a:t>
            </a:r>
            <a:r>
              <a:rPr sz="2000" spc="-2" dirty="0">
                <a:solidFill>
                  <a:srgbClr val="5E5E5E"/>
                </a:solidFill>
                <a:latin typeface="Courier New"/>
                <a:cs typeface="Courier New"/>
              </a:rPr>
              <a:t> </a:t>
            </a:r>
            <a:r>
              <a:rPr sz="2000" dirty="0">
                <a:solidFill>
                  <a:srgbClr val="5E5E5E"/>
                </a:solidFill>
                <a:latin typeface="Courier New"/>
                <a:cs typeface="Courier New"/>
              </a:rPr>
              <a:t>to</a:t>
            </a:r>
            <a:r>
              <a:rPr sz="2000" spc="-2" dirty="0">
                <a:solidFill>
                  <a:srgbClr val="5E5E5E"/>
                </a:solidFill>
                <a:latin typeface="Courier New"/>
                <a:cs typeface="Courier New"/>
              </a:rPr>
              <a:t> </a:t>
            </a:r>
            <a:r>
              <a:rPr sz="2000" dirty="0">
                <a:solidFill>
                  <a:srgbClr val="5E5E5E"/>
                </a:solidFill>
                <a:latin typeface="Courier New"/>
                <a:cs typeface="Courier New"/>
              </a:rPr>
              <a:t>learn</a:t>
            </a:r>
            <a:r>
              <a:rPr sz="2000" spc="-2" dirty="0">
                <a:solidFill>
                  <a:srgbClr val="5E5E5E"/>
                </a:solidFill>
                <a:latin typeface="Courier New"/>
                <a:cs typeface="Courier New"/>
              </a:rPr>
              <a:t> </a:t>
            </a:r>
            <a:r>
              <a:rPr sz="2000" dirty="0">
                <a:solidFill>
                  <a:srgbClr val="5E5E5E"/>
                </a:solidFill>
                <a:latin typeface="Courier New"/>
                <a:cs typeface="Courier New"/>
              </a:rPr>
              <a:t>from</a:t>
            </a:r>
            <a:r>
              <a:rPr sz="2000" spc="-2" dirty="0">
                <a:solidFill>
                  <a:srgbClr val="5E5E5E"/>
                </a:solidFill>
                <a:latin typeface="Courier New"/>
                <a:cs typeface="Courier New"/>
              </a:rPr>
              <a:t> </a:t>
            </a:r>
            <a:r>
              <a:rPr sz="2000" dirty="0">
                <a:solidFill>
                  <a:srgbClr val="5E5E5E"/>
                </a:solidFill>
                <a:latin typeface="Courier New"/>
                <a:cs typeface="Courier New"/>
              </a:rPr>
              <a:t>this</a:t>
            </a:r>
            <a:r>
              <a:rPr sz="2000" spc="-2" dirty="0">
                <a:solidFill>
                  <a:srgbClr val="5E5E5E"/>
                </a:solidFill>
                <a:latin typeface="Courier New"/>
                <a:cs typeface="Courier New"/>
              </a:rPr>
              <a:t> </a:t>
            </a:r>
            <a:r>
              <a:rPr sz="2000" dirty="0">
                <a:solidFill>
                  <a:srgbClr val="5E5E5E"/>
                </a:solidFill>
                <a:latin typeface="Courier New"/>
                <a:cs typeface="Courier New"/>
              </a:rPr>
              <a:t>mixed</a:t>
            </a:r>
            <a:r>
              <a:rPr sz="2000" spc="-2" dirty="0">
                <a:solidFill>
                  <a:srgbClr val="5E5E5E"/>
                </a:solidFill>
                <a:latin typeface="Courier New"/>
                <a:cs typeface="Courier New"/>
              </a:rPr>
              <a:t> </a:t>
            </a:r>
            <a:r>
              <a:rPr sz="2000" dirty="0">
                <a:solidFill>
                  <a:srgbClr val="5E5E5E"/>
                </a:solidFill>
                <a:latin typeface="Courier New"/>
                <a:cs typeface="Courier New"/>
              </a:rPr>
              <a:t>proportion</a:t>
            </a:r>
            <a:r>
              <a:rPr sz="2000" spc="-2" dirty="0">
                <a:solidFill>
                  <a:srgbClr val="5E5E5E"/>
                </a:solidFill>
                <a:latin typeface="Courier New"/>
                <a:cs typeface="Courier New"/>
              </a:rPr>
              <a:t> </a:t>
            </a:r>
            <a:r>
              <a:rPr sz="2000" spc="-11" dirty="0">
                <a:solidFill>
                  <a:srgbClr val="5E5E5E"/>
                </a:solidFill>
                <a:latin typeface="Courier New"/>
                <a:cs typeface="Courier New"/>
              </a:rPr>
              <a:t>of 	</a:t>
            </a:r>
            <a:r>
              <a:rPr sz="2000" spc="-5" dirty="0">
                <a:solidFill>
                  <a:srgbClr val="5E5E5E"/>
                </a:solidFill>
                <a:latin typeface="Courier New"/>
                <a:cs typeface="Courier New"/>
              </a:rPr>
              <a:t>data.</a:t>
            </a:r>
            <a:endParaRPr sz="2000" dirty="0">
              <a:latin typeface="Courier New"/>
              <a:cs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42900" y="1676400"/>
            <a:ext cx="8458200" cy="3746472"/>
          </a:xfrm>
          <a:prstGeom prst="rect">
            <a:avLst/>
          </a:prstGeom>
        </p:spPr>
        <p:txBody>
          <a:bodyPr vert="horz" wrap="square" lIns="0" tIns="5776" rIns="0" bIns="0" rtlCol="0">
            <a:spAutoFit/>
          </a:bodyPr>
          <a:lstStyle/>
          <a:p>
            <a:pPr marL="282733" marR="2310" indent="-277246">
              <a:lnSpc>
                <a:spcPct val="132400"/>
              </a:lnSpc>
              <a:spcBef>
                <a:spcPts val="45"/>
              </a:spcBef>
              <a:buClr>
                <a:srgbClr val="5E5E5E"/>
              </a:buClr>
              <a:buAutoNum type="arabicPeriod"/>
              <a:tabLst>
                <a:tab pos="283311" algn="l"/>
              </a:tabLst>
            </a:pPr>
            <a:r>
              <a:rPr sz="2400" dirty="0">
                <a:solidFill>
                  <a:srgbClr val="3C7DEC"/>
                </a:solidFill>
                <a:latin typeface="Courier New"/>
                <a:cs typeface="Courier New"/>
              </a:rPr>
              <a:t>Reinforcement</a:t>
            </a:r>
            <a:r>
              <a:rPr sz="2400" spc="-2" dirty="0">
                <a:solidFill>
                  <a:srgbClr val="3C7DEC"/>
                </a:solidFill>
                <a:latin typeface="Courier New"/>
                <a:cs typeface="Courier New"/>
              </a:rPr>
              <a:t> </a:t>
            </a:r>
            <a:r>
              <a:rPr sz="2400" dirty="0">
                <a:solidFill>
                  <a:srgbClr val="3C7DEC"/>
                </a:solidFill>
                <a:latin typeface="Courier New"/>
                <a:cs typeface="Courier New"/>
              </a:rPr>
              <a:t>learning</a:t>
            </a:r>
            <a:r>
              <a:rPr sz="2400" spc="-2" dirty="0">
                <a:solidFill>
                  <a:srgbClr val="3C7DEC"/>
                </a:solidFill>
                <a:latin typeface="Courier New"/>
                <a:cs typeface="Courier New"/>
              </a:rPr>
              <a:t> </a:t>
            </a:r>
            <a:r>
              <a:rPr sz="2400" dirty="0">
                <a:solidFill>
                  <a:srgbClr val="3C7DEC"/>
                </a:solidFill>
                <a:latin typeface="Courier New"/>
                <a:cs typeface="Courier New"/>
              </a:rPr>
              <a:t>algorithms</a:t>
            </a:r>
            <a:r>
              <a:rPr sz="2400" spc="-2" dirty="0">
                <a:solidFill>
                  <a:srgbClr val="3C7DEC"/>
                </a:solidFill>
                <a:latin typeface="Courier New"/>
                <a:cs typeface="Courier New"/>
              </a:rPr>
              <a:t> </a:t>
            </a:r>
            <a:r>
              <a:rPr sz="2400" dirty="0">
                <a:solidFill>
                  <a:srgbClr val="5E5E5E"/>
                </a:solidFill>
                <a:latin typeface="Courier New"/>
                <a:cs typeface="Courier New"/>
              </a:rPr>
              <a:t>requires</a:t>
            </a:r>
            <a:r>
              <a:rPr sz="2400" spc="-2" dirty="0">
                <a:solidFill>
                  <a:srgbClr val="5E5E5E"/>
                </a:solidFill>
                <a:latin typeface="Courier New"/>
                <a:cs typeface="Courier New"/>
              </a:rPr>
              <a:t> </a:t>
            </a:r>
            <a:r>
              <a:rPr sz="2400" dirty="0">
                <a:solidFill>
                  <a:srgbClr val="5E5E5E"/>
                </a:solidFill>
                <a:latin typeface="Courier New"/>
                <a:cs typeface="Courier New"/>
              </a:rPr>
              <a:t>an</a:t>
            </a:r>
            <a:r>
              <a:rPr sz="2400" spc="-2" dirty="0">
                <a:solidFill>
                  <a:srgbClr val="5E5E5E"/>
                </a:solidFill>
                <a:latin typeface="Courier New"/>
                <a:cs typeface="Courier New"/>
              </a:rPr>
              <a:t> </a:t>
            </a:r>
            <a:r>
              <a:rPr sz="2400" dirty="0">
                <a:solidFill>
                  <a:srgbClr val="5E5E5E"/>
                </a:solidFill>
                <a:latin typeface="Courier New"/>
                <a:cs typeface="Courier New"/>
              </a:rPr>
              <a:t>agent</a:t>
            </a:r>
            <a:r>
              <a:rPr sz="2400" spc="-2" dirty="0">
                <a:solidFill>
                  <a:srgbClr val="5E5E5E"/>
                </a:solidFill>
                <a:latin typeface="Courier New"/>
                <a:cs typeface="Courier New"/>
              </a:rPr>
              <a:t> </a:t>
            </a:r>
            <a:r>
              <a:rPr sz="2400" dirty="0">
                <a:solidFill>
                  <a:srgbClr val="5E5E5E"/>
                </a:solidFill>
                <a:latin typeface="Courier New"/>
                <a:cs typeface="Courier New"/>
              </a:rPr>
              <a:t>to</a:t>
            </a:r>
            <a:r>
              <a:rPr sz="2400" spc="-2" dirty="0">
                <a:solidFill>
                  <a:srgbClr val="5E5E5E"/>
                </a:solidFill>
                <a:latin typeface="Courier New"/>
                <a:cs typeface="Courier New"/>
              </a:rPr>
              <a:t> </a:t>
            </a:r>
            <a:r>
              <a:rPr sz="2400" spc="-5" dirty="0">
                <a:solidFill>
                  <a:srgbClr val="5E5E5E"/>
                </a:solidFill>
                <a:latin typeface="Courier New"/>
                <a:cs typeface="Courier New"/>
              </a:rPr>
              <a:t>learn 	</a:t>
            </a:r>
            <a:r>
              <a:rPr sz="2400" dirty="0">
                <a:solidFill>
                  <a:srgbClr val="5E5E5E"/>
                </a:solidFill>
                <a:latin typeface="Courier New"/>
                <a:cs typeface="Courier New"/>
              </a:rPr>
              <a:t>through</a:t>
            </a:r>
            <a:r>
              <a:rPr sz="2400" spc="-2" dirty="0">
                <a:solidFill>
                  <a:srgbClr val="5E5E5E"/>
                </a:solidFill>
                <a:latin typeface="Courier New"/>
                <a:cs typeface="Courier New"/>
              </a:rPr>
              <a:t> </a:t>
            </a:r>
            <a:r>
              <a:rPr sz="2400" dirty="0">
                <a:solidFill>
                  <a:srgbClr val="5E5E5E"/>
                </a:solidFill>
                <a:latin typeface="Courier New"/>
                <a:cs typeface="Courier New"/>
              </a:rPr>
              <a:t>its</a:t>
            </a:r>
            <a:r>
              <a:rPr sz="2400" spc="-2" dirty="0">
                <a:solidFill>
                  <a:srgbClr val="5E5E5E"/>
                </a:solidFill>
                <a:latin typeface="Courier New"/>
                <a:cs typeface="Courier New"/>
              </a:rPr>
              <a:t> </a:t>
            </a:r>
            <a:r>
              <a:rPr sz="2400" dirty="0">
                <a:solidFill>
                  <a:srgbClr val="5E5E5E"/>
                </a:solidFill>
                <a:latin typeface="Courier New"/>
                <a:cs typeface="Courier New"/>
              </a:rPr>
              <a:t>interactions</a:t>
            </a:r>
            <a:r>
              <a:rPr sz="2400" spc="-2" dirty="0">
                <a:solidFill>
                  <a:srgbClr val="5E5E5E"/>
                </a:solidFill>
                <a:latin typeface="Courier New"/>
                <a:cs typeface="Courier New"/>
              </a:rPr>
              <a:t> </a:t>
            </a:r>
            <a:r>
              <a:rPr sz="2400" dirty="0">
                <a:solidFill>
                  <a:srgbClr val="5E5E5E"/>
                </a:solidFill>
                <a:latin typeface="Courier New"/>
                <a:cs typeface="Courier New"/>
              </a:rPr>
              <a:t>with</a:t>
            </a:r>
            <a:r>
              <a:rPr sz="2400" spc="-2" dirty="0">
                <a:solidFill>
                  <a:srgbClr val="5E5E5E"/>
                </a:solidFill>
                <a:latin typeface="Courier New"/>
                <a:cs typeface="Courier New"/>
              </a:rPr>
              <a:t> </a:t>
            </a:r>
            <a:r>
              <a:rPr sz="2400" dirty="0">
                <a:solidFill>
                  <a:srgbClr val="5E5E5E"/>
                </a:solidFill>
                <a:latin typeface="Courier New"/>
                <a:cs typeface="Courier New"/>
              </a:rPr>
              <a:t>its</a:t>
            </a:r>
            <a:r>
              <a:rPr sz="2400" spc="-2" dirty="0">
                <a:solidFill>
                  <a:srgbClr val="5E5E5E"/>
                </a:solidFill>
                <a:latin typeface="Courier New"/>
                <a:cs typeface="Courier New"/>
              </a:rPr>
              <a:t> </a:t>
            </a:r>
            <a:r>
              <a:rPr sz="2400" spc="-5" dirty="0">
                <a:solidFill>
                  <a:srgbClr val="5E5E5E"/>
                </a:solidFill>
                <a:latin typeface="Courier New"/>
                <a:cs typeface="Courier New"/>
              </a:rPr>
              <a:t>environment.</a:t>
            </a:r>
            <a:endParaRPr sz="2400" dirty="0">
              <a:latin typeface="Courier New"/>
              <a:cs typeface="Courier New"/>
            </a:endParaRPr>
          </a:p>
          <a:p>
            <a:pPr marL="282733" marR="116385" indent="-277246">
              <a:lnSpc>
                <a:spcPct val="132400"/>
              </a:lnSpc>
              <a:buAutoNum type="arabicPeriod"/>
              <a:tabLst>
                <a:tab pos="283311" algn="l"/>
              </a:tabLst>
            </a:pPr>
            <a:r>
              <a:rPr sz="2400" dirty="0">
                <a:solidFill>
                  <a:srgbClr val="5E5E5E"/>
                </a:solidFill>
                <a:latin typeface="Courier New"/>
                <a:cs typeface="Courier New"/>
              </a:rPr>
              <a:t>This</a:t>
            </a:r>
            <a:r>
              <a:rPr sz="2400" spc="-2" dirty="0">
                <a:solidFill>
                  <a:srgbClr val="5E5E5E"/>
                </a:solidFill>
                <a:latin typeface="Courier New"/>
                <a:cs typeface="Courier New"/>
              </a:rPr>
              <a:t> </a:t>
            </a:r>
            <a:r>
              <a:rPr sz="2400" dirty="0">
                <a:solidFill>
                  <a:srgbClr val="5E5E5E"/>
                </a:solidFill>
                <a:latin typeface="Courier New"/>
                <a:cs typeface="Courier New"/>
              </a:rPr>
              <a:t>is</a:t>
            </a:r>
            <a:r>
              <a:rPr sz="2400" spc="-2" dirty="0">
                <a:solidFill>
                  <a:srgbClr val="5E5E5E"/>
                </a:solidFill>
                <a:latin typeface="Courier New"/>
                <a:cs typeface="Courier New"/>
              </a:rPr>
              <a:t> </a:t>
            </a:r>
            <a:r>
              <a:rPr sz="2400" dirty="0">
                <a:solidFill>
                  <a:srgbClr val="5E5E5E"/>
                </a:solidFill>
                <a:latin typeface="Courier New"/>
                <a:cs typeface="Courier New"/>
              </a:rPr>
              <a:t>a</a:t>
            </a:r>
            <a:r>
              <a:rPr sz="2400" spc="-2" dirty="0">
                <a:solidFill>
                  <a:srgbClr val="5E5E5E"/>
                </a:solidFill>
                <a:latin typeface="Courier New"/>
                <a:cs typeface="Courier New"/>
              </a:rPr>
              <a:t> </a:t>
            </a:r>
            <a:r>
              <a:rPr sz="2400" dirty="0">
                <a:solidFill>
                  <a:srgbClr val="5E5E5E"/>
                </a:solidFill>
                <a:latin typeface="Courier New"/>
                <a:cs typeface="Courier New"/>
              </a:rPr>
              <a:t>reward</a:t>
            </a:r>
            <a:r>
              <a:rPr sz="2400" spc="-2" dirty="0">
                <a:solidFill>
                  <a:srgbClr val="5E5E5E"/>
                </a:solidFill>
                <a:latin typeface="Courier New"/>
                <a:cs typeface="Courier New"/>
              </a:rPr>
              <a:t> </a:t>
            </a:r>
            <a:r>
              <a:rPr sz="2400" dirty="0">
                <a:solidFill>
                  <a:srgbClr val="5E5E5E"/>
                </a:solidFill>
                <a:latin typeface="Courier New"/>
                <a:cs typeface="Courier New"/>
              </a:rPr>
              <a:t>based</a:t>
            </a:r>
            <a:r>
              <a:rPr sz="2400" spc="-2" dirty="0">
                <a:solidFill>
                  <a:srgbClr val="5E5E5E"/>
                </a:solidFill>
                <a:latin typeface="Courier New"/>
                <a:cs typeface="Courier New"/>
              </a:rPr>
              <a:t> </a:t>
            </a:r>
            <a:r>
              <a:rPr sz="2400" dirty="0">
                <a:solidFill>
                  <a:srgbClr val="5E5E5E"/>
                </a:solidFill>
                <a:latin typeface="Courier New"/>
                <a:cs typeface="Courier New"/>
              </a:rPr>
              <a:t>system,</a:t>
            </a:r>
            <a:r>
              <a:rPr sz="2400" spc="-2" dirty="0">
                <a:solidFill>
                  <a:srgbClr val="5E5E5E"/>
                </a:solidFill>
                <a:latin typeface="Courier New"/>
                <a:cs typeface="Courier New"/>
              </a:rPr>
              <a:t> </a:t>
            </a:r>
            <a:r>
              <a:rPr sz="2400" dirty="0">
                <a:solidFill>
                  <a:srgbClr val="5E5E5E"/>
                </a:solidFill>
                <a:latin typeface="Courier New"/>
                <a:cs typeface="Courier New"/>
              </a:rPr>
              <a:t>so</a:t>
            </a:r>
            <a:r>
              <a:rPr sz="2400" spc="-2" dirty="0">
                <a:solidFill>
                  <a:srgbClr val="5E5E5E"/>
                </a:solidFill>
                <a:latin typeface="Courier New"/>
                <a:cs typeface="Courier New"/>
              </a:rPr>
              <a:t> </a:t>
            </a:r>
            <a:r>
              <a:rPr sz="2400" dirty="0">
                <a:solidFill>
                  <a:srgbClr val="5E5E5E"/>
                </a:solidFill>
                <a:latin typeface="Courier New"/>
                <a:cs typeface="Courier New"/>
              </a:rPr>
              <a:t>the</a:t>
            </a:r>
            <a:r>
              <a:rPr sz="2400" spc="-2" dirty="0">
                <a:solidFill>
                  <a:srgbClr val="5E5E5E"/>
                </a:solidFill>
                <a:latin typeface="Courier New"/>
                <a:cs typeface="Courier New"/>
              </a:rPr>
              <a:t> </a:t>
            </a:r>
            <a:r>
              <a:rPr sz="2400" dirty="0">
                <a:solidFill>
                  <a:srgbClr val="5E5E5E"/>
                </a:solidFill>
                <a:latin typeface="Courier New"/>
                <a:cs typeface="Courier New"/>
              </a:rPr>
              <a:t>agent</a:t>
            </a:r>
            <a:r>
              <a:rPr sz="2400" spc="-2" dirty="0">
                <a:solidFill>
                  <a:srgbClr val="5E5E5E"/>
                </a:solidFill>
                <a:latin typeface="Courier New"/>
                <a:cs typeface="Courier New"/>
              </a:rPr>
              <a:t> </a:t>
            </a:r>
            <a:r>
              <a:rPr sz="2400" dirty="0">
                <a:solidFill>
                  <a:srgbClr val="5E5E5E"/>
                </a:solidFill>
                <a:latin typeface="Courier New"/>
                <a:cs typeface="Courier New"/>
              </a:rPr>
              <a:t>is</a:t>
            </a:r>
            <a:r>
              <a:rPr sz="2400" spc="-2" dirty="0">
                <a:solidFill>
                  <a:srgbClr val="5E5E5E"/>
                </a:solidFill>
                <a:latin typeface="Courier New"/>
                <a:cs typeface="Courier New"/>
              </a:rPr>
              <a:t> </a:t>
            </a:r>
            <a:r>
              <a:rPr sz="2400" dirty="0">
                <a:solidFill>
                  <a:srgbClr val="5E5E5E"/>
                </a:solidFill>
                <a:latin typeface="Courier New"/>
                <a:cs typeface="Courier New"/>
              </a:rPr>
              <a:t>rewarded</a:t>
            </a:r>
            <a:r>
              <a:rPr sz="2400" spc="-2" dirty="0">
                <a:solidFill>
                  <a:srgbClr val="5E5E5E"/>
                </a:solidFill>
                <a:latin typeface="Courier New"/>
                <a:cs typeface="Courier New"/>
              </a:rPr>
              <a:t> </a:t>
            </a:r>
            <a:r>
              <a:rPr sz="2400" spc="-11" dirty="0">
                <a:solidFill>
                  <a:srgbClr val="5E5E5E"/>
                </a:solidFill>
                <a:latin typeface="Courier New"/>
                <a:cs typeface="Courier New"/>
              </a:rPr>
              <a:t>for 	</a:t>
            </a:r>
            <a:r>
              <a:rPr sz="2400" dirty="0">
                <a:solidFill>
                  <a:srgbClr val="5E5E5E"/>
                </a:solidFill>
                <a:latin typeface="Courier New"/>
                <a:cs typeface="Courier New"/>
              </a:rPr>
              <a:t>every</a:t>
            </a:r>
            <a:r>
              <a:rPr sz="2400" spc="-2" dirty="0">
                <a:solidFill>
                  <a:srgbClr val="5E5E5E"/>
                </a:solidFill>
                <a:latin typeface="Courier New"/>
                <a:cs typeface="Courier New"/>
              </a:rPr>
              <a:t> </a:t>
            </a:r>
            <a:r>
              <a:rPr sz="2400" dirty="0">
                <a:solidFill>
                  <a:srgbClr val="5E5E5E"/>
                </a:solidFill>
                <a:latin typeface="Courier New"/>
                <a:cs typeface="Courier New"/>
              </a:rPr>
              <a:t>correct</a:t>
            </a:r>
            <a:r>
              <a:rPr sz="2400" spc="-2" dirty="0">
                <a:solidFill>
                  <a:srgbClr val="5E5E5E"/>
                </a:solidFill>
                <a:latin typeface="Courier New"/>
                <a:cs typeface="Courier New"/>
              </a:rPr>
              <a:t> </a:t>
            </a:r>
            <a:r>
              <a:rPr sz="2400" dirty="0">
                <a:solidFill>
                  <a:srgbClr val="5E5E5E"/>
                </a:solidFill>
                <a:latin typeface="Courier New"/>
                <a:cs typeface="Courier New"/>
              </a:rPr>
              <a:t>action</a:t>
            </a:r>
            <a:r>
              <a:rPr sz="2400" spc="-2" dirty="0">
                <a:solidFill>
                  <a:srgbClr val="5E5E5E"/>
                </a:solidFill>
                <a:latin typeface="Courier New"/>
                <a:cs typeface="Courier New"/>
              </a:rPr>
              <a:t> </a:t>
            </a:r>
            <a:r>
              <a:rPr sz="2400" dirty="0">
                <a:solidFill>
                  <a:srgbClr val="5E5E5E"/>
                </a:solidFill>
                <a:latin typeface="Courier New"/>
                <a:cs typeface="Courier New"/>
              </a:rPr>
              <a:t>and</a:t>
            </a:r>
            <a:r>
              <a:rPr sz="2400" spc="-2" dirty="0">
                <a:solidFill>
                  <a:srgbClr val="5E5E5E"/>
                </a:solidFill>
                <a:latin typeface="Courier New"/>
                <a:cs typeface="Courier New"/>
              </a:rPr>
              <a:t> </a:t>
            </a:r>
            <a:r>
              <a:rPr sz="2400" dirty="0">
                <a:solidFill>
                  <a:srgbClr val="5E5E5E"/>
                </a:solidFill>
                <a:latin typeface="Courier New"/>
                <a:cs typeface="Courier New"/>
              </a:rPr>
              <a:t>penalized</a:t>
            </a:r>
            <a:r>
              <a:rPr sz="2400" spc="-2" dirty="0">
                <a:solidFill>
                  <a:srgbClr val="5E5E5E"/>
                </a:solidFill>
                <a:latin typeface="Courier New"/>
                <a:cs typeface="Courier New"/>
              </a:rPr>
              <a:t> </a:t>
            </a:r>
            <a:r>
              <a:rPr sz="2400" dirty="0">
                <a:solidFill>
                  <a:srgbClr val="5E5E5E"/>
                </a:solidFill>
                <a:latin typeface="Courier New"/>
                <a:cs typeface="Courier New"/>
              </a:rPr>
              <a:t>for</a:t>
            </a:r>
            <a:r>
              <a:rPr sz="2400" spc="-2" dirty="0">
                <a:solidFill>
                  <a:srgbClr val="5E5E5E"/>
                </a:solidFill>
                <a:latin typeface="Courier New"/>
                <a:cs typeface="Courier New"/>
              </a:rPr>
              <a:t> </a:t>
            </a:r>
            <a:r>
              <a:rPr sz="2400" dirty="0">
                <a:solidFill>
                  <a:srgbClr val="5E5E5E"/>
                </a:solidFill>
                <a:latin typeface="Courier New"/>
                <a:cs typeface="Courier New"/>
              </a:rPr>
              <a:t>every</a:t>
            </a:r>
            <a:r>
              <a:rPr sz="2400" spc="-2" dirty="0">
                <a:solidFill>
                  <a:srgbClr val="5E5E5E"/>
                </a:solidFill>
                <a:latin typeface="Courier New"/>
                <a:cs typeface="Courier New"/>
              </a:rPr>
              <a:t> </a:t>
            </a:r>
            <a:r>
              <a:rPr sz="2400" dirty="0">
                <a:solidFill>
                  <a:srgbClr val="5E5E5E"/>
                </a:solidFill>
                <a:latin typeface="Courier New"/>
                <a:cs typeface="Courier New"/>
              </a:rPr>
              <a:t>incorrect</a:t>
            </a:r>
            <a:r>
              <a:rPr sz="2400" spc="-2" dirty="0">
                <a:solidFill>
                  <a:srgbClr val="5E5E5E"/>
                </a:solidFill>
                <a:latin typeface="Courier New"/>
                <a:cs typeface="Courier New"/>
              </a:rPr>
              <a:t> </a:t>
            </a:r>
            <a:r>
              <a:rPr sz="2400" spc="-9" dirty="0">
                <a:solidFill>
                  <a:srgbClr val="5E5E5E"/>
                </a:solidFill>
                <a:latin typeface="Courier New"/>
                <a:cs typeface="Courier New"/>
              </a:rPr>
              <a:t>one.</a:t>
            </a:r>
            <a:endParaRPr sz="2400" dirty="0">
              <a:latin typeface="Courier New"/>
              <a:cs typeface="Courier New"/>
            </a:endParaRPr>
          </a:p>
          <a:p>
            <a:pPr marL="283022" indent="-277246">
              <a:spcBef>
                <a:spcPts val="584"/>
              </a:spcBef>
              <a:buAutoNum type="arabicPeriod"/>
              <a:tabLst>
                <a:tab pos="283022" algn="l"/>
              </a:tabLst>
            </a:pPr>
            <a:r>
              <a:rPr sz="2400" dirty="0">
                <a:solidFill>
                  <a:srgbClr val="5E5E5E"/>
                </a:solidFill>
                <a:latin typeface="Courier New"/>
                <a:cs typeface="Courier New"/>
              </a:rPr>
              <a:t>AI</a:t>
            </a:r>
            <a:r>
              <a:rPr sz="2400" spc="-2" dirty="0">
                <a:solidFill>
                  <a:srgbClr val="5E5E5E"/>
                </a:solidFill>
                <a:latin typeface="Courier New"/>
                <a:cs typeface="Courier New"/>
              </a:rPr>
              <a:t> </a:t>
            </a:r>
            <a:r>
              <a:rPr sz="2400" dirty="0">
                <a:solidFill>
                  <a:srgbClr val="5E5E5E"/>
                </a:solidFill>
                <a:latin typeface="Courier New"/>
                <a:cs typeface="Courier New"/>
              </a:rPr>
              <a:t>is</a:t>
            </a:r>
            <a:r>
              <a:rPr sz="2400" spc="-2" dirty="0">
                <a:solidFill>
                  <a:srgbClr val="5E5E5E"/>
                </a:solidFill>
                <a:latin typeface="Courier New"/>
                <a:cs typeface="Courier New"/>
              </a:rPr>
              <a:t> </a:t>
            </a:r>
            <a:r>
              <a:rPr sz="2400" dirty="0">
                <a:solidFill>
                  <a:srgbClr val="5E5E5E"/>
                </a:solidFill>
                <a:latin typeface="Courier New"/>
                <a:cs typeface="Courier New"/>
              </a:rPr>
              <a:t>being</a:t>
            </a:r>
            <a:r>
              <a:rPr sz="2400" spc="-2" dirty="0">
                <a:solidFill>
                  <a:srgbClr val="5E5E5E"/>
                </a:solidFill>
                <a:latin typeface="Courier New"/>
                <a:cs typeface="Courier New"/>
              </a:rPr>
              <a:t> </a:t>
            </a:r>
            <a:r>
              <a:rPr sz="2400" dirty="0">
                <a:solidFill>
                  <a:srgbClr val="5E5E5E"/>
                </a:solidFill>
                <a:latin typeface="Courier New"/>
                <a:cs typeface="Courier New"/>
              </a:rPr>
              <a:t>trained</a:t>
            </a:r>
            <a:r>
              <a:rPr sz="2400" spc="-2" dirty="0">
                <a:solidFill>
                  <a:srgbClr val="5E5E5E"/>
                </a:solidFill>
                <a:latin typeface="Courier New"/>
                <a:cs typeface="Courier New"/>
              </a:rPr>
              <a:t> </a:t>
            </a:r>
            <a:r>
              <a:rPr sz="2400" dirty="0">
                <a:solidFill>
                  <a:srgbClr val="5E5E5E"/>
                </a:solidFill>
                <a:latin typeface="Courier New"/>
                <a:cs typeface="Courier New"/>
              </a:rPr>
              <a:t>to</a:t>
            </a:r>
            <a:r>
              <a:rPr sz="2400" spc="-2" dirty="0">
                <a:solidFill>
                  <a:srgbClr val="5E5E5E"/>
                </a:solidFill>
                <a:latin typeface="Courier New"/>
                <a:cs typeface="Courier New"/>
              </a:rPr>
              <a:t> </a:t>
            </a:r>
            <a:r>
              <a:rPr sz="2400" dirty="0">
                <a:solidFill>
                  <a:srgbClr val="5E5E5E"/>
                </a:solidFill>
                <a:latin typeface="Courier New"/>
                <a:cs typeface="Courier New"/>
              </a:rPr>
              <a:t>play</a:t>
            </a:r>
            <a:r>
              <a:rPr sz="2400" spc="-2" dirty="0">
                <a:solidFill>
                  <a:srgbClr val="5E5E5E"/>
                </a:solidFill>
                <a:latin typeface="Courier New"/>
                <a:cs typeface="Courier New"/>
              </a:rPr>
              <a:t> </a:t>
            </a:r>
            <a:r>
              <a:rPr sz="2400" dirty="0">
                <a:solidFill>
                  <a:srgbClr val="5E5E5E"/>
                </a:solidFill>
                <a:latin typeface="Courier New"/>
                <a:cs typeface="Courier New"/>
              </a:rPr>
              <a:t>games</a:t>
            </a:r>
            <a:r>
              <a:rPr sz="2400" spc="-2" dirty="0">
                <a:solidFill>
                  <a:srgbClr val="5E5E5E"/>
                </a:solidFill>
                <a:latin typeface="Courier New"/>
                <a:cs typeface="Courier New"/>
              </a:rPr>
              <a:t> </a:t>
            </a:r>
            <a:r>
              <a:rPr sz="2400" dirty="0">
                <a:solidFill>
                  <a:srgbClr val="5E5E5E"/>
                </a:solidFill>
                <a:latin typeface="Courier New"/>
                <a:cs typeface="Courier New"/>
              </a:rPr>
              <a:t>using</a:t>
            </a:r>
            <a:r>
              <a:rPr sz="2400" spc="-2" dirty="0">
                <a:solidFill>
                  <a:srgbClr val="5E5E5E"/>
                </a:solidFill>
                <a:latin typeface="Courier New"/>
                <a:cs typeface="Courier New"/>
              </a:rPr>
              <a:t> </a:t>
            </a:r>
            <a:r>
              <a:rPr sz="2400" dirty="0">
                <a:solidFill>
                  <a:srgbClr val="5E5E5E"/>
                </a:solidFill>
                <a:latin typeface="Courier New"/>
                <a:cs typeface="Courier New"/>
              </a:rPr>
              <a:t>this</a:t>
            </a:r>
            <a:r>
              <a:rPr sz="2400" spc="-2" dirty="0">
                <a:solidFill>
                  <a:srgbClr val="5E5E5E"/>
                </a:solidFill>
                <a:latin typeface="Courier New"/>
                <a:cs typeface="Courier New"/>
              </a:rPr>
              <a:t> </a:t>
            </a:r>
            <a:r>
              <a:rPr sz="2400" spc="-5" dirty="0">
                <a:solidFill>
                  <a:srgbClr val="5E5E5E"/>
                </a:solidFill>
                <a:latin typeface="Courier New"/>
                <a:cs typeface="Courier New"/>
              </a:rPr>
              <a:t>approach.</a:t>
            </a:r>
            <a:endParaRPr sz="2400" dirty="0">
              <a:latin typeface="Courier New"/>
              <a:cs typeface="Courier New"/>
            </a:endParaRPr>
          </a:p>
        </p:txBody>
      </p:sp>
      <p:sp>
        <p:nvSpPr>
          <p:cNvPr id="11" name="Title 10">
            <a:extLst>
              <a:ext uri="{FF2B5EF4-FFF2-40B4-BE49-F238E27FC236}">
                <a16:creationId xmlns:a16="http://schemas.microsoft.com/office/drawing/2014/main" id="{A3729F6F-4024-4B24-B4D2-7DCF13E83D1B}"/>
              </a:ext>
            </a:extLst>
          </p:cNvPr>
          <p:cNvSpPr>
            <a:spLocks noGrp="1"/>
          </p:cNvSpPr>
          <p:nvPr>
            <p:ph type="title"/>
          </p:nvPr>
        </p:nvSpPr>
        <p:spPr>
          <a:xfrm>
            <a:off x="457200" y="529337"/>
            <a:ext cx="8229600" cy="748029"/>
          </a:xfrm>
        </p:spPr>
        <p:txBody>
          <a:bodyPr/>
          <a:lstStyle/>
          <a:p>
            <a:r>
              <a:rPr lang="en-IN" sz="3200" dirty="0">
                <a:solidFill>
                  <a:srgbClr val="3C7DEC"/>
                </a:solidFill>
                <a:latin typeface="Courier New"/>
                <a:cs typeface="Courier New"/>
              </a:rPr>
              <a:t>Reinforcement</a:t>
            </a:r>
            <a:r>
              <a:rPr lang="en-IN" sz="3200" spc="-146" dirty="0">
                <a:solidFill>
                  <a:srgbClr val="3C7DEC"/>
                </a:solidFill>
                <a:latin typeface="Courier New"/>
                <a:cs typeface="Courier New"/>
              </a:rPr>
              <a:t> </a:t>
            </a:r>
            <a:r>
              <a:rPr lang="en-IN" sz="3200" dirty="0">
                <a:solidFill>
                  <a:srgbClr val="3C7DEC"/>
                </a:solidFill>
                <a:latin typeface="Courier New"/>
                <a:cs typeface="Courier New"/>
              </a:rPr>
              <a:t>Learning</a:t>
            </a:r>
            <a:r>
              <a:rPr lang="en-IN" sz="3200" spc="-143" dirty="0">
                <a:solidFill>
                  <a:srgbClr val="3C7DEC"/>
                </a:solidFill>
                <a:latin typeface="Courier New"/>
                <a:cs typeface="Courier New"/>
              </a:rPr>
              <a:t> </a:t>
            </a:r>
            <a:r>
              <a:rPr lang="en-IN" sz="3200" spc="-5" dirty="0" err="1">
                <a:solidFill>
                  <a:srgbClr val="3C7DEC"/>
                </a:solidFill>
                <a:latin typeface="Courier New"/>
                <a:cs typeface="Courier New"/>
              </a:rPr>
              <a:t>Algos</a:t>
            </a:r>
            <a:br>
              <a:rPr lang="en-IN" dirty="0">
                <a:latin typeface="Courier New"/>
                <a:cs typeface="Courier New"/>
              </a:rPr>
            </a:b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143001" y="987446"/>
            <a:ext cx="6705600" cy="329476"/>
          </a:xfrm>
          <a:prstGeom prst="rect">
            <a:avLst/>
          </a:prstGeom>
        </p:spPr>
        <p:txBody>
          <a:bodyPr vert="horz" wrap="square" lIns="0" tIns="5488" rIns="0" bIns="0" rtlCol="0">
            <a:spAutoFit/>
          </a:bodyPr>
          <a:lstStyle/>
          <a:p>
            <a:pPr marL="1934369" marR="2310" indent="-1928882">
              <a:lnSpc>
                <a:spcPct val="110600"/>
              </a:lnSpc>
              <a:spcBef>
                <a:spcPts val="43"/>
              </a:spcBef>
            </a:pPr>
            <a:r>
              <a:rPr sz="2000" dirty="0"/>
              <a:t>TASK</a:t>
            </a:r>
            <a:r>
              <a:rPr sz="2000" spc="5" dirty="0"/>
              <a:t>  </a:t>
            </a:r>
            <a:r>
              <a:rPr sz="2000" dirty="0"/>
              <a:t>Classify</a:t>
            </a:r>
            <a:r>
              <a:rPr sz="2000" spc="5" dirty="0"/>
              <a:t> </a:t>
            </a:r>
            <a:r>
              <a:rPr sz="2000" dirty="0"/>
              <a:t>the</a:t>
            </a:r>
            <a:r>
              <a:rPr sz="2000" spc="5" dirty="0"/>
              <a:t> </a:t>
            </a:r>
            <a:r>
              <a:rPr sz="2000" dirty="0"/>
              <a:t>following</a:t>
            </a:r>
            <a:r>
              <a:rPr sz="2000" spc="5" dirty="0"/>
              <a:t> </a:t>
            </a:r>
            <a:r>
              <a:rPr sz="2000" dirty="0"/>
              <a:t>into</a:t>
            </a:r>
            <a:r>
              <a:rPr sz="2000" spc="5" dirty="0"/>
              <a:t> </a:t>
            </a:r>
            <a:r>
              <a:rPr sz="2000" dirty="0"/>
              <a:t>the</a:t>
            </a:r>
            <a:r>
              <a:rPr sz="2000" spc="5" dirty="0"/>
              <a:t> </a:t>
            </a:r>
            <a:r>
              <a:rPr sz="2000" spc="-9" dirty="0"/>
              <a:t>most </a:t>
            </a:r>
            <a:r>
              <a:rPr sz="2000" dirty="0"/>
              <a:t>relevant</a:t>
            </a:r>
            <a:r>
              <a:rPr sz="2000" spc="5" dirty="0"/>
              <a:t> </a:t>
            </a:r>
            <a:r>
              <a:rPr sz="2000" spc="-5" dirty="0"/>
              <a:t>category</a:t>
            </a:r>
            <a:endParaRPr sz="2000" dirty="0"/>
          </a:p>
        </p:txBody>
      </p:sp>
      <p:sp>
        <p:nvSpPr>
          <p:cNvPr id="8" name="object 8"/>
          <p:cNvSpPr txBox="1"/>
          <p:nvPr/>
        </p:nvSpPr>
        <p:spPr>
          <a:xfrm>
            <a:off x="532351" y="3417968"/>
            <a:ext cx="6298269" cy="2144973"/>
          </a:xfrm>
          <a:prstGeom prst="rect">
            <a:avLst/>
          </a:prstGeom>
        </p:spPr>
        <p:txBody>
          <a:bodyPr vert="horz" wrap="square" lIns="0" tIns="5488" rIns="0" bIns="0" rtlCol="0">
            <a:spAutoFit/>
          </a:bodyPr>
          <a:lstStyle/>
          <a:p>
            <a:pPr marL="5776">
              <a:spcBef>
                <a:spcPts val="43"/>
              </a:spcBef>
            </a:pPr>
            <a:r>
              <a:rPr sz="1501" dirty="0">
                <a:latin typeface="Courier New"/>
                <a:cs typeface="Courier New"/>
              </a:rPr>
              <a:t>02&gt;</a:t>
            </a:r>
            <a:r>
              <a:rPr sz="1501" spc="-2" dirty="0">
                <a:latin typeface="Courier New"/>
                <a:cs typeface="Courier New"/>
              </a:rPr>
              <a:t> </a:t>
            </a:r>
            <a:r>
              <a:rPr sz="1501" dirty="0">
                <a:latin typeface="Courier New"/>
                <a:cs typeface="Courier New"/>
              </a:rPr>
              <a:t>An</a:t>
            </a:r>
            <a:r>
              <a:rPr sz="1501" spc="-2" dirty="0">
                <a:latin typeface="Courier New"/>
                <a:cs typeface="Courier New"/>
              </a:rPr>
              <a:t> </a:t>
            </a:r>
            <a:r>
              <a:rPr sz="1501" dirty="0">
                <a:latin typeface="Courier New"/>
                <a:cs typeface="Courier New"/>
              </a:rPr>
              <a:t>AI</a:t>
            </a:r>
            <a:r>
              <a:rPr sz="1501" spc="-2" dirty="0">
                <a:latin typeface="Courier New"/>
                <a:cs typeface="Courier New"/>
              </a:rPr>
              <a:t> </a:t>
            </a:r>
            <a:r>
              <a:rPr sz="1501" dirty="0">
                <a:latin typeface="Courier New"/>
                <a:cs typeface="Courier New"/>
              </a:rPr>
              <a:t>system</a:t>
            </a:r>
            <a:r>
              <a:rPr sz="1501" spc="-2" dirty="0">
                <a:latin typeface="Courier New"/>
                <a:cs typeface="Courier New"/>
              </a:rPr>
              <a:t> </a:t>
            </a:r>
            <a:r>
              <a:rPr sz="1501" dirty="0">
                <a:latin typeface="Courier New"/>
                <a:cs typeface="Courier New"/>
              </a:rPr>
              <a:t>capable</a:t>
            </a:r>
            <a:r>
              <a:rPr sz="1501" spc="-2" dirty="0">
                <a:latin typeface="Courier New"/>
                <a:cs typeface="Courier New"/>
              </a:rPr>
              <a:t> </a:t>
            </a:r>
            <a:r>
              <a:rPr sz="1501" dirty="0">
                <a:latin typeface="Courier New"/>
                <a:cs typeface="Courier New"/>
              </a:rPr>
              <a:t>of</a:t>
            </a:r>
            <a:r>
              <a:rPr sz="1501" spc="-2" dirty="0">
                <a:latin typeface="Courier New"/>
                <a:cs typeface="Courier New"/>
              </a:rPr>
              <a:t> </a:t>
            </a:r>
            <a:r>
              <a:rPr sz="1501" dirty="0">
                <a:latin typeface="Courier New"/>
                <a:cs typeface="Courier New"/>
              </a:rPr>
              <a:t>playing</a:t>
            </a:r>
            <a:r>
              <a:rPr sz="1501" spc="-2" dirty="0">
                <a:latin typeface="Courier New"/>
                <a:cs typeface="Courier New"/>
              </a:rPr>
              <a:t> </a:t>
            </a:r>
            <a:r>
              <a:rPr sz="1501" dirty="0">
                <a:latin typeface="Courier New"/>
                <a:cs typeface="Courier New"/>
              </a:rPr>
              <a:t>Pac-</a:t>
            </a:r>
            <a:r>
              <a:rPr sz="1501" spc="-11" dirty="0">
                <a:latin typeface="Courier New"/>
                <a:cs typeface="Courier New"/>
              </a:rPr>
              <a:t>Man</a:t>
            </a:r>
            <a:endParaRPr sz="1501" dirty="0">
              <a:latin typeface="Courier New"/>
              <a:cs typeface="Courier New"/>
            </a:endParaRPr>
          </a:p>
          <a:p>
            <a:pPr>
              <a:lnSpc>
                <a:spcPct val="100000"/>
              </a:lnSpc>
            </a:pPr>
            <a:endParaRPr sz="1501" dirty="0">
              <a:latin typeface="Courier New"/>
              <a:cs typeface="Courier New"/>
            </a:endParaRPr>
          </a:p>
          <a:p>
            <a:pPr>
              <a:spcBef>
                <a:spcPts val="612"/>
              </a:spcBef>
            </a:pPr>
            <a:endParaRPr sz="1501" dirty="0">
              <a:latin typeface="Courier New"/>
              <a:cs typeface="Courier New"/>
            </a:endParaRPr>
          </a:p>
          <a:p>
            <a:pPr marL="5776" marR="2310">
              <a:lnSpc>
                <a:spcPct val="110300"/>
              </a:lnSpc>
            </a:pPr>
            <a:r>
              <a:rPr sz="1501" dirty="0">
                <a:latin typeface="Courier New"/>
                <a:cs typeface="Courier New"/>
              </a:rPr>
              <a:t>03&gt;</a:t>
            </a:r>
            <a:r>
              <a:rPr sz="1501" spc="-2" dirty="0">
                <a:latin typeface="Courier New"/>
                <a:cs typeface="Courier New"/>
              </a:rPr>
              <a:t> </a:t>
            </a:r>
            <a:r>
              <a:rPr sz="1501" dirty="0">
                <a:latin typeface="Courier New"/>
                <a:cs typeface="Courier New"/>
              </a:rPr>
              <a:t>Group</a:t>
            </a:r>
            <a:r>
              <a:rPr sz="1501" spc="-2" dirty="0">
                <a:latin typeface="Courier New"/>
                <a:cs typeface="Courier New"/>
              </a:rPr>
              <a:t> </a:t>
            </a:r>
            <a:r>
              <a:rPr sz="1501" dirty="0">
                <a:latin typeface="Courier New"/>
                <a:cs typeface="Courier New"/>
              </a:rPr>
              <a:t>similar</a:t>
            </a:r>
            <a:r>
              <a:rPr sz="1501" spc="-2" dirty="0">
                <a:latin typeface="Courier New"/>
                <a:cs typeface="Courier New"/>
              </a:rPr>
              <a:t> </a:t>
            </a:r>
            <a:r>
              <a:rPr sz="1501" dirty="0">
                <a:latin typeface="Courier New"/>
                <a:cs typeface="Courier New"/>
              </a:rPr>
              <a:t>iris</a:t>
            </a:r>
            <a:r>
              <a:rPr sz="1501" spc="-2" dirty="0">
                <a:latin typeface="Courier New"/>
                <a:cs typeface="Courier New"/>
              </a:rPr>
              <a:t> </a:t>
            </a:r>
            <a:r>
              <a:rPr sz="1501" dirty="0">
                <a:latin typeface="Courier New"/>
                <a:cs typeface="Courier New"/>
              </a:rPr>
              <a:t>flowers</a:t>
            </a:r>
            <a:r>
              <a:rPr sz="1501" spc="-2" dirty="0">
                <a:latin typeface="Courier New"/>
                <a:cs typeface="Courier New"/>
              </a:rPr>
              <a:t> </a:t>
            </a:r>
            <a:r>
              <a:rPr sz="1501" dirty="0">
                <a:latin typeface="Courier New"/>
                <a:cs typeface="Courier New"/>
              </a:rPr>
              <a:t>based</a:t>
            </a:r>
            <a:r>
              <a:rPr sz="1501" spc="-2" dirty="0">
                <a:latin typeface="Courier New"/>
                <a:cs typeface="Courier New"/>
              </a:rPr>
              <a:t> </a:t>
            </a:r>
            <a:r>
              <a:rPr sz="1501" dirty="0">
                <a:latin typeface="Courier New"/>
                <a:cs typeface="Courier New"/>
              </a:rPr>
              <a:t>on</a:t>
            </a:r>
            <a:r>
              <a:rPr sz="1501" spc="-2" dirty="0">
                <a:latin typeface="Courier New"/>
                <a:cs typeface="Courier New"/>
              </a:rPr>
              <a:t> </a:t>
            </a:r>
            <a:r>
              <a:rPr sz="1501" dirty="0">
                <a:latin typeface="Courier New"/>
                <a:cs typeface="Courier New"/>
              </a:rPr>
              <a:t>sepal</a:t>
            </a:r>
            <a:r>
              <a:rPr sz="1501" spc="-2" dirty="0">
                <a:latin typeface="Courier New"/>
                <a:cs typeface="Courier New"/>
              </a:rPr>
              <a:t> </a:t>
            </a:r>
            <a:r>
              <a:rPr sz="1501" dirty="0">
                <a:latin typeface="Courier New"/>
                <a:cs typeface="Courier New"/>
              </a:rPr>
              <a:t>and</a:t>
            </a:r>
            <a:r>
              <a:rPr sz="1501" spc="-2" dirty="0">
                <a:latin typeface="Courier New"/>
                <a:cs typeface="Courier New"/>
              </a:rPr>
              <a:t> </a:t>
            </a:r>
            <a:r>
              <a:rPr sz="1501" spc="-5" dirty="0">
                <a:latin typeface="Courier New"/>
                <a:cs typeface="Courier New"/>
              </a:rPr>
              <a:t>petal </a:t>
            </a:r>
            <a:r>
              <a:rPr sz="1501" dirty="0">
                <a:latin typeface="Courier New"/>
                <a:cs typeface="Courier New"/>
              </a:rPr>
              <a:t>length</a:t>
            </a:r>
            <a:r>
              <a:rPr sz="1501" spc="-2" dirty="0">
                <a:latin typeface="Courier New"/>
                <a:cs typeface="Courier New"/>
              </a:rPr>
              <a:t> </a:t>
            </a:r>
            <a:r>
              <a:rPr sz="1501" dirty="0">
                <a:latin typeface="Courier New"/>
                <a:cs typeface="Courier New"/>
              </a:rPr>
              <a:t>using</a:t>
            </a:r>
            <a:r>
              <a:rPr sz="1501" spc="-2" dirty="0">
                <a:latin typeface="Courier New"/>
                <a:cs typeface="Courier New"/>
              </a:rPr>
              <a:t> </a:t>
            </a:r>
            <a:r>
              <a:rPr sz="1501" dirty="0">
                <a:latin typeface="Courier New"/>
                <a:cs typeface="Courier New"/>
              </a:rPr>
              <a:t>an</a:t>
            </a:r>
            <a:r>
              <a:rPr sz="1501" spc="-2" dirty="0">
                <a:latin typeface="Courier New"/>
                <a:cs typeface="Courier New"/>
              </a:rPr>
              <a:t> </a:t>
            </a:r>
            <a:r>
              <a:rPr sz="1501" dirty="0">
                <a:latin typeface="Courier New"/>
                <a:cs typeface="Courier New"/>
              </a:rPr>
              <a:t>unlabelled</a:t>
            </a:r>
            <a:r>
              <a:rPr sz="1501" spc="-2" dirty="0">
                <a:latin typeface="Courier New"/>
                <a:cs typeface="Courier New"/>
              </a:rPr>
              <a:t> </a:t>
            </a:r>
            <a:r>
              <a:rPr sz="1501" spc="-5" dirty="0">
                <a:latin typeface="Courier New"/>
                <a:cs typeface="Courier New"/>
              </a:rPr>
              <a:t>dataset</a:t>
            </a:r>
            <a:endParaRPr sz="1501" dirty="0">
              <a:latin typeface="Courier New"/>
              <a:cs typeface="Courier New"/>
            </a:endParaRPr>
          </a:p>
          <a:p>
            <a:pPr>
              <a:spcBef>
                <a:spcPts val="957"/>
              </a:spcBef>
            </a:pPr>
            <a:endParaRPr sz="1501" dirty="0">
              <a:latin typeface="Courier New"/>
              <a:cs typeface="Courier New"/>
            </a:endParaRPr>
          </a:p>
          <a:p>
            <a:pPr marL="5776" marR="1145084">
              <a:lnSpc>
                <a:spcPct val="110300"/>
              </a:lnSpc>
              <a:spcBef>
                <a:spcPts val="2"/>
              </a:spcBef>
            </a:pPr>
            <a:r>
              <a:rPr sz="1501" dirty="0">
                <a:latin typeface="Courier New"/>
                <a:cs typeface="Courier New"/>
              </a:rPr>
              <a:t>04&gt;</a:t>
            </a:r>
            <a:r>
              <a:rPr sz="1501" spc="-2" dirty="0">
                <a:latin typeface="Courier New"/>
                <a:cs typeface="Courier New"/>
              </a:rPr>
              <a:t> </a:t>
            </a:r>
            <a:r>
              <a:rPr sz="1501" dirty="0">
                <a:latin typeface="Courier New"/>
                <a:cs typeface="Courier New"/>
              </a:rPr>
              <a:t>Music</a:t>
            </a:r>
            <a:r>
              <a:rPr sz="1501" spc="-2" dirty="0">
                <a:latin typeface="Courier New"/>
                <a:cs typeface="Courier New"/>
              </a:rPr>
              <a:t> </a:t>
            </a:r>
            <a:r>
              <a:rPr sz="1501" dirty="0">
                <a:latin typeface="Courier New"/>
                <a:cs typeface="Courier New"/>
              </a:rPr>
              <a:t>Genre</a:t>
            </a:r>
            <a:r>
              <a:rPr sz="1501" spc="-2" dirty="0">
                <a:latin typeface="Courier New"/>
                <a:cs typeface="Courier New"/>
              </a:rPr>
              <a:t> </a:t>
            </a:r>
            <a:r>
              <a:rPr sz="1501" dirty="0">
                <a:latin typeface="Courier New"/>
                <a:cs typeface="Courier New"/>
              </a:rPr>
              <a:t>classifier</a:t>
            </a:r>
            <a:r>
              <a:rPr sz="1501" spc="-2" dirty="0">
                <a:latin typeface="Courier New"/>
                <a:cs typeface="Courier New"/>
              </a:rPr>
              <a:t> </a:t>
            </a:r>
            <a:r>
              <a:rPr sz="1501" dirty="0">
                <a:latin typeface="Courier New"/>
                <a:cs typeface="Courier New"/>
              </a:rPr>
              <a:t>built</a:t>
            </a:r>
            <a:r>
              <a:rPr sz="1501" spc="-2" dirty="0">
                <a:latin typeface="Courier New"/>
                <a:cs typeface="Courier New"/>
              </a:rPr>
              <a:t> </a:t>
            </a:r>
            <a:r>
              <a:rPr sz="1501" dirty="0">
                <a:latin typeface="Courier New"/>
                <a:cs typeface="Courier New"/>
              </a:rPr>
              <a:t>on</a:t>
            </a:r>
            <a:r>
              <a:rPr sz="1501" spc="-2" dirty="0">
                <a:latin typeface="Courier New"/>
                <a:cs typeface="Courier New"/>
              </a:rPr>
              <a:t> </a:t>
            </a:r>
            <a:r>
              <a:rPr sz="1501" dirty="0">
                <a:latin typeface="Courier New"/>
                <a:cs typeface="Courier New"/>
              </a:rPr>
              <a:t>a</a:t>
            </a:r>
            <a:r>
              <a:rPr sz="1501" spc="-2" dirty="0">
                <a:latin typeface="Courier New"/>
                <a:cs typeface="Courier New"/>
              </a:rPr>
              <a:t> </a:t>
            </a:r>
            <a:r>
              <a:rPr sz="1501" spc="-5" dirty="0">
                <a:latin typeface="Courier New"/>
                <a:cs typeface="Courier New"/>
              </a:rPr>
              <a:t>largely </a:t>
            </a:r>
            <a:r>
              <a:rPr sz="1501" dirty="0">
                <a:latin typeface="Courier New"/>
                <a:cs typeface="Courier New"/>
              </a:rPr>
              <a:t>unlabelled</a:t>
            </a:r>
            <a:r>
              <a:rPr sz="1501" spc="-2" dirty="0">
                <a:latin typeface="Courier New"/>
                <a:cs typeface="Courier New"/>
              </a:rPr>
              <a:t> </a:t>
            </a:r>
            <a:r>
              <a:rPr sz="1501" spc="-5" dirty="0">
                <a:latin typeface="Courier New"/>
                <a:cs typeface="Courier New"/>
              </a:rPr>
              <a:t>dataset.</a:t>
            </a:r>
            <a:endParaRPr sz="1501" dirty="0">
              <a:latin typeface="Courier New"/>
              <a:cs typeface="Courier New"/>
            </a:endParaRPr>
          </a:p>
        </p:txBody>
      </p:sp>
      <p:graphicFrame>
        <p:nvGraphicFramePr>
          <p:cNvPr id="9" name="object 9"/>
          <p:cNvGraphicFramePr>
            <a:graphicFrameLocks noGrp="1"/>
          </p:cNvGraphicFramePr>
          <p:nvPr>
            <p:extLst>
              <p:ext uri="{D42A27DB-BD31-4B8C-83A1-F6EECF244321}">
                <p14:modId xmlns:p14="http://schemas.microsoft.com/office/powerpoint/2010/main" val="2374589636"/>
              </p:ext>
            </p:extLst>
          </p:nvPr>
        </p:nvGraphicFramePr>
        <p:xfrm>
          <a:off x="523686" y="2279534"/>
          <a:ext cx="5496113" cy="503700"/>
        </p:xfrm>
        <a:graphic>
          <a:graphicData uri="http://schemas.openxmlformats.org/drawingml/2006/table">
            <a:tbl>
              <a:tblPr firstRow="1" bandRow="1">
                <a:tableStyleId>{2D5ABB26-0587-4C30-8999-92F81FD0307C}</a:tableStyleId>
              </a:tblPr>
              <a:tblGrid>
                <a:gridCol w="1692391">
                  <a:extLst>
                    <a:ext uri="{9D8B030D-6E8A-4147-A177-3AD203B41FA5}">
                      <a16:colId xmlns:a16="http://schemas.microsoft.com/office/drawing/2014/main" val="20000"/>
                    </a:ext>
                  </a:extLst>
                </a:gridCol>
                <a:gridCol w="1738835">
                  <a:extLst>
                    <a:ext uri="{9D8B030D-6E8A-4147-A177-3AD203B41FA5}">
                      <a16:colId xmlns:a16="http://schemas.microsoft.com/office/drawing/2014/main" val="20001"/>
                    </a:ext>
                  </a:extLst>
                </a:gridCol>
                <a:gridCol w="993531">
                  <a:extLst>
                    <a:ext uri="{9D8B030D-6E8A-4147-A177-3AD203B41FA5}">
                      <a16:colId xmlns:a16="http://schemas.microsoft.com/office/drawing/2014/main" val="20002"/>
                    </a:ext>
                  </a:extLst>
                </a:gridCol>
                <a:gridCol w="621035">
                  <a:extLst>
                    <a:ext uri="{9D8B030D-6E8A-4147-A177-3AD203B41FA5}">
                      <a16:colId xmlns:a16="http://schemas.microsoft.com/office/drawing/2014/main" val="20003"/>
                    </a:ext>
                  </a:extLst>
                </a:gridCol>
                <a:gridCol w="450321">
                  <a:extLst>
                    <a:ext uri="{9D8B030D-6E8A-4147-A177-3AD203B41FA5}">
                      <a16:colId xmlns:a16="http://schemas.microsoft.com/office/drawing/2014/main" val="20004"/>
                    </a:ext>
                  </a:extLst>
                </a:gridCol>
              </a:tblGrid>
              <a:tr h="251850">
                <a:tc>
                  <a:txBody>
                    <a:bodyPr/>
                    <a:lstStyle/>
                    <a:p>
                      <a:pPr marL="31750">
                        <a:lnSpc>
                          <a:spcPct val="100000"/>
                        </a:lnSpc>
                        <a:spcBef>
                          <a:spcPts val="60"/>
                        </a:spcBef>
                      </a:pPr>
                      <a:r>
                        <a:rPr sz="1500" dirty="0">
                          <a:solidFill>
                            <a:schemeClr val="tx1"/>
                          </a:solidFill>
                          <a:latin typeface="Courier New"/>
                          <a:cs typeface="Courier New"/>
                        </a:rPr>
                        <a:t>01&gt;</a:t>
                      </a:r>
                      <a:r>
                        <a:rPr sz="1500" spc="-5" dirty="0">
                          <a:solidFill>
                            <a:schemeClr val="tx1"/>
                          </a:solidFill>
                          <a:latin typeface="Courier New"/>
                          <a:cs typeface="Courier New"/>
                        </a:rPr>
                        <a:t> </a:t>
                      </a:r>
                      <a:r>
                        <a:rPr sz="1500" dirty="0">
                          <a:solidFill>
                            <a:schemeClr val="tx1"/>
                          </a:solidFill>
                          <a:latin typeface="Courier New"/>
                          <a:cs typeface="Courier New"/>
                        </a:rPr>
                        <a:t>System</a:t>
                      </a:r>
                      <a:r>
                        <a:rPr sz="1500" spc="-5" dirty="0">
                          <a:solidFill>
                            <a:schemeClr val="tx1"/>
                          </a:solidFill>
                          <a:latin typeface="Courier New"/>
                          <a:cs typeface="Courier New"/>
                        </a:rPr>
                        <a:t> </a:t>
                      </a:r>
                      <a:r>
                        <a:rPr sz="1500" spc="-25" dirty="0">
                          <a:solidFill>
                            <a:schemeClr val="tx1"/>
                          </a:solidFill>
                          <a:latin typeface="Courier New"/>
                          <a:cs typeface="Courier New"/>
                        </a:rPr>
                        <a:t>to</a:t>
                      </a:r>
                      <a:endParaRPr sz="1500">
                        <a:solidFill>
                          <a:schemeClr val="tx1"/>
                        </a:solidFill>
                        <a:latin typeface="Courier New"/>
                        <a:cs typeface="Courier New"/>
                      </a:endParaRPr>
                    </a:p>
                  </a:txBody>
                  <a:tcPr marL="0" marR="0" marT="3466" marB="0"/>
                </a:tc>
                <a:tc>
                  <a:txBody>
                    <a:bodyPr/>
                    <a:lstStyle/>
                    <a:p>
                      <a:pPr algn="ctr">
                        <a:lnSpc>
                          <a:spcPct val="100000"/>
                        </a:lnSpc>
                        <a:spcBef>
                          <a:spcPts val="60"/>
                        </a:spcBef>
                      </a:pPr>
                      <a:r>
                        <a:rPr sz="1500" spc="-10" dirty="0">
                          <a:solidFill>
                            <a:schemeClr val="tx1"/>
                          </a:solidFill>
                          <a:latin typeface="Courier New"/>
                          <a:cs typeface="Courier New"/>
                        </a:rPr>
                        <a:t>differentiate</a:t>
                      </a:r>
                      <a:endParaRPr sz="1500" dirty="0">
                        <a:solidFill>
                          <a:schemeClr val="tx1"/>
                        </a:solidFill>
                        <a:latin typeface="Courier New"/>
                        <a:cs typeface="Courier New"/>
                      </a:endParaRPr>
                    </a:p>
                  </a:txBody>
                  <a:tcPr marL="0" marR="0" marT="3466" marB="0"/>
                </a:tc>
                <a:tc>
                  <a:txBody>
                    <a:bodyPr/>
                    <a:lstStyle/>
                    <a:p>
                      <a:pPr algn="ctr">
                        <a:lnSpc>
                          <a:spcPct val="100000"/>
                        </a:lnSpc>
                        <a:spcBef>
                          <a:spcPts val="60"/>
                        </a:spcBef>
                      </a:pPr>
                      <a:r>
                        <a:rPr sz="1500" spc="-10" dirty="0">
                          <a:solidFill>
                            <a:schemeClr val="tx1"/>
                          </a:solidFill>
                          <a:latin typeface="Courier New"/>
                          <a:cs typeface="Courier New"/>
                        </a:rPr>
                        <a:t>between</a:t>
                      </a:r>
                      <a:endParaRPr sz="1500">
                        <a:solidFill>
                          <a:schemeClr val="tx1"/>
                        </a:solidFill>
                        <a:latin typeface="Courier New"/>
                        <a:cs typeface="Courier New"/>
                      </a:endParaRPr>
                    </a:p>
                  </a:txBody>
                  <a:tcPr marL="0" marR="0" marT="3466" marB="0"/>
                </a:tc>
                <a:tc>
                  <a:txBody>
                    <a:bodyPr/>
                    <a:lstStyle/>
                    <a:p>
                      <a:pPr marL="125095">
                        <a:lnSpc>
                          <a:spcPct val="100000"/>
                        </a:lnSpc>
                        <a:spcBef>
                          <a:spcPts val="60"/>
                        </a:spcBef>
                      </a:pPr>
                      <a:r>
                        <a:rPr sz="1500" spc="-20" dirty="0">
                          <a:solidFill>
                            <a:schemeClr val="tx1"/>
                          </a:solidFill>
                          <a:latin typeface="Courier New"/>
                          <a:cs typeface="Courier New"/>
                        </a:rPr>
                        <a:t>cat</a:t>
                      </a:r>
                      <a:r>
                        <a:rPr lang="en-US" sz="1500" spc="-20" dirty="0">
                          <a:solidFill>
                            <a:schemeClr val="tx1"/>
                          </a:solidFill>
                          <a:latin typeface="Courier New"/>
                          <a:cs typeface="Courier New"/>
                        </a:rPr>
                        <a:t>s</a:t>
                      </a:r>
                      <a:endParaRPr sz="1500" dirty="0">
                        <a:solidFill>
                          <a:schemeClr val="tx1"/>
                        </a:solidFill>
                        <a:latin typeface="Courier New"/>
                        <a:cs typeface="Courier New"/>
                      </a:endParaRPr>
                    </a:p>
                  </a:txBody>
                  <a:tcPr marL="0" marR="0" marT="3466" marB="0"/>
                </a:tc>
                <a:tc>
                  <a:txBody>
                    <a:bodyPr/>
                    <a:lstStyle/>
                    <a:p>
                      <a:pPr marL="125095">
                        <a:lnSpc>
                          <a:spcPct val="100000"/>
                        </a:lnSpc>
                        <a:spcBef>
                          <a:spcPts val="60"/>
                        </a:spcBef>
                      </a:pPr>
                      <a:r>
                        <a:rPr sz="1500" spc="-25" dirty="0">
                          <a:solidFill>
                            <a:schemeClr val="tx1"/>
                          </a:solidFill>
                          <a:latin typeface="Courier New"/>
                          <a:cs typeface="Courier New"/>
                        </a:rPr>
                        <a:t>an</a:t>
                      </a:r>
                      <a:endParaRPr sz="1500" dirty="0">
                        <a:solidFill>
                          <a:schemeClr val="tx1"/>
                        </a:solidFill>
                        <a:latin typeface="Courier New"/>
                        <a:cs typeface="Courier New"/>
                      </a:endParaRPr>
                    </a:p>
                  </a:txBody>
                  <a:tcPr marL="0" marR="0" marT="3466" marB="0"/>
                </a:tc>
                <a:extLst>
                  <a:ext uri="{0D108BD9-81ED-4DB2-BD59-A6C34878D82A}">
                    <a16:rowId xmlns:a16="http://schemas.microsoft.com/office/drawing/2014/main" val="10000"/>
                  </a:ext>
                </a:extLst>
              </a:tr>
              <a:tr h="251850">
                <a:tc>
                  <a:txBody>
                    <a:bodyPr/>
                    <a:lstStyle/>
                    <a:p>
                      <a:pPr marL="31750">
                        <a:lnSpc>
                          <a:spcPct val="100000"/>
                        </a:lnSpc>
                        <a:spcBef>
                          <a:spcPts val="70"/>
                        </a:spcBef>
                      </a:pPr>
                      <a:r>
                        <a:rPr sz="1500" dirty="0">
                          <a:solidFill>
                            <a:schemeClr val="tx1"/>
                          </a:solidFill>
                          <a:latin typeface="Courier New"/>
                          <a:cs typeface="Courier New"/>
                        </a:rPr>
                        <a:t>dogs,</a:t>
                      </a:r>
                      <a:r>
                        <a:rPr sz="1500" spc="-5" dirty="0">
                          <a:solidFill>
                            <a:schemeClr val="tx1"/>
                          </a:solidFill>
                          <a:latin typeface="Courier New"/>
                          <a:cs typeface="Courier New"/>
                        </a:rPr>
                        <a:t> </a:t>
                      </a:r>
                      <a:r>
                        <a:rPr sz="1500" spc="-10" dirty="0">
                          <a:solidFill>
                            <a:schemeClr val="tx1"/>
                          </a:solidFill>
                          <a:latin typeface="Courier New"/>
                          <a:cs typeface="Courier New"/>
                        </a:rPr>
                        <a:t>trained</a:t>
                      </a:r>
                      <a:endParaRPr sz="1500">
                        <a:solidFill>
                          <a:schemeClr val="tx1"/>
                        </a:solidFill>
                        <a:latin typeface="Courier New"/>
                        <a:cs typeface="Courier New"/>
                      </a:endParaRPr>
                    </a:p>
                  </a:txBody>
                  <a:tcPr marL="0" marR="0" marT="4043" marB="0"/>
                </a:tc>
                <a:tc>
                  <a:txBody>
                    <a:bodyPr/>
                    <a:lstStyle/>
                    <a:p>
                      <a:pPr algn="ctr">
                        <a:lnSpc>
                          <a:spcPct val="100000"/>
                        </a:lnSpc>
                        <a:spcBef>
                          <a:spcPts val="70"/>
                        </a:spcBef>
                      </a:pPr>
                      <a:r>
                        <a:rPr sz="1500" dirty="0">
                          <a:solidFill>
                            <a:schemeClr val="tx1"/>
                          </a:solidFill>
                          <a:latin typeface="Courier New"/>
                          <a:cs typeface="Courier New"/>
                        </a:rPr>
                        <a:t>on</a:t>
                      </a:r>
                      <a:r>
                        <a:rPr sz="1500" spc="-5" dirty="0">
                          <a:solidFill>
                            <a:schemeClr val="tx1"/>
                          </a:solidFill>
                          <a:latin typeface="Courier New"/>
                          <a:cs typeface="Courier New"/>
                        </a:rPr>
                        <a:t> </a:t>
                      </a:r>
                      <a:r>
                        <a:rPr sz="1500" dirty="0">
                          <a:solidFill>
                            <a:schemeClr val="tx1"/>
                          </a:solidFill>
                          <a:latin typeface="Courier New"/>
                          <a:cs typeface="Courier New"/>
                        </a:rPr>
                        <a:t>a</a:t>
                      </a:r>
                      <a:r>
                        <a:rPr sz="1500" spc="-5" dirty="0">
                          <a:solidFill>
                            <a:schemeClr val="tx1"/>
                          </a:solidFill>
                          <a:latin typeface="Courier New"/>
                          <a:cs typeface="Courier New"/>
                        </a:rPr>
                        <a:t> </a:t>
                      </a:r>
                      <a:r>
                        <a:rPr sz="1500" spc="-10" dirty="0">
                          <a:solidFill>
                            <a:schemeClr val="tx1"/>
                          </a:solidFill>
                          <a:latin typeface="Courier New"/>
                          <a:cs typeface="Courier New"/>
                        </a:rPr>
                        <a:t>labelled</a:t>
                      </a:r>
                      <a:endParaRPr sz="1500">
                        <a:solidFill>
                          <a:schemeClr val="tx1"/>
                        </a:solidFill>
                        <a:latin typeface="Courier New"/>
                        <a:cs typeface="Courier New"/>
                      </a:endParaRPr>
                    </a:p>
                  </a:txBody>
                  <a:tcPr marL="0" marR="0" marT="4043" marB="0"/>
                </a:tc>
                <a:tc>
                  <a:txBody>
                    <a:bodyPr/>
                    <a:lstStyle/>
                    <a:p>
                      <a:pPr algn="ctr">
                        <a:lnSpc>
                          <a:spcPct val="100000"/>
                        </a:lnSpc>
                        <a:spcBef>
                          <a:spcPts val="70"/>
                        </a:spcBef>
                      </a:pPr>
                      <a:r>
                        <a:rPr sz="1500" spc="-10" dirty="0">
                          <a:solidFill>
                            <a:schemeClr val="tx1"/>
                          </a:solidFill>
                          <a:latin typeface="Courier New"/>
                          <a:cs typeface="Courier New"/>
                        </a:rPr>
                        <a:t>dataset</a:t>
                      </a:r>
                      <a:endParaRPr sz="1500">
                        <a:solidFill>
                          <a:schemeClr val="tx1"/>
                        </a:solidFill>
                        <a:latin typeface="Courier New"/>
                        <a:cs typeface="Courier New"/>
                      </a:endParaRPr>
                    </a:p>
                  </a:txBody>
                  <a:tcPr marL="0" marR="0" marT="4043" marB="0"/>
                </a:tc>
                <a:tc>
                  <a:txBody>
                    <a:bodyPr/>
                    <a:lstStyle/>
                    <a:p>
                      <a:pPr>
                        <a:lnSpc>
                          <a:spcPct val="100000"/>
                        </a:lnSpc>
                      </a:pPr>
                      <a:endParaRPr sz="1500">
                        <a:solidFill>
                          <a:schemeClr val="tx1"/>
                        </a:solidFill>
                        <a:latin typeface="Times New Roman"/>
                        <a:cs typeface="Times New Roman"/>
                      </a:endParaRPr>
                    </a:p>
                  </a:txBody>
                  <a:tcPr marL="0" marR="0" marT="0" marB="0"/>
                </a:tc>
                <a:tc>
                  <a:txBody>
                    <a:bodyPr/>
                    <a:lstStyle/>
                    <a:p>
                      <a:pPr>
                        <a:lnSpc>
                          <a:spcPct val="100000"/>
                        </a:lnSpc>
                      </a:pPr>
                      <a:endParaRPr sz="1500" dirty="0">
                        <a:solidFill>
                          <a:schemeClr val="tx1"/>
                        </a:solidFill>
                        <a:latin typeface="Times New Roman"/>
                        <a:cs typeface="Times New Roman"/>
                      </a:endParaRPr>
                    </a:p>
                  </a:txBody>
                  <a:tcPr marL="0" marR="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422973" y="1159689"/>
            <a:ext cx="6298269" cy="307612"/>
          </a:xfrm>
          <a:prstGeom prst="rect">
            <a:avLst/>
          </a:prstGeom>
        </p:spPr>
        <p:txBody>
          <a:bodyPr vert="horz" wrap="square" lIns="0" tIns="5488" rIns="0" bIns="0" rtlCol="0">
            <a:spAutoFit/>
          </a:bodyPr>
          <a:lstStyle/>
          <a:p>
            <a:pPr marL="1934369" marR="2310" indent="-1928882">
              <a:lnSpc>
                <a:spcPct val="110600"/>
              </a:lnSpc>
              <a:spcBef>
                <a:spcPts val="43"/>
              </a:spcBef>
            </a:pPr>
            <a:r>
              <a:rPr sz="1865" dirty="0"/>
              <a:t>TASK</a:t>
            </a:r>
            <a:r>
              <a:rPr sz="1865" spc="5" dirty="0"/>
              <a:t>  </a:t>
            </a:r>
            <a:r>
              <a:rPr sz="1865" dirty="0"/>
              <a:t>Classify</a:t>
            </a:r>
            <a:r>
              <a:rPr sz="1865" spc="5" dirty="0"/>
              <a:t> </a:t>
            </a:r>
            <a:r>
              <a:rPr sz="1865" dirty="0"/>
              <a:t>the</a:t>
            </a:r>
            <a:r>
              <a:rPr sz="1865" spc="5" dirty="0"/>
              <a:t> </a:t>
            </a:r>
            <a:r>
              <a:rPr sz="1865" dirty="0"/>
              <a:t>following</a:t>
            </a:r>
            <a:r>
              <a:rPr sz="1865" spc="5" dirty="0"/>
              <a:t> </a:t>
            </a:r>
            <a:r>
              <a:rPr sz="1865" dirty="0"/>
              <a:t>into</a:t>
            </a:r>
            <a:r>
              <a:rPr sz="1865" spc="5" dirty="0"/>
              <a:t> </a:t>
            </a:r>
            <a:r>
              <a:rPr sz="1865" dirty="0"/>
              <a:t>the</a:t>
            </a:r>
            <a:r>
              <a:rPr sz="1865" spc="5" dirty="0"/>
              <a:t> </a:t>
            </a:r>
            <a:r>
              <a:rPr sz="1865" spc="-9" dirty="0"/>
              <a:t>most </a:t>
            </a:r>
            <a:r>
              <a:rPr sz="1865" dirty="0"/>
              <a:t>relevant</a:t>
            </a:r>
            <a:r>
              <a:rPr sz="1865" spc="5" dirty="0"/>
              <a:t> </a:t>
            </a:r>
            <a:r>
              <a:rPr sz="1865" spc="-5" dirty="0"/>
              <a:t>category</a:t>
            </a:r>
            <a:endParaRPr sz="1865" dirty="0"/>
          </a:p>
        </p:txBody>
      </p:sp>
      <p:sp>
        <p:nvSpPr>
          <p:cNvPr id="8" name="object 8"/>
          <p:cNvSpPr txBox="1"/>
          <p:nvPr/>
        </p:nvSpPr>
        <p:spPr>
          <a:xfrm>
            <a:off x="532351" y="3417968"/>
            <a:ext cx="4926669" cy="236502"/>
          </a:xfrm>
          <a:prstGeom prst="rect">
            <a:avLst/>
          </a:prstGeom>
        </p:spPr>
        <p:txBody>
          <a:bodyPr vert="horz" wrap="square" lIns="0" tIns="5488" rIns="0" bIns="0" rtlCol="0">
            <a:spAutoFit/>
          </a:bodyPr>
          <a:lstStyle/>
          <a:p>
            <a:pPr marL="5776">
              <a:spcBef>
                <a:spcPts val="43"/>
              </a:spcBef>
            </a:pPr>
            <a:r>
              <a:rPr sz="1501" dirty="0">
                <a:latin typeface="Courier New"/>
                <a:cs typeface="Courier New"/>
              </a:rPr>
              <a:t>02&gt;</a:t>
            </a:r>
            <a:r>
              <a:rPr sz="1501" spc="-2" dirty="0">
                <a:latin typeface="Courier New"/>
                <a:cs typeface="Courier New"/>
              </a:rPr>
              <a:t> </a:t>
            </a:r>
            <a:r>
              <a:rPr sz="1501" dirty="0">
                <a:latin typeface="Courier New"/>
                <a:cs typeface="Courier New"/>
              </a:rPr>
              <a:t>An</a:t>
            </a:r>
            <a:r>
              <a:rPr sz="1501" spc="-2" dirty="0">
                <a:latin typeface="Courier New"/>
                <a:cs typeface="Courier New"/>
              </a:rPr>
              <a:t> </a:t>
            </a:r>
            <a:r>
              <a:rPr sz="1501" dirty="0">
                <a:latin typeface="Courier New"/>
                <a:cs typeface="Courier New"/>
              </a:rPr>
              <a:t>AI</a:t>
            </a:r>
            <a:r>
              <a:rPr sz="1501" spc="-2" dirty="0">
                <a:latin typeface="Courier New"/>
                <a:cs typeface="Courier New"/>
              </a:rPr>
              <a:t> </a:t>
            </a:r>
            <a:r>
              <a:rPr sz="1501" dirty="0">
                <a:latin typeface="Courier New"/>
                <a:cs typeface="Courier New"/>
              </a:rPr>
              <a:t>system</a:t>
            </a:r>
            <a:r>
              <a:rPr sz="1501" spc="-2" dirty="0">
                <a:latin typeface="Courier New"/>
                <a:cs typeface="Courier New"/>
              </a:rPr>
              <a:t> </a:t>
            </a:r>
            <a:r>
              <a:rPr sz="1501" dirty="0">
                <a:latin typeface="Courier New"/>
                <a:cs typeface="Courier New"/>
              </a:rPr>
              <a:t>capable</a:t>
            </a:r>
            <a:r>
              <a:rPr sz="1501" spc="-2" dirty="0">
                <a:latin typeface="Courier New"/>
                <a:cs typeface="Courier New"/>
              </a:rPr>
              <a:t> </a:t>
            </a:r>
            <a:r>
              <a:rPr sz="1501" dirty="0">
                <a:latin typeface="Courier New"/>
                <a:cs typeface="Courier New"/>
              </a:rPr>
              <a:t>of</a:t>
            </a:r>
            <a:r>
              <a:rPr sz="1501" spc="-2" dirty="0">
                <a:latin typeface="Courier New"/>
                <a:cs typeface="Courier New"/>
              </a:rPr>
              <a:t> </a:t>
            </a:r>
            <a:r>
              <a:rPr sz="1501" dirty="0">
                <a:latin typeface="Courier New"/>
                <a:cs typeface="Courier New"/>
              </a:rPr>
              <a:t>playing</a:t>
            </a:r>
            <a:r>
              <a:rPr sz="1501" spc="-2" dirty="0">
                <a:latin typeface="Courier New"/>
                <a:cs typeface="Courier New"/>
              </a:rPr>
              <a:t> </a:t>
            </a:r>
            <a:r>
              <a:rPr sz="1501" dirty="0">
                <a:latin typeface="Courier New"/>
                <a:cs typeface="Courier New"/>
              </a:rPr>
              <a:t>Pac-</a:t>
            </a:r>
            <a:r>
              <a:rPr sz="1501" spc="-11" dirty="0">
                <a:latin typeface="Courier New"/>
                <a:cs typeface="Courier New"/>
              </a:rPr>
              <a:t>Man</a:t>
            </a:r>
            <a:endParaRPr sz="1501" dirty="0">
              <a:latin typeface="Courier New"/>
              <a:cs typeface="Courier New"/>
            </a:endParaRPr>
          </a:p>
        </p:txBody>
      </p:sp>
      <p:sp>
        <p:nvSpPr>
          <p:cNvPr id="9" name="object 9"/>
          <p:cNvSpPr txBox="1"/>
          <p:nvPr/>
        </p:nvSpPr>
        <p:spPr>
          <a:xfrm>
            <a:off x="532351" y="2253755"/>
            <a:ext cx="5040753" cy="508149"/>
          </a:xfrm>
          <a:prstGeom prst="rect">
            <a:avLst/>
          </a:prstGeom>
        </p:spPr>
        <p:txBody>
          <a:bodyPr vert="horz" wrap="square" lIns="0" tIns="5776" rIns="0" bIns="0" rtlCol="0">
            <a:spAutoFit/>
          </a:bodyPr>
          <a:lstStyle/>
          <a:p>
            <a:pPr marL="5776" marR="2310">
              <a:lnSpc>
                <a:spcPct val="110300"/>
              </a:lnSpc>
              <a:spcBef>
                <a:spcPts val="45"/>
              </a:spcBef>
            </a:pPr>
            <a:r>
              <a:rPr sz="1501" dirty="0">
                <a:latin typeface="Courier New"/>
                <a:cs typeface="Courier New"/>
              </a:rPr>
              <a:t>01&gt;</a:t>
            </a:r>
            <a:r>
              <a:rPr sz="1501" spc="-2" dirty="0">
                <a:latin typeface="Courier New"/>
                <a:cs typeface="Courier New"/>
              </a:rPr>
              <a:t> </a:t>
            </a:r>
            <a:r>
              <a:rPr sz="1501" dirty="0">
                <a:latin typeface="Courier New"/>
                <a:cs typeface="Courier New"/>
              </a:rPr>
              <a:t>System</a:t>
            </a:r>
            <a:r>
              <a:rPr sz="1501" spc="-2" dirty="0">
                <a:latin typeface="Courier New"/>
                <a:cs typeface="Courier New"/>
              </a:rPr>
              <a:t> </a:t>
            </a:r>
            <a:r>
              <a:rPr sz="1501" dirty="0">
                <a:latin typeface="Courier New"/>
                <a:cs typeface="Courier New"/>
              </a:rPr>
              <a:t>to</a:t>
            </a:r>
            <a:r>
              <a:rPr sz="1501" spc="-2" dirty="0">
                <a:latin typeface="Courier New"/>
                <a:cs typeface="Courier New"/>
              </a:rPr>
              <a:t> </a:t>
            </a:r>
            <a:r>
              <a:rPr sz="1501" dirty="0">
                <a:latin typeface="Courier New"/>
                <a:cs typeface="Courier New"/>
              </a:rPr>
              <a:t>differentiate</a:t>
            </a:r>
            <a:r>
              <a:rPr sz="1501" spc="-2" dirty="0">
                <a:latin typeface="Courier New"/>
                <a:cs typeface="Courier New"/>
              </a:rPr>
              <a:t> </a:t>
            </a:r>
            <a:r>
              <a:rPr sz="1501" dirty="0">
                <a:latin typeface="Courier New"/>
                <a:cs typeface="Courier New"/>
              </a:rPr>
              <a:t>between</a:t>
            </a:r>
            <a:r>
              <a:rPr sz="1501" spc="-2" dirty="0">
                <a:latin typeface="Courier New"/>
                <a:cs typeface="Courier New"/>
              </a:rPr>
              <a:t> </a:t>
            </a:r>
            <a:r>
              <a:rPr sz="1501" dirty="0">
                <a:latin typeface="Courier New"/>
                <a:cs typeface="Courier New"/>
              </a:rPr>
              <a:t>cats</a:t>
            </a:r>
            <a:r>
              <a:rPr sz="1501" spc="-2" dirty="0">
                <a:latin typeface="Courier New"/>
                <a:cs typeface="Courier New"/>
              </a:rPr>
              <a:t> </a:t>
            </a:r>
            <a:r>
              <a:rPr sz="1501" spc="-11" dirty="0">
                <a:latin typeface="Courier New"/>
                <a:cs typeface="Courier New"/>
              </a:rPr>
              <a:t>and </a:t>
            </a:r>
            <a:r>
              <a:rPr sz="1501" dirty="0">
                <a:latin typeface="Courier New"/>
                <a:cs typeface="Courier New"/>
              </a:rPr>
              <a:t>dogs,</a:t>
            </a:r>
            <a:r>
              <a:rPr sz="1501" spc="-2" dirty="0">
                <a:latin typeface="Courier New"/>
                <a:cs typeface="Courier New"/>
              </a:rPr>
              <a:t> </a:t>
            </a:r>
            <a:r>
              <a:rPr sz="1501" dirty="0">
                <a:latin typeface="Courier New"/>
                <a:cs typeface="Courier New"/>
              </a:rPr>
              <a:t>trained</a:t>
            </a:r>
            <a:r>
              <a:rPr sz="1501" spc="-2" dirty="0">
                <a:latin typeface="Courier New"/>
                <a:cs typeface="Courier New"/>
              </a:rPr>
              <a:t> </a:t>
            </a:r>
            <a:r>
              <a:rPr sz="1501" dirty="0">
                <a:latin typeface="Courier New"/>
                <a:cs typeface="Courier New"/>
              </a:rPr>
              <a:t>on</a:t>
            </a:r>
            <a:r>
              <a:rPr sz="1501" spc="-2" dirty="0">
                <a:latin typeface="Courier New"/>
                <a:cs typeface="Courier New"/>
              </a:rPr>
              <a:t> </a:t>
            </a:r>
            <a:r>
              <a:rPr sz="1501" dirty="0">
                <a:latin typeface="Courier New"/>
                <a:cs typeface="Courier New"/>
              </a:rPr>
              <a:t>a</a:t>
            </a:r>
            <a:r>
              <a:rPr sz="1501" spc="-2" dirty="0">
                <a:latin typeface="Courier New"/>
                <a:cs typeface="Courier New"/>
              </a:rPr>
              <a:t> </a:t>
            </a:r>
            <a:r>
              <a:rPr sz="1501" dirty="0">
                <a:latin typeface="Courier New"/>
                <a:cs typeface="Courier New"/>
              </a:rPr>
              <a:t>labelled</a:t>
            </a:r>
            <a:r>
              <a:rPr sz="1501" spc="-2" dirty="0">
                <a:latin typeface="Courier New"/>
                <a:cs typeface="Courier New"/>
              </a:rPr>
              <a:t> </a:t>
            </a:r>
            <a:r>
              <a:rPr sz="1501" spc="-5" dirty="0">
                <a:latin typeface="Courier New"/>
                <a:cs typeface="Courier New"/>
              </a:rPr>
              <a:t>dataset</a:t>
            </a:r>
            <a:endParaRPr sz="1501" dirty="0">
              <a:latin typeface="Courier New"/>
              <a:cs typeface="Courier New"/>
            </a:endParaRPr>
          </a:p>
        </p:txBody>
      </p:sp>
      <p:sp>
        <p:nvSpPr>
          <p:cNvPr id="10" name="object 10"/>
          <p:cNvSpPr txBox="1"/>
          <p:nvPr/>
        </p:nvSpPr>
        <p:spPr>
          <a:xfrm>
            <a:off x="532351" y="4179749"/>
            <a:ext cx="6298269" cy="236502"/>
          </a:xfrm>
          <a:prstGeom prst="rect">
            <a:avLst/>
          </a:prstGeom>
        </p:spPr>
        <p:txBody>
          <a:bodyPr vert="horz" wrap="square" lIns="0" tIns="5488" rIns="0" bIns="0" rtlCol="0">
            <a:spAutoFit/>
          </a:bodyPr>
          <a:lstStyle/>
          <a:p>
            <a:pPr marL="5776">
              <a:spcBef>
                <a:spcPts val="43"/>
              </a:spcBef>
            </a:pPr>
            <a:r>
              <a:rPr sz="1501" dirty="0">
                <a:latin typeface="Courier New"/>
                <a:cs typeface="Courier New"/>
              </a:rPr>
              <a:t>03&gt;</a:t>
            </a:r>
            <a:r>
              <a:rPr sz="1501" spc="-2" dirty="0">
                <a:latin typeface="Courier New"/>
                <a:cs typeface="Courier New"/>
              </a:rPr>
              <a:t> </a:t>
            </a:r>
            <a:r>
              <a:rPr sz="1501" dirty="0">
                <a:latin typeface="Courier New"/>
                <a:cs typeface="Courier New"/>
              </a:rPr>
              <a:t>Group</a:t>
            </a:r>
            <a:r>
              <a:rPr sz="1501" spc="-2" dirty="0">
                <a:latin typeface="Courier New"/>
                <a:cs typeface="Courier New"/>
              </a:rPr>
              <a:t> </a:t>
            </a:r>
            <a:r>
              <a:rPr sz="1501" dirty="0">
                <a:latin typeface="Courier New"/>
                <a:cs typeface="Courier New"/>
              </a:rPr>
              <a:t>similar</a:t>
            </a:r>
            <a:r>
              <a:rPr sz="1501" spc="-2" dirty="0">
                <a:latin typeface="Courier New"/>
                <a:cs typeface="Courier New"/>
              </a:rPr>
              <a:t> </a:t>
            </a:r>
            <a:r>
              <a:rPr sz="1501" dirty="0">
                <a:latin typeface="Courier New"/>
                <a:cs typeface="Courier New"/>
              </a:rPr>
              <a:t>iris</a:t>
            </a:r>
            <a:r>
              <a:rPr sz="1501" spc="-2" dirty="0">
                <a:latin typeface="Courier New"/>
                <a:cs typeface="Courier New"/>
              </a:rPr>
              <a:t> </a:t>
            </a:r>
            <a:r>
              <a:rPr sz="1501" dirty="0">
                <a:latin typeface="Courier New"/>
                <a:cs typeface="Courier New"/>
              </a:rPr>
              <a:t>flowers</a:t>
            </a:r>
            <a:r>
              <a:rPr sz="1501" spc="-2" dirty="0">
                <a:latin typeface="Courier New"/>
                <a:cs typeface="Courier New"/>
              </a:rPr>
              <a:t> </a:t>
            </a:r>
            <a:r>
              <a:rPr sz="1501" dirty="0">
                <a:latin typeface="Courier New"/>
                <a:cs typeface="Courier New"/>
              </a:rPr>
              <a:t>based</a:t>
            </a:r>
            <a:r>
              <a:rPr sz="1501" spc="-2" dirty="0">
                <a:latin typeface="Courier New"/>
                <a:cs typeface="Courier New"/>
              </a:rPr>
              <a:t> </a:t>
            </a:r>
            <a:r>
              <a:rPr sz="1501" dirty="0">
                <a:latin typeface="Courier New"/>
                <a:cs typeface="Courier New"/>
              </a:rPr>
              <a:t>on</a:t>
            </a:r>
            <a:r>
              <a:rPr sz="1501" spc="-2" dirty="0">
                <a:latin typeface="Courier New"/>
                <a:cs typeface="Courier New"/>
              </a:rPr>
              <a:t> </a:t>
            </a:r>
            <a:r>
              <a:rPr sz="1501" dirty="0">
                <a:latin typeface="Courier New"/>
                <a:cs typeface="Courier New"/>
              </a:rPr>
              <a:t>sepal</a:t>
            </a:r>
            <a:r>
              <a:rPr sz="1501" spc="-2" dirty="0">
                <a:latin typeface="Courier New"/>
                <a:cs typeface="Courier New"/>
              </a:rPr>
              <a:t> </a:t>
            </a:r>
            <a:r>
              <a:rPr sz="1501" dirty="0">
                <a:latin typeface="Courier New"/>
                <a:cs typeface="Courier New"/>
              </a:rPr>
              <a:t>and</a:t>
            </a:r>
            <a:r>
              <a:rPr sz="1501" spc="-2" dirty="0">
                <a:latin typeface="Courier New"/>
                <a:cs typeface="Courier New"/>
              </a:rPr>
              <a:t> </a:t>
            </a:r>
            <a:r>
              <a:rPr sz="1501" spc="-5" dirty="0">
                <a:latin typeface="Courier New"/>
                <a:cs typeface="Courier New"/>
              </a:rPr>
              <a:t>petal</a:t>
            </a:r>
            <a:endParaRPr sz="1501" dirty="0">
              <a:latin typeface="Courier New"/>
              <a:cs typeface="Courier New"/>
            </a:endParaRPr>
          </a:p>
        </p:txBody>
      </p:sp>
      <p:sp>
        <p:nvSpPr>
          <p:cNvPr id="11" name="object 11"/>
          <p:cNvSpPr txBox="1"/>
          <p:nvPr/>
        </p:nvSpPr>
        <p:spPr>
          <a:xfrm>
            <a:off x="532351" y="4432162"/>
            <a:ext cx="3897897" cy="236502"/>
          </a:xfrm>
          <a:prstGeom prst="rect">
            <a:avLst/>
          </a:prstGeom>
        </p:spPr>
        <p:txBody>
          <a:bodyPr vert="horz" wrap="square" lIns="0" tIns="5488" rIns="0" bIns="0" rtlCol="0">
            <a:spAutoFit/>
          </a:bodyPr>
          <a:lstStyle/>
          <a:p>
            <a:pPr marL="5776">
              <a:spcBef>
                <a:spcPts val="43"/>
              </a:spcBef>
            </a:pPr>
            <a:r>
              <a:rPr sz="1501" dirty="0">
                <a:latin typeface="Courier New"/>
                <a:cs typeface="Courier New"/>
              </a:rPr>
              <a:t>length</a:t>
            </a:r>
            <a:r>
              <a:rPr sz="1501" spc="-2" dirty="0">
                <a:latin typeface="Courier New"/>
                <a:cs typeface="Courier New"/>
              </a:rPr>
              <a:t> </a:t>
            </a:r>
            <a:r>
              <a:rPr sz="1501" dirty="0">
                <a:latin typeface="Courier New"/>
                <a:cs typeface="Courier New"/>
              </a:rPr>
              <a:t>using</a:t>
            </a:r>
            <a:r>
              <a:rPr sz="1501" spc="-2" dirty="0">
                <a:latin typeface="Courier New"/>
                <a:cs typeface="Courier New"/>
              </a:rPr>
              <a:t> </a:t>
            </a:r>
            <a:r>
              <a:rPr sz="1501" dirty="0">
                <a:latin typeface="Courier New"/>
                <a:cs typeface="Courier New"/>
              </a:rPr>
              <a:t>an</a:t>
            </a:r>
            <a:r>
              <a:rPr sz="1501" spc="-2" dirty="0">
                <a:latin typeface="Courier New"/>
                <a:cs typeface="Courier New"/>
              </a:rPr>
              <a:t> </a:t>
            </a:r>
            <a:r>
              <a:rPr sz="1501" dirty="0">
                <a:latin typeface="Courier New"/>
                <a:cs typeface="Courier New"/>
              </a:rPr>
              <a:t>unlabelled</a:t>
            </a:r>
            <a:r>
              <a:rPr sz="1501" spc="-2" dirty="0">
                <a:latin typeface="Courier New"/>
                <a:cs typeface="Courier New"/>
              </a:rPr>
              <a:t> </a:t>
            </a:r>
            <a:r>
              <a:rPr sz="1501" spc="-5" dirty="0">
                <a:latin typeface="Courier New"/>
                <a:cs typeface="Courier New"/>
              </a:rPr>
              <a:t>dataset</a:t>
            </a:r>
            <a:endParaRPr sz="1501" dirty="0">
              <a:latin typeface="Courier New"/>
              <a:cs typeface="Courier New"/>
            </a:endParaRPr>
          </a:p>
        </p:txBody>
      </p:sp>
      <p:sp>
        <p:nvSpPr>
          <p:cNvPr id="12" name="object 12"/>
          <p:cNvSpPr txBox="1"/>
          <p:nvPr/>
        </p:nvSpPr>
        <p:spPr>
          <a:xfrm>
            <a:off x="532351" y="4998389"/>
            <a:ext cx="5155125" cy="508149"/>
          </a:xfrm>
          <a:prstGeom prst="rect">
            <a:avLst/>
          </a:prstGeom>
        </p:spPr>
        <p:txBody>
          <a:bodyPr vert="horz" wrap="square" lIns="0" tIns="5776" rIns="0" bIns="0" rtlCol="0">
            <a:spAutoFit/>
          </a:bodyPr>
          <a:lstStyle/>
          <a:p>
            <a:pPr marL="5776" marR="2310">
              <a:lnSpc>
                <a:spcPct val="110300"/>
              </a:lnSpc>
              <a:spcBef>
                <a:spcPts val="45"/>
              </a:spcBef>
            </a:pPr>
            <a:r>
              <a:rPr sz="1501" dirty="0">
                <a:latin typeface="Courier New"/>
                <a:cs typeface="Courier New"/>
              </a:rPr>
              <a:t>04&gt;</a:t>
            </a:r>
            <a:r>
              <a:rPr sz="1501" spc="-2" dirty="0">
                <a:latin typeface="Courier New"/>
                <a:cs typeface="Courier New"/>
              </a:rPr>
              <a:t> </a:t>
            </a:r>
            <a:r>
              <a:rPr sz="1501" dirty="0">
                <a:latin typeface="Courier New"/>
                <a:cs typeface="Courier New"/>
              </a:rPr>
              <a:t>Music</a:t>
            </a:r>
            <a:r>
              <a:rPr sz="1501" spc="-2" dirty="0">
                <a:latin typeface="Courier New"/>
                <a:cs typeface="Courier New"/>
              </a:rPr>
              <a:t> </a:t>
            </a:r>
            <a:r>
              <a:rPr sz="1501" dirty="0">
                <a:latin typeface="Courier New"/>
                <a:cs typeface="Courier New"/>
              </a:rPr>
              <a:t>Genre</a:t>
            </a:r>
            <a:r>
              <a:rPr sz="1501" spc="-2" dirty="0">
                <a:latin typeface="Courier New"/>
                <a:cs typeface="Courier New"/>
              </a:rPr>
              <a:t> </a:t>
            </a:r>
            <a:r>
              <a:rPr sz="1501" dirty="0">
                <a:latin typeface="Courier New"/>
                <a:cs typeface="Courier New"/>
              </a:rPr>
              <a:t>classifier</a:t>
            </a:r>
            <a:r>
              <a:rPr sz="1501" spc="-2" dirty="0">
                <a:latin typeface="Courier New"/>
                <a:cs typeface="Courier New"/>
              </a:rPr>
              <a:t> </a:t>
            </a:r>
            <a:r>
              <a:rPr sz="1501" dirty="0">
                <a:latin typeface="Courier New"/>
                <a:cs typeface="Courier New"/>
              </a:rPr>
              <a:t>built</a:t>
            </a:r>
            <a:r>
              <a:rPr sz="1501" spc="-2" dirty="0">
                <a:latin typeface="Courier New"/>
                <a:cs typeface="Courier New"/>
              </a:rPr>
              <a:t> </a:t>
            </a:r>
            <a:r>
              <a:rPr sz="1501" dirty="0">
                <a:latin typeface="Courier New"/>
                <a:cs typeface="Courier New"/>
              </a:rPr>
              <a:t>on</a:t>
            </a:r>
            <a:r>
              <a:rPr sz="1501" spc="-2" dirty="0">
                <a:latin typeface="Courier New"/>
                <a:cs typeface="Courier New"/>
              </a:rPr>
              <a:t> </a:t>
            </a:r>
            <a:r>
              <a:rPr sz="1501" dirty="0">
                <a:latin typeface="Courier New"/>
                <a:cs typeface="Courier New"/>
              </a:rPr>
              <a:t>a</a:t>
            </a:r>
            <a:r>
              <a:rPr sz="1501" spc="-2" dirty="0">
                <a:latin typeface="Courier New"/>
                <a:cs typeface="Courier New"/>
              </a:rPr>
              <a:t> </a:t>
            </a:r>
            <a:r>
              <a:rPr sz="1501" spc="-5" dirty="0">
                <a:latin typeface="Courier New"/>
                <a:cs typeface="Courier New"/>
              </a:rPr>
              <a:t>largely </a:t>
            </a:r>
            <a:r>
              <a:rPr sz="1501" dirty="0">
                <a:latin typeface="Courier New"/>
                <a:cs typeface="Courier New"/>
              </a:rPr>
              <a:t>unlabelled</a:t>
            </a:r>
            <a:r>
              <a:rPr sz="1501" spc="-2" dirty="0">
                <a:latin typeface="Courier New"/>
                <a:cs typeface="Courier New"/>
              </a:rPr>
              <a:t> </a:t>
            </a:r>
            <a:r>
              <a:rPr sz="1501" spc="-5" dirty="0">
                <a:latin typeface="Courier New"/>
                <a:cs typeface="Courier New"/>
              </a:rPr>
              <a:t>dataset.</a:t>
            </a:r>
            <a:endParaRPr sz="1501" dirty="0">
              <a:latin typeface="Courier New"/>
              <a:cs typeface="Courier New"/>
            </a:endParaRPr>
          </a:p>
        </p:txBody>
      </p:sp>
      <p:grpSp>
        <p:nvGrpSpPr>
          <p:cNvPr id="13" name="object 13"/>
          <p:cNvGrpSpPr/>
          <p:nvPr/>
        </p:nvGrpSpPr>
        <p:grpSpPr>
          <a:xfrm>
            <a:off x="6341335" y="2390501"/>
            <a:ext cx="1818403" cy="281021"/>
            <a:chOff x="13942130" y="3371419"/>
            <a:chExt cx="3997960" cy="617855"/>
          </a:xfrm>
        </p:grpSpPr>
        <p:sp>
          <p:nvSpPr>
            <p:cNvPr id="14" name="object 14"/>
            <p:cNvSpPr/>
            <p:nvPr/>
          </p:nvSpPr>
          <p:spPr>
            <a:xfrm>
              <a:off x="13963072" y="3392361"/>
              <a:ext cx="3956050" cy="575945"/>
            </a:xfrm>
            <a:custGeom>
              <a:avLst/>
              <a:gdLst/>
              <a:ahLst/>
              <a:cxnLst/>
              <a:rect l="l" t="t" r="r" b="b"/>
              <a:pathLst>
                <a:path w="3956050" h="575945">
                  <a:moveTo>
                    <a:pt x="3955900" y="0"/>
                  </a:moveTo>
                  <a:lnTo>
                    <a:pt x="0" y="0"/>
                  </a:lnTo>
                  <a:lnTo>
                    <a:pt x="0" y="575898"/>
                  </a:lnTo>
                  <a:lnTo>
                    <a:pt x="3955900" y="575898"/>
                  </a:lnTo>
                  <a:lnTo>
                    <a:pt x="3955900" y="0"/>
                  </a:lnTo>
                  <a:close/>
                </a:path>
              </a:pathLst>
            </a:custGeom>
            <a:solidFill>
              <a:srgbClr val="3C7DEC"/>
            </a:solidFill>
          </p:spPr>
          <p:txBody>
            <a:bodyPr wrap="square" lIns="0" tIns="0" rIns="0" bIns="0" rtlCol="0"/>
            <a:lstStyle/>
            <a:p>
              <a:endParaRPr sz="819"/>
            </a:p>
          </p:txBody>
        </p:sp>
        <p:sp>
          <p:nvSpPr>
            <p:cNvPr id="15" name="object 15"/>
            <p:cNvSpPr/>
            <p:nvPr/>
          </p:nvSpPr>
          <p:spPr>
            <a:xfrm>
              <a:off x="13963072" y="3392361"/>
              <a:ext cx="3956050" cy="575945"/>
            </a:xfrm>
            <a:custGeom>
              <a:avLst/>
              <a:gdLst/>
              <a:ahLst/>
              <a:cxnLst/>
              <a:rect l="l" t="t" r="r" b="b"/>
              <a:pathLst>
                <a:path w="3956050" h="575945">
                  <a:moveTo>
                    <a:pt x="0" y="0"/>
                  </a:moveTo>
                  <a:lnTo>
                    <a:pt x="3955900" y="0"/>
                  </a:lnTo>
                  <a:lnTo>
                    <a:pt x="3955900" y="575898"/>
                  </a:lnTo>
                  <a:lnTo>
                    <a:pt x="0" y="575898"/>
                  </a:lnTo>
                  <a:lnTo>
                    <a:pt x="0" y="0"/>
                  </a:lnTo>
                  <a:close/>
                </a:path>
              </a:pathLst>
            </a:custGeom>
            <a:ln w="41883">
              <a:solidFill>
                <a:srgbClr val="3C7DEC"/>
              </a:solidFill>
            </a:ln>
          </p:spPr>
          <p:txBody>
            <a:bodyPr wrap="square" lIns="0" tIns="0" rIns="0" bIns="0" rtlCol="0"/>
            <a:lstStyle/>
            <a:p>
              <a:endParaRPr sz="819"/>
            </a:p>
          </p:txBody>
        </p:sp>
      </p:grpSp>
      <p:sp>
        <p:nvSpPr>
          <p:cNvPr id="16" name="object 16"/>
          <p:cNvSpPr txBox="1"/>
          <p:nvPr/>
        </p:nvSpPr>
        <p:spPr>
          <a:xfrm>
            <a:off x="6360386" y="2429492"/>
            <a:ext cx="1780278" cy="189783"/>
          </a:xfrm>
          <a:prstGeom prst="rect">
            <a:avLst/>
          </a:prstGeom>
        </p:spPr>
        <p:txBody>
          <a:bodyPr vert="horz" wrap="square" lIns="0" tIns="7798" rIns="0" bIns="0" rtlCol="0">
            <a:spAutoFit/>
          </a:bodyPr>
          <a:lstStyle/>
          <a:p>
            <a:pPr marL="21371">
              <a:spcBef>
                <a:spcPts val="61"/>
              </a:spcBef>
            </a:pPr>
            <a:r>
              <a:rPr sz="1182" dirty="0">
                <a:solidFill>
                  <a:srgbClr val="FFFFFF"/>
                </a:solidFill>
                <a:latin typeface="Courier New"/>
                <a:cs typeface="Courier New"/>
              </a:rPr>
              <a:t>Supervised</a:t>
            </a:r>
            <a:r>
              <a:rPr sz="1182" spc="80" dirty="0">
                <a:solidFill>
                  <a:srgbClr val="FFFFFF"/>
                </a:solidFill>
                <a:latin typeface="Courier New"/>
                <a:cs typeface="Courier New"/>
              </a:rPr>
              <a:t> </a:t>
            </a:r>
            <a:r>
              <a:rPr sz="1182" spc="-5" dirty="0">
                <a:solidFill>
                  <a:srgbClr val="FFFFFF"/>
                </a:solidFill>
                <a:latin typeface="Courier New"/>
                <a:cs typeface="Courier New"/>
              </a:rPr>
              <a:t>Learning</a:t>
            </a:r>
            <a:endParaRPr sz="1182">
              <a:latin typeface="Courier New"/>
              <a:cs typeface="Courier New"/>
            </a:endParaRPr>
          </a:p>
        </p:txBody>
      </p:sp>
      <p:grpSp>
        <p:nvGrpSpPr>
          <p:cNvPr id="17" name="object 17"/>
          <p:cNvGrpSpPr/>
          <p:nvPr/>
        </p:nvGrpSpPr>
        <p:grpSpPr>
          <a:xfrm>
            <a:off x="6204175" y="3404695"/>
            <a:ext cx="2092780" cy="281021"/>
            <a:chOff x="13640568" y="5601237"/>
            <a:chExt cx="4601210" cy="617855"/>
          </a:xfrm>
        </p:grpSpPr>
        <p:sp>
          <p:nvSpPr>
            <p:cNvPr id="18" name="object 18"/>
            <p:cNvSpPr/>
            <p:nvPr/>
          </p:nvSpPr>
          <p:spPr>
            <a:xfrm>
              <a:off x="13661510" y="5622179"/>
              <a:ext cx="4559300" cy="575945"/>
            </a:xfrm>
            <a:custGeom>
              <a:avLst/>
              <a:gdLst/>
              <a:ahLst/>
              <a:cxnLst/>
              <a:rect l="l" t="t" r="r" b="b"/>
              <a:pathLst>
                <a:path w="4559300" h="575945">
                  <a:moveTo>
                    <a:pt x="4559023" y="0"/>
                  </a:moveTo>
                  <a:lnTo>
                    <a:pt x="0" y="0"/>
                  </a:lnTo>
                  <a:lnTo>
                    <a:pt x="0" y="575898"/>
                  </a:lnTo>
                  <a:lnTo>
                    <a:pt x="4559023" y="575898"/>
                  </a:lnTo>
                  <a:lnTo>
                    <a:pt x="4559023" y="0"/>
                  </a:lnTo>
                  <a:close/>
                </a:path>
              </a:pathLst>
            </a:custGeom>
            <a:solidFill>
              <a:srgbClr val="E23F2A"/>
            </a:solidFill>
          </p:spPr>
          <p:txBody>
            <a:bodyPr wrap="square" lIns="0" tIns="0" rIns="0" bIns="0" rtlCol="0"/>
            <a:lstStyle/>
            <a:p>
              <a:endParaRPr sz="819"/>
            </a:p>
          </p:txBody>
        </p:sp>
        <p:sp>
          <p:nvSpPr>
            <p:cNvPr id="19" name="object 19"/>
            <p:cNvSpPr/>
            <p:nvPr/>
          </p:nvSpPr>
          <p:spPr>
            <a:xfrm>
              <a:off x="13661510" y="5622179"/>
              <a:ext cx="4559300" cy="575945"/>
            </a:xfrm>
            <a:custGeom>
              <a:avLst/>
              <a:gdLst/>
              <a:ahLst/>
              <a:cxnLst/>
              <a:rect l="l" t="t" r="r" b="b"/>
              <a:pathLst>
                <a:path w="4559300" h="575945">
                  <a:moveTo>
                    <a:pt x="0" y="0"/>
                  </a:moveTo>
                  <a:lnTo>
                    <a:pt x="4559023" y="0"/>
                  </a:lnTo>
                  <a:lnTo>
                    <a:pt x="4559023" y="575898"/>
                  </a:lnTo>
                  <a:lnTo>
                    <a:pt x="0" y="575898"/>
                  </a:lnTo>
                  <a:lnTo>
                    <a:pt x="0" y="0"/>
                  </a:lnTo>
                  <a:close/>
                </a:path>
              </a:pathLst>
            </a:custGeom>
            <a:ln w="41883">
              <a:solidFill>
                <a:srgbClr val="E23F2A"/>
              </a:solidFill>
            </a:ln>
          </p:spPr>
          <p:txBody>
            <a:bodyPr wrap="square" lIns="0" tIns="0" rIns="0" bIns="0" rtlCol="0"/>
            <a:lstStyle/>
            <a:p>
              <a:endParaRPr sz="819"/>
            </a:p>
          </p:txBody>
        </p:sp>
      </p:grpSp>
      <p:sp>
        <p:nvSpPr>
          <p:cNvPr id="20" name="object 20"/>
          <p:cNvSpPr txBox="1"/>
          <p:nvPr/>
        </p:nvSpPr>
        <p:spPr>
          <a:xfrm>
            <a:off x="6223226" y="3443685"/>
            <a:ext cx="2054656" cy="189783"/>
          </a:xfrm>
          <a:prstGeom prst="rect">
            <a:avLst/>
          </a:prstGeom>
        </p:spPr>
        <p:txBody>
          <a:bodyPr vert="horz" wrap="square" lIns="0" tIns="7798" rIns="0" bIns="0" rtlCol="0">
            <a:spAutoFit/>
          </a:bodyPr>
          <a:lstStyle/>
          <a:p>
            <a:pPr marL="21371">
              <a:spcBef>
                <a:spcPts val="61"/>
              </a:spcBef>
            </a:pPr>
            <a:r>
              <a:rPr sz="1182" dirty="0">
                <a:solidFill>
                  <a:srgbClr val="FFFFFF"/>
                </a:solidFill>
                <a:latin typeface="Courier New"/>
                <a:cs typeface="Courier New"/>
              </a:rPr>
              <a:t>Reinforcement</a:t>
            </a:r>
            <a:r>
              <a:rPr sz="1182" spc="100" dirty="0">
                <a:solidFill>
                  <a:srgbClr val="FFFFFF"/>
                </a:solidFill>
                <a:latin typeface="Courier New"/>
                <a:cs typeface="Courier New"/>
              </a:rPr>
              <a:t> </a:t>
            </a:r>
            <a:r>
              <a:rPr sz="1182" spc="-5" dirty="0">
                <a:solidFill>
                  <a:srgbClr val="FFFFFF"/>
                </a:solidFill>
                <a:latin typeface="Courier New"/>
                <a:cs typeface="Courier New"/>
              </a:rPr>
              <a:t>Learning</a:t>
            </a:r>
            <a:endParaRPr sz="1182">
              <a:latin typeface="Courier New"/>
              <a:cs typeface="Courier New"/>
            </a:endParaRPr>
          </a:p>
        </p:txBody>
      </p:sp>
      <p:grpSp>
        <p:nvGrpSpPr>
          <p:cNvPr id="21" name="object 21"/>
          <p:cNvGrpSpPr/>
          <p:nvPr/>
        </p:nvGrpSpPr>
        <p:grpSpPr>
          <a:xfrm>
            <a:off x="6510790" y="4418888"/>
            <a:ext cx="2001225" cy="281021"/>
            <a:chOff x="14314695" y="7831054"/>
            <a:chExt cx="4399915" cy="617855"/>
          </a:xfrm>
        </p:grpSpPr>
        <p:sp>
          <p:nvSpPr>
            <p:cNvPr id="22" name="object 22"/>
            <p:cNvSpPr/>
            <p:nvPr/>
          </p:nvSpPr>
          <p:spPr>
            <a:xfrm>
              <a:off x="14335636" y="7851997"/>
              <a:ext cx="4358005" cy="575945"/>
            </a:xfrm>
            <a:custGeom>
              <a:avLst/>
              <a:gdLst/>
              <a:ahLst/>
              <a:cxnLst/>
              <a:rect l="l" t="t" r="r" b="b"/>
              <a:pathLst>
                <a:path w="4358005" h="575945">
                  <a:moveTo>
                    <a:pt x="4357982" y="0"/>
                  </a:moveTo>
                  <a:lnTo>
                    <a:pt x="0" y="0"/>
                  </a:lnTo>
                  <a:lnTo>
                    <a:pt x="0" y="575898"/>
                  </a:lnTo>
                  <a:lnTo>
                    <a:pt x="4357982" y="575898"/>
                  </a:lnTo>
                  <a:lnTo>
                    <a:pt x="4357982" y="0"/>
                  </a:lnTo>
                  <a:close/>
                </a:path>
              </a:pathLst>
            </a:custGeom>
            <a:solidFill>
              <a:srgbClr val="F0B500"/>
            </a:solidFill>
          </p:spPr>
          <p:txBody>
            <a:bodyPr wrap="square" lIns="0" tIns="0" rIns="0" bIns="0" rtlCol="0"/>
            <a:lstStyle/>
            <a:p>
              <a:endParaRPr sz="819"/>
            </a:p>
          </p:txBody>
        </p:sp>
        <p:sp>
          <p:nvSpPr>
            <p:cNvPr id="23" name="object 23"/>
            <p:cNvSpPr/>
            <p:nvPr/>
          </p:nvSpPr>
          <p:spPr>
            <a:xfrm>
              <a:off x="14335637" y="7851996"/>
              <a:ext cx="4358005" cy="575945"/>
            </a:xfrm>
            <a:custGeom>
              <a:avLst/>
              <a:gdLst/>
              <a:ahLst/>
              <a:cxnLst/>
              <a:rect l="l" t="t" r="r" b="b"/>
              <a:pathLst>
                <a:path w="4358005" h="575945">
                  <a:moveTo>
                    <a:pt x="0" y="0"/>
                  </a:moveTo>
                  <a:lnTo>
                    <a:pt x="4357982" y="0"/>
                  </a:lnTo>
                  <a:lnTo>
                    <a:pt x="4357982" y="575898"/>
                  </a:lnTo>
                  <a:lnTo>
                    <a:pt x="0" y="575898"/>
                  </a:lnTo>
                  <a:lnTo>
                    <a:pt x="0" y="0"/>
                  </a:lnTo>
                  <a:close/>
                </a:path>
              </a:pathLst>
            </a:custGeom>
            <a:ln w="41883">
              <a:solidFill>
                <a:srgbClr val="F0B500"/>
              </a:solidFill>
            </a:ln>
          </p:spPr>
          <p:txBody>
            <a:bodyPr wrap="square" lIns="0" tIns="0" rIns="0" bIns="0" rtlCol="0"/>
            <a:lstStyle/>
            <a:p>
              <a:endParaRPr sz="819"/>
            </a:p>
          </p:txBody>
        </p:sp>
      </p:grpSp>
      <p:sp>
        <p:nvSpPr>
          <p:cNvPr id="24" name="object 24"/>
          <p:cNvSpPr txBox="1"/>
          <p:nvPr/>
        </p:nvSpPr>
        <p:spPr>
          <a:xfrm>
            <a:off x="6529839" y="4457879"/>
            <a:ext cx="1963101" cy="189783"/>
          </a:xfrm>
          <a:prstGeom prst="rect">
            <a:avLst/>
          </a:prstGeom>
        </p:spPr>
        <p:txBody>
          <a:bodyPr vert="horz" wrap="square" lIns="0" tIns="7798" rIns="0" bIns="0" rtlCol="0">
            <a:spAutoFit/>
          </a:bodyPr>
          <a:lstStyle/>
          <a:p>
            <a:pPr marL="21371">
              <a:spcBef>
                <a:spcPts val="61"/>
              </a:spcBef>
            </a:pPr>
            <a:r>
              <a:rPr sz="1182" dirty="0">
                <a:solidFill>
                  <a:srgbClr val="FFFFFF"/>
                </a:solidFill>
                <a:latin typeface="Courier New"/>
                <a:cs typeface="Courier New"/>
              </a:rPr>
              <a:t>Unsupervised</a:t>
            </a:r>
            <a:r>
              <a:rPr sz="1182" spc="93" dirty="0">
                <a:solidFill>
                  <a:srgbClr val="FFFFFF"/>
                </a:solidFill>
                <a:latin typeface="Courier New"/>
                <a:cs typeface="Courier New"/>
              </a:rPr>
              <a:t> </a:t>
            </a:r>
            <a:r>
              <a:rPr sz="1182" spc="-5" dirty="0">
                <a:solidFill>
                  <a:srgbClr val="FFFFFF"/>
                </a:solidFill>
                <a:latin typeface="Courier New"/>
                <a:cs typeface="Courier New"/>
              </a:rPr>
              <a:t>Learning</a:t>
            </a:r>
            <a:endParaRPr sz="1182">
              <a:latin typeface="Courier New"/>
              <a:cs typeface="Courier New"/>
            </a:endParaRPr>
          </a:p>
        </p:txBody>
      </p:sp>
      <p:grpSp>
        <p:nvGrpSpPr>
          <p:cNvPr id="25" name="object 25"/>
          <p:cNvGrpSpPr/>
          <p:nvPr/>
        </p:nvGrpSpPr>
        <p:grpSpPr>
          <a:xfrm>
            <a:off x="6021371" y="5180670"/>
            <a:ext cx="2275603" cy="281021"/>
            <a:chOff x="13238653" y="9505915"/>
            <a:chExt cx="5003165" cy="617855"/>
          </a:xfrm>
        </p:grpSpPr>
        <p:sp>
          <p:nvSpPr>
            <p:cNvPr id="26" name="object 26"/>
            <p:cNvSpPr/>
            <p:nvPr/>
          </p:nvSpPr>
          <p:spPr>
            <a:xfrm>
              <a:off x="13259595" y="9526857"/>
              <a:ext cx="4961255" cy="575945"/>
            </a:xfrm>
            <a:custGeom>
              <a:avLst/>
              <a:gdLst/>
              <a:ahLst/>
              <a:cxnLst/>
              <a:rect l="l" t="t" r="r" b="b"/>
              <a:pathLst>
                <a:path w="4961255" h="575945">
                  <a:moveTo>
                    <a:pt x="4961105" y="0"/>
                  </a:moveTo>
                  <a:lnTo>
                    <a:pt x="0" y="0"/>
                  </a:lnTo>
                  <a:lnTo>
                    <a:pt x="0" y="575898"/>
                  </a:lnTo>
                  <a:lnTo>
                    <a:pt x="4961105" y="575898"/>
                  </a:lnTo>
                  <a:lnTo>
                    <a:pt x="4961105" y="0"/>
                  </a:lnTo>
                  <a:close/>
                </a:path>
              </a:pathLst>
            </a:custGeom>
            <a:solidFill>
              <a:srgbClr val="2CA14A"/>
            </a:solidFill>
          </p:spPr>
          <p:txBody>
            <a:bodyPr wrap="square" lIns="0" tIns="0" rIns="0" bIns="0" rtlCol="0"/>
            <a:lstStyle/>
            <a:p>
              <a:endParaRPr sz="819"/>
            </a:p>
          </p:txBody>
        </p:sp>
        <p:sp>
          <p:nvSpPr>
            <p:cNvPr id="27" name="object 27"/>
            <p:cNvSpPr/>
            <p:nvPr/>
          </p:nvSpPr>
          <p:spPr>
            <a:xfrm>
              <a:off x="13259595" y="9526857"/>
              <a:ext cx="4961255" cy="575945"/>
            </a:xfrm>
            <a:custGeom>
              <a:avLst/>
              <a:gdLst/>
              <a:ahLst/>
              <a:cxnLst/>
              <a:rect l="l" t="t" r="r" b="b"/>
              <a:pathLst>
                <a:path w="4961255" h="575945">
                  <a:moveTo>
                    <a:pt x="0" y="0"/>
                  </a:moveTo>
                  <a:lnTo>
                    <a:pt x="4961105" y="0"/>
                  </a:lnTo>
                  <a:lnTo>
                    <a:pt x="4961105" y="575898"/>
                  </a:lnTo>
                  <a:lnTo>
                    <a:pt x="0" y="575898"/>
                  </a:lnTo>
                  <a:lnTo>
                    <a:pt x="0" y="0"/>
                  </a:lnTo>
                  <a:close/>
                </a:path>
              </a:pathLst>
            </a:custGeom>
            <a:ln w="41883">
              <a:solidFill>
                <a:srgbClr val="2CA14A"/>
              </a:solidFill>
            </a:ln>
          </p:spPr>
          <p:txBody>
            <a:bodyPr wrap="square" lIns="0" tIns="0" rIns="0" bIns="0" rtlCol="0"/>
            <a:lstStyle/>
            <a:p>
              <a:endParaRPr sz="819"/>
            </a:p>
          </p:txBody>
        </p:sp>
      </p:grpSp>
      <p:sp>
        <p:nvSpPr>
          <p:cNvPr id="28" name="object 28"/>
          <p:cNvSpPr txBox="1"/>
          <p:nvPr/>
        </p:nvSpPr>
        <p:spPr>
          <a:xfrm>
            <a:off x="6040422" y="5219660"/>
            <a:ext cx="2237478" cy="189783"/>
          </a:xfrm>
          <a:prstGeom prst="rect">
            <a:avLst/>
          </a:prstGeom>
        </p:spPr>
        <p:txBody>
          <a:bodyPr vert="horz" wrap="square" lIns="0" tIns="7798" rIns="0" bIns="0" rtlCol="0">
            <a:spAutoFit/>
          </a:bodyPr>
          <a:lstStyle/>
          <a:p>
            <a:pPr marL="21371">
              <a:spcBef>
                <a:spcPts val="61"/>
              </a:spcBef>
            </a:pPr>
            <a:r>
              <a:rPr sz="1182" dirty="0">
                <a:solidFill>
                  <a:srgbClr val="FFFFFF"/>
                </a:solidFill>
                <a:latin typeface="Courier New"/>
                <a:cs typeface="Courier New"/>
              </a:rPr>
              <a:t>Semi-supervised</a:t>
            </a:r>
            <a:r>
              <a:rPr sz="1182" spc="114" dirty="0">
                <a:solidFill>
                  <a:srgbClr val="FFFFFF"/>
                </a:solidFill>
                <a:latin typeface="Courier New"/>
                <a:cs typeface="Courier New"/>
              </a:rPr>
              <a:t> </a:t>
            </a:r>
            <a:r>
              <a:rPr sz="1182" spc="-5" dirty="0">
                <a:solidFill>
                  <a:srgbClr val="FFFFFF"/>
                </a:solidFill>
                <a:latin typeface="Courier New"/>
                <a:cs typeface="Courier New"/>
              </a:rPr>
              <a:t>Learning</a:t>
            </a:r>
            <a:endParaRPr sz="1182">
              <a:latin typeface="Courier New"/>
              <a:cs typeface="Courier New"/>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3372</TotalTime>
  <Words>3381</Words>
  <Application>Microsoft Office PowerPoint</Application>
  <PresentationFormat>On-screen Show (4:3)</PresentationFormat>
  <Paragraphs>299</Paragraphs>
  <Slides>50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Calibri</vt:lpstr>
      <vt:lpstr>Courier New</vt:lpstr>
      <vt:lpstr>LiberationSerif</vt:lpstr>
      <vt:lpstr>Times New Roman</vt:lpstr>
      <vt:lpstr>Wingdings</vt:lpstr>
      <vt:lpstr>Office Theme</vt:lpstr>
      <vt:lpstr>Exploration of the DATA        To understand the  relationship between its  elements  </vt:lpstr>
      <vt:lpstr>Machine Learning</vt:lpstr>
      <vt:lpstr>Machine Learning</vt:lpstr>
      <vt:lpstr>Supervised Learning Algos</vt:lpstr>
      <vt:lpstr>Unsupervised Learning Algos </vt:lpstr>
      <vt:lpstr>PowerPoint Presentation</vt:lpstr>
      <vt:lpstr>Reinforcement Learning Algos </vt:lpstr>
      <vt:lpstr>TASK  Classify the following into the most relevant category</vt:lpstr>
      <vt:lpstr>TASK  Classify the following into the most relevant category</vt:lpstr>
      <vt:lpstr>Detailed process of machine learning</vt:lpstr>
      <vt:lpstr>Data Exploration</vt:lpstr>
      <vt:lpstr>Data Preparations</vt:lpstr>
      <vt:lpstr>Learning Task</vt:lpstr>
      <vt:lpstr>Sample dataset</vt:lpstr>
      <vt:lpstr>TYPES OF DATA</vt:lpstr>
      <vt:lpstr>Types of Data</vt:lpstr>
      <vt:lpstr>PowerPoint Presentation</vt:lpstr>
      <vt:lpstr>Nominal data </vt:lpstr>
      <vt:lpstr>PowerPoint Presentation</vt:lpstr>
      <vt:lpstr>PowerPoint Presentation</vt:lpstr>
      <vt:lpstr>PowerPoint Presentation</vt:lpstr>
      <vt:lpstr>Ratio data</vt:lpstr>
      <vt:lpstr>PowerPoint Presentation</vt:lpstr>
      <vt:lpstr>Did you know?</vt:lpstr>
      <vt:lpstr>Auto MPG dataset</vt:lpstr>
      <vt:lpstr>PowerPoint Presentation</vt:lpstr>
      <vt:lpstr>Exploring numerical data </vt:lpstr>
      <vt:lpstr>PowerPoint Presentation</vt:lpstr>
      <vt:lpstr>Why these measures are important?</vt:lpstr>
      <vt:lpstr>PowerPoint Presentation</vt:lpstr>
      <vt:lpstr>Missing values</vt:lpstr>
      <vt:lpstr>Understanding Data Spread</vt:lpstr>
      <vt:lpstr>PowerPoint Presentation</vt:lpstr>
      <vt:lpstr>Variance(x)</vt:lpstr>
      <vt:lpstr>For attribute 1,</vt:lpstr>
      <vt:lpstr>For attribute 2</vt:lpstr>
      <vt:lpstr>Measuring data value position</vt:lpstr>
      <vt:lpstr>PowerPoint Presentation</vt:lpstr>
      <vt:lpstr>Plotting and exploring numerical data</vt:lpstr>
      <vt:lpstr>PowerPoint Presentation</vt:lpstr>
      <vt:lpstr>Histogram</vt:lpstr>
      <vt:lpstr>Exploring relationship between variables</vt:lpstr>
      <vt:lpstr>Scatter plot of displacement and mpg</vt:lpstr>
      <vt:lpstr>Two-way cross-tabulations</vt:lpstr>
      <vt:lpstr>Data quality</vt:lpstr>
      <vt:lpstr>Data remediation </vt:lpstr>
      <vt:lpstr>Handling missing values </vt:lpstr>
      <vt:lpstr>Dimensionality Reduction</vt:lpstr>
      <vt:lpstr>Feature engineering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419/519 Introduction to  Machine Learning</dc:title>
  <dc:creator>jayaraj</dc:creator>
  <cp:lastModifiedBy>jayaraj</cp:lastModifiedBy>
  <cp:revision>70</cp:revision>
  <dcterms:created xsi:type="dcterms:W3CDTF">2024-01-08T17:17:21Z</dcterms:created>
  <dcterms:modified xsi:type="dcterms:W3CDTF">2024-07-29T11:17:49Z</dcterms:modified>
</cp:coreProperties>
</file>