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9"/>
  </p:notesMasterIdLst>
  <p:sldIdLst>
    <p:sldId id="256" r:id="rId2"/>
    <p:sldId id="1920" r:id="rId3"/>
    <p:sldId id="260" r:id="rId4"/>
    <p:sldId id="388" r:id="rId5"/>
    <p:sldId id="1922" r:id="rId6"/>
    <p:sldId id="1923" r:id="rId7"/>
    <p:sldId id="1969" r:id="rId8"/>
    <p:sldId id="1925" r:id="rId9"/>
    <p:sldId id="1934" r:id="rId10"/>
    <p:sldId id="1924" r:id="rId11"/>
    <p:sldId id="1927" r:id="rId12"/>
    <p:sldId id="1928" r:id="rId13"/>
    <p:sldId id="1941" r:id="rId14"/>
    <p:sldId id="1943" r:id="rId15"/>
    <p:sldId id="1948" r:id="rId16"/>
    <p:sldId id="1949" r:id="rId17"/>
    <p:sldId id="1964" r:id="rId18"/>
    <p:sldId id="1950" r:id="rId19"/>
    <p:sldId id="1951" r:id="rId20"/>
    <p:sldId id="1947" r:id="rId21"/>
    <p:sldId id="1952" r:id="rId22"/>
    <p:sldId id="1955" r:id="rId23"/>
    <p:sldId id="1958" r:id="rId24"/>
    <p:sldId id="1970" r:id="rId25"/>
    <p:sldId id="1971" r:id="rId26"/>
    <p:sldId id="1956" r:id="rId27"/>
    <p:sldId id="1946" r:id="rId28"/>
    <p:sldId id="1932" r:id="rId29"/>
    <p:sldId id="1933" r:id="rId30"/>
    <p:sldId id="1935" r:id="rId31"/>
    <p:sldId id="1953" r:id="rId32"/>
    <p:sldId id="1954" r:id="rId33"/>
    <p:sldId id="1936" r:id="rId34"/>
    <p:sldId id="1937" r:id="rId35"/>
    <p:sldId id="1939" r:id="rId36"/>
    <p:sldId id="1962" r:id="rId37"/>
    <p:sldId id="289" r:id="rId38"/>
    <p:sldId id="1938" r:id="rId39"/>
    <p:sldId id="1944" r:id="rId40"/>
    <p:sldId id="1945" r:id="rId41"/>
    <p:sldId id="1972" r:id="rId42"/>
    <p:sldId id="290" r:id="rId43"/>
    <p:sldId id="1961" r:id="rId44"/>
    <p:sldId id="1966" r:id="rId45"/>
    <p:sldId id="1965" r:id="rId46"/>
    <p:sldId id="1967" r:id="rId47"/>
    <p:sldId id="1968" r:id="rId48"/>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191" autoAdjust="0"/>
    <p:restoredTop sz="92523" autoAdjust="0"/>
  </p:normalViewPr>
  <p:slideViewPr>
    <p:cSldViewPr>
      <p:cViewPr varScale="1">
        <p:scale>
          <a:sx n="66" d="100"/>
          <a:sy n="66" d="100"/>
        </p:scale>
        <p:origin x="1560"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AB53B171-D4AA-4CA2-9B44-92757D2A98EC}" type="datetimeFigureOut">
              <a:rPr lang="en-IN" smtClean="0"/>
              <a:t>05-08-2024</a:t>
            </a:fld>
            <a:endParaRPr lang="en-IN"/>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36A6E4B6-EA02-42AE-840C-B64CE2F325D1}" type="slidenum">
              <a:rPr lang="en-IN" smtClean="0"/>
              <a:t>‹#›</a:t>
            </a:fld>
            <a:endParaRPr lang="en-IN"/>
          </a:p>
        </p:txBody>
      </p:sp>
    </p:spTree>
    <p:extLst>
      <p:ext uri="{BB962C8B-B14F-4D97-AF65-F5344CB8AC3E}">
        <p14:creationId xmlns:p14="http://schemas.microsoft.com/office/powerpoint/2010/main" val="35307154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IN" dirty="0"/>
          </a:p>
        </p:txBody>
      </p:sp>
      <p:sp>
        <p:nvSpPr>
          <p:cNvPr id="4" name="Slide Number Placeholder 3"/>
          <p:cNvSpPr>
            <a:spLocks noGrp="1"/>
          </p:cNvSpPr>
          <p:nvPr>
            <p:ph type="sldNum" sz="quarter" idx="5"/>
          </p:nvPr>
        </p:nvSpPr>
        <p:spPr/>
        <p:txBody>
          <a:bodyPr/>
          <a:lstStyle/>
          <a:p>
            <a:fld id="{36A6E4B6-EA02-42AE-840C-B64CE2F325D1}" type="slidenum">
              <a:rPr lang="en-IN" smtClean="0"/>
              <a:t>5</a:t>
            </a:fld>
            <a:endParaRPr lang="en-IN"/>
          </a:p>
        </p:txBody>
      </p:sp>
    </p:spTree>
    <p:extLst>
      <p:ext uri="{BB962C8B-B14F-4D97-AF65-F5344CB8AC3E}">
        <p14:creationId xmlns:p14="http://schemas.microsoft.com/office/powerpoint/2010/main" val="3006631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6A6E4B6-EA02-42AE-840C-B64CE2F325D1}" type="slidenum">
              <a:rPr lang="en-IN" smtClean="0"/>
              <a:t>9</a:t>
            </a:fld>
            <a:endParaRPr lang="en-IN"/>
          </a:p>
        </p:txBody>
      </p:sp>
    </p:spTree>
    <p:extLst>
      <p:ext uri="{BB962C8B-B14F-4D97-AF65-F5344CB8AC3E}">
        <p14:creationId xmlns:p14="http://schemas.microsoft.com/office/powerpoint/2010/main" val="28712105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701545" y="90170"/>
            <a:ext cx="5740908" cy="695960"/>
          </a:xfrm>
          <a:prstGeom prst="rect">
            <a:avLst/>
          </a:prstGeom>
        </p:spPr>
        <p:txBody>
          <a:bodyPr wrap="square" lIns="0" tIns="0" rIns="0" bIns="0">
            <a:spAutoFit/>
          </a:bodyPr>
          <a:lstStyle>
            <a:lvl1pPr>
              <a:defRPr sz="4400" b="0" i="0">
                <a:solidFill>
                  <a:schemeClr val="tx1"/>
                </a:solidFill>
                <a:latin typeface="Calibri"/>
                <a:cs typeface="Calibri"/>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8/5/2024</a:t>
            </a:fld>
            <a:endParaRPr lang="en-US"/>
          </a:p>
        </p:txBody>
      </p:sp>
      <p:sp>
        <p:nvSpPr>
          <p:cNvPr id="6" name="Holder 6"/>
          <p:cNvSpPr>
            <a:spLocks noGrp="1"/>
          </p:cNvSpPr>
          <p:nvPr>
            <p:ph type="sldNum" sz="quarter" idx="7"/>
          </p:nvPr>
        </p:nvSpPr>
        <p:spPr/>
        <p:txBody>
          <a:bodyPr lIns="0" tIns="0" rIns="0" bIns="0"/>
          <a:lstStyle>
            <a:lvl1pPr>
              <a:defRPr sz="1200" b="0" i="0">
                <a:solidFill>
                  <a:srgbClr val="898989"/>
                </a:solidFill>
                <a:latin typeface="Calibri"/>
                <a:cs typeface="Calibri"/>
              </a:defRPr>
            </a:lvl1pPr>
          </a:lstStyle>
          <a:p>
            <a:pPr marL="38100">
              <a:lnSpc>
                <a:spcPct val="100000"/>
              </a:lnSpc>
              <a:spcBef>
                <a:spcPts val="40"/>
              </a:spcBef>
            </a:pPr>
            <a:fld id="{81D60167-4931-47E6-BA6A-407CBD079E47}" type="slidenum">
              <a:rPr dirty="0"/>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240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8/5/2024</a:t>
            </a:fld>
            <a:endParaRPr lang="en-US"/>
          </a:p>
        </p:txBody>
      </p:sp>
      <p:sp>
        <p:nvSpPr>
          <p:cNvPr id="6" name="Holder 6"/>
          <p:cNvSpPr>
            <a:spLocks noGrp="1"/>
          </p:cNvSpPr>
          <p:nvPr>
            <p:ph type="sldNum" sz="quarter" idx="7"/>
          </p:nvPr>
        </p:nvSpPr>
        <p:spPr/>
        <p:txBody>
          <a:bodyPr lIns="0" tIns="0" rIns="0" bIns="0"/>
          <a:lstStyle>
            <a:lvl1pPr>
              <a:defRPr sz="1200" b="0" i="0">
                <a:solidFill>
                  <a:srgbClr val="898989"/>
                </a:solidFill>
                <a:latin typeface="Calibri"/>
                <a:cs typeface="Calibri"/>
              </a:defRPr>
            </a:lvl1pPr>
          </a:lstStyle>
          <a:p>
            <a:pPr marL="38100">
              <a:lnSpc>
                <a:spcPct val="100000"/>
              </a:lnSpc>
              <a:spcBef>
                <a:spcPts val="40"/>
              </a:spcBef>
            </a:pPr>
            <a:fld id="{81D60167-4931-47E6-BA6A-407CBD079E47}" type="slidenum">
              <a:rPr dirty="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a:cs typeface="Calibri"/>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8/5/2024</a:t>
            </a:fld>
            <a:endParaRPr lang="en-US"/>
          </a:p>
        </p:txBody>
      </p:sp>
      <p:sp>
        <p:nvSpPr>
          <p:cNvPr id="7" name="Holder 7"/>
          <p:cNvSpPr>
            <a:spLocks noGrp="1"/>
          </p:cNvSpPr>
          <p:nvPr>
            <p:ph type="sldNum" sz="quarter" idx="7"/>
          </p:nvPr>
        </p:nvSpPr>
        <p:spPr/>
        <p:txBody>
          <a:bodyPr lIns="0" tIns="0" rIns="0" bIns="0"/>
          <a:lstStyle>
            <a:lvl1pPr>
              <a:defRPr sz="1200" b="0" i="0">
                <a:solidFill>
                  <a:srgbClr val="898989"/>
                </a:solidFill>
                <a:latin typeface="Calibri"/>
                <a:cs typeface="Calibri"/>
              </a:defRPr>
            </a:lvl1pPr>
          </a:lstStyle>
          <a:p>
            <a:pPr marL="38100">
              <a:lnSpc>
                <a:spcPct val="100000"/>
              </a:lnSpc>
              <a:spcBef>
                <a:spcPts val="40"/>
              </a:spcBef>
            </a:pP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8/5/2024</a:t>
            </a:fld>
            <a:endParaRPr lang="en-US"/>
          </a:p>
        </p:txBody>
      </p:sp>
      <p:sp>
        <p:nvSpPr>
          <p:cNvPr id="5" name="Holder 5"/>
          <p:cNvSpPr>
            <a:spLocks noGrp="1"/>
          </p:cNvSpPr>
          <p:nvPr>
            <p:ph type="sldNum" sz="quarter" idx="7"/>
          </p:nvPr>
        </p:nvSpPr>
        <p:spPr/>
        <p:txBody>
          <a:bodyPr lIns="0" tIns="0" rIns="0" bIns="0"/>
          <a:lstStyle>
            <a:lvl1pPr>
              <a:defRPr sz="1200" b="0" i="0">
                <a:solidFill>
                  <a:srgbClr val="898989"/>
                </a:solidFill>
                <a:latin typeface="Calibri"/>
                <a:cs typeface="Calibri"/>
              </a:defRPr>
            </a:lvl1pPr>
          </a:lstStyle>
          <a:p>
            <a:pPr marL="38100">
              <a:lnSpc>
                <a:spcPct val="100000"/>
              </a:lnSpc>
              <a:spcBef>
                <a:spcPts val="40"/>
              </a:spcBef>
            </a:pP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8/5/2024</a:t>
            </a:fld>
            <a:endParaRPr lang="en-US"/>
          </a:p>
        </p:txBody>
      </p:sp>
      <p:sp>
        <p:nvSpPr>
          <p:cNvPr id="4" name="Holder 4"/>
          <p:cNvSpPr>
            <a:spLocks noGrp="1"/>
          </p:cNvSpPr>
          <p:nvPr>
            <p:ph type="sldNum" sz="quarter" idx="7"/>
          </p:nvPr>
        </p:nvSpPr>
        <p:spPr/>
        <p:txBody>
          <a:bodyPr lIns="0" tIns="0" rIns="0" bIns="0"/>
          <a:lstStyle>
            <a:lvl1pPr>
              <a:defRPr sz="1200" b="0" i="0">
                <a:solidFill>
                  <a:srgbClr val="898989"/>
                </a:solidFill>
                <a:latin typeface="Calibri"/>
                <a:cs typeface="Calibri"/>
              </a:defRPr>
            </a:lvl1pPr>
          </a:lstStyle>
          <a:p>
            <a:pPr marL="38100">
              <a:lnSpc>
                <a:spcPct val="100000"/>
              </a:lnSpc>
              <a:spcBef>
                <a:spcPts val="40"/>
              </a:spcBef>
            </a:pPr>
            <a:fld id="{81D60167-4931-47E6-BA6A-407CBD079E47}" type="slidenum">
              <a:rPr dirty="0"/>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963229" y="90170"/>
            <a:ext cx="5217541" cy="695960"/>
          </a:xfrm>
          <a:prstGeom prst="rect">
            <a:avLst/>
          </a:prstGeom>
        </p:spPr>
        <p:txBody>
          <a:bodyPr wrap="square" lIns="0" tIns="0" rIns="0" bIns="0">
            <a:spAutoFit/>
          </a:bodyPr>
          <a:lstStyle>
            <a:lvl1pPr>
              <a:defRPr sz="4400" b="0" i="0">
                <a:solidFill>
                  <a:schemeClr val="tx1"/>
                </a:solidFill>
                <a:latin typeface="Calibri"/>
                <a:cs typeface="Calibri"/>
              </a:defRPr>
            </a:lvl1pPr>
          </a:lstStyle>
          <a:p>
            <a:endParaRPr/>
          </a:p>
        </p:txBody>
      </p:sp>
      <p:sp>
        <p:nvSpPr>
          <p:cNvPr id="3" name="Holder 3"/>
          <p:cNvSpPr>
            <a:spLocks noGrp="1"/>
          </p:cNvSpPr>
          <p:nvPr>
            <p:ph type="body" idx="1"/>
          </p:nvPr>
        </p:nvSpPr>
        <p:spPr>
          <a:xfrm>
            <a:off x="321309" y="1392343"/>
            <a:ext cx="8501380" cy="4734560"/>
          </a:xfrm>
          <a:prstGeom prst="rect">
            <a:avLst/>
          </a:prstGeom>
        </p:spPr>
        <p:txBody>
          <a:bodyPr wrap="square" lIns="0" tIns="0" rIns="0" bIns="0">
            <a:spAutoFit/>
          </a:bodyPr>
          <a:lstStyle>
            <a:lvl1pPr>
              <a:defRPr sz="2400" b="0" i="0">
                <a:solidFill>
                  <a:schemeClr val="tx1"/>
                </a:solidFill>
                <a:latin typeface="Calibri"/>
                <a:cs typeface="Calibri"/>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8/5/2024</a:t>
            </a:fld>
            <a:endParaRPr lang="en-US"/>
          </a:p>
        </p:txBody>
      </p:sp>
      <p:sp>
        <p:nvSpPr>
          <p:cNvPr id="6" name="Holder 6"/>
          <p:cNvSpPr>
            <a:spLocks noGrp="1"/>
          </p:cNvSpPr>
          <p:nvPr>
            <p:ph type="sldNum" sz="quarter" idx="7"/>
          </p:nvPr>
        </p:nvSpPr>
        <p:spPr>
          <a:xfrm>
            <a:off x="8400415" y="6429364"/>
            <a:ext cx="231775" cy="211454"/>
          </a:xfrm>
          <a:prstGeom prst="rect">
            <a:avLst/>
          </a:prstGeom>
        </p:spPr>
        <p:txBody>
          <a:bodyPr wrap="square" lIns="0" tIns="0" rIns="0" bIns="0">
            <a:spAutoFit/>
          </a:bodyPr>
          <a:lstStyle>
            <a:lvl1pPr>
              <a:defRPr sz="1200" b="0" i="0">
                <a:solidFill>
                  <a:srgbClr val="898989"/>
                </a:solidFill>
                <a:latin typeface="Calibri"/>
                <a:cs typeface="Calibri"/>
              </a:defRPr>
            </a:lvl1pPr>
          </a:lstStyle>
          <a:p>
            <a:pPr marL="38100">
              <a:lnSpc>
                <a:spcPct val="100000"/>
              </a:lnSpc>
              <a:spcBef>
                <a:spcPts val="40"/>
              </a:spcBef>
            </a:pPr>
            <a:fld id="{81D60167-4931-47E6-BA6A-407CBD079E47}" type="slidenum">
              <a:rPr dirty="0"/>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52400" y="1874832"/>
            <a:ext cx="8686800" cy="4629472"/>
          </a:xfrm>
          <a:prstGeom prst="rect">
            <a:avLst/>
          </a:prstGeom>
        </p:spPr>
        <p:txBody>
          <a:bodyPr vert="horz" wrap="square" lIns="0" tIns="12700" rIns="0" bIns="0" rtlCol="0">
            <a:spAutoFit/>
          </a:bodyPr>
          <a:lstStyle/>
          <a:p>
            <a:pPr marL="12700">
              <a:spcBef>
                <a:spcPts val="100"/>
              </a:spcBef>
            </a:pPr>
            <a:r>
              <a:rPr lang="en-IN" sz="6000" dirty="0"/>
              <a:t>K-Nearest Neighbour</a:t>
            </a:r>
            <a:br>
              <a:rPr lang="en-US" sz="6000" spc="-5" dirty="0"/>
            </a:br>
            <a:r>
              <a:rPr lang="en-US" sz="6000" spc="-5" dirty="0"/>
              <a:t>	- </a:t>
            </a:r>
            <a:r>
              <a:rPr lang="en-US" spc="-5" dirty="0"/>
              <a:t>classification algorithm</a:t>
            </a:r>
            <a:br>
              <a:rPr lang="en-US" sz="6000" spc="-5" dirty="0"/>
            </a:br>
            <a:r>
              <a:rPr lang="en-US" sz="6000" spc="-5" dirty="0"/>
              <a:t>   </a:t>
            </a:r>
            <a:r>
              <a:rPr lang="en-US" sz="2800" spc="-5" dirty="0"/>
              <a:t>   </a:t>
            </a:r>
            <a:br>
              <a:rPr lang="en-US" sz="6000" spc="-5" dirty="0"/>
            </a:br>
            <a:r>
              <a:rPr lang="en-US" sz="6000" spc="-5" dirty="0"/>
              <a:t>   </a:t>
            </a:r>
            <a:br>
              <a:rPr lang="en-US" sz="6000" spc="-5" dirty="0"/>
            </a:br>
            <a:endParaRPr sz="6000" dirty="0"/>
          </a:p>
        </p:txBody>
      </p:sp>
      <p:sp>
        <p:nvSpPr>
          <p:cNvPr id="4" name="object 4"/>
          <p:cNvSpPr txBox="1"/>
          <p:nvPr/>
        </p:nvSpPr>
        <p:spPr>
          <a:xfrm>
            <a:off x="0" y="4983168"/>
            <a:ext cx="8528050" cy="784446"/>
          </a:xfrm>
          <a:prstGeom prst="rect">
            <a:avLst/>
          </a:prstGeom>
        </p:spPr>
        <p:txBody>
          <a:bodyPr vert="horz" wrap="square" lIns="0" tIns="12700" rIns="0" bIns="0" rtlCol="0">
            <a:spAutoFit/>
          </a:bodyPr>
          <a:lstStyle/>
          <a:p>
            <a:pPr marL="2935605">
              <a:lnSpc>
                <a:spcPct val="100000"/>
              </a:lnSpc>
              <a:spcBef>
                <a:spcPts val="100"/>
              </a:spcBef>
              <a:tabLst>
                <a:tab pos="5328285" algn="l"/>
              </a:tabLst>
            </a:pPr>
            <a:r>
              <a:rPr sz="4000" spc="-10" dirty="0">
                <a:latin typeface="Calibri"/>
                <a:cs typeface="Calibri"/>
              </a:rPr>
              <a:t>	</a:t>
            </a:r>
            <a:r>
              <a:rPr lang="en-US" sz="4000" spc="-5" dirty="0">
                <a:latin typeface="Calibri"/>
                <a:cs typeface="Calibri"/>
              </a:rPr>
              <a:t>Jayaraj P B</a:t>
            </a:r>
            <a:endParaRPr sz="4000" dirty="0">
              <a:latin typeface="Calibri"/>
              <a:cs typeface="Calibri"/>
            </a:endParaRPr>
          </a:p>
          <a:p>
            <a:pPr marL="8437245">
              <a:lnSpc>
                <a:spcPts val="1155"/>
              </a:lnSpc>
            </a:pPr>
            <a:r>
              <a:rPr sz="1200" dirty="0">
                <a:solidFill>
                  <a:srgbClr val="898989"/>
                </a:solidFill>
                <a:latin typeface="Calibri"/>
                <a:cs typeface="Calibri"/>
              </a:rPr>
              <a:t>1</a:t>
            </a:r>
            <a:endParaRPr sz="1200" dirty="0">
              <a:latin typeface="Calibri"/>
              <a:cs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BB0DED9-11FA-4D66-B115-14FB1C47DC8C}"/>
              </a:ext>
            </a:extLst>
          </p:cNvPr>
          <p:cNvSpPr>
            <a:spLocks noGrp="1"/>
          </p:cNvSpPr>
          <p:nvPr>
            <p:ph type="body" idx="1"/>
          </p:nvPr>
        </p:nvSpPr>
        <p:spPr>
          <a:xfrm>
            <a:off x="283210" y="434399"/>
            <a:ext cx="8501380" cy="1107996"/>
          </a:xfrm>
        </p:spPr>
        <p:txBody>
          <a:bodyPr/>
          <a:lstStyle/>
          <a:p>
            <a:r>
              <a:rPr lang="en-IN" dirty="0"/>
              <a:t>Suppose we have a new data point and we need to put it in the required category. Consider the below image:</a:t>
            </a:r>
          </a:p>
          <a:p>
            <a:endParaRPr lang="en-IN" dirty="0"/>
          </a:p>
        </p:txBody>
      </p:sp>
      <p:pic>
        <p:nvPicPr>
          <p:cNvPr id="4" name="Picture 3" descr="K-Nearest Neighbor(KNN) Algorithm for Machine Learning">
            <a:extLst>
              <a:ext uri="{FF2B5EF4-FFF2-40B4-BE49-F238E27FC236}">
                <a16:creationId xmlns:a16="http://schemas.microsoft.com/office/drawing/2014/main" id="{B59FDEC4-B832-4234-BE15-E5F146D5742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676401"/>
            <a:ext cx="5638800" cy="3672114"/>
          </a:xfrm>
          <a:prstGeom prst="rect">
            <a:avLst/>
          </a:prstGeom>
          <a:noFill/>
          <a:ln>
            <a:noFill/>
          </a:ln>
        </p:spPr>
      </p:pic>
      <p:sp>
        <p:nvSpPr>
          <p:cNvPr id="5" name="Rectangle 4">
            <a:extLst>
              <a:ext uri="{FF2B5EF4-FFF2-40B4-BE49-F238E27FC236}">
                <a16:creationId xmlns:a16="http://schemas.microsoft.com/office/drawing/2014/main" id="{BDEE2044-1437-4105-ABBF-B13C9A8DFECC}"/>
              </a:ext>
            </a:extLst>
          </p:cNvPr>
          <p:cNvSpPr/>
          <p:nvPr/>
        </p:nvSpPr>
        <p:spPr>
          <a:xfrm>
            <a:off x="152400" y="5827487"/>
            <a:ext cx="8763000" cy="892552"/>
          </a:xfrm>
          <a:prstGeom prst="rect">
            <a:avLst/>
          </a:prstGeom>
        </p:spPr>
        <p:txBody>
          <a:bodyPr wrap="square">
            <a:spAutoFit/>
          </a:bodyPr>
          <a:lstStyle/>
          <a:p>
            <a:pPr marL="342900" lvl="0" indent="-342900">
              <a:buFont typeface="Arial" panose="020B0604020202020204" pitchFamily="34" charset="0"/>
              <a:buChar char="•"/>
            </a:pPr>
            <a:r>
              <a:rPr lang="en-IN" sz="2400" dirty="0"/>
              <a:t>Firstly, we will choose the number of neighbours, so we will choose the k=5</a:t>
            </a:r>
            <a:r>
              <a:rPr lang="en-IN" sz="2800" dirty="0"/>
              <a:t>.</a:t>
            </a:r>
          </a:p>
        </p:txBody>
      </p:sp>
    </p:spTree>
    <p:extLst>
      <p:ext uri="{BB962C8B-B14F-4D97-AF65-F5344CB8AC3E}">
        <p14:creationId xmlns:p14="http://schemas.microsoft.com/office/powerpoint/2010/main" val="7137293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BFDEF71-01D5-4DF0-9DA8-33D56D2EBF32}"/>
              </a:ext>
            </a:extLst>
          </p:cNvPr>
          <p:cNvSpPr>
            <a:spLocks noGrp="1"/>
          </p:cNvSpPr>
          <p:nvPr>
            <p:ph type="body" idx="1"/>
          </p:nvPr>
        </p:nvSpPr>
        <p:spPr>
          <a:xfrm>
            <a:off x="321310" y="678258"/>
            <a:ext cx="8501380" cy="1846659"/>
          </a:xfrm>
        </p:spPr>
        <p:txBody>
          <a:bodyPr/>
          <a:lstStyle/>
          <a:p>
            <a:pPr marL="342900" lvl="0" indent="-342900">
              <a:buFont typeface="Arial" panose="020B0604020202020204" pitchFamily="34" charset="0"/>
              <a:buChar char="•"/>
            </a:pPr>
            <a:r>
              <a:rPr lang="en-IN" dirty="0"/>
              <a:t>Next, we will calculate the </a:t>
            </a:r>
            <a:r>
              <a:rPr lang="en-IN" b="1" dirty="0"/>
              <a:t>Euclidean distance</a:t>
            </a:r>
            <a:r>
              <a:rPr lang="en-IN" dirty="0"/>
              <a:t> between the data points. </a:t>
            </a:r>
          </a:p>
          <a:p>
            <a:pPr marL="342900" lvl="0" indent="-342900">
              <a:buFont typeface="Arial" panose="020B0604020202020204" pitchFamily="34" charset="0"/>
              <a:buChar char="•"/>
            </a:pPr>
            <a:r>
              <a:rPr lang="en-IN" dirty="0"/>
              <a:t>The Euclidean distance is the distance between two points, which we have already studied in geometry. It can be calculated as:</a:t>
            </a:r>
          </a:p>
          <a:p>
            <a:endParaRPr lang="en-IN" dirty="0"/>
          </a:p>
        </p:txBody>
      </p:sp>
      <p:pic>
        <p:nvPicPr>
          <p:cNvPr id="4" name="Picture 3" descr="K-Nearest Neighbor(KNN) Algorithm for Machine Learning">
            <a:extLst>
              <a:ext uri="{FF2B5EF4-FFF2-40B4-BE49-F238E27FC236}">
                <a16:creationId xmlns:a16="http://schemas.microsoft.com/office/drawing/2014/main" id="{46B64880-DCDA-46CA-A279-653478C8AB3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295400" y="2826942"/>
            <a:ext cx="5334000" cy="3352800"/>
          </a:xfrm>
          <a:prstGeom prst="rect">
            <a:avLst/>
          </a:prstGeom>
          <a:noFill/>
          <a:ln>
            <a:noFill/>
          </a:ln>
        </p:spPr>
      </p:pic>
    </p:spTree>
    <p:extLst>
      <p:ext uri="{BB962C8B-B14F-4D97-AF65-F5344CB8AC3E}">
        <p14:creationId xmlns:p14="http://schemas.microsoft.com/office/powerpoint/2010/main" val="33058187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B62A420-7BA2-4865-82C7-CEF6A4B5D129}"/>
              </a:ext>
            </a:extLst>
          </p:cNvPr>
          <p:cNvSpPr>
            <a:spLocks noGrp="1"/>
          </p:cNvSpPr>
          <p:nvPr>
            <p:ph type="body" idx="1"/>
          </p:nvPr>
        </p:nvSpPr>
        <p:spPr>
          <a:xfrm>
            <a:off x="717186" y="1295400"/>
            <a:ext cx="8501380" cy="6278642"/>
          </a:xfrm>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342900" indent="-342900">
              <a:buFont typeface="Arial" panose="020B0604020202020204" pitchFamily="34" charset="0"/>
              <a:buChar char="•"/>
            </a:pPr>
            <a:endParaRPr lang="en-IN" dirty="0"/>
          </a:p>
          <a:p>
            <a:pPr marL="342900" indent="-342900">
              <a:buFont typeface="Arial" panose="020B0604020202020204" pitchFamily="34" charset="0"/>
              <a:buChar char="•"/>
            </a:pPr>
            <a:r>
              <a:rPr lang="en-IN" dirty="0"/>
              <a:t>As we can see the 3 nearest neighbours are from category A, hence this new data point must belong to category A.</a:t>
            </a:r>
          </a:p>
          <a:p>
            <a:endParaRPr lang="en-US" dirty="0"/>
          </a:p>
          <a:p>
            <a:endParaRPr lang="en-US" dirty="0"/>
          </a:p>
          <a:p>
            <a:endParaRPr lang="en-IN" dirty="0"/>
          </a:p>
        </p:txBody>
      </p:sp>
      <p:pic>
        <p:nvPicPr>
          <p:cNvPr id="4" name="Picture 3" descr="K-Nearest Neighbor(KNN) Algorithm for Machine Learning">
            <a:extLst>
              <a:ext uri="{FF2B5EF4-FFF2-40B4-BE49-F238E27FC236}">
                <a16:creationId xmlns:a16="http://schemas.microsoft.com/office/drawing/2014/main" id="{BD425899-8635-4EAE-976F-7E198BE7962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17186" y="1676400"/>
            <a:ext cx="6172200" cy="4057650"/>
          </a:xfrm>
          <a:prstGeom prst="rect">
            <a:avLst/>
          </a:prstGeom>
          <a:noFill/>
          <a:ln>
            <a:noFill/>
          </a:ln>
        </p:spPr>
      </p:pic>
      <p:sp>
        <p:nvSpPr>
          <p:cNvPr id="5" name="Rectangle 4">
            <a:extLst>
              <a:ext uri="{FF2B5EF4-FFF2-40B4-BE49-F238E27FC236}">
                <a16:creationId xmlns:a16="http://schemas.microsoft.com/office/drawing/2014/main" id="{3FFC869C-131A-4C7C-A1E4-BD4365F57383}"/>
              </a:ext>
            </a:extLst>
          </p:cNvPr>
          <p:cNvSpPr/>
          <p:nvPr/>
        </p:nvSpPr>
        <p:spPr>
          <a:xfrm>
            <a:off x="642620" y="285571"/>
            <a:ext cx="8501380" cy="1200329"/>
          </a:xfrm>
          <a:prstGeom prst="rect">
            <a:avLst/>
          </a:prstGeom>
        </p:spPr>
        <p:txBody>
          <a:bodyPr wrap="square">
            <a:spAutoFit/>
          </a:bodyPr>
          <a:lstStyle/>
          <a:p>
            <a:pPr marL="342900" indent="-342900">
              <a:buFont typeface="Arial" panose="020B0604020202020204" pitchFamily="34" charset="0"/>
              <a:buChar char="•"/>
            </a:pPr>
            <a:r>
              <a:rPr lang="en-IN" sz="2400" dirty="0">
                <a:solidFill>
                  <a:srgbClr val="000000"/>
                </a:solidFill>
                <a:latin typeface="+mj-lt"/>
                <a:ea typeface="Times New Roman" panose="02020603050405020304" pitchFamily="18" charset="0"/>
              </a:rPr>
              <a:t>By calculating the Euclidean distance we will get the nearest </a:t>
            </a:r>
            <a:r>
              <a:rPr lang="en-IN" sz="2400" dirty="0" err="1">
                <a:solidFill>
                  <a:srgbClr val="000000"/>
                </a:solidFill>
                <a:latin typeface="+mj-lt"/>
                <a:ea typeface="Times New Roman" panose="02020603050405020304" pitchFamily="18" charset="0"/>
              </a:rPr>
              <a:t>neighbors</a:t>
            </a:r>
            <a:r>
              <a:rPr lang="en-IN" sz="2400" dirty="0">
                <a:solidFill>
                  <a:srgbClr val="000000"/>
                </a:solidFill>
                <a:latin typeface="+mj-lt"/>
                <a:ea typeface="Times New Roman" panose="02020603050405020304" pitchFamily="18" charset="0"/>
              </a:rPr>
              <a:t>, as three nearest </a:t>
            </a:r>
            <a:r>
              <a:rPr lang="en-IN" sz="2400" dirty="0" err="1">
                <a:solidFill>
                  <a:srgbClr val="000000"/>
                </a:solidFill>
                <a:latin typeface="+mj-lt"/>
                <a:ea typeface="Times New Roman" panose="02020603050405020304" pitchFamily="18" charset="0"/>
              </a:rPr>
              <a:t>neighbors</a:t>
            </a:r>
            <a:r>
              <a:rPr lang="en-IN" sz="2400" dirty="0">
                <a:solidFill>
                  <a:srgbClr val="000000"/>
                </a:solidFill>
                <a:latin typeface="+mj-lt"/>
                <a:ea typeface="Times New Roman" panose="02020603050405020304" pitchFamily="18" charset="0"/>
              </a:rPr>
              <a:t> in category A and two nearest </a:t>
            </a:r>
            <a:r>
              <a:rPr lang="en-IN" sz="2400" dirty="0" err="1">
                <a:solidFill>
                  <a:srgbClr val="000000"/>
                </a:solidFill>
                <a:latin typeface="+mj-lt"/>
                <a:ea typeface="Times New Roman" panose="02020603050405020304" pitchFamily="18" charset="0"/>
              </a:rPr>
              <a:t>neighbors</a:t>
            </a:r>
            <a:r>
              <a:rPr lang="en-IN" sz="2400" dirty="0">
                <a:solidFill>
                  <a:srgbClr val="000000"/>
                </a:solidFill>
                <a:latin typeface="+mj-lt"/>
                <a:ea typeface="Times New Roman" panose="02020603050405020304" pitchFamily="18" charset="0"/>
              </a:rPr>
              <a:t> in category B. </a:t>
            </a:r>
            <a:endParaRPr lang="en-IN" sz="2400" dirty="0">
              <a:latin typeface="+mj-lt"/>
            </a:endParaRPr>
          </a:p>
        </p:txBody>
      </p:sp>
    </p:spTree>
    <p:extLst>
      <p:ext uri="{BB962C8B-B14F-4D97-AF65-F5344CB8AC3E}">
        <p14:creationId xmlns:p14="http://schemas.microsoft.com/office/powerpoint/2010/main" val="3682724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49928-22B6-42B6-A551-46EBD81BFD1E}"/>
              </a:ext>
            </a:extLst>
          </p:cNvPr>
          <p:cNvSpPr>
            <a:spLocks noGrp="1"/>
          </p:cNvSpPr>
          <p:nvPr>
            <p:ph type="title"/>
          </p:nvPr>
        </p:nvSpPr>
        <p:spPr>
          <a:xfrm>
            <a:off x="1963229" y="90170"/>
            <a:ext cx="6647371" cy="1354217"/>
          </a:xfrm>
        </p:spPr>
        <p:txBody>
          <a:bodyPr/>
          <a:lstStyle/>
          <a:p>
            <a:r>
              <a:rPr lang="en-US" dirty="0"/>
              <a:t>Working of KNN algorithm</a:t>
            </a:r>
            <a:br>
              <a:rPr lang="en-US" dirty="0"/>
            </a:br>
            <a:endParaRPr lang="en-IN" dirty="0"/>
          </a:p>
        </p:txBody>
      </p:sp>
      <p:sp>
        <p:nvSpPr>
          <p:cNvPr id="3" name="Text Placeholder 2">
            <a:extLst>
              <a:ext uri="{FF2B5EF4-FFF2-40B4-BE49-F238E27FC236}">
                <a16:creationId xmlns:a16="http://schemas.microsoft.com/office/drawing/2014/main" id="{7DDA7D76-6F6C-4846-89DA-0D71A4AAF129}"/>
              </a:ext>
            </a:extLst>
          </p:cNvPr>
          <p:cNvSpPr>
            <a:spLocks noGrp="1"/>
          </p:cNvSpPr>
          <p:nvPr>
            <p:ph type="body" idx="1"/>
          </p:nvPr>
        </p:nvSpPr>
        <p:spPr>
          <a:xfrm>
            <a:off x="321310" y="685801"/>
            <a:ext cx="8517890" cy="2031326"/>
          </a:xfrm>
        </p:spPr>
        <p:txBody>
          <a:bodyPr/>
          <a:lstStyle/>
          <a:p>
            <a:endParaRPr lang="en-US" dirty="0"/>
          </a:p>
          <a:p>
            <a:pPr marL="342900" indent="-342900">
              <a:buFont typeface="Arial" panose="020B0604020202020204" pitchFamily="34" charset="0"/>
              <a:buChar char="•"/>
            </a:pPr>
            <a:r>
              <a:rPr lang="en-US" dirty="0" err="1"/>
              <a:t>Thе</a:t>
            </a:r>
            <a:r>
              <a:rPr lang="en-US" dirty="0"/>
              <a:t> K-Nearest Neighbors (KNN) algorithm operates on the principle of similarity, where it predicts the label or value of a new data point by considering the labels or values of its K nearest neighbors in the training dataset.</a:t>
            </a:r>
          </a:p>
          <a:p>
            <a:endParaRPr lang="en-US" dirty="0"/>
          </a:p>
          <a:p>
            <a:endParaRPr lang="en-IN" dirty="0"/>
          </a:p>
        </p:txBody>
      </p:sp>
      <p:pic>
        <p:nvPicPr>
          <p:cNvPr id="6" name="Picture 5" descr="Workings of KNN algorithm">
            <a:extLst>
              <a:ext uri="{FF2B5EF4-FFF2-40B4-BE49-F238E27FC236}">
                <a16:creationId xmlns:a16="http://schemas.microsoft.com/office/drawing/2014/main" id="{3A3ACB6B-C0EE-4731-B1F0-1724E62C1F9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57200" y="2717126"/>
            <a:ext cx="8365490" cy="3836074"/>
          </a:xfrm>
          <a:prstGeom prst="rect">
            <a:avLst/>
          </a:prstGeom>
          <a:noFill/>
          <a:ln>
            <a:noFill/>
          </a:ln>
        </p:spPr>
      </p:pic>
    </p:spTree>
    <p:extLst>
      <p:ext uri="{BB962C8B-B14F-4D97-AF65-F5344CB8AC3E}">
        <p14:creationId xmlns:p14="http://schemas.microsoft.com/office/powerpoint/2010/main" val="18979544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991AE-54D2-411A-9CD4-1754E897E45A}"/>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E6D6946A-30C8-473D-9AC9-E7E17835306A}"/>
              </a:ext>
            </a:extLst>
          </p:cNvPr>
          <p:cNvSpPr>
            <a:spLocks noGrp="1"/>
          </p:cNvSpPr>
          <p:nvPr>
            <p:ph type="body" idx="1"/>
          </p:nvPr>
        </p:nvSpPr>
        <p:spPr>
          <a:xfrm>
            <a:off x="321309" y="2286000"/>
            <a:ext cx="8501380" cy="2215991"/>
          </a:xfrm>
        </p:spPr>
        <p:txBody>
          <a:bodyPr/>
          <a:lstStyle/>
          <a:p>
            <a:pPr marL="342900" indent="-342900">
              <a:buFont typeface="Arial" panose="020B0604020202020204" pitchFamily="34" charset="0"/>
              <a:buChar char="•"/>
            </a:pPr>
            <a:r>
              <a:rPr lang="en-IN" dirty="0"/>
              <a:t>In the regression problem, the class label is calculated by taking average of the target values of K nearest </a:t>
            </a:r>
            <a:r>
              <a:rPr lang="en-IN" dirty="0" err="1"/>
              <a:t>neighbors</a:t>
            </a:r>
            <a:r>
              <a:rPr lang="en-IN" dirty="0"/>
              <a:t>. </a:t>
            </a:r>
          </a:p>
          <a:p>
            <a:pPr marL="342900" indent="-342900">
              <a:buFont typeface="Arial" panose="020B0604020202020204" pitchFamily="34" charset="0"/>
              <a:buChar char="•"/>
            </a:pPr>
            <a:endParaRPr lang="en-IN" dirty="0"/>
          </a:p>
          <a:p>
            <a:pPr marL="342900" indent="-342900">
              <a:buFont typeface="Arial" panose="020B0604020202020204" pitchFamily="34" charset="0"/>
              <a:buChar char="•"/>
            </a:pPr>
            <a:r>
              <a:rPr lang="en-IN" dirty="0"/>
              <a:t>The calculated average value becomes the predicted output for the target data point.</a:t>
            </a:r>
          </a:p>
          <a:p>
            <a:endParaRPr lang="en-IN" dirty="0"/>
          </a:p>
        </p:txBody>
      </p:sp>
    </p:spTree>
    <p:extLst>
      <p:ext uri="{BB962C8B-B14F-4D97-AF65-F5344CB8AC3E}">
        <p14:creationId xmlns:p14="http://schemas.microsoft.com/office/powerpoint/2010/main" val="42905233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4FC5A-792D-4D1A-8987-14BCF3C5E07D}"/>
              </a:ext>
            </a:extLst>
          </p:cNvPr>
          <p:cNvSpPr>
            <a:spLocks noGrp="1"/>
          </p:cNvSpPr>
          <p:nvPr>
            <p:ph type="title"/>
          </p:nvPr>
        </p:nvSpPr>
        <p:spPr/>
        <p:txBody>
          <a:bodyPr/>
          <a:lstStyle/>
          <a:p>
            <a:r>
              <a:rPr lang="en-US" dirty="0"/>
              <a:t>Example </a:t>
            </a:r>
            <a:endParaRPr lang="en-IN" dirty="0"/>
          </a:p>
        </p:txBody>
      </p:sp>
      <p:sp>
        <p:nvSpPr>
          <p:cNvPr id="3" name="Text Placeholder 2">
            <a:extLst>
              <a:ext uri="{FF2B5EF4-FFF2-40B4-BE49-F238E27FC236}">
                <a16:creationId xmlns:a16="http://schemas.microsoft.com/office/drawing/2014/main" id="{005C3958-7298-4486-9BDC-DD2C105BFA64}"/>
              </a:ext>
            </a:extLst>
          </p:cNvPr>
          <p:cNvSpPr>
            <a:spLocks noGrp="1"/>
          </p:cNvSpPr>
          <p:nvPr>
            <p:ph type="body" idx="1"/>
          </p:nvPr>
        </p:nvSpPr>
        <p:spPr/>
        <p:txBody>
          <a:bodyPr/>
          <a:lstStyle/>
          <a:p>
            <a:endParaRPr lang="en-IN" dirty="0"/>
          </a:p>
        </p:txBody>
      </p:sp>
      <p:pic>
        <p:nvPicPr>
          <p:cNvPr id="4" name="Picture 3">
            <a:extLst>
              <a:ext uri="{FF2B5EF4-FFF2-40B4-BE49-F238E27FC236}">
                <a16:creationId xmlns:a16="http://schemas.microsoft.com/office/drawing/2014/main" id="{E3C7FA46-2EC4-4C49-A2B7-70E178B9EEBB}"/>
              </a:ext>
            </a:extLst>
          </p:cNvPr>
          <p:cNvPicPr>
            <a:picLocks noChangeAspect="1"/>
          </p:cNvPicPr>
          <p:nvPr/>
        </p:nvPicPr>
        <p:blipFill>
          <a:blip r:embed="rId2"/>
          <a:stretch>
            <a:fillRect/>
          </a:stretch>
        </p:blipFill>
        <p:spPr>
          <a:xfrm>
            <a:off x="2028470" y="1428471"/>
            <a:ext cx="5087060" cy="4001058"/>
          </a:xfrm>
          <a:prstGeom prst="rect">
            <a:avLst/>
          </a:prstGeom>
        </p:spPr>
      </p:pic>
    </p:spTree>
    <p:extLst>
      <p:ext uri="{BB962C8B-B14F-4D97-AF65-F5344CB8AC3E}">
        <p14:creationId xmlns:p14="http://schemas.microsoft.com/office/powerpoint/2010/main" val="28961735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E0BAF-9F32-45E6-B2EF-A5FEEFF65ABE}"/>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7207EB06-281E-4BE6-A732-D184EAA2F58D}"/>
              </a:ext>
            </a:extLst>
          </p:cNvPr>
          <p:cNvSpPr>
            <a:spLocks noGrp="1"/>
          </p:cNvSpPr>
          <p:nvPr>
            <p:ph type="body" idx="1"/>
          </p:nvPr>
        </p:nvSpPr>
        <p:spPr/>
        <p:txBody>
          <a:bodyPr/>
          <a:lstStyle/>
          <a:p>
            <a:endParaRPr lang="en-IN"/>
          </a:p>
        </p:txBody>
      </p:sp>
      <p:pic>
        <p:nvPicPr>
          <p:cNvPr id="4" name="Picture 3">
            <a:extLst>
              <a:ext uri="{FF2B5EF4-FFF2-40B4-BE49-F238E27FC236}">
                <a16:creationId xmlns:a16="http://schemas.microsoft.com/office/drawing/2014/main" id="{14F92105-704A-4A24-A915-DC3CF331516E}"/>
              </a:ext>
            </a:extLst>
          </p:cNvPr>
          <p:cNvPicPr>
            <a:picLocks noChangeAspect="1"/>
          </p:cNvPicPr>
          <p:nvPr/>
        </p:nvPicPr>
        <p:blipFill>
          <a:blip r:embed="rId2"/>
          <a:stretch>
            <a:fillRect/>
          </a:stretch>
        </p:blipFill>
        <p:spPr>
          <a:xfrm>
            <a:off x="1709338" y="1376076"/>
            <a:ext cx="5725324" cy="4105848"/>
          </a:xfrm>
          <a:prstGeom prst="rect">
            <a:avLst/>
          </a:prstGeom>
        </p:spPr>
      </p:pic>
    </p:spTree>
    <p:extLst>
      <p:ext uri="{BB962C8B-B14F-4D97-AF65-F5344CB8AC3E}">
        <p14:creationId xmlns:p14="http://schemas.microsoft.com/office/powerpoint/2010/main" val="5265169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BB5D0-CC09-43CC-AA32-65A588888E86}"/>
              </a:ext>
            </a:extLst>
          </p:cNvPr>
          <p:cNvSpPr>
            <a:spLocks noGrp="1"/>
          </p:cNvSpPr>
          <p:nvPr>
            <p:ph type="title"/>
          </p:nvPr>
        </p:nvSpPr>
        <p:spPr/>
        <p:txBody>
          <a:bodyPr/>
          <a:lstStyle/>
          <a:p>
            <a:endParaRPr lang="en-IN"/>
          </a:p>
        </p:txBody>
      </p:sp>
      <p:pic>
        <p:nvPicPr>
          <p:cNvPr id="13316" name="Picture 4" descr="https://laxmikants.github.io/img/main/fruitscatter.png">
            <a:extLst>
              <a:ext uri="{FF2B5EF4-FFF2-40B4-BE49-F238E27FC236}">
                <a16:creationId xmlns:a16="http://schemas.microsoft.com/office/drawing/2014/main" id="{7DDB89A7-F5F7-430E-81D6-B39D661FC8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0"/>
            <a:ext cx="8313421" cy="568570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8D08D43D-0546-48C0-A37C-2A0A47BFDFF4}"/>
              </a:ext>
            </a:extLst>
          </p:cNvPr>
          <p:cNvSpPr/>
          <p:nvPr/>
        </p:nvSpPr>
        <p:spPr>
          <a:xfrm>
            <a:off x="1258593" y="5681806"/>
            <a:ext cx="6863033" cy="523220"/>
          </a:xfrm>
          <a:prstGeom prst="rect">
            <a:avLst/>
          </a:prstGeom>
        </p:spPr>
        <p:txBody>
          <a:bodyPr wrap="none">
            <a:spAutoFit/>
          </a:bodyPr>
          <a:lstStyle/>
          <a:p>
            <a:r>
              <a:rPr lang="en-US" sz="2800" b="1" dirty="0">
                <a:solidFill>
                  <a:srgbClr val="FF0000"/>
                </a:solidFill>
              </a:rPr>
              <a:t>tomato (sweetness = 6, crunchiness = 4) ????</a:t>
            </a:r>
            <a:endParaRPr lang="en-IN" sz="2800" dirty="0">
              <a:solidFill>
                <a:srgbClr val="FF0000"/>
              </a:solidFill>
            </a:endParaRPr>
          </a:p>
        </p:txBody>
      </p:sp>
    </p:spTree>
    <p:extLst>
      <p:ext uri="{BB962C8B-B14F-4D97-AF65-F5344CB8AC3E}">
        <p14:creationId xmlns:p14="http://schemas.microsoft.com/office/powerpoint/2010/main" val="32959059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A0566-0197-45CE-9290-865A2450FE1D}"/>
              </a:ext>
            </a:extLst>
          </p:cNvPr>
          <p:cNvSpPr>
            <a:spLocks noGrp="1"/>
          </p:cNvSpPr>
          <p:nvPr>
            <p:ph type="title"/>
          </p:nvPr>
        </p:nvSpPr>
        <p:spPr/>
        <p:txBody>
          <a:bodyPr/>
          <a:lstStyle/>
          <a:p>
            <a:endParaRPr lang="en-IN"/>
          </a:p>
        </p:txBody>
      </p:sp>
      <p:pic>
        <p:nvPicPr>
          <p:cNvPr id="4" name="Picture 3">
            <a:extLst>
              <a:ext uri="{FF2B5EF4-FFF2-40B4-BE49-F238E27FC236}">
                <a16:creationId xmlns:a16="http://schemas.microsoft.com/office/drawing/2014/main" id="{BFA4AB3A-1E28-4680-A8F6-BA7C420FE6D9}"/>
              </a:ext>
            </a:extLst>
          </p:cNvPr>
          <p:cNvPicPr>
            <a:picLocks noChangeAspect="1"/>
          </p:cNvPicPr>
          <p:nvPr/>
        </p:nvPicPr>
        <p:blipFill>
          <a:blip r:embed="rId2"/>
          <a:stretch>
            <a:fillRect/>
          </a:stretch>
        </p:blipFill>
        <p:spPr>
          <a:xfrm>
            <a:off x="1295400" y="2003701"/>
            <a:ext cx="7315200" cy="3406497"/>
          </a:xfrm>
          <a:prstGeom prst="rect">
            <a:avLst/>
          </a:prstGeom>
        </p:spPr>
      </p:pic>
    </p:spTree>
    <p:extLst>
      <p:ext uri="{BB962C8B-B14F-4D97-AF65-F5344CB8AC3E}">
        <p14:creationId xmlns:p14="http://schemas.microsoft.com/office/powerpoint/2010/main" val="39913163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AFD9BF7-8708-42FA-BD2F-C4873D54FA5D}"/>
              </a:ext>
            </a:extLst>
          </p:cNvPr>
          <p:cNvPicPr>
            <a:picLocks noChangeAspect="1"/>
          </p:cNvPicPr>
          <p:nvPr/>
        </p:nvPicPr>
        <p:blipFill>
          <a:blip r:embed="rId2"/>
          <a:stretch>
            <a:fillRect/>
          </a:stretch>
        </p:blipFill>
        <p:spPr>
          <a:xfrm>
            <a:off x="1066800" y="786130"/>
            <a:ext cx="6719020" cy="5889238"/>
          </a:xfrm>
          <a:prstGeom prst="rect">
            <a:avLst/>
          </a:prstGeom>
        </p:spPr>
      </p:pic>
    </p:spTree>
    <p:extLst>
      <p:ext uri="{BB962C8B-B14F-4D97-AF65-F5344CB8AC3E}">
        <p14:creationId xmlns:p14="http://schemas.microsoft.com/office/powerpoint/2010/main" val="19180137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ABEE1-5A08-4A89-ABF0-4AF42031DFED}"/>
              </a:ext>
            </a:extLst>
          </p:cNvPr>
          <p:cNvSpPr>
            <a:spLocks noGrp="1"/>
          </p:cNvSpPr>
          <p:nvPr>
            <p:ph type="title"/>
          </p:nvPr>
        </p:nvSpPr>
        <p:spPr>
          <a:xfrm>
            <a:off x="1295400" y="381000"/>
            <a:ext cx="5217541" cy="695960"/>
          </a:xfrm>
        </p:spPr>
        <p:txBody>
          <a:bodyPr/>
          <a:lstStyle/>
          <a:p>
            <a:r>
              <a:rPr lang="en-US" dirty="0"/>
              <a:t>Outline</a:t>
            </a:r>
            <a:endParaRPr lang="en-IN" dirty="0"/>
          </a:p>
        </p:txBody>
      </p:sp>
      <p:sp>
        <p:nvSpPr>
          <p:cNvPr id="3" name="Text Placeholder 2">
            <a:extLst>
              <a:ext uri="{FF2B5EF4-FFF2-40B4-BE49-F238E27FC236}">
                <a16:creationId xmlns:a16="http://schemas.microsoft.com/office/drawing/2014/main" id="{0BA40627-DDF3-4D1E-A32A-399456E1D490}"/>
              </a:ext>
            </a:extLst>
          </p:cNvPr>
          <p:cNvSpPr>
            <a:spLocks noGrp="1"/>
          </p:cNvSpPr>
          <p:nvPr>
            <p:ph type="body" idx="1"/>
          </p:nvPr>
        </p:nvSpPr>
        <p:spPr>
          <a:xfrm>
            <a:off x="914400" y="1295400"/>
            <a:ext cx="6596380" cy="3811172"/>
          </a:xfrm>
        </p:spPr>
        <p:txBody>
          <a:bodyPr/>
          <a:lstStyle/>
          <a:p>
            <a:pPr marL="457200" indent="-457200">
              <a:lnSpc>
                <a:spcPct val="150000"/>
              </a:lnSpc>
              <a:buAutoNum type="arabicPeriod"/>
            </a:pPr>
            <a:r>
              <a:rPr lang="en-US" sz="2800" dirty="0"/>
              <a:t> Supervised Classifier</a:t>
            </a:r>
          </a:p>
          <a:p>
            <a:pPr marL="457200" indent="-457200">
              <a:lnSpc>
                <a:spcPct val="150000"/>
              </a:lnSpc>
              <a:buAutoNum type="arabicPeriod"/>
            </a:pPr>
            <a:r>
              <a:rPr lang="en-US" sz="2800" dirty="0"/>
              <a:t>KNN - Overview</a:t>
            </a:r>
          </a:p>
          <a:p>
            <a:pPr marL="457200" indent="-457200">
              <a:lnSpc>
                <a:spcPct val="150000"/>
              </a:lnSpc>
              <a:buAutoNum type="arabicPeriod"/>
            </a:pPr>
            <a:r>
              <a:rPr lang="en-US" sz="2800" dirty="0"/>
              <a:t>Working of KNN</a:t>
            </a:r>
          </a:p>
          <a:p>
            <a:pPr marL="457200" indent="-457200">
              <a:lnSpc>
                <a:spcPct val="150000"/>
              </a:lnSpc>
              <a:buAutoNum type="arabicPeriod"/>
            </a:pPr>
            <a:r>
              <a:rPr lang="en-US" sz="2800" dirty="0"/>
              <a:t>Pros &amp; Cons</a:t>
            </a:r>
          </a:p>
          <a:p>
            <a:pPr marL="457200" indent="-457200">
              <a:lnSpc>
                <a:spcPct val="150000"/>
              </a:lnSpc>
              <a:buAutoNum type="arabicPeriod"/>
            </a:pPr>
            <a:r>
              <a:rPr lang="en-US" sz="2800" dirty="0"/>
              <a:t>Sample problem</a:t>
            </a:r>
          </a:p>
          <a:p>
            <a:pPr marL="457200" indent="-457200">
              <a:lnSpc>
                <a:spcPct val="150000"/>
              </a:lnSpc>
              <a:buAutoNum type="arabicPeriod"/>
            </a:pPr>
            <a:endParaRPr lang="en-US" sz="2800" dirty="0"/>
          </a:p>
        </p:txBody>
      </p:sp>
    </p:spTree>
    <p:extLst>
      <p:ext uri="{BB962C8B-B14F-4D97-AF65-F5344CB8AC3E}">
        <p14:creationId xmlns:p14="http://schemas.microsoft.com/office/powerpoint/2010/main" val="37489234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A3396D4-4C75-4B28-A2E9-E80EF24B8A47}"/>
              </a:ext>
            </a:extLst>
          </p:cNvPr>
          <p:cNvPicPr>
            <a:picLocks noChangeAspect="1"/>
          </p:cNvPicPr>
          <p:nvPr/>
        </p:nvPicPr>
        <p:blipFill>
          <a:blip r:embed="rId2"/>
          <a:stretch>
            <a:fillRect/>
          </a:stretch>
        </p:blipFill>
        <p:spPr>
          <a:xfrm>
            <a:off x="1094890" y="1823813"/>
            <a:ext cx="6954220" cy="3210373"/>
          </a:xfrm>
          <a:prstGeom prst="rect">
            <a:avLst/>
          </a:prstGeom>
        </p:spPr>
      </p:pic>
    </p:spTree>
    <p:extLst>
      <p:ext uri="{BB962C8B-B14F-4D97-AF65-F5344CB8AC3E}">
        <p14:creationId xmlns:p14="http://schemas.microsoft.com/office/powerpoint/2010/main" val="39336266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4921B30-52DB-4279-ABD8-97EB1FF04598}"/>
              </a:ext>
            </a:extLst>
          </p:cNvPr>
          <p:cNvPicPr>
            <a:picLocks noChangeAspect="1"/>
          </p:cNvPicPr>
          <p:nvPr/>
        </p:nvPicPr>
        <p:blipFill>
          <a:blip r:embed="rId2"/>
          <a:stretch>
            <a:fillRect/>
          </a:stretch>
        </p:blipFill>
        <p:spPr>
          <a:xfrm>
            <a:off x="863247" y="1357355"/>
            <a:ext cx="7417504" cy="866768"/>
          </a:xfrm>
          <a:prstGeom prst="rect">
            <a:avLst/>
          </a:prstGeom>
        </p:spPr>
      </p:pic>
      <p:sp>
        <p:nvSpPr>
          <p:cNvPr id="3" name="Text Placeholder 2">
            <a:extLst>
              <a:ext uri="{FF2B5EF4-FFF2-40B4-BE49-F238E27FC236}">
                <a16:creationId xmlns:a16="http://schemas.microsoft.com/office/drawing/2014/main" id="{24103054-1643-4268-965D-0CBDE17F2E00}"/>
              </a:ext>
            </a:extLst>
          </p:cNvPr>
          <p:cNvSpPr>
            <a:spLocks noGrp="1"/>
          </p:cNvSpPr>
          <p:nvPr>
            <p:ph type="body" idx="1"/>
          </p:nvPr>
        </p:nvSpPr>
        <p:spPr>
          <a:xfrm>
            <a:off x="457200" y="762000"/>
            <a:ext cx="8501380" cy="4062651"/>
          </a:xfrm>
        </p:spPr>
        <p:txBody>
          <a:bodyPr/>
          <a:lstStyle/>
          <a:p>
            <a:endParaRPr lang="en-US" dirty="0"/>
          </a:p>
          <a:p>
            <a:endParaRPr lang="en-US" dirty="0"/>
          </a:p>
          <a:p>
            <a:endParaRPr lang="en-US" dirty="0"/>
          </a:p>
          <a:p>
            <a:endParaRPr lang="en-US" dirty="0"/>
          </a:p>
          <a:p>
            <a:endParaRPr lang="en-US" dirty="0"/>
          </a:p>
          <a:p>
            <a:r>
              <a:rPr lang="en-US" dirty="0"/>
              <a:t>The distance formula involves comparing the values of each</a:t>
            </a:r>
          </a:p>
          <a:p>
            <a:r>
              <a:rPr lang="en-US" dirty="0"/>
              <a:t>feature. </a:t>
            </a:r>
          </a:p>
          <a:p>
            <a:endParaRPr lang="en-US" dirty="0"/>
          </a:p>
          <a:p>
            <a:r>
              <a:rPr lang="en-US" dirty="0"/>
              <a:t>To calculate the distance between the</a:t>
            </a:r>
          </a:p>
          <a:p>
            <a:r>
              <a:rPr lang="en-US" b="1" dirty="0"/>
              <a:t>tomato (sweetness = 6, crunchiness = 4), </a:t>
            </a:r>
            <a:r>
              <a:rPr lang="en-US" dirty="0"/>
              <a:t>and the green bean</a:t>
            </a:r>
          </a:p>
          <a:p>
            <a:r>
              <a:rPr lang="en-US" dirty="0"/>
              <a:t>(sweetness = 3, crunchiness = 7), we can use the formula as follows:</a:t>
            </a:r>
            <a:endParaRPr lang="en-IN" dirty="0"/>
          </a:p>
        </p:txBody>
      </p:sp>
      <p:pic>
        <p:nvPicPr>
          <p:cNvPr id="5" name="Picture 4">
            <a:extLst>
              <a:ext uri="{FF2B5EF4-FFF2-40B4-BE49-F238E27FC236}">
                <a16:creationId xmlns:a16="http://schemas.microsoft.com/office/drawing/2014/main" id="{862F54B8-7431-42DF-B27E-CBB167D0BB22}"/>
              </a:ext>
            </a:extLst>
          </p:cNvPr>
          <p:cNvPicPr>
            <a:picLocks noChangeAspect="1"/>
          </p:cNvPicPr>
          <p:nvPr/>
        </p:nvPicPr>
        <p:blipFill>
          <a:blip r:embed="rId3"/>
          <a:stretch>
            <a:fillRect/>
          </a:stretch>
        </p:blipFill>
        <p:spPr>
          <a:xfrm>
            <a:off x="1066800" y="5536931"/>
            <a:ext cx="6139543" cy="623087"/>
          </a:xfrm>
          <a:prstGeom prst="rect">
            <a:avLst/>
          </a:prstGeom>
        </p:spPr>
      </p:pic>
    </p:spTree>
    <p:extLst>
      <p:ext uri="{BB962C8B-B14F-4D97-AF65-F5344CB8AC3E}">
        <p14:creationId xmlns:p14="http://schemas.microsoft.com/office/powerpoint/2010/main" val="24917280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6F090-AABC-4C10-94E1-29CFB927CB72}"/>
              </a:ext>
            </a:extLst>
          </p:cNvPr>
          <p:cNvSpPr>
            <a:spLocks noGrp="1"/>
          </p:cNvSpPr>
          <p:nvPr>
            <p:ph type="title"/>
          </p:nvPr>
        </p:nvSpPr>
        <p:spPr/>
        <p:txBody>
          <a:bodyPr/>
          <a:lstStyle/>
          <a:p>
            <a:endParaRPr lang="en-IN"/>
          </a:p>
        </p:txBody>
      </p:sp>
      <p:pic>
        <p:nvPicPr>
          <p:cNvPr id="4" name="Picture 3">
            <a:extLst>
              <a:ext uri="{FF2B5EF4-FFF2-40B4-BE49-F238E27FC236}">
                <a16:creationId xmlns:a16="http://schemas.microsoft.com/office/drawing/2014/main" id="{81CA78D5-7E7D-458D-9CD1-FC0B59B71AA0}"/>
              </a:ext>
            </a:extLst>
          </p:cNvPr>
          <p:cNvPicPr>
            <a:picLocks noChangeAspect="1"/>
          </p:cNvPicPr>
          <p:nvPr/>
        </p:nvPicPr>
        <p:blipFill>
          <a:blip r:embed="rId2"/>
          <a:stretch>
            <a:fillRect/>
          </a:stretch>
        </p:blipFill>
        <p:spPr>
          <a:xfrm>
            <a:off x="56439" y="1905000"/>
            <a:ext cx="9051275" cy="2705099"/>
          </a:xfrm>
          <a:prstGeom prst="rect">
            <a:avLst/>
          </a:prstGeom>
        </p:spPr>
      </p:pic>
      <p:sp>
        <p:nvSpPr>
          <p:cNvPr id="5" name="Rectangle 4">
            <a:extLst>
              <a:ext uri="{FF2B5EF4-FFF2-40B4-BE49-F238E27FC236}">
                <a16:creationId xmlns:a16="http://schemas.microsoft.com/office/drawing/2014/main" id="{66D5C795-CE1C-4B20-A3F4-523C5740B87A}"/>
              </a:ext>
            </a:extLst>
          </p:cNvPr>
          <p:cNvSpPr/>
          <p:nvPr/>
        </p:nvSpPr>
        <p:spPr>
          <a:xfrm>
            <a:off x="1500950" y="5359637"/>
            <a:ext cx="6248314" cy="461665"/>
          </a:xfrm>
          <a:prstGeom prst="rect">
            <a:avLst/>
          </a:prstGeom>
        </p:spPr>
        <p:txBody>
          <a:bodyPr wrap="none">
            <a:spAutoFit/>
          </a:bodyPr>
          <a:lstStyle/>
          <a:p>
            <a:r>
              <a:rPr lang="en-US" sz="2400" b="1" dirty="0">
                <a:solidFill>
                  <a:srgbClr val="FF0000"/>
                </a:solidFill>
              </a:rPr>
              <a:t>tomato (sweetness = 6, crunchiness = 4) -&gt; Fruit</a:t>
            </a:r>
            <a:endParaRPr lang="en-IN" sz="2400" dirty="0">
              <a:solidFill>
                <a:srgbClr val="FF0000"/>
              </a:solidFill>
            </a:endParaRPr>
          </a:p>
        </p:txBody>
      </p:sp>
    </p:spTree>
    <p:extLst>
      <p:ext uri="{BB962C8B-B14F-4D97-AF65-F5344CB8AC3E}">
        <p14:creationId xmlns:p14="http://schemas.microsoft.com/office/powerpoint/2010/main" val="27725812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4875A-F3BA-4E40-AB41-3A891DC4E33E}"/>
              </a:ext>
            </a:extLst>
          </p:cNvPr>
          <p:cNvSpPr>
            <a:spLocks noGrp="1"/>
          </p:cNvSpPr>
          <p:nvPr>
            <p:ph type="title"/>
          </p:nvPr>
        </p:nvSpPr>
        <p:spPr>
          <a:xfrm>
            <a:off x="1447800" y="38126"/>
            <a:ext cx="6284341" cy="1354217"/>
          </a:xfrm>
        </p:spPr>
        <p:txBody>
          <a:bodyPr/>
          <a:lstStyle/>
          <a:p>
            <a:r>
              <a:rPr lang="en-IN" dirty="0"/>
              <a:t>Choosing appropriate k</a:t>
            </a:r>
          </a:p>
        </p:txBody>
      </p:sp>
      <p:sp>
        <p:nvSpPr>
          <p:cNvPr id="3" name="Text Placeholder 2">
            <a:extLst>
              <a:ext uri="{FF2B5EF4-FFF2-40B4-BE49-F238E27FC236}">
                <a16:creationId xmlns:a16="http://schemas.microsoft.com/office/drawing/2014/main" id="{DB572AE8-A2EE-4715-8B93-F0502F4AF01F}"/>
              </a:ext>
            </a:extLst>
          </p:cNvPr>
          <p:cNvSpPr>
            <a:spLocks noGrp="1"/>
          </p:cNvSpPr>
          <p:nvPr>
            <p:ph type="body" idx="1"/>
          </p:nvPr>
        </p:nvSpPr>
        <p:spPr>
          <a:xfrm>
            <a:off x="321309" y="1392343"/>
            <a:ext cx="8501380" cy="4062651"/>
          </a:xfrm>
        </p:spPr>
        <p:txBody>
          <a:bodyPr/>
          <a:lstStyle/>
          <a:p>
            <a:pPr marL="342900" indent="-342900">
              <a:buFont typeface="Arial" panose="020B0604020202020204" pitchFamily="34" charset="0"/>
              <a:buChar char="•"/>
            </a:pPr>
            <a:r>
              <a:rPr lang="en-US" dirty="0"/>
              <a:t>In practice, choosing k depends on the difficulty of the concept to be learned and</a:t>
            </a:r>
            <a:r>
              <a:rPr lang="en-US" b="1" dirty="0"/>
              <a:t> the number of records in the training  data.</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Typically, k is set somewhere between 3 and 10. One common practice is to set k equal to the </a:t>
            </a:r>
            <a:r>
              <a:rPr lang="en-US" b="1" dirty="0"/>
              <a:t>square root of the number of training examples.</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In the classifier, we might set k = 4, because there were 15 example ingredients in the training data and the square root of 15 is 3.87.</a:t>
            </a:r>
          </a:p>
          <a:p>
            <a:endParaRPr lang="en-IN" dirty="0"/>
          </a:p>
        </p:txBody>
      </p:sp>
    </p:spTree>
    <p:extLst>
      <p:ext uri="{BB962C8B-B14F-4D97-AF65-F5344CB8AC3E}">
        <p14:creationId xmlns:p14="http://schemas.microsoft.com/office/powerpoint/2010/main" val="22949362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3D50F-CCA2-4056-BF68-03F2E6FD6A54}"/>
              </a:ext>
            </a:extLst>
          </p:cNvPr>
          <p:cNvSpPr>
            <a:spLocks noGrp="1"/>
          </p:cNvSpPr>
          <p:nvPr>
            <p:ph type="title"/>
          </p:nvPr>
        </p:nvSpPr>
        <p:spPr/>
        <p:txBody>
          <a:bodyPr/>
          <a:lstStyle/>
          <a:p>
            <a:r>
              <a:rPr lang="en-US" dirty="0"/>
              <a:t>Values of K</a:t>
            </a:r>
            <a:endParaRPr lang="en-IN" dirty="0"/>
          </a:p>
        </p:txBody>
      </p:sp>
      <p:sp>
        <p:nvSpPr>
          <p:cNvPr id="3" name="Text Placeholder 2">
            <a:extLst>
              <a:ext uri="{FF2B5EF4-FFF2-40B4-BE49-F238E27FC236}">
                <a16:creationId xmlns:a16="http://schemas.microsoft.com/office/drawing/2014/main" id="{5DEB299F-0E52-488A-8D6D-4F46F1544610}"/>
              </a:ext>
            </a:extLst>
          </p:cNvPr>
          <p:cNvSpPr>
            <a:spLocks noGrp="1"/>
          </p:cNvSpPr>
          <p:nvPr>
            <p:ph type="body" idx="1"/>
          </p:nvPr>
        </p:nvSpPr>
        <p:spPr>
          <a:xfrm>
            <a:off x="321309" y="1392343"/>
            <a:ext cx="8501380" cy="4801314"/>
          </a:xfrm>
        </p:spPr>
        <p:txBody>
          <a:bodyPr/>
          <a:lstStyle/>
          <a:p>
            <a:pPr marL="342900" indent="-342900">
              <a:buFont typeface="Wingdings" panose="05000000000000000000" pitchFamily="2" charset="2"/>
              <a:buChar char="q"/>
            </a:pPr>
            <a:r>
              <a:rPr lang="en-US" dirty="0"/>
              <a:t>But it is often a tricky decision to decide the value of k. The reasons are as follows:</a:t>
            </a:r>
          </a:p>
          <a:p>
            <a:pPr marL="342900" indent="-342900">
              <a:buFont typeface="Wingdings" panose="05000000000000000000" pitchFamily="2" charset="2"/>
              <a:buChar char="q"/>
            </a:pPr>
            <a:endParaRPr lang="en-US" dirty="0"/>
          </a:p>
          <a:p>
            <a:pPr marL="342900" indent="-342900">
              <a:buFont typeface="Wingdings" panose="05000000000000000000" pitchFamily="2" charset="2"/>
              <a:buChar char="q"/>
            </a:pPr>
            <a:r>
              <a:rPr lang="en-US" dirty="0"/>
              <a:t>If the value of k is very large (in the extreme case equal to the total number of records in the training data), the class label of the majority class of the training data set will be assigned to the test data regardless of the class labels of the </a:t>
            </a:r>
            <a:r>
              <a:rPr lang="en-US" dirty="0" err="1"/>
              <a:t>neighbours</a:t>
            </a:r>
            <a:r>
              <a:rPr lang="en-US" dirty="0"/>
              <a:t> nearest to the test data.</a:t>
            </a:r>
          </a:p>
          <a:p>
            <a:pPr marL="342900" indent="-342900">
              <a:buFont typeface="Wingdings" panose="05000000000000000000" pitchFamily="2" charset="2"/>
              <a:buChar char="q"/>
            </a:pPr>
            <a:endParaRPr lang="en-US" dirty="0"/>
          </a:p>
          <a:p>
            <a:pPr marL="342900" indent="-342900">
              <a:buFont typeface="Wingdings" panose="05000000000000000000" pitchFamily="2" charset="2"/>
              <a:buChar char="q"/>
            </a:pPr>
            <a:r>
              <a:rPr lang="en-US" dirty="0"/>
              <a:t>If the value of k is very small (in the extreme case equal to 1), the class value of a noisy data or outlier in the training data set which is the nearest </a:t>
            </a:r>
            <a:r>
              <a:rPr lang="en-US" dirty="0" err="1"/>
              <a:t>neighbour</a:t>
            </a:r>
            <a:r>
              <a:rPr lang="en-US" dirty="0"/>
              <a:t> to the test data will be assigned to the test data.</a:t>
            </a:r>
            <a:endParaRPr lang="en-IN" dirty="0"/>
          </a:p>
        </p:txBody>
      </p:sp>
    </p:spTree>
    <p:extLst>
      <p:ext uri="{BB962C8B-B14F-4D97-AF65-F5344CB8AC3E}">
        <p14:creationId xmlns:p14="http://schemas.microsoft.com/office/powerpoint/2010/main" val="20703042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E6652-D963-4856-820D-DCF978101D23}"/>
              </a:ext>
            </a:extLst>
          </p:cNvPr>
          <p:cNvSpPr>
            <a:spLocks noGrp="1"/>
          </p:cNvSpPr>
          <p:nvPr>
            <p:ph type="title"/>
          </p:nvPr>
        </p:nvSpPr>
        <p:spPr/>
        <p:txBody>
          <a:bodyPr/>
          <a:lstStyle/>
          <a:p>
            <a:r>
              <a:rPr lang="en-US" dirty="0"/>
              <a:t>Value of K</a:t>
            </a:r>
            <a:endParaRPr lang="en-IN" dirty="0"/>
          </a:p>
        </p:txBody>
      </p:sp>
      <p:sp>
        <p:nvSpPr>
          <p:cNvPr id="3" name="Text Placeholder 2">
            <a:extLst>
              <a:ext uri="{FF2B5EF4-FFF2-40B4-BE49-F238E27FC236}">
                <a16:creationId xmlns:a16="http://schemas.microsoft.com/office/drawing/2014/main" id="{DF52F7C2-E65D-4A92-84F7-65182C4BB93C}"/>
              </a:ext>
            </a:extLst>
          </p:cNvPr>
          <p:cNvSpPr>
            <a:spLocks noGrp="1"/>
          </p:cNvSpPr>
          <p:nvPr>
            <p:ph type="body" idx="1"/>
          </p:nvPr>
        </p:nvSpPr>
        <p:spPr>
          <a:xfrm>
            <a:off x="321309" y="1392343"/>
            <a:ext cx="8501380" cy="4431983"/>
          </a:xfrm>
        </p:spPr>
        <p:txBody>
          <a:bodyPr/>
          <a:lstStyle/>
          <a:p>
            <a:pPr marL="342900" indent="-342900">
              <a:buFont typeface="Wingdings" panose="05000000000000000000" pitchFamily="2" charset="2"/>
              <a:buChar char="q"/>
            </a:pPr>
            <a:r>
              <a:rPr lang="en-US" dirty="0"/>
              <a:t>Few strategies, highlighted below, are adopted by machine learning practitioners to arrive at a value for k.</a:t>
            </a:r>
          </a:p>
          <a:p>
            <a:pPr marL="342900" indent="-342900">
              <a:buFont typeface="Wingdings" panose="05000000000000000000" pitchFamily="2" charset="2"/>
              <a:buChar char="q"/>
            </a:pPr>
            <a:r>
              <a:rPr lang="en-US" dirty="0"/>
              <a:t>One common practice is to set k equal to the square root of the number of training records.</a:t>
            </a:r>
          </a:p>
          <a:p>
            <a:pPr marL="342900" indent="-342900">
              <a:buFont typeface="Wingdings" panose="05000000000000000000" pitchFamily="2" charset="2"/>
              <a:buChar char="q"/>
            </a:pPr>
            <a:r>
              <a:rPr lang="en-US" dirty="0"/>
              <a:t>An alternative approach is to test several k values on a variety of test data sets and choose the one that delivers the best performance.</a:t>
            </a:r>
          </a:p>
          <a:p>
            <a:pPr marL="342900" indent="-342900">
              <a:buFont typeface="Wingdings" panose="05000000000000000000" pitchFamily="2" charset="2"/>
              <a:buChar char="q"/>
            </a:pPr>
            <a:r>
              <a:rPr lang="en-US" dirty="0"/>
              <a:t>Another interesting approach is to choose a larger value of k, but apply a weighted voting process in which the vote of close </a:t>
            </a:r>
            <a:r>
              <a:rPr lang="en-US" dirty="0" err="1"/>
              <a:t>neighbours</a:t>
            </a:r>
            <a:r>
              <a:rPr lang="en-US" dirty="0"/>
              <a:t> is considered more influential than the vote of distant </a:t>
            </a:r>
            <a:r>
              <a:rPr lang="en-US" dirty="0" err="1"/>
              <a:t>neighbours</a:t>
            </a:r>
            <a:r>
              <a:rPr lang="en-US" dirty="0"/>
              <a:t>.</a:t>
            </a:r>
          </a:p>
          <a:p>
            <a:endParaRPr lang="en-IN" dirty="0"/>
          </a:p>
        </p:txBody>
      </p:sp>
    </p:spTree>
    <p:extLst>
      <p:ext uri="{BB962C8B-B14F-4D97-AF65-F5344CB8AC3E}">
        <p14:creationId xmlns:p14="http://schemas.microsoft.com/office/powerpoint/2010/main" val="24617415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C57B7-0574-42D2-AD38-E274C5C80139}"/>
              </a:ext>
            </a:extLst>
          </p:cNvPr>
          <p:cNvSpPr>
            <a:spLocks noGrp="1"/>
          </p:cNvSpPr>
          <p:nvPr>
            <p:ph type="title"/>
          </p:nvPr>
        </p:nvSpPr>
        <p:spPr>
          <a:xfrm>
            <a:off x="1963229" y="90170"/>
            <a:ext cx="5809171" cy="1354217"/>
          </a:xfrm>
        </p:spPr>
        <p:txBody>
          <a:bodyPr/>
          <a:lstStyle/>
          <a:p>
            <a:r>
              <a:rPr lang="en-IN" dirty="0"/>
              <a:t>Choosing appropriate k</a:t>
            </a:r>
          </a:p>
        </p:txBody>
      </p:sp>
      <p:sp>
        <p:nvSpPr>
          <p:cNvPr id="3" name="Text Placeholder 2">
            <a:extLst>
              <a:ext uri="{FF2B5EF4-FFF2-40B4-BE49-F238E27FC236}">
                <a16:creationId xmlns:a16="http://schemas.microsoft.com/office/drawing/2014/main" id="{3DC3C8E6-2AE9-4710-9369-FBBA78D6791E}"/>
              </a:ext>
            </a:extLst>
          </p:cNvPr>
          <p:cNvSpPr>
            <a:spLocks noGrp="1"/>
          </p:cNvSpPr>
          <p:nvPr>
            <p:ph type="body" idx="1"/>
          </p:nvPr>
        </p:nvSpPr>
        <p:spPr>
          <a:xfrm>
            <a:off x="274954" y="1219200"/>
            <a:ext cx="8594091" cy="5109091"/>
          </a:xfrm>
        </p:spPr>
        <p:txBody>
          <a:bodyPr/>
          <a:lstStyle/>
          <a:p>
            <a:pPr marL="342900" indent="-342900">
              <a:buFont typeface="Arial" panose="020B0604020202020204" pitchFamily="34" charset="0"/>
              <a:buChar char="•"/>
            </a:pPr>
            <a:r>
              <a:rPr lang="en-US" sz="2800" dirty="0"/>
              <a:t>Deciding how many neighbors to use for KNN determines how well </a:t>
            </a:r>
            <a:r>
              <a:rPr lang="en-US" sz="2800" b="1" dirty="0"/>
              <a:t>the mode will generalize </a:t>
            </a:r>
            <a:r>
              <a:rPr lang="en-US" sz="2800" dirty="0"/>
              <a:t>to future data.</a:t>
            </a:r>
          </a:p>
          <a:p>
            <a:pPr marL="342900" indent="-342900">
              <a:buFont typeface="Arial" panose="020B0604020202020204" pitchFamily="34" charset="0"/>
              <a:buChar char="•"/>
            </a:pPr>
            <a:endParaRPr lang="en-US" sz="2800" dirty="0"/>
          </a:p>
          <a:p>
            <a:pPr marL="342900" indent="-342900">
              <a:buFont typeface="Arial" panose="020B0604020202020204" pitchFamily="34" charset="0"/>
              <a:buChar char="•"/>
            </a:pPr>
            <a:r>
              <a:rPr lang="en-US" sz="2800" dirty="0"/>
              <a:t>The </a:t>
            </a:r>
            <a:r>
              <a:rPr lang="en-US" sz="2800" b="1" dirty="0"/>
              <a:t>balance</a:t>
            </a:r>
            <a:r>
              <a:rPr lang="en-US" sz="2800" dirty="0"/>
              <a:t> between </a:t>
            </a:r>
            <a:r>
              <a:rPr lang="en-US" sz="2800" b="1" dirty="0"/>
              <a:t>overfitting and underfitting </a:t>
            </a:r>
            <a:r>
              <a:rPr lang="en-US" sz="2800" dirty="0"/>
              <a:t>the training data is a problem known as the </a:t>
            </a:r>
            <a:r>
              <a:rPr lang="en-US" sz="2800" b="1" dirty="0"/>
              <a:t>bias-variance tradeoff.</a:t>
            </a:r>
          </a:p>
          <a:p>
            <a:pPr marL="342900" indent="-342900">
              <a:buFont typeface="Arial" panose="020B0604020202020204" pitchFamily="34" charset="0"/>
              <a:buChar char="•"/>
            </a:pPr>
            <a:endParaRPr lang="en-US" sz="2800" dirty="0"/>
          </a:p>
          <a:p>
            <a:pPr marL="342900" indent="-342900">
              <a:buFont typeface="Arial" panose="020B0604020202020204" pitchFamily="34" charset="0"/>
              <a:buChar char="•"/>
            </a:pPr>
            <a:r>
              <a:rPr lang="en-US" sz="2800" dirty="0"/>
              <a:t>Choosing a large k reduces the impact or variance caused by noisy data, but can bias the learner such that it runs the risk of ignoring small, but important patterns.</a:t>
            </a:r>
          </a:p>
          <a:p>
            <a:endParaRPr lang="en-IN" dirty="0"/>
          </a:p>
        </p:txBody>
      </p:sp>
    </p:spTree>
    <p:extLst>
      <p:ext uri="{BB962C8B-B14F-4D97-AF65-F5344CB8AC3E}">
        <p14:creationId xmlns:p14="http://schemas.microsoft.com/office/powerpoint/2010/main" val="6837380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61B62-78B0-42A0-AF02-3AF76E91BA00}"/>
              </a:ext>
            </a:extLst>
          </p:cNvPr>
          <p:cNvSpPr>
            <a:spLocks noGrp="1"/>
          </p:cNvSpPr>
          <p:nvPr>
            <p:ph type="title"/>
          </p:nvPr>
        </p:nvSpPr>
        <p:spPr/>
        <p:txBody>
          <a:bodyPr/>
          <a:lstStyle/>
          <a:p>
            <a:endParaRPr lang="en-IN"/>
          </a:p>
        </p:txBody>
      </p:sp>
      <p:pic>
        <p:nvPicPr>
          <p:cNvPr id="4" name="Picture 3">
            <a:extLst>
              <a:ext uri="{FF2B5EF4-FFF2-40B4-BE49-F238E27FC236}">
                <a16:creationId xmlns:a16="http://schemas.microsoft.com/office/drawing/2014/main" id="{C6D7A5E3-5A60-4EF0-98B4-5342830C4979}"/>
              </a:ext>
            </a:extLst>
          </p:cNvPr>
          <p:cNvPicPr>
            <a:picLocks noChangeAspect="1"/>
          </p:cNvPicPr>
          <p:nvPr/>
        </p:nvPicPr>
        <p:blipFill>
          <a:blip r:embed="rId2"/>
          <a:stretch>
            <a:fillRect/>
          </a:stretch>
        </p:blipFill>
        <p:spPr>
          <a:xfrm>
            <a:off x="446436" y="1143000"/>
            <a:ext cx="8251127" cy="5067561"/>
          </a:xfrm>
          <a:prstGeom prst="rect">
            <a:avLst/>
          </a:prstGeom>
        </p:spPr>
      </p:pic>
    </p:spTree>
    <p:extLst>
      <p:ext uri="{BB962C8B-B14F-4D97-AF65-F5344CB8AC3E}">
        <p14:creationId xmlns:p14="http://schemas.microsoft.com/office/powerpoint/2010/main" val="26352662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89F42-FF1B-4C9D-8B99-81BE40D79152}"/>
              </a:ext>
            </a:extLst>
          </p:cNvPr>
          <p:cNvSpPr>
            <a:spLocks noGrp="1"/>
          </p:cNvSpPr>
          <p:nvPr>
            <p:ph type="title"/>
          </p:nvPr>
        </p:nvSpPr>
        <p:spPr>
          <a:xfrm>
            <a:off x="109221" y="90170"/>
            <a:ext cx="8501380" cy="1231106"/>
          </a:xfrm>
        </p:spPr>
        <p:txBody>
          <a:bodyPr/>
          <a:lstStyle/>
          <a:p>
            <a:r>
              <a:rPr lang="en-IN" sz="3600" b="1" dirty="0"/>
              <a:t>Distance Metrics Used in KNN Algorithm</a:t>
            </a:r>
            <a:br>
              <a:rPr lang="en-IN" b="1" dirty="0"/>
            </a:br>
            <a:endParaRPr lang="en-IN" dirty="0"/>
          </a:p>
        </p:txBody>
      </p:sp>
      <p:sp>
        <p:nvSpPr>
          <p:cNvPr id="3" name="Text Placeholder 2">
            <a:extLst>
              <a:ext uri="{FF2B5EF4-FFF2-40B4-BE49-F238E27FC236}">
                <a16:creationId xmlns:a16="http://schemas.microsoft.com/office/drawing/2014/main" id="{40BF7A36-88B3-4892-811A-4632F7A17A66}"/>
              </a:ext>
            </a:extLst>
          </p:cNvPr>
          <p:cNvSpPr>
            <a:spLocks noGrp="1"/>
          </p:cNvSpPr>
          <p:nvPr>
            <p:ph type="body" idx="1"/>
          </p:nvPr>
        </p:nvSpPr>
        <p:spPr>
          <a:xfrm>
            <a:off x="533398" y="1259175"/>
            <a:ext cx="8289291" cy="4708981"/>
          </a:xfrm>
        </p:spPr>
        <p:txBody>
          <a:bodyPr/>
          <a:lstStyle/>
          <a:p>
            <a:pPr marL="342900" indent="-342900">
              <a:buFont typeface="Arial" panose="020B0604020202020204" pitchFamily="34" charset="0"/>
              <a:buChar char="•"/>
            </a:pPr>
            <a:r>
              <a:rPr lang="en-US" dirty="0"/>
              <a:t>As we know that the KNN algorithm helps us identify the nearest points or the groups for a query point. </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But </a:t>
            </a:r>
            <a:r>
              <a:rPr lang="en-US" b="1" dirty="0"/>
              <a:t>to determine the closest groups </a:t>
            </a:r>
            <a:r>
              <a:rPr lang="en-US" dirty="0"/>
              <a:t>or the nearest points for a query point we need some </a:t>
            </a:r>
            <a:r>
              <a:rPr lang="en-US" b="1" dirty="0"/>
              <a:t>metric</a:t>
            </a:r>
            <a:r>
              <a:rPr lang="en-US" dirty="0"/>
              <a:t>. </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For this purpose, we use below distance metrics:</a:t>
            </a:r>
          </a:p>
          <a:p>
            <a:pPr marL="342900" indent="-342900">
              <a:buFont typeface="Arial" panose="020B0604020202020204" pitchFamily="34" charset="0"/>
              <a:buChar char="•"/>
            </a:pPr>
            <a:endParaRPr lang="en-US" dirty="0"/>
          </a:p>
          <a:p>
            <a:pPr marL="800100" lvl="1" indent="-342900">
              <a:buFont typeface="Arial" panose="020B0604020202020204" pitchFamily="34" charset="0"/>
              <a:buChar char="•"/>
            </a:pPr>
            <a:endParaRPr lang="en-US" dirty="0"/>
          </a:p>
          <a:p>
            <a:pPr marL="342900" indent="-342900">
              <a:buFont typeface="Wingdings" panose="05000000000000000000" pitchFamily="2" charset="2"/>
              <a:buChar char="q"/>
            </a:pPr>
            <a:r>
              <a:rPr lang="en-IN" dirty="0"/>
              <a:t>	Euclidean distance</a:t>
            </a:r>
          </a:p>
          <a:p>
            <a:pPr marL="342900" indent="-342900">
              <a:buFont typeface="Wingdings" panose="05000000000000000000" pitchFamily="2" charset="2"/>
              <a:buChar char="q"/>
            </a:pPr>
            <a:r>
              <a:rPr lang="en-IN" dirty="0"/>
              <a:t>	Manhattan distance</a:t>
            </a:r>
          </a:p>
          <a:p>
            <a:pPr marL="342900" indent="-342900">
              <a:buFont typeface="Wingdings" panose="05000000000000000000" pitchFamily="2" charset="2"/>
              <a:buChar char="q"/>
            </a:pPr>
            <a:r>
              <a:rPr lang="en-IN" dirty="0"/>
              <a:t>	</a:t>
            </a:r>
            <a:r>
              <a:rPr lang="en-IN" dirty="0" err="1"/>
              <a:t>Minkowski</a:t>
            </a:r>
            <a:r>
              <a:rPr lang="en-IN" dirty="0"/>
              <a:t> distance</a:t>
            </a:r>
          </a:p>
          <a:p>
            <a:pPr marL="342900" indent="-342900">
              <a:buFont typeface="Arial" panose="020B0604020202020204" pitchFamily="34" charset="0"/>
              <a:buChar char="•"/>
            </a:pPr>
            <a:endParaRPr lang="en-IN" dirty="0"/>
          </a:p>
        </p:txBody>
      </p:sp>
    </p:spTree>
    <p:extLst>
      <p:ext uri="{BB962C8B-B14F-4D97-AF65-F5344CB8AC3E}">
        <p14:creationId xmlns:p14="http://schemas.microsoft.com/office/powerpoint/2010/main" val="9299857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0D700-C4B3-4AC0-8EBC-A76C120EDE59}"/>
              </a:ext>
            </a:extLst>
          </p:cNvPr>
          <p:cNvSpPr>
            <a:spLocks noGrp="1"/>
          </p:cNvSpPr>
          <p:nvPr>
            <p:ph type="title"/>
          </p:nvPr>
        </p:nvSpPr>
        <p:spPr>
          <a:xfrm>
            <a:off x="1963229" y="90170"/>
            <a:ext cx="5217541" cy="1354217"/>
          </a:xfrm>
        </p:spPr>
        <p:txBody>
          <a:bodyPr/>
          <a:lstStyle/>
          <a:p>
            <a:r>
              <a:rPr lang="en-IN" dirty="0"/>
              <a:t>Euclidean distance</a:t>
            </a:r>
            <a:br>
              <a:rPr lang="en-IN" dirty="0"/>
            </a:br>
            <a:endParaRPr lang="en-IN" dirty="0"/>
          </a:p>
        </p:txBody>
      </p:sp>
      <p:sp>
        <p:nvSpPr>
          <p:cNvPr id="3" name="Text Placeholder 2">
            <a:extLst>
              <a:ext uri="{FF2B5EF4-FFF2-40B4-BE49-F238E27FC236}">
                <a16:creationId xmlns:a16="http://schemas.microsoft.com/office/drawing/2014/main" id="{70E03FDA-3F8B-41E0-8CB8-43614524715A}"/>
              </a:ext>
            </a:extLst>
          </p:cNvPr>
          <p:cNvSpPr>
            <a:spLocks noGrp="1"/>
          </p:cNvSpPr>
          <p:nvPr>
            <p:ph type="body" idx="1"/>
          </p:nvPr>
        </p:nvSpPr>
        <p:spPr>
          <a:xfrm>
            <a:off x="321309" y="1392343"/>
            <a:ext cx="8501380" cy="3323987"/>
          </a:xfrm>
        </p:spPr>
        <p:txBody>
          <a:bodyPr/>
          <a:lstStyle/>
          <a:p>
            <a:pPr marL="342900" indent="-342900">
              <a:buFont typeface="Arial" panose="020B0604020202020204" pitchFamily="34" charset="0"/>
              <a:buChar char="•"/>
            </a:pPr>
            <a:r>
              <a:rPr lang="en-IN" dirty="0"/>
              <a:t>This is nothing but the cartesian distance between the two points which are in the plane/hyperplane. </a:t>
            </a:r>
          </a:p>
          <a:p>
            <a:pPr marL="342900" indent="-342900">
              <a:buFont typeface="Arial" panose="020B0604020202020204" pitchFamily="34" charset="0"/>
              <a:buChar char="•"/>
            </a:pPr>
            <a:endParaRPr lang="en-IN" dirty="0"/>
          </a:p>
          <a:p>
            <a:pPr marL="342900" indent="-342900">
              <a:buFont typeface="Arial" panose="020B0604020202020204" pitchFamily="34" charset="0"/>
              <a:buChar char="•"/>
            </a:pPr>
            <a:r>
              <a:rPr lang="en-IN" dirty="0"/>
              <a:t>Euclidean distance can also be visualized as the length of the straight line that joins the two points which are into consideration.</a:t>
            </a:r>
          </a:p>
          <a:p>
            <a:pPr marL="342900" indent="-342900">
              <a:buFont typeface="Arial" panose="020B0604020202020204" pitchFamily="34" charset="0"/>
              <a:buChar char="•"/>
            </a:pPr>
            <a:endParaRPr lang="en-IN" dirty="0"/>
          </a:p>
          <a:p>
            <a:pPr marL="342900" indent="-342900">
              <a:buFont typeface="Arial" panose="020B0604020202020204" pitchFamily="34" charset="0"/>
              <a:buChar char="•"/>
            </a:pPr>
            <a:r>
              <a:rPr lang="en-IN" dirty="0"/>
              <a:t> This metric helps us calculate the net displacement done between the two states of an object.</a:t>
            </a:r>
          </a:p>
        </p:txBody>
      </p:sp>
    </p:spTree>
    <p:extLst>
      <p:ext uri="{BB962C8B-B14F-4D97-AF65-F5344CB8AC3E}">
        <p14:creationId xmlns:p14="http://schemas.microsoft.com/office/powerpoint/2010/main" val="118289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88BC1C6E-F19B-4F19-BE62-5BC8C2417C79}"/>
              </a:ext>
            </a:extLst>
          </p:cNvPr>
          <p:cNvSpPr>
            <a:spLocks noGrp="1" noChangeArrowheads="1"/>
          </p:cNvSpPr>
          <p:nvPr>
            <p:ph type="title"/>
          </p:nvPr>
        </p:nvSpPr>
        <p:spPr>
          <a:xfrm>
            <a:off x="1874384" y="484460"/>
            <a:ext cx="5217541" cy="695960"/>
          </a:xfrm>
        </p:spPr>
        <p:txBody>
          <a:bodyPr/>
          <a:lstStyle/>
          <a:p>
            <a:r>
              <a:rPr lang="en-US" altLang="en-US" dirty="0"/>
              <a:t>Supervised Classifiers</a:t>
            </a:r>
          </a:p>
        </p:txBody>
      </p:sp>
      <p:sp>
        <p:nvSpPr>
          <p:cNvPr id="11267" name="Oval 3">
            <a:extLst>
              <a:ext uri="{FF2B5EF4-FFF2-40B4-BE49-F238E27FC236}">
                <a16:creationId xmlns:a16="http://schemas.microsoft.com/office/drawing/2014/main" id="{E92316D0-3119-45B6-8801-245B49E9431F}"/>
              </a:ext>
            </a:extLst>
          </p:cNvPr>
          <p:cNvSpPr>
            <a:spLocks noChangeArrowheads="1"/>
          </p:cNvSpPr>
          <p:nvPr/>
        </p:nvSpPr>
        <p:spPr bwMode="auto">
          <a:xfrm>
            <a:off x="3657600" y="2514600"/>
            <a:ext cx="1905000" cy="1676400"/>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1268" name="Text Box 4">
            <a:extLst>
              <a:ext uri="{FF2B5EF4-FFF2-40B4-BE49-F238E27FC236}">
                <a16:creationId xmlns:a16="http://schemas.microsoft.com/office/drawing/2014/main" id="{C12D41F9-4AEA-473B-BB4A-09BA7D677943}"/>
              </a:ext>
            </a:extLst>
          </p:cNvPr>
          <p:cNvSpPr txBox="1">
            <a:spLocks noChangeArrowheads="1"/>
          </p:cNvSpPr>
          <p:nvPr/>
        </p:nvSpPr>
        <p:spPr bwMode="auto">
          <a:xfrm>
            <a:off x="4038600" y="3124200"/>
            <a:ext cx="11541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latin typeface="Times New Roman" panose="02020603050405020304" pitchFamily="18" charset="0"/>
              </a:rPr>
              <a:t>Classifier</a:t>
            </a:r>
          </a:p>
        </p:txBody>
      </p:sp>
      <p:sp>
        <p:nvSpPr>
          <p:cNvPr id="11269" name="Line 5">
            <a:extLst>
              <a:ext uri="{FF2B5EF4-FFF2-40B4-BE49-F238E27FC236}">
                <a16:creationId xmlns:a16="http://schemas.microsoft.com/office/drawing/2014/main" id="{846D5862-EB35-4427-A9C4-367C355E39A9}"/>
              </a:ext>
            </a:extLst>
          </p:cNvPr>
          <p:cNvSpPr>
            <a:spLocks noChangeShapeType="1"/>
          </p:cNvSpPr>
          <p:nvPr/>
        </p:nvSpPr>
        <p:spPr bwMode="auto">
          <a:xfrm>
            <a:off x="2057400" y="2819400"/>
            <a:ext cx="1524000"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11270" name="Line 6">
            <a:extLst>
              <a:ext uri="{FF2B5EF4-FFF2-40B4-BE49-F238E27FC236}">
                <a16:creationId xmlns:a16="http://schemas.microsoft.com/office/drawing/2014/main" id="{1BA46533-0DB7-4800-814B-FE74B12E0C06}"/>
              </a:ext>
            </a:extLst>
          </p:cNvPr>
          <p:cNvSpPr>
            <a:spLocks noChangeShapeType="1"/>
          </p:cNvSpPr>
          <p:nvPr/>
        </p:nvSpPr>
        <p:spPr bwMode="auto">
          <a:xfrm>
            <a:off x="2057400" y="3048000"/>
            <a:ext cx="1524000"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11271" name="Line 7">
            <a:extLst>
              <a:ext uri="{FF2B5EF4-FFF2-40B4-BE49-F238E27FC236}">
                <a16:creationId xmlns:a16="http://schemas.microsoft.com/office/drawing/2014/main" id="{5C920084-5919-44C5-BCE6-61E3DBBA484A}"/>
              </a:ext>
            </a:extLst>
          </p:cNvPr>
          <p:cNvSpPr>
            <a:spLocks noChangeShapeType="1"/>
          </p:cNvSpPr>
          <p:nvPr/>
        </p:nvSpPr>
        <p:spPr bwMode="auto">
          <a:xfrm>
            <a:off x="2057400" y="3276600"/>
            <a:ext cx="1524000"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11272" name="Line 8">
            <a:extLst>
              <a:ext uri="{FF2B5EF4-FFF2-40B4-BE49-F238E27FC236}">
                <a16:creationId xmlns:a16="http://schemas.microsoft.com/office/drawing/2014/main" id="{C1698CBB-51C6-4220-8522-8AD1A7A5ADBF}"/>
              </a:ext>
            </a:extLst>
          </p:cNvPr>
          <p:cNvSpPr>
            <a:spLocks noChangeShapeType="1"/>
          </p:cNvSpPr>
          <p:nvPr/>
        </p:nvSpPr>
        <p:spPr bwMode="auto">
          <a:xfrm flipV="1">
            <a:off x="2057400" y="3733800"/>
            <a:ext cx="1524000"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11273" name="Text Box 9">
            <a:extLst>
              <a:ext uri="{FF2B5EF4-FFF2-40B4-BE49-F238E27FC236}">
                <a16:creationId xmlns:a16="http://schemas.microsoft.com/office/drawing/2014/main" id="{34B8CD0F-8308-4A1A-90AD-D4E6FD99E8CA}"/>
              </a:ext>
            </a:extLst>
          </p:cNvPr>
          <p:cNvSpPr txBox="1">
            <a:spLocks noChangeArrowheads="1"/>
          </p:cNvSpPr>
          <p:nvPr/>
        </p:nvSpPr>
        <p:spPr bwMode="auto">
          <a:xfrm>
            <a:off x="2514600" y="3124200"/>
            <a:ext cx="43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latin typeface="Times New Roman" panose="02020603050405020304" pitchFamily="18" charset="0"/>
              </a:rPr>
              <a:t>…</a:t>
            </a:r>
          </a:p>
        </p:txBody>
      </p:sp>
      <p:sp>
        <p:nvSpPr>
          <p:cNvPr id="11274" name="Text Box 10">
            <a:extLst>
              <a:ext uri="{FF2B5EF4-FFF2-40B4-BE49-F238E27FC236}">
                <a16:creationId xmlns:a16="http://schemas.microsoft.com/office/drawing/2014/main" id="{03270E78-DAEE-4ECE-9473-5525DD4D31B0}"/>
              </a:ext>
            </a:extLst>
          </p:cNvPr>
          <p:cNvSpPr txBox="1">
            <a:spLocks noChangeArrowheads="1"/>
          </p:cNvSpPr>
          <p:nvPr/>
        </p:nvSpPr>
        <p:spPr bwMode="auto">
          <a:xfrm>
            <a:off x="914400" y="2895600"/>
            <a:ext cx="88741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latin typeface="Times New Roman" panose="02020603050405020304" pitchFamily="18" charset="0"/>
              </a:rPr>
              <a:t>feature</a:t>
            </a:r>
          </a:p>
          <a:p>
            <a:r>
              <a:rPr lang="en-US" altLang="en-US" sz="2000">
                <a:latin typeface="Times New Roman" panose="02020603050405020304" pitchFamily="18" charset="0"/>
              </a:rPr>
              <a:t>values</a:t>
            </a:r>
          </a:p>
        </p:txBody>
      </p:sp>
      <p:sp>
        <p:nvSpPr>
          <p:cNvPr id="11275" name="Line 11">
            <a:extLst>
              <a:ext uri="{FF2B5EF4-FFF2-40B4-BE49-F238E27FC236}">
                <a16:creationId xmlns:a16="http://schemas.microsoft.com/office/drawing/2014/main" id="{510C25B4-DC15-494A-B3DB-ED56619158A4}"/>
              </a:ext>
            </a:extLst>
          </p:cNvPr>
          <p:cNvSpPr>
            <a:spLocks noChangeShapeType="1"/>
          </p:cNvSpPr>
          <p:nvPr/>
        </p:nvSpPr>
        <p:spPr bwMode="auto">
          <a:xfrm>
            <a:off x="5638800" y="3276600"/>
            <a:ext cx="990600"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11276" name="Text Box 12">
            <a:extLst>
              <a:ext uri="{FF2B5EF4-FFF2-40B4-BE49-F238E27FC236}">
                <a16:creationId xmlns:a16="http://schemas.microsoft.com/office/drawing/2014/main" id="{6615754C-0B4A-4353-B087-AAFADE4081D5}"/>
              </a:ext>
            </a:extLst>
          </p:cNvPr>
          <p:cNvSpPr txBox="1">
            <a:spLocks noChangeArrowheads="1"/>
          </p:cNvSpPr>
          <p:nvPr/>
        </p:nvSpPr>
        <p:spPr bwMode="auto">
          <a:xfrm>
            <a:off x="6842125" y="3062288"/>
            <a:ext cx="10572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latin typeface="Times New Roman" panose="02020603050405020304" pitchFamily="18" charset="0"/>
              </a:rPr>
              <a:t>category</a:t>
            </a:r>
          </a:p>
        </p:txBody>
      </p:sp>
      <p:sp>
        <p:nvSpPr>
          <p:cNvPr id="11277" name="Text Box 13">
            <a:extLst>
              <a:ext uri="{FF2B5EF4-FFF2-40B4-BE49-F238E27FC236}">
                <a16:creationId xmlns:a16="http://schemas.microsoft.com/office/drawing/2014/main" id="{3C768D54-F845-462D-8E33-66A7E3E627CB}"/>
              </a:ext>
            </a:extLst>
          </p:cNvPr>
          <p:cNvSpPr txBox="1">
            <a:spLocks noChangeArrowheads="1"/>
          </p:cNvSpPr>
          <p:nvPr/>
        </p:nvSpPr>
        <p:spPr bwMode="auto">
          <a:xfrm>
            <a:off x="2514600" y="2514600"/>
            <a:ext cx="431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a:latin typeface="Times New Roman" panose="02020603050405020304" pitchFamily="18" charset="0"/>
              </a:rPr>
              <a:t>X1</a:t>
            </a:r>
          </a:p>
        </p:txBody>
      </p:sp>
      <p:sp>
        <p:nvSpPr>
          <p:cNvPr id="11278" name="Text Box 14">
            <a:extLst>
              <a:ext uri="{FF2B5EF4-FFF2-40B4-BE49-F238E27FC236}">
                <a16:creationId xmlns:a16="http://schemas.microsoft.com/office/drawing/2014/main" id="{0346DF43-47E9-4F07-9A1B-76C0C9BBAD46}"/>
              </a:ext>
            </a:extLst>
          </p:cNvPr>
          <p:cNvSpPr txBox="1">
            <a:spLocks noChangeArrowheads="1"/>
          </p:cNvSpPr>
          <p:nvPr/>
        </p:nvSpPr>
        <p:spPr bwMode="auto">
          <a:xfrm>
            <a:off x="2514600" y="2743200"/>
            <a:ext cx="431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a:latin typeface="Times New Roman" panose="02020603050405020304" pitchFamily="18" charset="0"/>
              </a:rPr>
              <a:t>X2</a:t>
            </a:r>
          </a:p>
        </p:txBody>
      </p:sp>
      <p:sp>
        <p:nvSpPr>
          <p:cNvPr id="11279" name="Text Box 15">
            <a:extLst>
              <a:ext uri="{FF2B5EF4-FFF2-40B4-BE49-F238E27FC236}">
                <a16:creationId xmlns:a16="http://schemas.microsoft.com/office/drawing/2014/main" id="{4390C67C-70B6-46C5-BCD3-F3D85A86B24A}"/>
              </a:ext>
            </a:extLst>
          </p:cNvPr>
          <p:cNvSpPr txBox="1">
            <a:spLocks noChangeArrowheads="1"/>
          </p:cNvSpPr>
          <p:nvPr/>
        </p:nvSpPr>
        <p:spPr bwMode="auto">
          <a:xfrm>
            <a:off x="2514600" y="2971800"/>
            <a:ext cx="431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a:latin typeface="Times New Roman" panose="02020603050405020304" pitchFamily="18" charset="0"/>
              </a:rPr>
              <a:t>X3</a:t>
            </a:r>
          </a:p>
        </p:txBody>
      </p:sp>
      <p:sp>
        <p:nvSpPr>
          <p:cNvPr id="11280" name="Text Box 16">
            <a:extLst>
              <a:ext uri="{FF2B5EF4-FFF2-40B4-BE49-F238E27FC236}">
                <a16:creationId xmlns:a16="http://schemas.microsoft.com/office/drawing/2014/main" id="{07D62454-7D9B-4349-9A7A-EB77D84B3F46}"/>
              </a:ext>
            </a:extLst>
          </p:cNvPr>
          <p:cNvSpPr txBox="1">
            <a:spLocks noChangeArrowheads="1"/>
          </p:cNvSpPr>
          <p:nvPr/>
        </p:nvSpPr>
        <p:spPr bwMode="auto">
          <a:xfrm>
            <a:off x="2514600" y="3429000"/>
            <a:ext cx="431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dirty="0" err="1">
                <a:latin typeface="Times New Roman" panose="02020603050405020304" pitchFamily="18" charset="0"/>
              </a:rPr>
              <a:t>Xn</a:t>
            </a:r>
            <a:endParaRPr lang="en-US" altLang="en-US" sz="1600" dirty="0">
              <a:latin typeface="Times New Roman" panose="02020603050405020304" pitchFamily="18" charset="0"/>
            </a:endParaRPr>
          </a:p>
        </p:txBody>
      </p:sp>
      <p:sp>
        <p:nvSpPr>
          <p:cNvPr id="11281" name="Text Box 17">
            <a:extLst>
              <a:ext uri="{FF2B5EF4-FFF2-40B4-BE49-F238E27FC236}">
                <a16:creationId xmlns:a16="http://schemas.microsoft.com/office/drawing/2014/main" id="{B185131D-B62F-4E49-B727-9ED2224EA118}"/>
              </a:ext>
            </a:extLst>
          </p:cNvPr>
          <p:cNvSpPr txBox="1">
            <a:spLocks noChangeArrowheads="1"/>
          </p:cNvSpPr>
          <p:nvPr/>
        </p:nvSpPr>
        <p:spPr bwMode="auto">
          <a:xfrm>
            <a:off x="6019800" y="2895600"/>
            <a:ext cx="33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a:latin typeface="Times New Roman" panose="02020603050405020304" pitchFamily="18" charset="0"/>
              </a:rPr>
              <a:t>Y</a:t>
            </a:r>
          </a:p>
        </p:txBody>
      </p:sp>
      <p:sp>
        <p:nvSpPr>
          <p:cNvPr id="11283" name="AutoShape 19">
            <a:extLst>
              <a:ext uri="{FF2B5EF4-FFF2-40B4-BE49-F238E27FC236}">
                <a16:creationId xmlns:a16="http://schemas.microsoft.com/office/drawing/2014/main" id="{E442BDE2-3A33-43C5-BE14-E24A2CF4BB54}"/>
              </a:ext>
            </a:extLst>
          </p:cNvPr>
          <p:cNvSpPr>
            <a:spLocks noChangeArrowheads="1"/>
          </p:cNvSpPr>
          <p:nvPr/>
        </p:nvSpPr>
        <p:spPr bwMode="auto">
          <a:xfrm>
            <a:off x="4267200" y="4724400"/>
            <a:ext cx="685800" cy="762000"/>
          </a:xfrm>
          <a:prstGeom prst="flowChartMagneticDisk">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DB</a:t>
            </a:r>
          </a:p>
        </p:txBody>
      </p:sp>
      <p:cxnSp>
        <p:nvCxnSpPr>
          <p:cNvPr id="11284" name="AutoShape 20">
            <a:extLst>
              <a:ext uri="{FF2B5EF4-FFF2-40B4-BE49-F238E27FC236}">
                <a16:creationId xmlns:a16="http://schemas.microsoft.com/office/drawing/2014/main" id="{219BD038-2FD2-4C59-9567-34136ECB03DB}"/>
              </a:ext>
            </a:extLst>
          </p:cNvPr>
          <p:cNvCxnSpPr>
            <a:cxnSpLocks noChangeShapeType="1"/>
            <a:stCxn id="11267" idx="4"/>
            <a:endCxn id="11283" idx="1"/>
          </p:cNvCxnSpPr>
          <p:nvPr/>
        </p:nvCxnSpPr>
        <p:spPr bwMode="auto">
          <a:xfrm>
            <a:off x="4610100" y="4191000"/>
            <a:ext cx="0" cy="533400"/>
          </a:xfrm>
          <a:prstGeom prst="straightConnector1">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286" name="Text Box 22">
            <a:extLst>
              <a:ext uri="{FF2B5EF4-FFF2-40B4-BE49-F238E27FC236}">
                <a16:creationId xmlns:a16="http://schemas.microsoft.com/office/drawing/2014/main" id="{05E28833-690C-4026-B562-833DD13AEF10}"/>
              </a:ext>
            </a:extLst>
          </p:cNvPr>
          <p:cNvSpPr txBox="1">
            <a:spLocks noChangeArrowheads="1"/>
          </p:cNvSpPr>
          <p:nvPr/>
        </p:nvSpPr>
        <p:spPr bwMode="auto">
          <a:xfrm>
            <a:off x="5029200" y="4800600"/>
            <a:ext cx="248126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dirty="0">
                <a:latin typeface="Times New Roman" panose="02020603050405020304" pitchFamily="18" charset="0"/>
              </a:rPr>
              <a:t>collection of instances</a:t>
            </a:r>
            <a:br>
              <a:rPr lang="en-US" altLang="en-US" sz="2000" dirty="0">
                <a:latin typeface="Times New Roman" panose="02020603050405020304" pitchFamily="18" charset="0"/>
              </a:rPr>
            </a:br>
            <a:r>
              <a:rPr lang="en-US" altLang="en-US" sz="2000" dirty="0">
                <a:latin typeface="Times New Roman" panose="02020603050405020304" pitchFamily="18" charset="0"/>
              </a:rPr>
              <a:t>with known categories</a:t>
            </a:r>
          </a:p>
        </p:txBody>
      </p:sp>
      <p:sp>
        <p:nvSpPr>
          <p:cNvPr id="2" name="Rectangle 1">
            <a:extLst>
              <a:ext uri="{FF2B5EF4-FFF2-40B4-BE49-F238E27FC236}">
                <a16:creationId xmlns:a16="http://schemas.microsoft.com/office/drawing/2014/main" id="{BDB9B033-DB4D-4340-91AD-8415A2CC1DD8}"/>
              </a:ext>
            </a:extLst>
          </p:cNvPr>
          <p:cNvSpPr/>
          <p:nvPr/>
        </p:nvSpPr>
        <p:spPr>
          <a:xfrm>
            <a:off x="914400" y="1594770"/>
            <a:ext cx="4572000" cy="646331"/>
          </a:xfrm>
          <a:prstGeom prst="rect">
            <a:avLst/>
          </a:prstGeom>
        </p:spPr>
        <p:txBody>
          <a:bodyPr>
            <a:spAutoFit/>
          </a:bodyPr>
          <a:lstStyle/>
          <a:p>
            <a:r>
              <a:rPr lang="en-US" altLang="en-US" dirty="0">
                <a:latin typeface="Times New Roman" panose="02020603050405020304" pitchFamily="18" charset="0"/>
              </a:rPr>
              <a:t>Test instances</a:t>
            </a:r>
            <a:br>
              <a:rPr lang="en-US" altLang="en-US" dirty="0">
                <a:latin typeface="Times New Roman" panose="02020603050405020304" pitchFamily="18" charset="0"/>
              </a:rPr>
            </a:br>
            <a:r>
              <a:rPr lang="en-US" altLang="en-US" dirty="0">
                <a:latin typeface="Times New Roman" panose="02020603050405020304" pitchFamily="18" charset="0"/>
              </a:rPr>
              <a:t>with unknown categories</a:t>
            </a:r>
            <a:endParaRPr lang="en-IN"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E9725-F6EC-4D08-B2A9-C52F1D76279E}"/>
              </a:ext>
            </a:extLst>
          </p:cNvPr>
          <p:cNvSpPr>
            <a:spLocks noGrp="1"/>
          </p:cNvSpPr>
          <p:nvPr>
            <p:ph type="title"/>
          </p:nvPr>
        </p:nvSpPr>
        <p:spPr/>
        <p:txBody>
          <a:bodyPr/>
          <a:lstStyle/>
          <a:p>
            <a:r>
              <a:rPr lang="en-IN" dirty="0"/>
              <a:t>Manhattan distance</a:t>
            </a:r>
          </a:p>
        </p:txBody>
      </p:sp>
      <p:sp>
        <p:nvSpPr>
          <p:cNvPr id="3" name="Text Placeholder 2">
            <a:extLst>
              <a:ext uri="{FF2B5EF4-FFF2-40B4-BE49-F238E27FC236}">
                <a16:creationId xmlns:a16="http://schemas.microsoft.com/office/drawing/2014/main" id="{0B561DAD-4E3D-44D0-8CD8-47FF2903A041}"/>
              </a:ext>
            </a:extLst>
          </p:cNvPr>
          <p:cNvSpPr>
            <a:spLocks noGrp="1"/>
          </p:cNvSpPr>
          <p:nvPr>
            <p:ph type="body" idx="1"/>
          </p:nvPr>
        </p:nvSpPr>
        <p:spPr>
          <a:xfrm>
            <a:off x="321309" y="1392343"/>
            <a:ext cx="8501380" cy="2585323"/>
          </a:xfrm>
        </p:spPr>
        <p:txBody>
          <a:bodyPr/>
          <a:lstStyle/>
          <a:p>
            <a:pPr marL="342900" indent="-342900">
              <a:buFont typeface="Arial" panose="020B0604020202020204" pitchFamily="34" charset="0"/>
              <a:buChar char="•"/>
            </a:pPr>
            <a:r>
              <a:rPr lang="en-US" dirty="0"/>
              <a:t>Manhattan Distance metric is generally used when we are interested in the total distance traveled by the object instead of the displacement. </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This metric is calculated by summing the absolute difference between the coordinates of the points in n-dimensions.</a:t>
            </a:r>
          </a:p>
          <a:p>
            <a:endParaRPr lang="en-IN" dirty="0"/>
          </a:p>
        </p:txBody>
      </p:sp>
    </p:spTree>
    <p:extLst>
      <p:ext uri="{BB962C8B-B14F-4D97-AF65-F5344CB8AC3E}">
        <p14:creationId xmlns:p14="http://schemas.microsoft.com/office/powerpoint/2010/main" val="37098710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B7C4C-2015-4601-83C7-3632D793B055}"/>
              </a:ext>
            </a:extLst>
          </p:cNvPr>
          <p:cNvSpPr>
            <a:spLocks noGrp="1"/>
          </p:cNvSpPr>
          <p:nvPr>
            <p:ph type="title"/>
          </p:nvPr>
        </p:nvSpPr>
        <p:spPr/>
        <p:txBody>
          <a:bodyPr/>
          <a:lstStyle/>
          <a:p>
            <a:endParaRPr lang="en-IN" dirty="0"/>
          </a:p>
        </p:txBody>
      </p:sp>
      <p:pic>
        <p:nvPicPr>
          <p:cNvPr id="4" name="Picture 3">
            <a:extLst>
              <a:ext uri="{FF2B5EF4-FFF2-40B4-BE49-F238E27FC236}">
                <a16:creationId xmlns:a16="http://schemas.microsoft.com/office/drawing/2014/main" id="{9A246CAB-F35D-46DA-8693-56BFAB9F99B2}"/>
              </a:ext>
            </a:extLst>
          </p:cNvPr>
          <p:cNvPicPr>
            <a:picLocks noChangeAspect="1"/>
          </p:cNvPicPr>
          <p:nvPr/>
        </p:nvPicPr>
        <p:blipFill>
          <a:blip r:embed="rId2"/>
          <a:stretch>
            <a:fillRect/>
          </a:stretch>
        </p:blipFill>
        <p:spPr>
          <a:xfrm>
            <a:off x="2286000" y="1752600"/>
            <a:ext cx="5071216" cy="3401155"/>
          </a:xfrm>
          <a:prstGeom prst="rect">
            <a:avLst/>
          </a:prstGeom>
        </p:spPr>
      </p:pic>
    </p:spTree>
    <p:extLst>
      <p:ext uri="{BB962C8B-B14F-4D97-AF65-F5344CB8AC3E}">
        <p14:creationId xmlns:p14="http://schemas.microsoft.com/office/powerpoint/2010/main" val="20748433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963496C-7A8E-4D09-8529-A8AA20012B7F}"/>
              </a:ext>
            </a:extLst>
          </p:cNvPr>
          <p:cNvPicPr>
            <a:picLocks noChangeAspect="1"/>
          </p:cNvPicPr>
          <p:nvPr/>
        </p:nvPicPr>
        <p:blipFill>
          <a:blip r:embed="rId2"/>
          <a:stretch>
            <a:fillRect/>
          </a:stretch>
        </p:blipFill>
        <p:spPr>
          <a:xfrm>
            <a:off x="3233916" y="652083"/>
            <a:ext cx="4560255" cy="2392111"/>
          </a:xfrm>
          <a:prstGeom prst="rect">
            <a:avLst/>
          </a:prstGeom>
        </p:spPr>
      </p:pic>
      <p:pic>
        <p:nvPicPr>
          <p:cNvPr id="5" name="Picture 4">
            <a:extLst>
              <a:ext uri="{FF2B5EF4-FFF2-40B4-BE49-F238E27FC236}">
                <a16:creationId xmlns:a16="http://schemas.microsoft.com/office/drawing/2014/main" id="{EDFA2085-B860-4C28-89D0-F700DE2AF514}"/>
              </a:ext>
            </a:extLst>
          </p:cNvPr>
          <p:cNvPicPr>
            <a:picLocks noChangeAspect="1"/>
          </p:cNvPicPr>
          <p:nvPr/>
        </p:nvPicPr>
        <p:blipFill>
          <a:blip r:embed="rId3"/>
          <a:stretch>
            <a:fillRect/>
          </a:stretch>
        </p:blipFill>
        <p:spPr>
          <a:xfrm>
            <a:off x="3226659" y="3810000"/>
            <a:ext cx="4567512" cy="2395917"/>
          </a:xfrm>
          <a:prstGeom prst="rect">
            <a:avLst/>
          </a:prstGeom>
        </p:spPr>
      </p:pic>
      <p:sp>
        <p:nvSpPr>
          <p:cNvPr id="6" name="Rectangle 5">
            <a:extLst>
              <a:ext uri="{FF2B5EF4-FFF2-40B4-BE49-F238E27FC236}">
                <a16:creationId xmlns:a16="http://schemas.microsoft.com/office/drawing/2014/main" id="{B2289DB7-AC62-4DF6-9B76-46F2688A61D8}"/>
              </a:ext>
            </a:extLst>
          </p:cNvPr>
          <p:cNvSpPr/>
          <p:nvPr/>
        </p:nvSpPr>
        <p:spPr>
          <a:xfrm>
            <a:off x="914400" y="1663472"/>
            <a:ext cx="2122056" cy="369332"/>
          </a:xfrm>
          <a:prstGeom prst="rect">
            <a:avLst/>
          </a:prstGeom>
        </p:spPr>
        <p:txBody>
          <a:bodyPr wrap="none">
            <a:spAutoFit/>
          </a:bodyPr>
          <a:lstStyle/>
          <a:p>
            <a:r>
              <a:rPr lang="en-IN" b="1" dirty="0">
                <a:latin typeface="Calibri-Bold"/>
              </a:rPr>
              <a:t>Manhattan Distance</a:t>
            </a:r>
            <a:endParaRPr lang="en-IN" dirty="0"/>
          </a:p>
        </p:txBody>
      </p:sp>
      <p:sp>
        <p:nvSpPr>
          <p:cNvPr id="7" name="Rectangle 6">
            <a:extLst>
              <a:ext uri="{FF2B5EF4-FFF2-40B4-BE49-F238E27FC236}">
                <a16:creationId xmlns:a16="http://schemas.microsoft.com/office/drawing/2014/main" id="{C1CEBB47-D1F0-4522-A297-1BB73E64747E}"/>
              </a:ext>
            </a:extLst>
          </p:cNvPr>
          <p:cNvSpPr/>
          <p:nvPr/>
        </p:nvSpPr>
        <p:spPr>
          <a:xfrm>
            <a:off x="896257" y="4644371"/>
            <a:ext cx="1975221" cy="369332"/>
          </a:xfrm>
          <a:prstGeom prst="rect">
            <a:avLst/>
          </a:prstGeom>
        </p:spPr>
        <p:txBody>
          <a:bodyPr wrap="none">
            <a:spAutoFit/>
          </a:bodyPr>
          <a:lstStyle/>
          <a:p>
            <a:r>
              <a:rPr lang="en-IN" b="1" dirty="0">
                <a:latin typeface="Calibri-Bold"/>
              </a:rPr>
              <a:t>Euclidean Distance</a:t>
            </a:r>
            <a:endParaRPr lang="en-IN" dirty="0"/>
          </a:p>
        </p:txBody>
      </p:sp>
    </p:spTree>
    <p:extLst>
      <p:ext uri="{BB962C8B-B14F-4D97-AF65-F5344CB8AC3E}">
        <p14:creationId xmlns:p14="http://schemas.microsoft.com/office/powerpoint/2010/main" val="26658315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E08A3-3181-4EA9-87B8-06CE9E144930}"/>
              </a:ext>
            </a:extLst>
          </p:cNvPr>
          <p:cNvSpPr>
            <a:spLocks noGrp="1"/>
          </p:cNvSpPr>
          <p:nvPr>
            <p:ph type="title"/>
          </p:nvPr>
        </p:nvSpPr>
        <p:spPr/>
        <p:txBody>
          <a:bodyPr/>
          <a:lstStyle/>
          <a:p>
            <a:r>
              <a:rPr lang="en-IN" dirty="0" err="1"/>
              <a:t>Minkowski</a:t>
            </a:r>
            <a:r>
              <a:rPr lang="en-IN" dirty="0"/>
              <a:t> distance</a:t>
            </a:r>
          </a:p>
        </p:txBody>
      </p:sp>
      <p:pic>
        <p:nvPicPr>
          <p:cNvPr id="4" name="Picture 3">
            <a:extLst>
              <a:ext uri="{FF2B5EF4-FFF2-40B4-BE49-F238E27FC236}">
                <a16:creationId xmlns:a16="http://schemas.microsoft.com/office/drawing/2014/main" id="{A4C29899-2AC8-4BB4-BCE6-9ADAACAAD720}"/>
              </a:ext>
            </a:extLst>
          </p:cNvPr>
          <p:cNvPicPr>
            <a:picLocks noChangeAspect="1"/>
          </p:cNvPicPr>
          <p:nvPr/>
        </p:nvPicPr>
        <p:blipFill>
          <a:blip r:embed="rId2"/>
          <a:stretch>
            <a:fillRect/>
          </a:stretch>
        </p:blipFill>
        <p:spPr>
          <a:xfrm>
            <a:off x="304800" y="1650091"/>
            <a:ext cx="7997401" cy="3557818"/>
          </a:xfrm>
          <a:prstGeom prst="rect">
            <a:avLst/>
          </a:prstGeom>
        </p:spPr>
      </p:pic>
    </p:spTree>
    <p:extLst>
      <p:ext uri="{BB962C8B-B14F-4D97-AF65-F5344CB8AC3E}">
        <p14:creationId xmlns:p14="http://schemas.microsoft.com/office/powerpoint/2010/main" val="24490599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B16F1-6129-4341-B3DC-D7AE44BAA0F0}"/>
              </a:ext>
            </a:extLst>
          </p:cNvPr>
          <p:cNvSpPr>
            <a:spLocks noGrp="1"/>
          </p:cNvSpPr>
          <p:nvPr>
            <p:ph type="title"/>
          </p:nvPr>
        </p:nvSpPr>
        <p:spPr/>
        <p:txBody>
          <a:bodyPr/>
          <a:lstStyle/>
          <a:p>
            <a:r>
              <a:rPr lang="en-IN" dirty="0" err="1"/>
              <a:t>Minkowski</a:t>
            </a:r>
            <a:r>
              <a:rPr lang="en-IN" dirty="0"/>
              <a:t> distance</a:t>
            </a:r>
          </a:p>
        </p:txBody>
      </p:sp>
      <p:pic>
        <p:nvPicPr>
          <p:cNvPr id="3" name="Picture 2">
            <a:extLst>
              <a:ext uri="{FF2B5EF4-FFF2-40B4-BE49-F238E27FC236}">
                <a16:creationId xmlns:a16="http://schemas.microsoft.com/office/drawing/2014/main" id="{6996BD61-4DAC-456C-B13D-3EAE6B957DAC}"/>
              </a:ext>
            </a:extLst>
          </p:cNvPr>
          <p:cNvPicPr>
            <a:picLocks noChangeAspect="1"/>
          </p:cNvPicPr>
          <p:nvPr/>
        </p:nvPicPr>
        <p:blipFill>
          <a:blip r:embed="rId2"/>
          <a:stretch>
            <a:fillRect/>
          </a:stretch>
        </p:blipFill>
        <p:spPr>
          <a:xfrm>
            <a:off x="818626" y="1618997"/>
            <a:ext cx="7506748" cy="3620005"/>
          </a:xfrm>
          <a:prstGeom prst="rect">
            <a:avLst/>
          </a:prstGeom>
        </p:spPr>
      </p:pic>
    </p:spTree>
    <p:extLst>
      <p:ext uri="{BB962C8B-B14F-4D97-AF65-F5344CB8AC3E}">
        <p14:creationId xmlns:p14="http://schemas.microsoft.com/office/powerpoint/2010/main" val="9053041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4876A-9B4E-4459-AEE6-59B622BB582D}"/>
              </a:ext>
            </a:extLst>
          </p:cNvPr>
          <p:cNvSpPr>
            <a:spLocks noGrp="1"/>
          </p:cNvSpPr>
          <p:nvPr>
            <p:ph type="title"/>
          </p:nvPr>
        </p:nvSpPr>
        <p:spPr/>
        <p:txBody>
          <a:bodyPr/>
          <a:lstStyle/>
          <a:p>
            <a:r>
              <a:rPr lang="en-US" dirty="0"/>
              <a:t>Hamming distance</a:t>
            </a:r>
            <a:endParaRPr lang="en-IN" b="1" dirty="0"/>
          </a:p>
        </p:txBody>
      </p:sp>
      <p:sp>
        <p:nvSpPr>
          <p:cNvPr id="3" name="Text Placeholder 2">
            <a:extLst>
              <a:ext uri="{FF2B5EF4-FFF2-40B4-BE49-F238E27FC236}">
                <a16:creationId xmlns:a16="http://schemas.microsoft.com/office/drawing/2014/main" id="{952842A3-2052-4E12-9F7C-F8F69AE74574}"/>
              </a:ext>
            </a:extLst>
          </p:cNvPr>
          <p:cNvSpPr>
            <a:spLocks noGrp="1"/>
          </p:cNvSpPr>
          <p:nvPr>
            <p:ph type="body" idx="1"/>
          </p:nvPr>
        </p:nvSpPr>
        <p:spPr>
          <a:xfrm>
            <a:off x="321309" y="1219200"/>
            <a:ext cx="8501380" cy="4801314"/>
          </a:xfrm>
        </p:spPr>
        <p:txBody>
          <a:bodyPr/>
          <a:lstStyle/>
          <a:p>
            <a:pPr marL="342900" indent="-342900">
              <a:buFont typeface="Arial" panose="020B0604020202020204" pitchFamily="34" charset="0"/>
              <a:buChar char="•"/>
            </a:pPr>
            <a:r>
              <a:rPr lang="en-US" dirty="0"/>
              <a:t>There are other distance metrics as well like Hamming Distance which come in handy while dealing with problems that require overlapping comparisons between two vectors whose contents can be Boolean as well as string values.</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b="1" dirty="0"/>
              <a:t>The Hamming distance between two strings or vectors of equal length is the number of positions at which the corresponding symbols are different.</a:t>
            </a:r>
          </a:p>
          <a:p>
            <a:pPr marL="342900" indent="-342900" algn="just">
              <a:buFont typeface="Arial" panose="020B0604020202020204" pitchFamily="34" charset="0"/>
              <a:buChar char="•"/>
            </a:pPr>
            <a:endParaRPr lang="en-US" dirty="0"/>
          </a:p>
          <a:p>
            <a:pPr marL="342900" indent="-342900" algn="just">
              <a:buFont typeface="Arial" panose="020B0604020202020204" pitchFamily="34" charset="0"/>
              <a:buChar char="•"/>
            </a:pPr>
            <a:r>
              <a:rPr lang="en-US" b="1" dirty="0"/>
              <a:t> In other words, it measures the minimum number of substitutions required to change one vector into the other</a:t>
            </a:r>
            <a:r>
              <a:rPr lang="en-US" dirty="0"/>
              <a:t>, or equivalently, the minimum number of errors that could have transformed one vector into the other. </a:t>
            </a:r>
            <a:endParaRPr lang="en-IN" dirty="0"/>
          </a:p>
        </p:txBody>
      </p:sp>
    </p:spTree>
    <p:extLst>
      <p:ext uri="{BB962C8B-B14F-4D97-AF65-F5344CB8AC3E}">
        <p14:creationId xmlns:p14="http://schemas.microsoft.com/office/powerpoint/2010/main" val="9801036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BA31C-AC6B-4D81-804D-F9CBBD56FC28}"/>
              </a:ext>
            </a:extLst>
          </p:cNvPr>
          <p:cNvSpPr>
            <a:spLocks noGrp="1"/>
          </p:cNvSpPr>
          <p:nvPr>
            <p:ph type="title"/>
          </p:nvPr>
        </p:nvSpPr>
        <p:spPr/>
        <p:txBody>
          <a:bodyPr/>
          <a:lstStyle/>
          <a:p>
            <a:r>
              <a:rPr lang="en-US" dirty="0"/>
              <a:t>Hamming Distance</a:t>
            </a:r>
            <a:endParaRPr lang="en-IN" dirty="0"/>
          </a:p>
        </p:txBody>
      </p:sp>
      <p:sp>
        <p:nvSpPr>
          <p:cNvPr id="3" name="Text Placeholder 2">
            <a:extLst>
              <a:ext uri="{FF2B5EF4-FFF2-40B4-BE49-F238E27FC236}">
                <a16:creationId xmlns:a16="http://schemas.microsoft.com/office/drawing/2014/main" id="{AEC38AA3-273E-46D9-9FBE-4245359D61E6}"/>
              </a:ext>
            </a:extLst>
          </p:cNvPr>
          <p:cNvSpPr>
            <a:spLocks noGrp="1"/>
          </p:cNvSpPr>
          <p:nvPr>
            <p:ph type="body" idx="1"/>
          </p:nvPr>
        </p:nvSpPr>
        <p:spPr/>
        <p:txBody>
          <a:bodyPr/>
          <a:lstStyle/>
          <a:p>
            <a:endParaRPr lang="en-IN" dirty="0"/>
          </a:p>
        </p:txBody>
      </p:sp>
      <p:pic>
        <p:nvPicPr>
          <p:cNvPr id="4" name="Picture 3">
            <a:extLst>
              <a:ext uri="{FF2B5EF4-FFF2-40B4-BE49-F238E27FC236}">
                <a16:creationId xmlns:a16="http://schemas.microsoft.com/office/drawing/2014/main" id="{81AD0235-CDC6-49C5-8ADD-58B0A49C25DC}"/>
              </a:ext>
            </a:extLst>
          </p:cNvPr>
          <p:cNvPicPr>
            <a:picLocks noChangeAspect="1"/>
          </p:cNvPicPr>
          <p:nvPr/>
        </p:nvPicPr>
        <p:blipFill>
          <a:blip r:embed="rId2"/>
          <a:stretch>
            <a:fillRect/>
          </a:stretch>
        </p:blipFill>
        <p:spPr>
          <a:xfrm>
            <a:off x="799573" y="2138182"/>
            <a:ext cx="7544853" cy="2581635"/>
          </a:xfrm>
          <a:prstGeom prst="rect">
            <a:avLst/>
          </a:prstGeom>
        </p:spPr>
      </p:pic>
    </p:spTree>
    <p:extLst>
      <p:ext uri="{BB962C8B-B14F-4D97-AF65-F5344CB8AC3E}">
        <p14:creationId xmlns:p14="http://schemas.microsoft.com/office/powerpoint/2010/main" val="20095316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1C4D7939-D32F-4167-834A-425029CC55CF}"/>
              </a:ext>
            </a:extLst>
          </p:cNvPr>
          <p:cNvSpPr>
            <a:spLocks noGrp="1" noChangeArrowheads="1"/>
          </p:cNvSpPr>
          <p:nvPr>
            <p:ph type="title"/>
          </p:nvPr>
        </p:nvSpPr>
        <p:spPr>
          <a:xfrm>
            <a:off x="1963229" y="90170"/>
            <a:ext cx="6723571" cy="695960"/>
          </a:xfrm>
        </p:spPr>
        <p:txBody>
          <a:bodyPr/>
          <a:lstStyle/>
          <a:p>
            <a:r>
              <a:rPr lang="en-US" altLang="en-US" dirty="0"/>
              <a:t>Other distance measures</a:t>
            </a:r>
          </a:p>
        </p:txBody>
      </p:sp>
      <p:sp>
        <p:nvSpPr>
          <p:cNvPr id="44035" name="Rectangle 3">
            <a:extLst>
              <a:ext uri="{FF2B5EF4-FFF2-40B4-BE49-F238E27FC236}">
                <a16:creationId xmlns:a16="http://schemas.microsoft.com/office/drawing/2014/main" id="{97AC0D2F-8D3A-42C5-A8B2-8092BD034FCC}"/>
              </a:ext>
            </a:extLst>
          </p:cNvPr>
          <p:cNvSpPr>
            <a:spLocks noGrp="1" noChangeArrowheads="1"/>
          </p:cNvSpPr>
          <p:nvPr>
            <p:ph type="body" idx="1"/>
          </p:nvPr>
        </p:nvSpPr>
        <p:spPr>
          <a:xfrm>
            <a:off x="321310" y="1371600"/>
            <a:ext cx="8501380" cy="4696670"/>
          </a:xfrm>
        </p:spPr>
        <p:txBody>
          <a:bodyPr/>
          <a:lstStyle/>
          <a:p>
            <a:pPr marL="457200" indent="-457200">
              <a:buFont typeface="Arial" panose="020B0604020202020204" pitchFamily="34" charset="0"/>
              <a:buChar char="•"/>
            </a:pPr>
            <a:r>
              <a:rPr lang="en-US" altLang="en-US" sz="2800" dirty="0"/>
              <a:t>City-block distance (Manhattan </a:t>
            </a:r>
            <a:r>
              <a:rPr lang="en-US" altLang="en-US" sz="2800" dirty="0" err="1"/>
              <a:t>dist</a:t>
            </a:r>
            <a:r>
              <a:rPr lang="en-US" altLang="en-US" sz="2800" dirty="0"/>
              <a:t>)</a:t>
            </a:r>
          </a:p>
          <a:p>
            <a:pPr lvl="1"/>
            <a:r>
              <a:rPr lang="en-US" altLang="en-US" sz="2800" dirty="0"/>
              <a:t>Add absolute value of differences</a:t>
            </a:r>
          </a:p>
          <a:p>
            <a:pPr marL="800100" lvl="1" indent="-342900">
              <a:buFont typeface="Arial" panose="020B0604020202020204" pitchFamily="34" charset="0"/>
              <a:buChar char="•"/>
            </a:pPr>
            <a:endParaRPr lang="en-US" altLang="en-US" sz="2800" dirty="0"/>
          </a:p>
          <a:p>
            <a:pPr marL="457200" indent="-457200">
              <a:buFont typeface="Arial" panose="020B0604020202020204" pitchFamily="34" charset="0"/>
              <a:buChar char="•"/>
            </a:pPr>
            <a:r>
              <a:rPr lang="en-US" altLang="en-US" sz="2800" b="1" dirty="0"/>
              <a:t>Cosine similarity</a:t>
            </a:r>
          </a:p>
          <a:p>
            <a:pPr lvl="1"/>
            <a:r>
              <a:rPr lang="en-US" altLang="en-US" sz="2800" dirty="0"/>
              <a:t>Measure angle formed by the two samples (with the origin)</a:t>
            </a:r>
          </a:p>
          <a:p>
            <a:pPr marL="800100" lvl="1" indent="-342900">
              <a:buFont typeface="Arial" panose="020B0604020202020204" pitchFamily="34" charset="0"/>
              <a:buChar char="•"/>
            </a:pPr>
            <a:endParaRPr lang="en-US" altLang="en-US" sz="2800" dirty="0"/>
          </a:p>
          <a:p>
            <a:pPr marL="457200" indent="-457200">
              <a:buFont typeface="Arial" panose="020B0604020202020204" pitchFamily="34" charset="0"/>
              <a:buChar char="•"/>
            </a:pPr>
            <a:r>
              <a:rPr lang="en-US" altLang="en-US" sz="2800" b="1" dirty="0"/>
              <a:t>Jaccard distance</a:t>
            </a:r>
          </a:p>
          <a:p>
            <a:pPr lvl="1"/>
            <a:r>
              <a:rPr lang="en-US" altLang="en-US" sz="2800" dirty="0"/>
              <a:t>Determine percentage of exact matches between the samples (not including unavailable data)</a:t>
            </a:r>
          </a:p>
          <a:p>
            <a:pPr marL="800100" lvl="1" indent="-342900">
              <a:lnSpc>
                <a:spcPct val="90000"/>
              </a:lnSpc>
              <a:buFont typeface="Arial" panose="020B0604020202020204" pitchFamily="34" charset="0"/>
              <a:buChar char="•"/>
            </a:pPr>
            <a:endParaRPr lang="en-US" altLang="en-US" sz="2800" dirty="0"/>
          </a:p>
        </p:txBody>
      </p:sp>
    </p:spTree>
    <p:extLst>
      <p:ext uri="{BB962C8B-B14F-4D97-AF65-F5344CB8AC3E}">
        <p14:creationId xmlns:p14="http://schemas.microsoft.com/office/powerpoint/2010/main" val="1960235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13347-0EE8-4054-9201-25ED04FF8C8B}"/>
              </a:ext>
            </a:extLst>
          </p:cNvPr>
          <p:cNvSpPr>
            <a:spLocks noGrp="1"/>
          </p:cNvSpPr>
          <p:nvPr>
            <p:ph type="title"/>
          </p:nvPr>
        </p:nvSpPr>
        <p:spPr/>
        <p:txBody>
          <a:bodyPr/>
          <a:lstStyle/>
          <a:p>
            <a:r>
              <a:rPr lang="en-IN" dirty="0"/>
              <a:t>Cosine Similarity</a:t>
            </a:r>
          </a:p>
        </p:txBody>
      </p:sp>
      <p:pic>
        <p:nvPicPr>
          <p:cNvPr id="4" name="Picture 3">
            <a:extLst>
              <a:ext uri="{FF2B5EF4-FFF2-40B4-BE49-F238E27FC236}">
                <a16:creationId xmlns:a16="http://schemas.microsoft.com/office/drawing/2014/main" id="{18C723F3-B7FC-490F-B53C-BDC5526C9D20}"/>
              </a:ext>
            </a:extLst>
          </p:cNvPr>
          <p:cNvPicPr>
            <a:picLocks noChangeAspect="1"/>
          </p:cNvPicPr>
          <p:nvPr/>
        </p:nvPicPr>
        <p:blipFill>
          <a:blip r:embed="rId2"/>
          <a:stretch>
            <a:fillRect/>
          </a:stretch>
        </p:blipFill>
        <p:spPr>
          <a:xfrm>
            <a:off x="315812" y="1524000"/>
            <a:ext cx="8489530" cy="4724400"/>
          </a:xfrm>
          <a:prstGeom prst="rect">
            <a:avLst/>
          </a:prstGeom>
        </p:spPr>
      </p:pic>
    </p:spTree>
    <p:extLst>
      <p:ext uri="{BB962C8B-B14F-4D97-AF65-F5344CB8AC3E}">
        <p14:creationId xmlns:p14="http://schemas.microsoft.com/office/powerpoint/2010/main" val="3087831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AFF46-CFA0-41D1-AEE0-FA0FB0B06757}"/>
              </a:ext>
            </a:extLst>
          </p:cNvPr>
          <p:cNvSpPr>
            <a:spLocks noGrp="1"/>
          </p:cNvSpPr>
          <p:nvPr>
            <p:ph type="title"/>
          </p:nvPr>
        </p:nvSpPr>
        <p:spPr>
          <a:xfrm>
            <a:off x="0" y="90170"/>
            <a:ext cx="8822689" cy="1354217"/>
          </a:xfrm>
        </p:spPr>
        <p:txBody>
          <a:bodyPr/>
          <a:lstStyle/>
          <a:p>
            <a:r>
              <a:rPr lang="en-US" dirty="0"/>
              <a:t>   Advantages of the KNN Algorithm</a:t>
            </a:r>
            <a:br>
              <a:rPr lang="en-US" dirty="0"/>
            </a:br>
            <a:endParaRPr lang="en-IN" dirty="0"/>
          </a:p>
        </p:txBody>
      </p:sp>
      <p:sp>
        <p:nvSpPr>
          <p:cNvPr id="3" name="Text Placeholder 2">
            <a:extLst>
              <a:ext uri="{FF2B5EF4-FFF2-40B4-BE49-F238E27FC236}">
                <a16:creationId xmlns:a16="http://schemas.microsoft.com/office/drawing/2014/main" id="{A737C997-C605-432C-8B07-264489608BA1}"/>
              </a:ext>
            </a:extLst>
          </p:cNvPr>
          <p:cNvSpPr>
            <a:spLocks noGrp="1"/>
          </p:cNvSpPr>
          <p:nvPr>
            <p:ph type="body" idx="1"/>
          </p:nvPr>
        </p:nvSpPr>
        <p:spPr>
          <a:xfrm>
            <a:off x="299538" y="609600"/>
            <a:ext cx="8501380" cy="6647974"/>
          </a:xfrm>
        </p:spPr>
        <p:txBody>
          <a:bodyPr/>
          <a:lstStyle/>
          <a:p>
            <a:endParaRPr lang="en-US" dirty="0"/>
          </a:p>
          <a:p>
            <a:pPr marL="342900" indent="-342900">
              <a:buFont typeface="Arial" panose="020B0604020202020204" pitchFamily="34" charset="0"/>
              <a:buChar char="•"/>
            </a:pPr>
            <a:r>
              <a:rPr lang="en-US" b="1" dirty="0"/>
              <a:t>Easy</a:t>
            </a:r>
            <a:r>
              <a:rPr lang="en-US" dirty="0"/>
              <a:t> to </a:t>
            </a:r>
            <a:r>
              <a:rPr lang="en-US" b="1" dirty="0"/>
              <a:t>implement</a:t>
            </a:r>
            <a:r>
              <a:rPr lang="en-US" dirty="0"/>
              <a:t> as the complexity of the algorithm is not that high.</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b="1" dirty="0"/>
              <a:t>Adapts Easily </a:t>
            </a:r>
            <a:r>
              <a:rPr lang="en-US" dirty="0"/>
              <a:t>– As per the working of the KNN algorithm it stores all the data in memory storage and hence whenever a new example or data point is added then the algorithm adjusts itself as per that new example and has its contribution to the future predictions as well.</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Very fast or almost no time required for the training phase</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b="1" dirty="0"/>
              <a:t>Few Hyperparameters </a:t>
            </a:r>
            <a:r>
              <a:rPr lang="en-US" dirty="0"/>
              <a:t>– The only parameters which are required in the training of a KNN algorithm are </a:t>
            </a:r>
            <a:r>
              <a:rPr lang="en-US" b="1" dirty="0"/>
              <a:t>the value of k </a:t>
            </a:r>
            <a:r>
              <a:rPr lang="en-US" dirty="0"/>
              <a:t>and the choice of the </a:t>
            </a:r>
            <a:r>
              <a:rPr lang="en-US" b="1" dirty="0"/>
              <a:t>distance metric </a:t>
            </a:r>
            <a:r>
              <a:rPr lang="en-US" dirty="0"/>
              <a:t>which we would like to choose from our evaluation metric.</a:t>
            </a:r>
          </a:p>
          <a:p>
            <a:pPr marL="342900" indent="-342900">
              <a:buFont typeface="Arial" panose="020B0604020202020204" pitchFamily="34" charset="0"/>
              <a:buChar char="•"/>
            </a:pPr>
            <a:endParaRPr lang="en-US" dirty="0"/>
          </a:p>
          <a:p>
            <a:endParaRPr lang="en-IN" dirty="0"/>
          </a:p>
        </p:txBody>
      </p:sp>
    </p:spTree>
    <p:extLst>
      <p:ext uri="{BB962C8B-B14F-4D97-AF65-F5344CB8AC3E}">
        <p14:creationId xmlns:p14="http://schemas.microsoft.com/office/powerpoint/2010/main" val="6287062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BDCBF386-98DB-442B-8676-1E98F8B03226}"/>
              </a:ext>
            </a:extLst>
          </p:cNvPr>
          <p:cNvSpPr>
            <a:spLocks noGrp="1"/>
          </p:cNvSpPr>
          <p:nvPr>
            <p:ph type="title"/>
          </p:nvPr>
        </p:nvSpPr>
        <p:spPr>
          <a:xfrm>
            <a:off x="1752600" y="228600"/>
            <a:ext cx="5217541" cy="677108"/>
          </a:xfrm>
        </p:spPr>
        <p:txBody>
          <a:bodyPr/>
          <a:lstStyle/>
          <a:p>
            <a:r>
              <a:rPr lang="en-IN" dirty="0"/>
              <a:t>K-Nearest Neighbour</a:t>
            </a:r>
            <a:endParaRPr lang="en-US" altLang="en-US" b="1" dirty="0"/>
          </a:p>
        </p:txBody>
      </p:sp>
      <p:sp>
        <p:nvSpPr>
          <p:cNvPr id="67587" name="Rectangle 3">
            <a:extLst>
              <a:ext uri="{FF2B5EF4-FFF2-40B4-BE49-F238E27FC236}">
                <a16:creationId xmlns:a16="http://schemas.microsoft.com/office/drawing/2014/main" id="{6BECE4B7-5991-45B8-A1A4-FF69521E7584}"/>
              </a:ext>
            </a:extLst>
          </p:cNvPr>
          <p:cNvSpPr>
            <a:spLocks noGrp="1"/>
          </p:cNvSpPr>
          <p:nvPr>
            <p:ph type="body" idx="1"/>
          </p:nvPr>
        </p:nvSpPr>
        <p:spPr>
          <a:xfrm>
            <a:off x="228600" y="1066800"/>
            <a:ext cx="8686800" cy="7386638"/>
          </a:xfrm>
        </p:spPr>
        <p:txBody>
          <a:bodyPr/>
          <a:lstStyle/>
          <a:p>
            <a:pPr marL="342900" indent="-342900">
              <a:buFont typeface="Arial" panose="020B0604020202020204" pitchFamily="34" charset="0"/>
              <a:buChar char="•"/>
            </a:pPr>
            <a:r>
              <a:rPr lang="en-IN" dirty="0"/>
              <a:t>The </a:t>
            </a:r>
            <a:r>
              <a:rPr lang="en-IN" b="1" dirty="0"/>
              <a:t>K-Nearest </a:t>
            </a:r>
            <a:r>
              <a:rPr lang="en-IN" b="1" dirty="0" err="1"/>
              <a:t>Neighbors</a:t>
            </a:r>
            <a:r>
              <a:rPr lang="en-IN" b="1" dirty="0"/>
              <a:t> (KNN) algorithm</a:t>
            </a:r>
            <a:r>
              <a:rPr lang="en-IN" dirty="0"/>
              <a:t> is a supervised machine learning method employed to tackle classification and regression problems. </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b="1" dirty="0"/>
              <a:t>Evelyn Fix and Joseph Hodges</a:t>
            </a:r>
            <a:r>
              <a:rPr lang="en-US" dirty="0"/>
              <a:t>: They introduced the k-NN algorithm in their paper "Discriminatory Analysis, Nonparametric Discrimination: Consistency Properties" published in 1951.</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b="1" dirty="0"/>
              <a:t>Thomas Cover and Peter Hart: </a:t>
            </a:r>
            <a:r>
              <a:rPr lang="en-US" dirty="0"/>
              <a:t>They popularized the k-NN algorithm and demonstrated its effectiveness in classification tasks in their seminal paper "Nearest Neighbor Pattern Classification" published in 1967.</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IN" dirty="0"/>
              <a:t>K-NN algorithm stores all the available data and classifies a new data point based on the </a:t>
            </a:r>
            <a:r>
              <a:rPr lang="en-IN" b="1" dirty="0"/>
              <a:t>similarity</a:t>
            </a:r>
            <a:r>
              <a:rPr lang="en-IN" dirty="0"/>
              <a:t>.</a:t>
            </a: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IN" dirty="0"/>
          </a:p>
          <a:p>
            <a:pPr>
              <a:buFont typeface="Arial" panose="020B0604020202020204" pitchFamily="34" charset="0"/>
              <a:buChar char="•"/>
            </a:pPr>
            <a:endParaRPr lang="en-US" altLang="en-US" b="0" dirty="0"/>
          </a:p>
          <a:p>
            <a:pPr>
              <a:buFont typeface="Arial" panose="020B0604020202020204" pitchFamily="34" charset="0"/>
              <a:buChar char="•"/>
            </a:pPr>
            <a:endParaRPr lang="en-US" altLang="en-US" b="0" dirty="0"/>
          </a:p>
        </p:txBody>
      </p:sp>
    </p:spTree>
    <p:extLst>
      <p:ext uri="{BB962C8B-B14F-4D97-AF65-F5344CB8AC3E}">
        <p14:creationId xmlns:p14="http://schemas.microsoft.com/office/powerpoint/2010/main" val="227201895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AA683-1C66-4406-9F21-47E71ECAFE5F}"/>
              </a:ext>
            </a:extLst>
          </p:cNvPr>
          <p:cNvSpPr>
            <a:spLocks noGrp="1"/>
          </p:cNvSpPr>
          <p:nvPr>
            <p:ph type="title"/>
          </p:nvPr>
        </p:nvSpPr>
        <p:spPr>
          <a:xfrm>
            <a:off x="321309" y="90170"/>
            <a:ext cx="8501380" cy="2031325"/>
          </a:xfrm>
        </p:spPr>
        <p:txBody>
          <a:bodyPr/>
          <a:lstStyle/>
          <a:p>
            <a:r>
              <a:rPr lang="en-US" dirty="0"/>
              <a:t>Disadvantages of the KNN Algorithm</a:t>
            </a:r>
            <a:br>
              <a:rPr lang="en-US" dirty="0"/>
            </a:br>
            <a:endParaRPr lang="en-IN" dirty="0"/>
          </a:p>
        </p:txBody>
      </p:sp>
      <p:sp>
        <p:nvSpPr>
          <p:cNvPr id="3" name="Text Placeholder 2">
            <a:extLst>
              <a:ext uri="{FF2B5EF4-FFF2-40B4-BE49-F238E27FC236}">
                <a16:creationId xmlns:a16="http://schemas.microsoft.com/office/drawing/2014/main" id="{44A0F300-F96B-4633-A22F-E0AE73CD37EB}"/>
              </a:ext>
            </a:extLst>
          </p:cNvPr>
          <p:cNvSpPr>
            <a:spLocks noGrp="1"/>
          </p:cNvSpPr>
          <p:nvPr>
            <p:ph type="body" idx="1"/>
          </p:nvPr>
        </p:nvSpPr>
        <p:spPr>
          <a:xfrm>
            <a:off x="350338" y="1105832"/>
            <a:ext cx="8501380" cy="5632311"/>
          </a:xfrm>
        </p:spPr>
        <p:txBody>
          <a:bodyPr/>
          <a:lstStyle/>
          <a:p>
            <a:pPr marL="342900" indent="-342900">
              <a:buFont typeface="Arial" panose="020B0604020202020204" pitchFamily="34" charset="0"/>
              <a:buChar char="•"/>
            </a:pPr>
            <a:r>
              <a:rPr lang="en-US" b="1" dirty="0"/>
              <a:t>Does not scale </a:t>
            </a:r>
            <a:r>
              <a:rPr lang="en-US" dirty="0"/>
              <a:t>– As we have heard about this that the KNN algorithm is also considered a Lazy Algorithm. </a:t>
            </a:r>
          </a:p>
          <a:p>
            <a:pPr marL="800100" lvl="1" indent="-342900">
              <a:buFont typeface="Arial" panose="020B0604020202020204" pitchFamily="34" charset="0"/>
              <a:buChar char="•"/>
            </a:pPr>
            <a:r>
              <a:rPr lang="en-US" dirty="0"/>
              <a:t>The main significance of this term is that this takes lots of computing power as well as data storage. This makes this algorithm both time-consuming and resource exhausting.</a:t>
            </a:r>
          </a:p>
          <a:p>
            <a:pPr marL="342900" indent="-342900">
              <a:buFont typeface="Arial" panose="020B0604020202020204" pitchFamily="34" charset="0"/>
              <a:buChar char="•"/>
            </a:pPr>
            <a:r>
              <a:rPr lang="en-US" b="1" dirty="0"/>
              <a:t>Curse of Dimensionality </a:t>
            </a:r>
            <a:r>
              <a:rPr lang="en-US" dirty="0"/>
              <a:t>– There is a term known as the peaking phenomenon according to this the KNN algorithm is affected by the curse of dimensionality which implies the algorithm faces a hard time classifying the data points properly when the dimensionality is too high.</a:t>
            </a:r>
          </a:p>
          <a:p>
            <a:pPr marL="342900" indent="-342900">
              <a:buFont typeface="Arial" panose="020B0604020202020204" pitchFamily="34" charset="0"/>
              <a:buChar char="•"/>
            </a:pPr>
            <a:r>
              <a:rPr lang="en-US" b="1" dirty="0"/>
              <a:t>Prone to Overfitting </a:t>
            </a:r>
            <a:r>
              <a:rPr lang="en-US" dirty="0"/>
              <a:t>– As the algorithm is affected due to the curse of dimensionality it is prone to the problem of overfitting as well. </a:t>
            </a:r>
          </a:p>
          <a:p>
            <a:pPr marL="800100" lvl="1" indent="-342900">
              <a:buFont typeface="Arial" panose="020B0604020202020204" pitchFamily="34" charset="0"/>
              <a:buChar char="•"/>
            </a:pPr>
            <a:r>
              <a:rPr lang="en-US" dirty="0"/>
              <a:t>Hence generally feature selection as well as dimensionality reduction techniques are applied to deal with this problem.</a:t>
            </a:r>
          </a:p>
          <a:p>
            <a:endParaRPr lang="en-IN" dirty="0"/>
          </a:p>
        </p:txBody>
      </p:sp>
    </p:spTree>
    <p:extLst>
      <p:ext uri="{BB962C8B-B14F-4D97-AF65-F5344CB8AC3E}">
        <p14:creationId xmlns:p14="http://schemas.microsoft.com/office/powerpoint/2010/main" val="18405425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01DE2-3533-4991-948C-22EBA02C5322}"/>
              </a:ext>
            </a:extLst>
          </p:cNvPr>
          <p:cNvSpPr>
            <a:spLocks noGrp="1"/>
          </p:cNvSpPr>
          <p:nvPr>
            <p:ph type="title"/>
          </p:nvPr>
        </p:nvSpPr>
        <p:spPr/>
        <p:txBody>
          <a:bodyPr/>
          <a:lstStyle/>
          <a:p>
            <a:r>
              <a:rPr lang="en-US" dirty="0"/>
              <a:t>Weakness</a:t>
            </a:r>
            <a:endParaRPr lang="en-IN" dirty="0"/>
          </a:p>
        </p:txBody>
      </p:sp>
      <p:sp>
        <p:nvSpPr>
          <p:cNvPr id="3" name="Text Placeholder 2">
            <a:extLst>
              <a:ext uri="{FF2B5EF4-FFF2-40B4-BE49-F238E27FC236}">
                <a16:creationId xmlns:a16="http://schemas.microsoft.com/office/drawing/2014/main" id="{31765DD2-6911-4C44-8A52-0E80C14774C8}"/>
              </a:ext>
            </a:extLst>
          </p:cNvPr>
          <p:cNvSpPr>
            <a:spLocks noGrp="1"/>
          </p:cNvSpPr>
          <p:nvPr>
            <p:ph type="body" idx="1"/>
          </p:nvPr>
        </p:nvSpPr>
        <p:spPr>
          <a:xfrm>
            <a:off x="321309" y="1392343"/>
            <a:ext cx="8501380" cy="4801314"/>
          </a:xfrm>
        </p:spPr>
        <p:txBody>
          <a:bodyPr/>
          <a:lstStyle/>
          <a:p>
            <a:pPr marL="342900" indent="-342900">
              <a:buFont typeface="Wingdings" panose="05000000000000000000" pitchFamily="2" charset="2"/>
              <a:buChar char="q"/>
            </a:pPr>
            <a:r>
              <a:rPr lang="en-US" dirty="0"/>
              <a:t>Does not learn anything in the real sense. Classification is done completely on the basis of the training data. So, it has a heavy reliance on the training data. If the training data does not represent the problem domain comprehensively, the algorithm fails to make an effective classification.</a:t>
            </a:r>
          </a:p>
          <a:p>
            <a:pPr marL="342900" indent="-342900">
              <a:buFont typeface="Wingdings" panose="05000000000000000000" pitchFamily="2" charset="2"/>
              <a:buChar char="q"/>
            </a:pPr>
            <a:endParaRPr lang="en-US" dirty="0"/>
          </a:p>
          <a:p>
            <a:pPr marL="342900" indent="-342900">
              <a:buFont typeface="Wingdings" panose="05000000000000000000" pitchFamily="2" charset="2"/>
              <a:buChar char="q"/>
            </a:pPr>
            <a:r>
              <a:rPr lang="en-US" dirty="0"/>
              <a:t>Because there is no model trained in real sense and the classification is done completely on the basis of the training data, the classification process is very slow.</a:t>
            </a:r>
          </a:p>
          <a:p>
            <a:pPr marL="342900" indent="-342900">
              <a:buFont typeface="Wingdings" panose="05000000000000000000" pitchFamily="2" charset="2"/>
              <a:buChar char="q"/>
            </a:pPr>
            <a:endParaRPr lang="en-US" dirty="0"/>
          </a:p>
          <a:p>
            <a:pPr marL="342900" indent="-342900">
              <a:buFont typeface="Wingdings" panose="05000000000000000000" pitchFamily="2" charset="2"/>
              <a:buChar char="q"/>
            </a:pPr>
            <a:r>
              <a:rPr lang="en-US" dirty="0"/>
              <a:t>Also, a large amount of computational space is required to load the training data for classification.</a:t>
            </a:r>
          </a:p>
          <a:p>
            <a:endParaRPr lang="en-IN" dirty="0"/>
          </a:p>
        </p:txBody>
      </p:sp>
    </p:spTree>
    <p:extLst>
      <p:ext uri="{BB962C8B-B14F-4D97-AF65-F5344CB8AC3E}">
        <p14:creationId xmlns:p14="http://schemas.microsoft.com/office/powerpoint/2010/main" val="175984967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D0FF8CCC-B4E7-4A28-993C-8AC7B198C273}"/>
              </a:ext>
            </a:extLst>
          </p:cNvPr>
          <p:cNvSpPr>
            <a:spLocks noGrp="1" noChangeArrowheads="1"/>
          </p:cNvSpPr>
          <p:nvPr>
            <p:ph type="title"/>
          </p:nvPr>
        </p:nvSpPr>
        <p:spPr/>
        <p:txBody>
          <a:bodyPr/>
          <a:lstStyle/>
          <a:p>
            <a:r>
              <a:rPr lang="en-US" altLang="en-US"/>
              <a:t>k-NN Time Complexity</a:t>
            </a:r>
          </a:p>
        </p:txBody>
      </p:sp>
      <p:sp>
        <p:nvSpPr>
          <p:cNvPr id="6" name="Rectangle 3">
            <a:extLst>
              <a:ext uri="{FF2B5EF4-FFF2-40B4-BE49-F238E27FC236}">
                <a16:creationId xmlns:a16="http://schemas.microsoft.com/office/drawing/2014/main" id="{46C7A770-9931-4FC6-A697-E2187D1843A5}"/>
              </a:ext>
            </a:extLst>
          </p:cNvPr>
          <p:cNvSpPr txBox="1">
            <a:spLocks noChangeArrowheads="1"/>
          </p:cNvSpPr>
          <p:nvPr/>
        </p:nvSpPr>
        <p:spPr>
          <a:xfrm>
            <a:off x="342900" y="1274564"/>
            <a:ext cx="8458200" cy="4308872"/>
          </a:xfrm>
          <a:prstGeom prst="rect">
            <a:avLst/>
          </a:prstGeom>
        </p:spPr>
        <p:txBody>
          <a:bodyPr wrap="square" lIns="0" tIns="0" rIns="0" bIns="0">
            <a:spAutoFit/>
          </a:bodyPr>
          <a:lstStyle>
            <a:lvl1pPr marL="0">
              <a:defRPr sz="2400" b="0" i="0">
                <a:solidFill>
                  <a:schemeClr val="tx1"/>
                </a:solidFill>
                <a:latin typeface="Calibri"/>
                <a:ea typeface="+mn-ea"/>
                <a:cs typeface="Calibri"/>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buFont typeface="Arial" panose="020B0604020202020204" pitchFamily="34" charset="0"/>
              <a:buChar char="•"/>
            </a:pPr>
            <a:r>
              <a:rPr lang="en-US" altLang="en-US" sz="2800" kern="0" dirty="0"/>
              <a:t>Suppose there are </a:t>
            </a:r>
            <a:r>
              <a:rPr lang="en-US" altLang="en-US" sz="2800" b="1" kern="0" dirty="0"/>
              <a:t>m</a:t>
            </a:r>
            <a:r>
              <a:rPr lang="en-US" altLang="en-US" sz="2800" kern="0" dirty="0"/>
              <a:t> instances and </a:t>
            </a:r>
            <a:r>
              <a:rPr lang="en-US" altLang="en-US" sz="2800" b="1" kern="0" dirty="0"/>
              <a:t>n</a:t>
            </a:r>
            <a:r>
              <a:rPr lang="en-US" altLang="en-US" sz="2800" kern="0" dirty="0"/>
              <a:t> features in the dataset</a:t>
            </a:r>
          </a:p>
          <a:p>
            <a:pPr marL="342900" indent="-342900">
              <a:buFont typeface="Arial" panose="020B0604020202020204" pitchFamily="34" charset="0"/>
              <a:buChar char="•"/>
            </a:pPr>
            <a:endParaRPr lang="en-US" altLang="en-US" sz="2800" kern="0" dirty="0"/>
          </a:p>
          <a:p>
            <a:pPr marL="342900" indent="-342900">
              <a:buFont typeface="Arial" panose="020B0604020202020204" pitchFamily="34" charset="0"/>
              <a:buChar char="•"/>
            </a:pPr>
            <a:r>
              <a:rPr lang="en-US" altLang="en-US" sz="2800" kern="0" dirty="0"/>
              <a:t>Nearest neighbor algorithm requires computing </a:t>
            </a:r>
            <a:r>
              <a:rPr lang="en-US" altLang="en-US" sz="2800" b="1" kern="0" dirty="0"/>
              <a:t>m</a:t>
            </a:r>
            <a:r>
              <a:rPr lang="en-US" altLang="en-US" sz="2800" kern="0" dirty="0"/>
              <a:t> distances</a:t>
            </a:r>
          </a:p>
          <a:p>
            <a:pPr marL="342900" indent="-342900">
              <a:buFont typeface="Arial" panose="020B0604020202020204" pitchFamily="34" charset="0"/>
              <a:buChar char="•"/>
            </a:pPr>
            <a:endParaRPr lang="en-US" altLang="en-US" sz="2800" kern="0" dirty="0"/>
          </a:p>
          <a:p>
            <a:pPr marL="342900" indent="-342900">
              <a:buFont typeface="Arial" panose="020B0604020202020204" pitchFamily="34" charset="0"/>
              <a:buChar char="•"/>
            </a:pPr>
            <a:r>
              <a:rPr lang="en-US" altLang="en-US" sz="2800" kern="0" dirty="0"/>
              <a:t>Each distance computation involves scanning through each feature value</a:t>
            </a:r>
          </a:p>
          <a:p>
            <a:pPr marL="342900" indent="-342900">
              <a:buFont typeface="Arial" panose="020B0604020202020204" pitchFamily="34" charset="0"/>
              <a:buChar char="•"/>
            </a:pPr>
            <a:endParaRPr lang="en-US" altLang="en-US" sz="2800" kern="0" dirty="0"/>
          </a:p>
          <a:p>
            <a:pPr marL="342900" indent="-342900">
              <a:buFont typeface="Arial" panose="020B0604020202020204" pitchFamily="34" charset="0"/>
              <a:buChar char="•"/>
            </a:pPr>
            <a:r>
              <a:rPr lang="en-US" altLang="en-US" sz="2800" kern="0" dirty="0"/>
              <a:t>Running time complexity is proportional to </a:t>
            </a:r>
            <a:r>
              <a:rPr lang="en-US" altLang="en-US" sz="2800" b="1" kern="0" dirty="0"/>
              <a:t>m X n</a:t>
            </a:r>
          </a:p>
        </p:txBody>
      </p:sp>
    </p:spTree>
    <p:extLst>
      <p:ext uri="{BB962C8B-B14F-4D97-AF65-F5344CB8AC3E}">
        <p14:creationId xmlns:p14="http://schemas.microsoft.com/office/powerpoint/2010/main" val="403133412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11F9C-C651-4DBE-BCFA-268D8732AD2F}"/>
              </a:ext>
            </a:extLst>
          </p:cNvPr>
          <p:cNvSpPr>
            <a:spLocks noGrp="1"/>
          </p:cNvSpPr>
          <p:nvPr>
            <p:ph type="title"/>
          </p:nvPr>
        </p:nvSpPr>
        <p:spPr>
          <a:xfrm>
            <a:off x="1963229" y="90170"/>
            <a:ext cx="5217541" cy="1354217"/>
          </a:xfrm>
        </p:spPr>
        <p:txBody>
          <a:bodyPr/>
          <a:lstStyle/>
          <a:p>
            <a:r>
              <a:rPr lang="en-US" b="1" dirty="0"/>
              <a:t>Applications</a:t>
            </a:r>
            <a:br>
              <a:rPr lang="en-US" dirty="0"/>
            </a:br>
            <a:endParaRPr lang="en-IN" dirty="0"/>
          </a:p>
        </p:txBody>
      </p:sp>
      <p:sp>
        <p:nvSpPr>
          <p:cNvPr id="3" name="Text Placeholder 2">
            <a:extLst>
              <a:ext uri="{FF2B5EF4-FFF2-40B4-BE49-F238E27FC236}">
                <a16:creationId xmlns:a16="http://schemas.microsoft.com/office/drawing/2014/main" id="{18719451-38CA-4D28-B546-FB32CCA6ED7D}"/>
              </a:ext>
            </a:extLst>
          </p:cNvPr>
          <p:cNvSpPr>
            <a:spLocks noGrp="1"/>
          </p:cNvSpPr>
          <p:nvPr>
            <p:ph type="body" idx="1"/>
          </p:nvPr>
        </p:nvSpPr>
        <p:spPr>
          <a:xfrm>
            <a:off x="321309" y="1392343"/>
            <a:ext cx="8501380" cy="4247317"/>
          </a:xfrm>
        </p:spPr>
        <p:txBody>
          <a:bodyPr/>
          <a:lstStyle/>
          <a:p>
            <a:r>
              <a:rPr lang="en-US" sz="3600" dirty="0"/>
              <a:t>Real-world applications of k-NN classification:</a:t>
            </a:r>
          </a:p>
          <a:p>
            <a:endParaRPr lang="en-US" sz="3600" dirty="0"/>
          </a:p>
          <a:p>
            <a:pPr marL="1028700" lvl="1" indent="-571500">
              <a:buFont typeface="Arial" panose="020B0604020202020204" pitchFamily="34" charset="0"/>
              <a:buChar char="•"/>
            </a:pPr>
            <a:r>
              <a:rPr lang="en-US" sz="3600" dirty="0"/>
              <a:t>Image recognition</a:t>
            </a:r>
          </a:p>
          <a:p>
            <a:pPr marL="1028700" lvl="1" indent="-571500">
              <a:buFont typeface="Arial" panose="020B0604020202020204" pitchFamily="34" charset="0"/>
              <a:buChar char="•"/>
            </a:pPr>
            <a:r>
              <a:rPr lang="en-US" sz="3600" dirty="0"/>
              <a:t>Spam email detection</a:t>
            </a:r>
          </a:p>
          <a:p>
            <a:pPr marL="1028700" lvl="1" indent="-571500">
              <a:buFont typeface="Arial" panose="020B0604020202020204" pitchFamily="34" charset="0"/>
              <a:buChar char="•"/>
            </a:pPr>
            <a:r>
              <a:rPr lang="en-US" sz="3600" dirty="0"/>
              <a:t>Medical diagnosis</a:t>
            </a:r>
          </a:p>
          <a:p>
            <a:pPr marL="1028700" lvl="1" indent="-571500">
              <a:buFont typeface="Arial" panose="020B0604020202020204" pitchFamily="34" charset="0"/>
              <a:buChar char="•"/>
            </a:pPr>
            <a:r>
              <a:rPr lang="en-US" sz="3600" dirty="0"/>
              <a:t>Credit risk assessment</a:t>
            </a:r>
          </a:p>
          <a:p>
            <a:pPr marL="1028700" lvl="1" indent="-571500">
              <a:buFont typeface="Arial" panose="020B0604020202020204" pitchFamily="34" charset="0"/>
              <a:buChar char="•"/>
            </a:pPr>
            <a:r>
              <a:rPr lang="en-US" sz="3600" dirty="0"/>
              <a:t>Recommender systems</a:t>
            </a:r>
          </a:p>
          <a:p>
            <a:endParaRPr lang="en-IN" dirty="0"/>
          </a:p>
        </p:txBody>
      </p:sp>
    </p:spTree>
    <p:extLst>
      <p:ext uri="{BB962C8B-B14F-4D97-AF65-F5344CB8AC3E}">
        <p14:creationId xmlns:p14="http://schemas.microsoft.com/office/powerpoint/2010/main" val="308708229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44348-52EB-4EC3-B7C7-D2189EDF5C05}"/>
              </a:ext>
            </a:extLst>
          </p:cNvPr>
          <p:cNvSpPr>
            <a:spLocks noGrp="1"/>
          </p:cNvSpPr>
          <p:nvPr>
            <p:ph type="title"/>
          </p:nvPr>
        </p:nvSpPr>
        <p:spPr/>
        <p:txBody>
          <a:bodyPr/>
          <a:lstStyle/>
          <a:p>
            <a:r>
              <a:rPr lang="en-US" dirty="0"/>
              <a:t>Problem</a:t>
            </a:r>
            <a:endParaRPr lang="en-IN" dirty="0"/>
          </a:p>
        </p:txBody>
      </p:sp>
      <p:sp>
        <p:nvSpPr>
          <p:cNvPr id="3" name="Text Placeholder 2">
            <a:extLst>
              <a:ext uri="{FF2B5EF4-FFF2-40B4-BE49-F238E27FC236}">
                <a16:creationId xmlns:a16="http://schemas.microsoft.com/office/drawing/2014/main" id="{E08602BC-E1B9-4A5D-A477-2AD5A7B1D911}"/>
              </a:ext>
            </a:extLst>
          </p:cNvPr>
          <p:cNvSpPr>
            <a:spLocks noGrp="1"/>
          </p:cNvSpPr>
          <p:nvPr>
            <p:ph type="body" idx="1"/>
          </p:nvPr>
        </p:nvSpPr>
        <p:spPr>
          <a:xfrm>
            <a:off x="321309" y="1060416"/>
            <a:ext cx="8501380" cy="369332"/>
          </a:xfrm>
        </p:spPr>
        <p:txBody>
          <a:bodyPr/>
          <a:lstStyle/>
          <a:p>
            <a:pPr marL="342900" indent="-342900">
              <a:buFont typeface="Arial" panose="020B0604020202020204" pitchFamily="34" charset="0"/>
              <a:buChar char="•"/>
            </a:pPr>
            <a:r>
              <a:rPr lang="en-US" dirty="0"/>
              <a:t>Solve the following question using KNN</a:t>
            </a:r>
            <a:endParaRPr lang="en-IN" dirty="0"/>
          </a:p>
        </p:txBody>
      </p:sp>
      <p:pic>
        <p:nvPicPr>
          <p:cNvPr id="4" name="Picture 3">
            <a:extLst>
              <a:ext uri="{FF2B5EF4-FFF2-40B4-BE49-F238E27FC236}">
                <a16:creationId xmlns:a16="http://schemas.microsoft.com/office/drawing/2014/main" id="{B38E781F-4453-4ECD-8737-50938F2BD3CA}"/>
              </a:ext>
            </a:extLst>
          </p:cNvPr>
          <p:cNvPicPr>
            <a:picLocks noChangeAspect="1"/>
          </p:cNvPicPr>
          <p:nvPr/>
        </p:nvPicPr>
        <p:blipFill>
          <a:blip r:embed="rId2"/>
          <a:stretch>
            <a:fillRect/>
          </a:stretch>
        </p:blipFill>
        <p:spPr>
          <a:xfrm>
            <a:off x="2819155" y="1666629"/>
            <a:ext cx="3505689" cy="3524742"/>
          </a:xfrm>
          <a:prstGeom prst="rect">
            <a:avLst/>
          </a:prstGeom>
        </p:spPr>
      </p:pic>
      <p:pic>
        <p:nvPicPr>
          <p:cNvPr id="5" name="Picture 4">
            <a:extLst>
              <a:ext uri="{FF2B5EF4-FFF2-40B4-BE49-F238E27FC236}">
                <a16:creationId xmlns:a16="http://schemas.microsoft.com/office/drawing/2014/main" id="{1CC0AE26-021F-453E-AA07-1EF8D39DE6EE}"/>
              </a:ext>
            </a:extLst>
          </p:cNvPr>
          <p:cNvPicPr>
            <a:picLocks noChangeAspect="1"/>
          </p:cNvPicPr>
          <p:nvPr/>
        </p:nvPicPr>
        <p:blipFill>
          <a:blip r:embed="rId3"/>
          <a:stretch>
            <a:fillRect/>
          </a:stretch>
        </p:blipFill>
        <p:spPr>
          <a:xfrm>
            <a:off x="1974115" y="5426057"/>
            <a:ext cx="4791744" cy="371527"/>
          </a:xfrm>
          <a:prstGeom prst="rect">
            <a:avLst/>
          </a:prstGeom>
        </p:spPr>
      </p:pic>
    </p:spTree>
    <p:extLst>
      <p:ext uri="{BB962C8B-B14F-4D97-AF65-F5344CB8AC3E}">
        <p14:creationId xmlns:p14="http://schemas.microsoft.com/office/powerpoint/2010/main" val="293291407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C525D-DF14-402B-AA31-F94AD6DD9A69}"/>
              </a:ext>
            </a:extLst>
          </p:cNvPr>
          <p:cNvSpPr>
            <a:spLocks noGrp="1"/>
          </p:cNvSpPr>
          <p:nvPr>
            <p:ph type="title"/>
          </p:nvPr>
        </p:nvSpPr>
        <p:spPr/>
        <p:txBody>
          <a:bodyPr/>
          <a:lstStyle/>
          <a:p>
            <a:endParaRPr lang="en-IN"/>
          </a:p>
        </p:txBody>
      </p:sp>
      <p:pic>
        <p:nvPicPr>
          <p:cNvPr id="4" name="Picture 3">
            <a:extLst>
              <a:ext uri="{FF2B5EF4-FFF2-40B4-BE49-F238E27FC236}">
                <a16:creationId xmlns:a16="http://schemas.microsoft.com/office/drawing/2014/main" id="{5B250CB0-CE37-4ECA-8B49-667F5F9736C8}"/>
              </a:ext>
            </a:extLst>
          </p:cNvPr>
          <p:cNvPicPr>
            <a:picLocks noChangeAspect="1"/>
          </p:cNvPicPr>
          <p:nvPr/>
        </p:nvPicPr>
        <p:blipFill>
          <a:blip r:embed="rId2"/>
          <a:stretch>
            <a:fillRect/>
          </a:stretch>
        </p:blipFill>
        <p:spPr>
          <a:xfrm>
            <a:off x="1143000" y="1143000"/>
            <a:ext cx="5667740" cy="3877216"/>
          </a:xfrm>
          <a:prstGeom prst="rect">
            <a:avLst/>
          </a:prstGeom>
        </p:spPr>
      </p:pic>
    </p:spTree>
    <p:extLst>
      <p:ext uri="{BB962C8B-B14F-4D97-AF65-F5344CB8AC3E}">
        <p14:creationId xmlns:p14="http://schemas.microsoft.com/office/powerpoint/2010/main" val="3625888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AFA9441-E852-41AD-88FB-2356B6E75D1E}"/>
              </a:ext>
            </a:extLst>
          </p:cNvPr>
          <p:cNvPicPr>
            <a:picLocks noChangeAspect="1"/>
          </p:cNvPicPr>
          <p:nvPr/>
        </p:nvPicPr>
        <p:blipFill>
          <a:blip r:embed="rId2"/>
          <a:stretch>
            <a:fillRect/>
          </a:stretch>
        </p:blipFill>
        <p:spPr>
          <a:xfrm>
            <a:off x="609600" y="843677"/>
            <a:ext cx="6516009" cy="3934374"/>
          </a:xfrm>
          <a:prstGeom prst="rect">
            <a:avLst/>
          </a:prstGeom>
        </p:spPr>
      </p:pic>
      <p:sp>
        <p:nvSpPr>
          <p:cNvPr id="3" name="Text Placeholder 2">
            <a:extLst>
              <a:ext uri="{FF2B5EF4-FFF2-40B4-BE49-F238E27FC236}">
                <a16:creationId xmlns:a16="http://schemas.microsoft.com/office/drawing/2014/main" id="{DA87E028-202D-457B-9CA3-53A82C8BA8D5}"/>
              </a:ext>
            </a:extLst>
          </p:cNvPr>
          <p:cNvSpPr>
            <a:spLocks noGrp="1"/>
          </p:cNvSpPr>
          <p:nvPr>
            <p:ph type="body" idx="1"/>
          </p:nvPr>
        </p:nvSpPr>
        <p:spPr>
          <a:xfrm>
            <a:off x="609600" y="843677"/>
            <a:ext cx="8213090" cy="5170646"/>
          </a:xfrm>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K</a:t>
            </a:r>
            <a:r>
              <a:rPr lang="en-IN" dirty="0"/>
              <a:t>=1, </a:t>
            </a:r>
            <a:r>
              <a:rPr lang="en-IN" dirty="0" err="1"/>
              <a:t>Setosa</a:t>
            </a:r>
            <a:endParaRPr lang="en-IN" dirty="0"/>
          </a:p>
          <a:p>
            <a:r>
              <a:rPr lang="en-US" dirty="0"/>
              <a:t>K</a:t>
            </a:r>
            <a:r>
              <a:rPr lang="en-IN" dirty="0"/>
              <a:t>=2, </a:t>
            </a:r>
            <a:r>
              <a:rPr lang="en-IN" dirty="0" err="1"/>
              <a:t>Setosa</a:t>
            </a:r>
            <a:r>
              <a:rPr lang="en-IN" dirty="0"/>
              <a:t>……………K=5, </a:t>
            </a:r>
            <a:r>
              <a:rPr lang="en-IN" dirty="0" err="1"/>
              <a:t>Setosa</a:t>
            </a:r>
            <a:endParaRPr lang="en-IN" dirty="0"/>
          </a:p>
        </p:txBody>
      </p:sp>
    </p:spTree>
    <p:extLst>
      <p:ext uri="{BB962C8B-B14F-4D97-AF65-F5344CB8AC3E}">
        <p14:creationId xmlns:p14="http://schemas.microsoft.com/office/powerpoint/2010/main" val="337017373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1592FE0-20EC-4A1F-9597-4B35EEA702C8}"/>
              </a:ext>
            </a:extLst>
          </p:cNvPr>
          <p:cNvSpPr>
            <a:spLocks noGrp="1"/>
          </p:cNvSpPr>
          <p:nvPr>
            <p:ph type="body" idx="1"/>
          </p:nvPr>
        </p:nvSpPr>
        <p:spPr>
          <a:xfrm>
            <a:off x="295908" y="878114"/>
            <a:ext cx="8501380" cy="6463308"/>
          </a:xfrm>
        </p:spPr>
        <p:txBody>
          <a:bodyPr/>
          <a:lstStyle/>
          <a:p>
            <a:pPr lvl="0"/>
            <a:r>
              <a:rPr lang="en-US" sz="2000" dirty="0"/>
              <a:t>|Feature1|Feature2|Feature3|ClassLabel|</a:t>
            </a:r>
            <a:endParaRPr lang="en-IN" sz="2000" dirty="0"/>
          </a:p>
          <a:p>
            <a:r>
              <a:rPr lang="en-US" sz="2000" dirty="0"/>
              <a:t>|----------|---------|----------|------------|</a:t>
            </a:r>
            <a:endParaRPr lang="en-IN" sz="2000" dirty="0"/>
          </a:p>
          <a:p>
            <a:r>
              <a:rPr lang="en-US" sz="2000" dirty="0"/>
              <a:t>| 5.1       | 3.5       | 1.4       | A           |</a:t>
            </a:r>
            <a:endParaRPr lang="en-IN" sz="2000" dirty="0"/>
          </a:p>
          <a:p>
            <a:r>
              <a:rPr lang="en-US" sz="2000" dirty="0"/>
              <a:t>| 4.9       | 3.0       | 1.4       | A           |</a:t>
            </a:r>
            <a:endParaRPr lang="en-IN" sz="2000" dirty="0"/>
          </a:p>
          <a:p>
            <a:r>
              <a:rPr lang="en-US" sz="2000" dirty="0"/>
              <a:t>| 7.0       | 3.2       | 4.7       | B           |</a:t>
            </a:r>
            <a:endParaRPr lang="en-IN" sz="2000" dirty="0"/>
          </a:p>
          <a:p>
            <a:r>
              <a:rPr lang="en-US" sz="2000" dirty="0"/>
              <a:t>| 6.4       | 3.2       | 4.5       | B           |</a:t>
            </a:r>
            <a:endParaRPr lang="en-IN" sz="2000" dirty="0"/>
          </a:p>
          <a:p>
            <a:r>
              <a:rPr lang="en-US" sz="2000" dirty="0"/>
              <a:t>| 6.3       | 3.3       | 6.0       | C           |</a:t>
            </a:r>
            <a:endParaRPr lang="en-IN" sz="2000" dirty="0"/>
          </a:p>
          <a:p>
            <a:r>
              <a:rPr lang="en-US" sz="2000" dirty="0"/>
              <a:t>| 5.8       | 2.7       | 5.1       | C           |</a:t>
            </a:r>
            <a:endParaRPr lang="en-IN" sz="2000" dirty="0"/>
          </a:p>
          <a:p>
            <a:r>
              <a:rPr lang="en-US" sz="2000" dirty="0"/>
              <a:t>| 5.7       | 2.8       | 5.1       | C           |</a:t>
            </a:r>
            <a:endParaRPr lang="en-IN" sz="2000" dirty="0"/>
          </a:p>
          <a:p>
            <a:r>
              <a:rPr lang="en-US" sz="2000" dirty="0"/>
              <a:t>| 6.7       | 3.1       | 4.7       | B           |</a:t>
            </a:r>
            <a:endParaRPr lang="en-IN" sz="2000" dirty="0"/>
          </a:p>
          <a:p>
            <a:r>
              <a:rPr lang="en-US" sz="2000" dirty="0"/>
              <a:t>| 5.6       | 2.8       | 4.9       | A           |</a:t>
            </a:r>
            <a:endParaRPr lang="en-IN" sz="2000" dirty="0"/>
          </a:p>
          <a:p>
            <a:r>
              <a:rPr lang="en-US" sz="2000" dirty="0"/>
              <a:t>| 5.4       | 3.4       | 1.5       | A           |</a:t>
            </a:r>
            <a:endParaRPr lang="en-IN" sz="2000" dirty="0"/>
          </a:p>
          <a:p>
            <a:r>
              <a:rPr lang="en-US" sz="2000" dirty="0"/>
              <a:t>| 6.9       | 3.1       | 5.4       | C           |</a:t>
            </a:r>
            <a:endParaRPr lang="en-IN" sz="2000" dirty="0"/>
          </a:p>
          <a:p>
            <a:r>
              <a:rPr lang="en-US" sz="2000" dirty="0"/>
              <a:t>| 6.7       | 3.0       | 5.2       | C           |</a:t>
            </a:r>
            <a:endParaRPr lang="en-IN" sz="2000" dirty="0"/>
          </a:p>
          <a:p>
            <a:r>
              <a:rPr lang="en-US" sz="2000" dirty="0"/>
              <a:t>| 6.0       | 2.9       | 4.5       | B           |</a:t>
            </a:r>
            <a:endParaRPr lang="en-IN" sz="2000" dirty="0"/>
          </a:p>
          <a:p>
            <a:r>
              <a:rPr lang="en-US" sz="2000" dirty="0"/>
              <a:t>| 6.3       | 2.3       | 4.4       | B           |</a:t>
            </a:r>
            <a:endParaRPr lang="en-IN" sz="2000" dirty="0"/>
          </a:p>
          <a:p>
            <a:r>
              <a:rPr lang="en-US" sz="2000" dirty="0"/>
              <a:t>| 6.4       | 3.1       | 5.5       | C           |</a:t>
            </a:r>
            <a:endParaRPr lang="en-IN" sz="2000" dirty="0"/>
          </a:p>
          <a:p>
            <a:r>
              <a:rPr lang="en-US" sz="2000" dirty="0"/>
              <a:t>| </a:t>
            </a:r>
            <a:r>
              <a:rPr lang="en-US" sz="2000" b="1" i="1" dirty="0"/>
              <a:t>5.5       | 3.0       | 4.0       |  ???</a:t>
            </a:r>
            <a:r>
              <a:rPr lang="en-US" sz="2000" b="1" dirty="0"/>
              <a:t> </a:t>
            </a:r>
            <a:r>
              <a:rPr lang="en-US" sz="2000" dirty="0"/>
              <a:t>      |</a:t>
            </a:r>
            <a:endParaRPr lang="en-IN" sz="2000" dirty="0"/>
          </a:p>
          <a:p>
            <a:r>
              <a:rPr lang="en-US" sz="2000" dirty="0"/>
              <a:t>-------------------------------------------</a:t>
            </a:r>
            <a:endParaRPr lang="en-IN" sz="2000" dirty="0"/>
          </a:p>
          <a:p>
            <a:r>
              <a:rPr lang="en-US" sz="2000" dirty="0"/>
              <a:t> </a:t>
            </a:r>
            <a:endParaRPr lang="en-IN" sz="2000" dirty="0"/>
          </a:p>
          <a:p>
            <a:endParaRPr lang="en-IN" sz="2000" dirty="0"/>
          </a:p>
        </p:txBody>
      </p:sp>
      <p:sp>
        <p:nvSpPr>
          <p:cNvPr id="4" name="Text Placeholder 2">
            <a:extLst>
              <a:ext uri="{FF2B5EF4-FFF2-40B4-BE49-F238E27FC236}">
                <a16:creationId xmlns:a16="http://schemas.microsoft.com/office/drawing/2014/main" id="{62DDD603-22F0-41FC-B249-04E5EB108F5C}"/>
              </a:ext>
            </a:extLst>
          </p:cNvPr>
          <p:cNvSpPr txBox="1">
            <a:spLocks/>
          </p:cNvSpPr>
          <p:nvPr/>
        </p:nvSpPr>
        <p:spPr>
          <a:xfrm>
            <a:off x="5181600" y="1447800"/>
            <a:ext cx="3488688" cy="4419600"/>
          </a:xfrm>
          <a:prstGeom prst="rect">
            <a:avLst/>
          </a:prstGeom>
        </p:spPr>
        <p:txBody>
          <a:bodyPr wrap="square" lIns="0" tIns="0" rIns="0" bIns="0">
            <a:spAutoFit/>
          </a:bodyPr>
          <a:lstStyle>
            <a:lvl1pPr marL="0">
              <a:defRPr sz="2400" b="0" i="0">
                <a:solidFill>
                  <a:schemeClr val="tx1"/>
                </a:solidFill>
                <a:latin typeface="Calibri"/>
                <a:ea typeface="+mn-ea"/>
                <a:cs typeface="Calibri"/>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n-US" kern="0" dirty="0"/>
              <a:t>Given the dataset with three features (Feature1, Feature2, Feature3) and corresponding class labels (A, B, C), How can we use the K Nearest Neighbor algorithm to classify a new data point (shown in the last row) into one of the classes based on its similarity to the existing data points?</a:t>
            </a:r>
            <a:endParaRPr lang="en-IN" kern="0" dirty="0"/>
          </a:p>
        </p:txBody>
      </p:sp>
      <p:sp>
        <p:nvSpPr>
          <p:cNvPr id="5" name="Title 1">
            <a:extLst>
              <a:ext uri="{FF2B5EF4-FFF2-40B4-BE49-F238E27FC236}">
                <a16:creationId xmlns:a16="http://schemas.microsoft.com/office/drawing/2014/main" id="{E1FDB279-4FCC-4B81-9C93-D2960830B425}"/>
              </a:ext>
            </a:extLst>
          </p:cNvPr>
          <p:cNvSpPr>
            <a:spLocks noGrp="1"/>
          </p:cNvSpPr>
          <p:nvPr>
            <p:ph type="title"/>
          </p:nvPr>
        </p:nvSpPr>
        <p:spPr>
          <a:xfrm>
            <a:off x="1963229" y="90170"/>
            <a:ext cx="4589971" cy="1107996"/>
          </a:xfrm>
        </p:spPr>
        <p:txBody>
          <a:bodyPr/>
          <a:lstStyle/>
          <a:p>
            <a:r>
              <a:rPr lang="en-US" sz="3600" dirty="0"/>
              <a:t>Problem for solving ?</a:t>
            </a:r>
            <a:endParaRPr lang="en-IN" sz="3600" dirty="0"/>
          </a:p>
        </p:txBody>
      </p:sp>
    </p:spTree>
    <p:extLst>
      <p:ext uri="{BB962C8B-B14F-4D97-AF65-F5344CB8AC3E}">
        <p14:creationId xmlns:p14="http://schemas.microsoft.com/office/powerpoint/2010/main" val="15053261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DBE55E2-7707-4378-9AA4-73E1F76BE761}"/>
              </a:ext>
            </a:extLst>
          </p:cNvPr>
          <p:cNvSpPr>
            <a:spLocks noGrp="1"/>
          </p:cNvSpPr>
          <p:nvPr>
            <p:ph type="body" idx="1"/>
          </p:nvPr>
        </p:nvSpPr>
        <p:spPr>
          <a:xfrm>
            <a:off x="321310" y="457200"/>
            <a:ext cx="8365490" cy="5791200"/>
          </a:xfrm>
        </p:spPr>
        <p:txBody>
          <a:bodyPr/>
          <a:lstStyle/>
          <a:p>
            <a:pPr marL="342900" indent="-342900">
              <a:buFont typeface="Arial" panose="020B0604020202020204" pitchFamily="34" charset="0"/>
              <a:buChar char="•"/>
            </a:pPr>
            <a:endParaRPr lang="en-IN" dirty="0"/>
          </a:p>
          <a:p>
            <a:pPr marL="342900" indent="-342900">
              <a:buFont typeface="Arial" panose="020B0604020202020204" pitchFamily="34" charset="0"/>
              <a:buChar char="•"/>
            </a:pPr>
            <a:r>
              <a:rPr lang="en-IN" dirty="0"/>
              <a:t>It is widely disposable in real-life scenarios since it is </a:t>
            </a:r>
            <a:r>
              <a:rPr lang="en-IN" b="1" dirty="0"/>
              <a:t>non-parametric</a:t>
            </a:r>
            <a:r>
              <a:rPr lang="en-IN" dirty="0"/>
              <a:t>, meaning it does not make any underlying assumptions about the </a:t>
            </a:r>
            <a:r>
              <a:rPr lang="en-IN" b="1" dirty="0"/>
              <a:t>distribution of data</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IN" dirty="0"/>
              <a:t>It is also called a </a:t>
            </a:r>
            <a:r>
              <a:rPr lang="en-IN" b="1" dirty="0"/>
              <a:t>lazy learner algorithm</a:t>
            </a:r>
            <a:r>
              <a:rPr lang="en-IN" dirty="0"/>
              <a:t> because it does not learn from the training set immediately instead it stores the dataset and at the time of classification, it performs an action on the dataset.</a:t>
            </a:r>
          </a:p>
          <a:p>
            <a:pPr marL="342900" indent="-342900">
              <a:buFont typeface="Arial" panose="020B0604020202020204" pitchFamily="34" charset="0"/>
              <a:buChar char="•"/>
            </a:pPr>
            <a:endParaRPr lang="en-IN" dirty="0"/>
          </a:p>
          <a:p>
            <a:pPr marL="342900" indent="-342900">
              <a:buFont typeface="Arial" panose="020B0604020202020204" pitchFamily="34" charset="0"/>
              <a:buChar char="•"/>
            </a:pPr>
            <a:endParaRPr lang="en-IN" dirty="0"/>
          </a:p>
          <a:p>
            <a:pPr marL="342900" indent="-342900">
              <a:buFont typeface="Arial" panose="020B0604020202020204" pitchFamily="34" charset="0"/>
              <a:buChar char="•"/>
            </a:pPr>
            <a:r>
              <a:rPr lang="en-IN" dirty="0"/>
              <a:t>KNN algorithm at the training phase just stores the dataset and when it gets new data, then it classifies that data into a category that is much </a:t>
            </a:r>
            <a:r>
              <a:rPr lang="en-IN" b="1" dirty="0"/>
              <a:t>similar</a:t>
            </a:r>
            <a:r>
              <a:rPr lang="en-IN" dirty="0"/>
              <a:t> to the new data.</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IN" dirty="0"/>
          </a:p>
          <a:p>
            <a:pPr marL="342900" indent="-342900">
              <a:buFont typeface="Arial" panose="020B0604020202020204" pitchFamily="34" charset="0"/>
              <a:buChar char="•"/>
            </a:pPr>
            <a:endParaRPr lang="en-IN" dirty="0"/>
          </a:p>
          <a:p>
            <a:endParaRPr lang="en-IN" dirty="0"/>
          </a:p>
        </p:txBody>
      </p:sp>
    </p:spTree>
    <p:extLst>
      <p:ext uri="{BB962C8B-B14F-4D97-AF65-F5344CB8AC3E}">
        <p14:creationId xmlns:p14="http://schemas.microsoft.com/office/powerpoint/2010/main" val="25289305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FDF27A-CC21-4F0D-AEB3-1E4D25107776}"/>
              </a:ext>
            </a:extLst>
          </p:cNvPr>
          <p:cNvSpPr>
            <a:spLocks noGrp="1"/>
          </p:cNvSpPr>
          <p:nvPr>
            <p:ph type="body" idx="1"/>
          </p:nvPr>
        </p:nvSpPr>
        <p:spPr>
          <a:xfrm>
            <a:off x="321310" y="609600"/>
            <a:ext cx="8501380" cy="2954655"/>
          </a:xfrm>
        </p:spPr>
        <p:txBody>
          <a:bodyPr/>
          <a:lstStyle/>
          <a:p>
            <a:pPr algn="just"/>
            <a:r>
              <a:rPr lang="en-IN" b="1" dirty="0"/>
              <a:t>Example:</a:t>
            </a:r>
            <a:r>
              <a:rPr lang="en-IN" dirty="0"/>
              <a:t> Suppose, we have an image of a creature that looks similar to cat and dog, but we want to know either it is a cat or dog. So for this identification, we can use the KNN algorithm, as it works on a </a:t>
            </a:r>
            <a:r>
              <a:rPr lang="en-IN" b="1" dirty="0"/>
              <a:t>similarity measure</a:t>
            </a:r>
            <a:r>
              <a:rPr lang="en-IN" dirty="0"/>
              <a:t>. Our KNN model will </a:t>
            </a:r>
            <a:r>
              <a:rPr lang="en-IN" b="1" dirty="0"/>
              <a:t>find the similar features </a:t>
            </a:r>
            <a:r>
              <a:rPr lang="en-IN" dirty="0"/>
              <a:t>of the new data set to the cats and dogs images and based on the most similar features it will put it in either cat or dog category.</a:t>
            </a:r>
          </a:p>
          <a:p>
            <a:endParaRPr lang="en-IN" dirty="0"/>
          </a:p>
        </p:txBody>
      </p:sp>
      <p:pic>
        <p:nvPicPr>
          <p:cNvPr id="4" name="Picture 3" descr="K-Nearest Neighbor(KNN) Algorithm for Machine Learning">
            <a:extLst>
              <a:ext uri="{FF2B5EF4-FFF2-40B4-BE49-F238E27FC236}">
                <a16:creationId xmlns:a16="http://schemas.microsoft.com/office/drawing/2014/main" id="{FD27A494-0330-4284-8281-70406D449E7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295400" y="3436256"/>
            <a:ext cx="5562600" cy="2812144"/>
          </a:xfrm>
          <a:prstGeom prst="rect">
            <a:avLst/>
          </a:prstGeom>
          <a:noFill/>
          <a:ln>
            <a:noFill/>
          </a:ln>
        </p:spPr>
      </p:pic>
    </p:spTree>
    <p:extLst>
      <p:ext uri="{BB962C8B-B14F-4D97-AF65-F5344CB8AC3E}">
        <p14:creationId xmlns:p14="http://schemas.microsoft.com/office/powerpoint/2010/main" val="30176986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F20C9-0F30-4A50-B931-528F743099E6}"/>
              </a:ext>
            </a:extLst>
          </p:cNvPr>
          <p:cNvSpPr>
            <a:spLocks noGrp="1"/>
          </p:cNvSpPr>
          <p:nvPr>
            <p:ph type="title"/>
          </p:nvPr>
        </p:nvSpPr>
        <p:spPr>
          <a:xfrm>
            <a:off x="457201" y="90170"/>
            <a:ext cx="7848600" cy="2031325"/>
          </a:xfrm>
        </p:spPr>
        <p:txBody>
          <a:bodyPr/>
          <a:lstStyle/>
          <a:p>
            <a:r>
              <a:rPr lang="en-US" dirty="0"/>
              <a:t>But there are two challenges:</a:t>
            </a:r>
            <a:br>
              <a:rPr lang="en-US" dirty="0"/>
            </a:br>
            <a:endParaRPr lang="en-IN" dirty="0"/>
          </a:p>
        </p:txBody>
      </p:sp>
      <p:sp>
        <p:nvSpPr>
          <p:cNvPr id="3" name="Text Placeholder 2">
            <a:extLst>
              <a:ext uri="{FF2B5EF4-FFF2-40B4-BE49-F238E27FC236}">
                <a16:creationId xmlns:a16="http://schemas.microsoft.com/office/drawing/2014/main" id="{DA59F1A2-D7D9-4E92-8B82-4FD51E450E93}"/>
              </a:ext>
            </a:extLst>
          </p:cNvPr>
          <p:cNvSpPr>
            <a:spLocks noGrp="1"/>
          </p:cNvSpPr>
          <p:nvPr>
            <p:ph type="body" idx="1"/>
          </p:nvPr>
        </p:nvSpPr>
        <p:spPr>
          <a:xfrm>
            <a:off x="321310" y="1981200"/>
            <a:ext cx="8501380" cy="1477328"/>
          </a:xfrm>
        </p:spPr>
        <p:txBody>
          <a:bodyPr/>
          <a:lstStyle/>
          <a:p>
            <a:r>
              <a:rPr lang="en-US" dirty="0"/>
              <a:t>1. What is the basis of this similarity or when can we say that two data elements are similar?</a:t>
            </a:r>
          </a:p>
          <a:p>
            <a:r>
              <a:rPr lang="en-US" dirty="0"/>
              <a:t>2. How many similar elements should be considered for deciding </a:t>
            </a:r>
            <a:r>
              <a:rPr lang="en-US"/>
              <a:t>the class label </a:t>
            </a:r>
            <a:r>
              <a:rPr lang="en-US" dirty="0"/>
              <a:t>of each test data element?</a:t>
            </a:r>
            <a:endParaRPr lang="en-IN" dirty="0"/>
          </a:p>
        </p:txBody>
      </p:sp>
    </p:spTree>
    <p:extLst>
      <p:ext uri="{BB962C8B-B14F-4D97-AF65-F5344CB8AC3E}">
        <p14:creationId xmlns:p14="http://schemas.microsoft.com/office/powerpoint/2010/main" val="33920649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50465-AA9F-4CD1-B342-9823B60CD36B}"/>
              </a:ext>
            </a:extLst>
          </p:cNvPr>
          <p:cNvSpPr>
            <a:spLocks noGrp="1"/>
          </p:cNvSpPr>
          <p:nvPr>
            <p:ph type="title"/>
          </p:nvPr>
        </p:nvSpPr>
        <p:spPr>
          <a:xfrm>
            <a:off x="321309" y="280882"/>
            <a:ext cx="8594091" cy="677108"/>
          </a:xfrm>
        </p:spPr>
        <p:txBody>
          <a:bodyPr/>
          <a:lstStyle/>
          <a:p>
            <a:r>
              <a:rPr lang="en-US" dirty="0"/>
              <a:t>K-NN Algorithm</a:t>
            </a:r>
            <a:endParaRPr lang="en-IN" dirty="0"/>
          </a:p>
        </p:txBody>
      </p:sp>
      <p:sp>
        <p:nvSpPr>
          <p:cNvPr id="3" name="Text Placeholder 2">
            <a:extLst>
              <a:ext uri="{FF2B5EF4-FFF2-40B4-BE49-F238E27FC236}">
                <a16:creationId xmlns:a16="http://schemas.microsoft.com/office/drawing/2014/main" id="{EC0DD8CB-A225-4D54-A9EC-F511E5D32878}"/>
              </a:ext>
            </a:extLst>
          </p:cNvPr>
          <p:cNvSpPr>
            <a:spLocks noGrp="1"/>
          </p:cNvSpPr>
          <p:nvPr>
            <p:ph type="body" idx="1"/>
          </p:nvPr>
        </p:nvSpPr>
        <p:spPr>
          <a:xfrm>
            <a:off x="321309" y="1392343"/>
            <a:ext cx="8501380" cy="1846659"/>
          </a:xfrm>
        </p:spPr>
        <p:txBody>
          <a:bodyPr/>
          <a:lstStyle/>
          <a:p>
            <a:pPr marL="342900" indent="-342900">
              <a:buFont typeface="Arial" panose="020B0604020202020204" pitchFamily="34" charset="0"/>
              <a:buChar char="•"/>
            </a:pPr>
            <a:r>
              <a:rPr lang="en-IN" dirty="0"/>
              <a:t>Suppose there are two categories, i.e., </a:t>
            </a:r>
            <a:r>
              <a:rPr lang="en-IN" b="1" dirty="0"/>
              <a:t>Category A</a:t>
            </a:r>
            <a:r>
              <a:rPr lang="en-IN" dirty="0"/>
              <a:t> and </a:t>
            </a:r>
            <a:r>
              <a:rPr lang="en-IN" b="1" dirty="0"/>
              <a:t>Category B</a:t>
            </a:r>
            <a:r>
              <a:rPr lang="en-IN" dirty="0"/>
              <a:t>, and we have a </a:t>
            </a:r>
            <a:r>
              <a:rPr lang="en-IN" b="1" dirty="0"/>
              <a:t>new data point x1</a:t>
            </a:r>
            <a:r>
              <a:rPr lang="en-IN" dirty="0"/>
              <a:t>, so this data point will lie in which of these categories</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IN" dirty="0"/>
          </a:p>
        </p:txBody>
      </p:sp>
      <p:pic>
        <p:nvPicPr>
          <p:cNvPr id="4" name="Picture 3" descr="K-Nearest Neighbor(KNN) Algorithm for Machine Learning">
            <a:extLst>
              <a:ext uri="{FF2B5EF4-FFF2-40B4-BE49-F238E27FC236}">
                <a16:creationId xmlns:a16="http://schemas.microsoft.com/office/drawing/2014/main" id="{726AB83A-631B-4AC5-8074-D3D1FFBDF01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990600" y="2725341"/>
            <a:ext cx="7162800" cy="3505200"/>
          </a:xfrm>
          <a:prstGeom prst="rect">
            <a:avLst/>
          </a:prstGeom>
          <a:noFill/>
          <a:ln>
            <a:noFill/>
          </a:ln>
        </p:spPr>
      </p:pic>
    </p:spTree>
    <p:extLst>
      <p:ext uri="{BB962C8B-B14F-4D97-AF65-F5344CB8AC3E}">
        <p14:creationId xmlns:p14="http://schemas.microsoft.com/office/powerpoint/2010/main" val="23155100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0FFCE01-111F-42B5-8555-973245F63129}"/>
              </a:ext>
            </a:extLst>
          </p:cNvPr>
          <p:cNvPicPr>
            <a:picLocks noChangeAspect="1"/>
          </p:cNvPicPr>
          <p:nvPr/>
        </p:nvPicPr>
        <p:blipFill>
          <a:blip r:embed="rId3"/>
          <a:stretch>
            <a:fillRect/>
          </a:stretch>
        </p:blipFill>
        <p:spPr>
          <a:xfrm>
            <a:off x="609601" y="1447800"/>
            <a:ext cx="8077200" cy="4495800"/>
          </a:xfrm>
          <a:prstGeom prst="rect">
            <a:avLst/>
          </a:prstGeom>
        </p:spPr>
      </p:pic>
      <p:sp>
        <p:nvSpPr>
          <p:cNvPr id="5" name="Title 1">
            <a:extLst>
              <a:ext uri="{FF2B5EF4-FFF2-40B4-BE49-F238E27FC236}">
                <a16:creationId xmlns:a16="http://schemas.microsoft.com/office/drawing/2014/main" id="{674B3F02-02A5-4122-8AC5-24BA8CD35DF0}"/>
              </a:ext>
            </a:extLst>
          </p:cNvPr>
          <p:cNvSpPr>
            <a:spLocks noGrp="1"/>
          </p:cNvSpPr>
          <p:nvPr>
            <p:ph type="title"/>
          </p:nvPr>
        </p:nvSpPr>
        <p:spPr>
          <a:xfrm>
            <a:off x="1963229" y="360378"/>
            <a:ext cx="6723571" cy="677108"/>
          </a:xfrm>
        </p:spPr>
        <p:txBody>
          <a:bodyPr/>
          <a:lstStyle/>
          <a:p>
            <a:r>
              <a:rPr lang="en-IN" dirty="0"/>
              <a:t>How K-NN Algorithm works</a:t>
            </a:r>
          </a:p>
        </p:txBody>
      </p:sp>
    </p:spTree>
    <p:extLst>
      <p:ext uri="{BB962C8B-B14F-4D97-AF65-F5344CB8AC3E}">
        <p14:creationId xmlns:p14="http://schemas.microsoft.com/office/powerpoint/2010/main" val="1597390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6140</TotalTime>
  <Words>2129</Words>
  <Application>Microsoft Office PowerPoint</Application>
  <PresentationFormat>On-screen Show (4:3)</PresentationFormat>
  <Paragraphs>233</Paragraphs>
  <Slides>47</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47</vt:i4>
      </vt:variant>
    </vt:vector>
  </HeadingPairs>
  <TitlesOfParts>
    <vt:vector size="53" baseType="lpstr">
      <vt:lpstr>Arial</vt:lpstr>
      <vt:lpstr>Calibri</vt:lpstr>
      <vt:lpstr>Calibri-Bold</vt:lpstr>
      <vt:lpstr>Times New Roman</vt:lpstr>
      <vt:lpstr>Wingdings</vt:lpstr>
      <vt:lpstr>Office Theme</vt:lpstr>
      <vt:lpstr>K-Nearest Neighbour  - classification algorithm            </vt:lpstr>
      <vt:lpstr>Outline</vt:lpstr>
      <vt:lpstr>Supervised Classifiers</vt:lpstr>
      <vt:lpstr>K-Nearest Neighbour</vt:lpstr>
      <vt:lpstr>PowerPoint Presentation</vt:lpstr>
      <vt:lpstr>PowerPoint Presentation</vt:lpstr>
      <vt:lpstr>But there are two challenges: </vt:lpstr>
      <vt:lpstr>K-NN Algorithm</vt:lpstr>
      <vt:lpstr>How K-NN Algorithm works</vt:lpstr>
      <vt:lpstr>PowerPoint Presentation</vt:lpstr>
      <vt:lpstr>PowerPoint Presentation</vt:lpstr>
      <vt:lpstr>PowerPoint Presentation</vt:lpstr>
      <vt:lpstr>Working of KNN algorithm </vt:lpstr>
      <vt:lpstr>PowerPoint Presentation</vt:lpstr>
      <vt:lpstr>Example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Choosing appropriate k</vt:lpstr>
      <vt:lpstr>Values of K</vt:lpstr>
      <vt:lpstr>Value of K</vt:lpstr>
      <vt:lpstr>Choosing appropriate k</vt:lpstr>
      <vt:lpstr>PowerPoint Presentation</vt:lpstr>
      <vt:lpstr>Distance Metrics Used in KNN Algorithm </vt:lpstr>
      <vt:lpstr>Euclidean distance </vt:lpstr>
      <vt:lpstr>Manhattan distance</vt:lpstr>
      <vt:lpstr>PowerPoint Presentation</vt:lpstr>
      <vt:lpstr>PowerPoint Presentation</vt:lpstr>
      <vt:lpstr>Minkowski distance</vt:lpstr>
      <vt:lpstr>Minkowski distance</vt:lpstr>
      <vt:lpstr>Hamming distance</vt:lpstr>
      <vt:lpstr>Hamming Distance</vt:lpstr>
      <vt:lpstr>Other distance measures</vt:lpstr>
      <vt:lpstr>Cosine Similarity</vt:lpstr>
      <vt:lpstr>   Advantages of the KNN Algorithm </vt:lpstr>
      <vt:lpstr>Disadvantages of the KNN Algorithm </vt:lpstr>
      <vt:lpstr>Weakness</vt:lpstr>
      <vt:lpstr>k-NN Time Complexity</vt:lpstr>
      <vt:lpstr>Applications </vt:lpstr>
      <vt:lpstr>Problem</vt:lpstr>
      <vt:lpstr>PowerPoint Presentation</vt:lpstr>
      <vt:lpstr>PowerPoint Presentation</vt:lpstr>
      <vt:lpstr>Problem for solving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CIS 419/519 Introduction to  Machine Learning</dc:title>
  <dc:creator>jayaraj</dc:creator>
  <cp:lastModifiedBy>jayaraj</cp:lastModifiedBy>
  <cp:revision>135</cp:revision>
  <dcterms:created xsi:type="dcterms:W3CDTF">2024-01-08T17:17:21Z</dcterms:created>
  <dcterms:modified xsi:type="dcterms:W3CDTF">2024-08-06T05:49:27Z</dcterms:modified>
</cp:coreProperties>
</file>