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776" r:id="rId3"/>
    <p:sldId id="849" r:id="rId4"/>
    <p:sldId id="850" r:id="rId5"/>
    <p:sldId id="858" r:id="rId6"/>
    <p:sldId id="777" r:id="rId7"/>
    <p:sldId id="833" r:id="rId8"/>
    <p:sldId id="851" r:id="rId9"/>
    <p:sldId id="832" r:id="rId10"/>
    <p:sldId id="853" r:id="rId11"/>
    <p:sldId id="852" r:id="rId12"/>
    <p:sldId id="837" r:id="rId13"/>
    <p:sldId id="838" r:id="rId14"/>
    <p:sldId id="839" r:id="rId15"/>
    <p:sldId id="842" r:id="rId16"/>
    <p:sldId id="844" r:id="rId17"/>
    <p:sldId id="843" r:id="rId18"/>
    <p:sldId id="845" r:id="rId19"/>
    <p:sldId id="846" r:id="rId20"/>
    <p:sldId id="857" r:id="rId21"/>
    <p:sldId id="854" r:id="rId22"/>
    <p:sldId id="856"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3" autoAdjust="0"/>
  </p:normalViewPr>
  <p:slideViewPr>
    <p:cSldViewPr>
      <p:cViewPr varScale="1">
        <p:scale>
          <a:sx n="66" d="100"/>
          <a:sy n="66" d="100"/>
        </p:scale>
        <p:origin x="150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16-08-2024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8/16/2024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1090386"/>
            <a:ext cx="8229600" cy="2524281"/>
          </a:xfrm>
          <a:prstGeom prst="rect">
            <a:avLst/>
          </a:prstGeom>
        </p:spPr>
        <p:txBody>
          <a:bodyPr vert="horz" wrap="square" lIns="0" tIns="12700" rIns="0" bIns="0" rtlCol="0">
            <a:spAutoFit/>
          </a:bodyPr>
          <a:lstStyle/>
          <a:p>
            <a:pPr marL="12700">
              <a:lnSpc>
                <a:spcPts val="4750"/>
              </a:lnSpc>
              <a:spcBef>
                <a:spcPts val="100"/>
              </a:spcBef>
            </a:pPr>
            <a:r>
              <a:rPr lang="en-US" sz="6000" spc="-5" dirty="0"/>
              <a:t>Parameter Estimation using MLE</a:t>
            </a:r>
            <a:br>
              <a:rPr lang="en-US" sz="6000" spc="-5" dirty="0"/>
            </a:b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BCAF13-6C2B-41EB-8D2B-17FA2E362AC6}"/>
              </a:ext>
            </a:extLst>
          </p:cNvPr>
          <p:cNvSpPr>
            <a:spLocks noGrp="1"/>
          </p:cNvSpPr>
          <p:nvPr>
            <p:ph type="body" idx="1"/>
          </p:nvPr>
        </p:nvSpPr>
        <p:spPr>
          <a:xfrm>
            <a:off x="321310" y="21771"/>
            <a:ext cx="8501380" cy="5539978"/>
          </a:xfrm>
        </p:spPr>
        <p:txBody>
          <a:bodyPr/>
          <a:lstStyle/>
          <a:p>
            <a:endParaRPr lang="en-US" dirty="0"/>
          </a:p>
          <a:p>
            <a:r>
              <a:rPr lang="en-US" dirty="0"/>
              <a:t>Since the data that we have is mostly randomly generated, we often don’t know the true values of the parameters characterizing our distribution.</a:t>
            </a:r>
          </a:p>
          <a:p>
            <a:endParaRPr lang="en-US" dirty="0"/>
          </a:p>
          <a:p>
            <a:r>
              <a:rPr lang="en-US" dirty="0"/>
              <a:t>An estimator is like a function of your data that gives you approximate values of the parameters that you’re interested in.</a:t>
            </a:r>
          </a:p>
          <a:p>
            <a:endParaRPr lang="en-US" dirty="0"/>
          </a:p>
          <a:p>
            <a:r>
              <a:rPr lang="en-US" b="1" dirty="0"/>
              <a:t>This is because we only use a small subset of observations to derive the outcome. </a:t>
            </a:r>
          </a:p>
          <a:p>
            <a:endParaRPr lang="en-US" dirty="0"/>
          </a:p>
          <a:p>
            <a:r>
              <a:rPr lang="en-US" b="1" dirty="0"/>
              <a:t>This problem is referred to as Probability Density Estimation as we use only a random sample of observations to find the general density of the whole sample space. </a:t>
            </a:r>
            <a:endParaRPr lang="en-IN" b="1" dirty="0"/>
          </a:p>
          <a:p>
            <a:endParaRPr lang="en-IN" dirty="0"/>
          </a:p>
        </p:txBody>
      </p:sp>
    </p:spTree>
    <p:extLst>
      <p:ext uri="{BB962C8B-B14F-4D97-AF65-F5344CB8AC3E}">
        <p14:creationId xmlns:p14="http://schemas.microsoft.com/office/powerpoint/2010/main" val="69173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6F98-430E-4598-814B-426B397137F8}"/>
              </a:ext>
            </a:extLst>
          </p:cNvPr>
          <p:cNvSpPr>
            <a:spLocks noGrp="1"/>
          </p:cNvSpPr>
          <p:nvPr>
            <p:ph type="title"/>
          </p:nvPr>
        </p:nvSpPr>
        <p:spPr/>
        <p:txBody>
          <a:bodyPr/>
          <a:lstStyle/>
          <a:p>
            <a:r>
              <a:rPr lang="en-US" dirty="0"/>
              <a:t>MLE</a:t>
            </a:r>
            <a:endParaRPr lang="en-IN" dirty="0"/>
          </a:p>
        </p:txBody>
      </p:sp>
      <p:sp>
        <p:nvSpPr>
          <p:cNvPr id="3" name="Text Placeholder 2">
            <a:extLst>
              <a:ext uri="{FF2B5EF4-FFF2-40B4-BE49-F238E27FC236}">
                <a16:creationId xmlns:a16="http://schemas.microsoft.com/office/drawing/2014/main" id="{87FD22EA-C7B9-4CCB-A8F3-2875260C01EE}"/>
              </a:ext>
            </a:extLst>
          </p:cNvPr>
          <p:cNvSpPr>
            <a:spLocks noGrp="1"/>
          </p:cNvSpPr>
          <p:nvPr>
            <p:ph type="body" idx="1"/>
          </p:nvPr>
        </p:nvSpPr>
        <p:spPr>
          <a:xfrm>
            <a:off x="321309" y="1392343"/>
            <a:ext cx="8501380" cy="5170646"/>
          </a:xfrm>
        </p:spPr>
        <p:txBody>
          <a:bodyPr/>
          <a:lstStyle/>
          <a:p>
            <a:r>
              <a:rPr lang="en-US" dirty="0"/>
              <a:t>The fundamental idea behind MLE is to find the values of the parameters that maximize the likelihood of the observed data, assuming that the data are generated by the specified distribution.</a:t>
            </a:r>
          </a:p>
          <a:p>
            <a:endParaRPr lang="en-US" dirty="0"/>
          </a:p>
          <a:p>
            <a:r>
              <a:rPr lang="en-US" dirty="0"/>
              <a:t>Naturally, the first thing would be to identify the distribution from which we have obtained our data. </a:t>
            </a:r>
          </a:p>
          <a:p>
            <a:endParaRPr lang="en-US" dirty="0"/>
          </a:p>
          <a:p>
            <a:r>
              <a:rPr lang="en-US" dirty="0"/>
              <a:t>Next, we need to use our data to find the parameters of our distribution. </a:t>
            </a:r>
          </a:p>
          <a:p>
            <a:endParaRPr lang="en-US" dirty="0"/>
          </a:p>
          <a:p>
            <a:r>
              <a:rPr lang="en-US" b="1" dirty="0"/>
              <a:t>A parameter is a numerical characteristic of a distribution. Normal distributions, as we know, have mean (µ) &amp; variance (σ</a:t>
            </a:r>
            <a:r>
              <a:rPr lang="en-US" b="1" baseline="30000" dirty="0"/>
              <a:t>2</a:t>
            </a:r>
            <a:r>
              <a:rPr lang="en-US" b="1" dirty="0"/>
              <a:t>) as parameters</a:t>
            </a:r>
          </a:p>
          <a:p>
            <a:endParaRPr lang="en-US" dirty="0"/>
          </a:p>
        </p:txBody>
      </p:sp>
    </p:spTree>
    <p:extLst>
      <p:ext uri="{BB962C8B-B14F-4D97-AF65-F5344CB8AC3E}">
        <p14:creationId xmlns:p14="http://schemas.microsoft.com/office/powerpoint/2010/main" val="318554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C0C7-3281-4C28-8C02-FAEEB4FFB6D3}"/>
              </a:ext>
            </a:extLst>
          </p:cNvPr>
          <p:cNvSpPr>
            <a:spLocks noGrp="1"/>
          </p:cNvSpPr>
          <p:nvPr>
            <p:ph type="title"/>
          </p:nvPr>
        </p:nvSpPr>
        <p:spPr>
          <a:xfrm>
            <a:off x="0" y="90170"/>
            <a:ext cx="8822689" cy="2031325"/>
          </a:xfrm>
        </p:spPr>
        <p:txBody>
          <a:bodyPr/>
          <a:lstStyle/>
          <a:p>
            <a:r>
              <a:rPr lang="en-IN" b="1" dirty="0"/>
              <a:t>Maximum Likelihood (ML) Estimation</a:t>
            </a:r>
            <a:br>
              <a:rPr lang="en-IN" b="1" dirty="0"/>
            </a:br>
            <a:endParaRPr lang="en-IN" dirty="0"/>
          </a:p>
        </p:txBody>
      </p:sp>
      <p:sp>
        <p:nvSpPr>
          <p:cNvPr id="3" name="Text Placeholder 2">
            <a:extLst>
              <a:ext uri="{FF2B5EF4-FFF2-40B4-BE49-F238E27FC236}">
                <a16:creationId xmlns:a16="http://schemas.microsoft.com/office/drawing/2014/main" id="{E5FFC6A6-5CAB-4966-B1E3-C67EF1F091A0}"/>
              </a:ext>
            </a:extLst>
          </p:cNvPr>
          <p:cNvSpPr>
            <a:spLocks noGrp="1"/>
          </p:cNvSpPr>
          <p:nvPr>
            <p:ph type="body" idx="1"/>
          </p:nvPr>
        </p:nvSpPr>
        <p:spPr>
          <a:xfrm>
            <a:off x="321309" y="1392343"/>
            <a:ext cx="8501380" cy="3323987"/>
          </a:xfrm>
        </p:spPr>
        <p:txBody>
          <a:bodyPr/>
          <a:lstStyle/>
          <a:p>
            <a:r>
              <a:rPr lang="en-US" dirty="0"/>
              <a:t>ML estimation tries to find the estimate of the parameter θ by maximizing the likelihood function.</a:t>
            </a:r>
          </a:p>
          <a:p>
            <a:endParaRPr lang="en-US" dirty="0"/>
          </a:p>
          <a:p>
            <a:r>
              <a:rPr lang="en-US" dirty="0"/>
              <a:t>Assume we have </a:t>
            </a:r>
            <a:r>
              <a:rPr lang="en-US" dirty="0" err="1"/>
              <a:t>i.i.d</a:t>
            </a:r>
            <a:r>
              <a:rPr lang="en-US" dirty="0"/>
              <a:t> random samples </a:t>
            </a:r>
            <a:r>
              <a:rPr lang="en-US" dirty="0" err="1"/>
              <a:t>x₁,x</a:t>
            </a:r>
            <a:r>
              <a:rPr lang="en-US" dirty="0"/>
              <a:t>₂, . . .,xₙ that follow a distribution f(</a:t>
            </a:r>
            <a:r>
              <a:rPr lang="en-US" dirty="0" err="1"/>
              <a:t>x₁,x</a:t>
            </a:r>
            <a:r>
              <a:rPr lang="en-US" dirty="0"/>
              <a:t>₂, . . .,xₙ;θ), which depends on the unknown parameter θ. </a:t>
            </a:r>
          </a:p>
          <a:p>
            <a:endParaRPr lang="en-US" dirty="0"/>
          </a:p>
          <a:p>
            <a:r>
              <a:rPr lang="en-US" dirty="0"/>
              <a:t>The goal is to estimate this unknown quantity such that it maximizes the probability of observing this random sample. </a:t>
            </a:r>
            <a:endParaRPr lang="en-IN" dirty="0"/>
          </a:p>
        </p:txBody>
      </p:sp>
    </p:spTree>
    <p:extLst>
      <p:ext uri="{BB962C8B-B14F-4D97-AF65-F5344CB8AC3E}">
        <p14:creationId xmlns:p14="http://schemas.microsoft.com/office/powerpoint/2010/main" val="259019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BEB064-908C-4498-BEC5-79D67CA20D95}"/>
              </a:ext>
            </a:extLst>
          </p:cNvPr>
          <p:cNvSpPr>
            <a:spLocks noGrp="1"/>
          </p:cNvSpPr>
          <p:nvPr>
            <p:ph type="body" idx="1"/>
          </p:nvPr>
        </p:nvSpPr>
        <p:spPr>
          <a:xfrm>
            <a:off x="152400" y="228601"/>
            <a:ext cx="8458200" cy="10525958"/>
          </a:xfrm>
        </p:spPr>
        <p:txBody>
          <a:bodyPr/>
          <a:lstStyle/>
          <a:p>
            <a:r>
              <a:rPr lang="en-US" dirty="0"/>
              <a:t>Following is how to formulate this problem using the maximum likelihood:</a:t>
            </a:r>
          </a:p>
          <a:p>
            <a:endParaRPr lang="en-US" dirty="0"/>
          </a:p>
          <a:p>
            <a:pPr marL="457200" indent="-457200">
              <a:buAutoNum type="arabicPeriod"/>
            </a:pPr>
            <a:r>
              <a:rPr lang="en-US" dirty="0"/>
              <a:t>Construct the likelihood function </a:t>
            </a:r>
          </a:p>
          <a:p>
            <a:r>
              <a:rPr lang="en-US" sz="3000" dirty="0"/>
              <a:t>           L(</a:t>
            </a:r>
            <a:r>
              <a:rPr lang="en-US" sz="3000" dirty="0" err="1"/>
              <a:t>x|θ</a:t>
            </a:r>
            <a:r>
              <a:rPr lang="en-US" sz="3000" dirty="0"/>
              <a:t>) = f(</a:t>
            </a:r>
            <a:r>
              <a:rPr lang="en-US" sz="3000" dirty="0" err="1"/>
              <a:t>x₁,x</a:t>
            </a:r>
            <a:r>
              <a:rPr lang="en-US" sz="3000" dirty="0"/>
              <a:t>₂, . . .,xₙ;θ)</a:t>
            </a:r>
          </a:p>
          <a:p>
            <a:endParaRPr lang="en-US" sz="3000" dirty="0"/>
          </a:p>
          <a:p>
            <a:r>
              <a:rPr lang="en-US" dirty="0"/>
              <a:t>2. Use the property of </a:t>
            </a:r>
            <a:r>
              <a:rPr lang="en-US" dirty="0" err="1"/>
              <a:t>i.i.d</a:t>
            </a:r>
            <a:r>
              <a:rPr lang="en-US" dirty="0"/>
              <a:t> random samples to break the joint PDF to the product of n marginal PDF.</a:t>
            </a:r>
          </a:p>
          <a:p>
            <a:endParaRPr lang="en-US" dirty="0"/>
          </a:p>
          <a:p>
            <a:pPr marL="457200" indent="-457200">
              <a:buFontTx/>
              <a:buAutoNum type="arabicPeriod"/>
            </a:pPr>
            <a:endParaRPr lang="en-US" dirty="0"/>
          </a:p>
          <a:p>
            <a:pPr marL="457200" indent="-457200">
              <a:buFontTx/>
              <a:buAutoNum type="arabicPeriod"/>
            </a:pPr>
            <a:endParaRPr lang="en-US" dirty="0"/>
          </a:p>
          <a:p>
            <a:r>
              <a:rPr lang="en-US" dirty="0"/>
              <a:t>3. Take a logarithm (usually a natural log) to change the product to summation. This does not change the optimal estimator since the logarithm is a monotonic function.</a:t>
            </a:r>
          </a:p>
          <a:p>
            <a:pPr marL="457200" indent="-457200">
              <a:buFontTx/>
              <a:buAutoNum type="arabicPeriod"/>
            </a:pPr>
            <a:endParaRPr lang="en-US" b="1" dirty="0"/>
          </a:p>
          <a:p>
            <a:r>
              <a:rPr lang="en-US" b="1" dirty="0"/>
              <a:t>                 </a:t>
            </a:r>
          </a:p>
          <a:p>
            <a:pPr marL="457200" indent="-457200">
              <a:buFontTx/>
              <a:buAutoNum type="arabicPeriod"/>
            </a:pPr>
            <a:endParaRPr lang="en-US" dirty="0"/>
          </a:p>
          <a:p>
            <a:endParaRPr lang="en-US" dirty="0"/>
          </a:p>
          <a:p>
            <a:pPr marL="457200" indent="-457200">
              <a:buFontTx/>
              <a:buAutoNum type="arabicPeriod"/>
            </a:pPr>
            <a:endParaRPr lang="en-US" dirty="0"/>
          </a:p>
          <a:p>
            <a:pPr marL="457200" indent="-457200">
              <a:buAutoNum type="arabicPeriod"/>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10256" name="Picture 16" descr="https://miro.medium.com/v2/resize:fit:359/0*H4QURMt0unWn4iHt">
            <a:extLst>
              <a:ext uri="{FF2B5EF4-FFF2-40B4-BE49-F238E27FC236}">
                <a16:creationId xmlns:a16="http://schemas.microsoft.com/office/drawing/2014/main" id="{190CCFAF-A6D9-44B7-A23B-466D87F97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95645"/>
            <a:ext cx="5663883" cy="5048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miro.medium.com/v2/resize:fit:265/0*94v4PW8TVj2sBW_T">
            <a:extLst>
              <a:ext uri="{FF2B5EF4-FFF2-40B4-BE49-F238E27FC236}">
                <a16:creationId xmlns:a16="http://schemas.microsoft.com/office/drawing/2014/main" id="{840CC023-2706-4CC0-936B-136E21659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707024"/>
            <a:ext cx="4191000" cy="5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24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D976E9-9E20-4D47-87D7-25172D01569C}"/>
              </a:ext>
            </a:extLst>
          </p:cNvPr>
          <p:cNvSpPr>
            <a:spLocks noGrp="1"/>
          </p:cNvSpPr>
          <p:nvPr>
            <p:ph type="body" idx="1"/>
          </p:nvPr>
        </p:nvSpPr>
        <p:spPr>
          <a:xfrm>
            <a:off x="313311" y="1216292"/>
            <a:ext cx="8594092" cy="1477328"/>
          </a:xfrm>
        </p:spPr>
        <p:txBody>
          <a:bodyPr/>
          <a:lstStyle/>
          <a:p>
            <a:r>
              <a:rPr lang="en-US" dirty="0"/>
              <a:t>4. Differentiate the log-likelihood function with respect to θ and set it to zero.</a:t>
            </a:r>
          </a:p>
          <a:p>
            <a:br>
              <a:rPr lang="en-US" dirty="0"/>
            </a:br>
            <a:endParaRPr lang="en-IN" dirty="0"/>
          </a:p>
        </p:txBody>
      </p:sp>
      <p:pic>
        <p:nvPicPr>
          <p:cNvPr id="11268" name="Picture 4" descr="https://miro.medium.com/v2/resize:fit:154/0*7wkwdXQNLZDxs-OC">
            <a:extLst>
              <a:ext uri="{FF2B5EF4-FFF2-40B4-BE49-F238E27FC236}">
                <a16:creationId xmlns:a16="http://schemas.microsoft.com/office/drawing/2014/main" id="{7C09058F-E153-4D70-92CE-9C4406BBA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215" y="2286157"/>
            <a:ext cx="1787647" cy="6500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F4B7FB4-2B27-49E0-992E-ADE49B363428}"/>
              </a:ext>
            </a:extLst>
          </p:cNvPr>
          <p:cNvSpPr/>
          <p:nvPr/>
        </p:nvSpPr>
        <p:spPr>
          <a:xfrm>
            <a:off x="533400" y="3128461"/>
            <a:ext cx="8915400" cy="461665"/>
          </a:xfrm>
          <a:prstGeom prst="rect">
            <a:avLst/>
          </a:prstGeom>
        </p:spPr>
        <p:txBody>
          <a:bodyPr wrap="square">
            <a:spAutoFit/>
          </a:bodyPr>
          <a:lstStyle/>
          <a:p>
            <a:r>
              <a:rPr lang="en-US" sz="2400" dirty="0">
                <a:solidFill>
                  <a:srgbClr val="242424"/>
                </a:solidFill>
                <a:latin typeface="+mj-lt"/>
              </a:rPr>
              <a:t>5. The estimator will only be a function of observed data</a:t>
            </a:r>
            <a:r>
              <a:rPr lang="en-US" sz="2400" dirty="0">
                <a:solidFill>
                  <a:srgbClr val="242424"/>
                </a:solidFill>
                <a:latin typeface="source-serif-pro"/>
              </a:rPr>
              <a:t>.</a:t>
            </a:r>
            <a:endParaRPr lang="en-IN" sz="2400" dirty="0"/>
          </a:p>
        </p:txBody>
      </p:sp>
      <p:pic>
        <p:nvPicPr>
          <p:cNvPr id="11270" name="Picture 6" descr="https://miro.medium.com/v2/resize:fit:237/0*ZYmxcJbJyb4byt9N">
            <a:extLst>
              <a:ext uri="{FF2B5EF4-FFF2-40B4-BE49-F238E27FC236}">
                <a16:creationId xmlns:a16="http://schemas.microsoft.com/office/drawing/2014/main" id="{C834A8A8-3A68-4FF7-B142-DCE040753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286" y="3949940"/>
            <a:ext cx="3529503" cy="4616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AFE1F9E-E2D1-4262-A6C7-1DE6C44A3ADD}"/>
              </a:ext>
            </a:extLst>
          </p:cNvPr>
          <p:cNvSpPr/>
          <p:nvPr/>
        </p:nvSpPr>
        <p:spPr>
          <a:xfrm>
            <a:off x="528637" y="5486400"/>
            <a:ext cx="7924800" cy="830997"/>
          </a:xfrm>
          <a:prstGeom prst="rect">
            <a:avLst/>
          </a:prstGeom>
        </p:spPr>
        <p:txBody>
          <a:bodyPr wrap="square">
            <a:spAutoFit/>
          </a:bodyPr>
          <a:lstStyle/>
          <a:p>
            <a:r>
              <a:rPr lang="en-US" sz="2400" dirty="0">
                <a:solidFill>
                  <a:srgbClr val="374151"/>
                </a:solidFill>
                <a:latin typeface="Söhne"/>
              </a:rPr>
              <a:t>The goal of MLE is to find the values of the model parameters (</a:t>
            </a:r>
            <a:r>
              <a:rPr lang="en-US" sz="2400" i="1" dirty="0">
                <a:solidFill>
                  <a:srgbClr val="374151"/>
                </a:solidFill>
                <a:latin typeface="KaTeX_Math"/>
              </a:rPr>
              <a:t>θ</a:t>
            </a:r>
            <a:r>
              <a:rPr lang="en-US" sz="2400" dirty="0">
                <a:solidFill>
                  <a:srgbClr val="374151"/>
                </a:solidFill>
                <a:latin typeface="Söhne"/>
              </a:rPr>
              <a:t>) that maximize the log-likelihood function.</a:t>
            </a:r>
            <a:endParaRPr lang="en-IN" sz="2400" dirty="0"/>
          </a:p>
        </p:txBody>
      </p:sp>
    </p:spTree>
    <p:extLst>
      <p:ext uri="{BB962C8B-B14F-4D97-AF65-F5344CB8AC3E}">
        <p14:creationId xmlns:p14="http://schemas.microsoft.com/office/powerpoint/2010/main" val="39599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738D-5D0E-4B96-8E96-FFD268CAE7D3}"/>
              </a:ext>
            </a:extLst>
          </p:cNvPr>
          <p:cNvSpPr>
            <a:spLocks noGrp="1"/>
          </p:cNvSpPr>
          <p:nvPr>
            <p:ph type="title"/>
          </p:nvPr>
        </p:nvSpPr>
        <p:spPr>
          <a:xfrm>
            <a:off x="0" y="0"/>
            <a:ext cx="9115787" cy="677108"/>
          </a:xfrm>
        </p:spPr>
        <p:txBody>
          <a:bodyPr/>
          <a:lstStyle/>
          <a:p>
            <a:r>
              <a:rPr lang="en-US" dirty="0"/>
              <a:t>Maximum Likelihood estimation (MLE)</a:t>
            </a:r>
            <a:endParaRPr lang="en-IN" dirty="0"/>
          </a:p>
        </p:txBody>
      </p:sp>
      <p:sp>
        <p:nvSpPr>
          <p:cNvPr id="3" name="Text Placeholder 2">
            <a:extLst>
              <a:ext uri="{FF2B5EF4-FFF2-40B4-BE49-F238E27FC236}">
                <a16:creationId xmlns:a16="http://schemas.microsoft.com/office/drawing/2014/main" id="{B9717615-AC26-4340-A418-C1158F3F3956}"/>
              </a:ext>
            </a:extLst>
          </p:cNvPr>
          <p:cNvSpPr>
            <a:spLocks noGrp="1"/>
          </p:cNvSpPr>
          <p:nvPr>
            <p:ph type="body" idx="1"/>
          </p:nvPr>
        </p:nvSpPr>
        <p:spPr>
          <a:xfrm>
            <a:off x="274953" y="1213008"/>
            <a:ext cx="8594091" cy="4062651"/>
          </a:xfrm>
        </p:spPr>
        <p:txBody>
          <a:bodyPr/>
          <a:lstStyle/>
          <a:p>
            <a:pPr marL="342900" indent="-342900">
              <a:buFont typeface="Arial" panose="020B0604020202020204" pitchFamily="34" charset="0"/>
              <a:buChar char="•"/>
            </a:pPr>
            <a:r>
              <a:rPr lang="en-US" dirty="0"/>
              <a:t>MLE is a probabilistic approach that aims to maximize the likelihood of the observed data given the model parameters.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In the context of </a:t>
            </a:r>
            <a:r>
              <a:rPr lang="en-US" b="1" dirty="0"/>
              <a:t>regression</a:t>
            </a:r>
            <a:r>
              <a:rPr lang="en-US" dirty="0"/>
              <a:t>, it involves finding the parameter values that maximize the likelihood function.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can the Mean Squared Error (MSE) loss function in linear regression be derived from the concept of Maximum Likelihood estimation (MLE)? We are investigating it now</a:t>
            </a:r>
          </a:p>
          <a:p>
            <a:endParaRPr lang="en-US" b="1" dirty="0"/>
          </a:p>
          <a:p>
            <a:endParaRPr lang="en-IN" dirty="0"/>
          </a:p>
        </p:txBody>
      </p:sp>
    </p:spTree>
    <p:extLst>
      <p:ext uri="{BB962C8B-B14F-4D97-AF65-F5344CB8AC3E}">
        <p14:creationId xmlns:p14="http://schemas.microsoft.com/office/powerpoint/2010/main" val="269269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2DEA-67BE-40EA-B496-E21D4172AD6A}"/>
              </a:ext>
            </a:extLst>
          </p:cNvPr>
          <p:cNvSpPr>
            <a:spLocks noGrp="1"/>
          </p:cNvSpPr>
          <p:nvPr>
            <p:ph type="title"/>
          </p:nvPr>
        </p:nvSpPr>
        <p:spPr>
          <a:xfrm>
            <a:off x="685801" y="90170"/>
            <a:ext cx="6494970" cy="1354217"/>
          </a:xfrm>
        </p:spPr>
        <p:txBody>
          <a:bodyPr/>
          <a:lstStyle/>
          <a:p>
            <a:r>
              <a:rPr lang="en-US" dirty="0"/>
              <a:t>Mean Squared Error (MSE)</a:t>
            </a:r>
            <a:endParaRPr lang="en-IN" dirty="0"/>
          </a:p>
        </p:txBody>
      </p:sp>
      <p:sp>
        <p:nvSpPr>
          <p:cNvPr id="3" name="Text Placeholder 2">
            <a:extLst>
              <a:ext uri="{FF2B5EF4-FFF2-40B4-BE49-F238E27FC236}">
                <a16:creationId xmlns:a16="http://schemas.microsoft.com/office/drawing/2014/main" id="{EFAC9225-9C1B-443E-B5DD-50DF9545200F}"/>
              </a:ext>
            </a:extLst>
          </p:cNvPr>
          <p:cNvSpPr>
            <a:spLocks noGrp="1"/>
          </p:cNvSpPr>
          <p:nvPr>
            <p:ph type="body" idx="1"/>
          </p:nvPr>
        </p:nvSpPr>
        <p:spPr>
          <a:xfrm>
            <a:off x="321310" y="1295400"/>
            <a:ext cx="8441690" cy="5181600"/>
          </a:xfrm>
        </p:spPr>
        <p:txBody>
          <a:bodyPr/>
          <a:lstStyle/>
          <a:p>
            <a:pPr marL="342900" indent="-342900">
              <a:buFont typeface="Arial" panose="020B0604020202020204" pitchFamily="34" charset="0"/>
              <a:buChar char="•"/>
            </a:pPr>
            <a:r>
              <a:rPr lang="en-US" dirty="0"/>
              <a:t>MSE, a popular metric in regression models, quantifies the average of the squared differences between the predicted and actual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While MSE primarily concerns machine learning, MLE is a powerful concept in statistics.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essence, MLE aims to find the model parameters that maximize the likelihood of the observed data.</a:t>
            </a:r>
          </a:p>
          <a:p>
            <a:endParaRPr lang="en-US" dirty="0"/>
          </a:p>
          <a:p>
            <a:endParaRPr lang="en-US" dirty="0"/>
          </a:p>
          <a:p>
            <a:endParaRPr lang="en-IN" dirty="0"/>
          </a:p>
        </p:txBody>
      </p:sp>
      <p:pic>
        <p:nvPicPr>
          <p:cNvPr id="4" name="Picture 4" descr="https://miro.medium.com/v2/resize:fit:379/1*fiXXC_YNu5vRDU0NAbViQQ.png">
            <a:extLst>
              <a:ext uri="{FF2B5EF4-FFF2-40B4-BE49-F238E27FC236}">
                <a16:creationId xmlns:a16="http://schemas.microsoft.com/office/drawing/2014/main" id="{649CE1D8-C99C-4968-8380-FA11378A5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821" y="2393131"/>
            <a:ext cx="4104379" cy="103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4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779F-CB89-4E19-BEFB-118B7D456675}"/>
              </a:ext>
            </a:extLst>
          </p:cNvPr>
          <p:cNvSpPr>
            <a:spLocks noGrp="1"/>
          </p:cNvSpPr>
          <p:nvPr>
            <p:ph type="title"/>
          </p:nvPr>
        </p:nvSpPr>
        <p:spPr>
          <a:xfrm>
            <a:off x="321309" y="90170"/>
            <a:ext cx="8501380" cy="1354217"/>
          </a:xfrm>
        </p:spPr>
        <p:txBody>
          <a:bodyPr/>
          <a:lstStyle/>
          <a:p>
            <a:r>
              <a:rPr lang="en-US" dirty="0"/>
              <a:t>Connection between MLE &amp; MSE</a:t>
            </a:r>
            <a:endParaRPr lang="en-IN" dirty="0"/>
          </a:p>
        </p:txBody>
      </p:sp>
      <p:sp>
        <p:nvSpPr>
          <p:cNvPr id="3" name="Text Placeholder 2">
            <a:extLst>
              <a:ext uri="{FF2B5EF4-FFF2-40B4-BE49-F238E27FC236}">
                <a16:creationId xmlns:a16="http://schemas.microsoft.com/office/drawing/2014/main" id="{5639BD3A-F214-4CDA-9E71-7F8D70E55138}"/>
              </a:ext>
            </a:extLst>
          </p:cNvPr>
          <p:cNvSpPr>
            <a:spLocks noGrp="1"/>
          </p:cNvSpPr>
          <p:nvPr>
            <p:ph type="body" idx="1"/>
          </p:nvPr>
        </p:nvSpPr>
        <p:spPr>
          <a:xfrm>
            <a:off x="321309" y="990600"/>
            <a:ext cx="8501380" cy="7386638"/>
          </a:xfrm>
        </p:spPr>
        <p:txBody>
          <a:bodyPr/>
          <a:lstStyle/>
          <a:p>
            <a:pPr marL="342900" indent="-342900">
              <a:buFont typeface="Arial" panose="020B0604020202020204" pitchFamily="34" charset="0"/>
              <a:buChar char="•"/>
            </a:pPr>
            <a:r>
              <a:rPr lang="en-US" dirty="0"/>
              <a:t>When we dig deeper into these concepts, the connection between MSE and MLE unfolds.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connection comes to light when we assume that the model’s errors are normally distributed – a common assumption in many statistical models.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Imagine you’ve observed some data and want to model it with a particular distribution, say normal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However, the parameters of this distribution – mean and standard deviation – are unknown.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MLE helps find these parameters such that the probability of observing the given data is maximized.</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59097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D279-2BE0-4195-A719-E25316004087}"/>
              </a:ext>
            </a:extLst>
          </p:cNvPr>
          <p:cNvSpPr>
            <a:spLocks noGrp="1"/>
          </p:cNvSpPr>
          <p:nvPr>
            <p:ph type="title"/>
          </p:nvPr>
        </p:nvSpPr>
        <p:spPr>
          <a:xfrm>
            <a:off x="1963228" y="316363"/>
            <a:ext cx="5217541" cy="695960"/>
          </a:xfrm>
        </p:spPr>
        <p:txBody>
          <a:bodyPr/>
          <a:lstStyle/>
          <a:p>
            <a:r>
              <a:rPr lang="en-US" dirty="0"/>
              <a:t>MLE &amp; MSE</a:t>
            </a:r>
            <a:endParaRPr lang="en-IN" dirty="0"/>
          </a:p>
        </p:txBody>
      </p:sp>
      <p:sp>
        <p:nvSpPr>
          <p:cNvPr id="3" name="Text Placeholder 2">
            <a:extLst>
              <a:ext uri="{FF2B5EF4-FFF2-40B4-BE49-F238E27FC236}">
                <a16:creationId xmlns:a16="http://schemas.microsoft.com/office/drawing/2014/main" id="{979A93E0-22C4-4D6B-BE0C-D95922170FBD}"/>
              </a:ext>
            </a:extLst>
          </p:cNvPr>
          <p:cNvSpPr>
            <a:spLocks noGrp="1"/>
          </p:cNvSpPr>
          <p:nvPr>
            <p:ph type="body" idx="1"/>
          </p:nvPr>
        </p:nvSpPr>
        <p:spPr>
          <a:xfrm>
            <a:off x="321309" y="1392343"/>
            <a:ext cx="8501380" cy="4801314"/>
          </a:xfrm>
        </p:spPr>
        <p:txBody>
          <a:bodyPr/>
          <a:lstStyle/>
          <a:p>
            <a:pPr marL="342900" indent="-342900">
              <a:buFont typeface="Arial" panose="020B0604020202020204" pitchFamily="34" charset="0"/>
              <a:buChar char="•"/>
            </a:pPr>
            <a:r>
              <a:rPr lang="en-US" b="1" dirty="0"/>
              <a:t>When we model errors with a normal distribution, the process of MLE, which maximizes the likelihood of the observed data, turns equivalent to minimizing the MSE.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Let’s take the log-likelihood for normally distributed errors.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Maximizing the log-likelihood equates to minimizing the MSE.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Hence, under normally distributed errors, </a:t>
            </a:r>
            <a:r>
              <a:rPr lang="en-US" b="1" dirty="0"/>
              <a:t>MSE and MLE become different sides of the same coin.</a:t>
            </a:r>
          </a:p>
          <a:p>
            <a:endParaRPr lang="en-US" dirty="0"/>
          </a:p>
          <a:p>
            <a:endParaRPr lang="en-US" dirty="0"/>
          </a:p>
          <a:p>
            <a:endParaRPr lang="en-IN" dirty="0"/>
          </a:p>
        </p:txBody>
      </p:sp>
    </p:spTree>
    <p:extLst>
      <p:ext uri="{BB962C8B-B14F-4D97-AF65-F5344CB8AC3E}">
        <p14:creationId xmlns:p14="http://schemas.microsoft.com/office/powerpoint/2010/main" val="1112527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7156-BF19-4E18-9E1A-1A7287145064}"/>
              </a:ext>
            </a:extLst>
          </p:cNvPr>
          <p:cNvSpPr>
            <a:spLocks noGrp="1"/>
          </p:cNvSpPr>
          <p:nvPr>
            <p:ph type="title"/>
          </p:nvPr>
        </p:nvSpPr>
        <p:spPr>
          <a:xfrm>
            <a:off x="1828800" y="295011"/>
            <a:ext cx="5217541" cy="695960"/>
          </a:xfrm>
        </p:spPr>
        <p:txBody>
          <a:bodyPr/>
          <a:lstStyle/>
          <a:p>
            <a:r>
              <a:rPr lang="en-US" dirty="0"/>
              <a:t>MLE &amp; MSE</a:t>
            </a:r>
            <a:endParaRPr lang="en-IN" dirty="0"/>
          </a:p>
        </p:txBody>
      </p:sp>
      <p:sp>
        <p:nvSpPr>
          <p:cNvPr id="3" name="Text Placeholder 2">
            <a:extLst>
              <a:ext uri="{FF2B5EF4-FFF2-40B4-BE49-F238E27FC236}">
                <a16:creationId xmlns:a16="http://schemas.microsoft.com/office/drawing/2014/main" id="{D3864479-CFC0-4A7E-BD3C-69A56D22CA28}"/>
              </a:ext>
            </a:extLst>
          </p:cNvPr>
          <p:cNvSpPr>
            <a:spLocks noGrp="1"/>
          </p:cNvSpPr>
          <p:nvPr>
            <p:ph type="body" idx="1"/>
          </p:nvPr>
        </p:nvSpPr>
        <p:spPr>
          <a:xfrm>
            <a:off x="321309" y="1392343"/>
            <a:ext cx="8501380" cy="5170646"/>
          </a:xfrm>
        </p:spPr>
        <p:txBody>
          <a:bodyPr/>
          <a:lstStyle/>
          <a:p>
            <a:pPr marL="342900" indent="-342900">
              <a:buFont typeface="Arial" panose="020B0604020202020204" pitchFamily="34" charset="0"/>
              <a:buChar char="•"/>
            </a:pPr>
            <a:r>
              <a:rPr lang="en-US" dirty="0"/>
              <a:t>The understanding of MSE as a MLE tool unveils a new perspective on machine learning metrics. It’s not just a measure of prediction error but a sophisticated statistical estimator.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Knowing this connection improves the </a:t>
            </a:r>
            <a:r>
              <a:rPr lang="en-US" b="1" dirty="0"/>
              <a:t>model optimization </a:t>
            </a:r>
            <a:r>
              <a:rPr lang="en-US" dirty="0"/>
              <a:t>process, potentially leading to more accurate predictions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Understanding that MSE minimization is equivalent to maximum likelihood estimation solidifies the statistical underpinning of the  machine learning 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potential of MSE extends beyond being a mere performance metric. When viewed through </a:t>
            </a:r>
            <a:r>
              <a:rPr lang="en-US" b="1" dirty="0"/>
              <a:t>the lens of MLE</a:t>
            </a:r>
            <a:r>
              <a:rPr lang="en-US" dirty="0"/>
              <a:t>, it transforms into a statistical tool for parameter estimation. </a:t>
            </a:r>
            <a:endParaRPr lang="en-IN" dirty="0"/>
          </a:p>
        </p:txBody>
      </p:sp>
    </p:spTree>
    <p:extLst>
      <p:ext uri="{BB962C8B-B14F-4D97-AF65-F5344CB8AC3E}">
        <p14:creationId xmlns:p14="http://schemas.microsoft.com/office/powerpoint/2010/main" val="189413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6B3B-2F85-439D-9C03-B7EE87BF012B}"/>
              </a:ext>
            </a:extLst>
          </p:cNvPr>
          <p:cNvSpPr>
            <a:spLocks noGrp="1"/>
          </p:cNvSpPr>
          <p:nvPr>
            <p:ph type="title"/>
          </p:nvPr>
        </p:nvSpPr>
        <p:spPr>
          <a:xfrm>
            <a:off x="1963228" y="294640"/>
            <a:ext cx="5217541" cy="695960"/>
          </a:xfrm>
        </p:spPr>
        <p:txBody>
          <a:bodyPr/>
          <a:lstStyle/>
          <a:p>
            <a:r>
              <a:rPr lang="en-US" dirty="0"/>
              <a:t>Parameter Estimation</a:t>
            </a:r>
            <a:endParaRPr lang="en-IN" dirty="0"/>
          </a:p>
        </p:txBody>
      </p:sp>
      <p:sp>
        <p:nvSpPr>
          <p:cNvPr id="3" name="Text Placeholder 2">
            <a:extLst>
              <a:ext uri="{FF2B5EF4-FFF2-40B4-BE49-F238E27FC236}">
                <a16:creationId xmlns:a16="http://schemas.microsoft.com/office/drawing/2014/main" id="{9B5D3347-6D3A-42E9-9CE9-E720374B8593}"/>
              </a:ext>
            </a:extLst>
          </p:cNvPr>
          <p:cNvSpPr>
            <a:spLocks noGrp="1"/>
          </p:cNvSpPr>
          <p:nvPr>
            <p:ph type="body" idx="1"/>
          </p:nvPr>
        </p:nvSpPr>
        <p:spPr>
          <a:xfrm>
            <a:off x="228597" y="1091474"/>
            <a:ext cx="8686802" cy="5486400"/>
          </a:xfrm>
        </p:spPr>
        <p:txBody>
          <a:bodyPr/>
          <a:lstStyle/>
          <a:p>
            <a:pPr marL="342900" indent="-342900">
              <a:buFont typeface="Arial" panose="020B0604020202020204" pitchFamily="34" charset="0"/>
              <a:buChar char="•"/>
            </a:pPr>
            <a:r>
              <a:rPr lang="en-US" dirty="0"/>
              <a:t>It refers to the process of determining the values of the parameters of a model that best fit the given training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are various techniques for parameter estimation, the choice of method depends on factors such as the complexity of the model, the amount of available data, and computational considerations  (</a:t>
            </a:r>
            <a:r>
              <a:rPr lang="en-US" dirty="0" err="1"/>
              <a:t>eg.</a:t>
            </a:r>
            <a:r>
              <a:rPr lang="en-US" dirty="0"/>
              <a:t> MLE)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It's common to split the dataset into training and testing sets, and sometimes a validation set, to evaluate how well the model generalizes to new, unseen data.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Parameter estimation is a crucial step in the machine learning workflow as it directly influences the predictive performance of the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b="1" dirty="0"/>
          </a:p>
          <a:p>
            <a:endParaRPr lang="en-IN" dirty="0"/>
          </a:p>
        </p:txBody>
      </p:sp>
    </p:spTree>
    <p:extLst>
      <p:ext uri="{BB962C8B-B14F-4D97-AF65-F5344CB8AC3E}">
        <p14:creationId xmlns:p14="http://schemas.microsoft.com/office/powerpoint/2010/main" val="3844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EA939-8D71-4396-BCA5-98182480BDC1}"/>
              </a:ext>
            </a:extLst>
          </p:cNvPr>
          <p:cNvPicPr>
            <a:picLocks noChangeAspect="1"/>
          </p:cNvPicPr>
          <p:nvPr/>
        </p:nvPicPr>
        <p:blipFill>
          <a:blip r:embed="rId2"/>
          <a:stretch>
            <a:fillRect/>
          </a:stretch>
        </p:blipFill>
        <p:spPr>
          <a:xfrm>
            <a:off x="1" y="25400"/>
            <a:ext cx="9195022" cy="6375400"/>
          </a:xfrm>
          <a:prstGeom prst="rect">
            <a:avLst/>
          </a:prstGeom>
        </p:spPr>
      </p:pic>
    </p:spTree>
    <p:extLst>
      <p:ext uri="{BB962C8B-B14F-4D97-AF65-F5344CB8AC3E}">
        <p14:creationId xmlns:p14="http://schemas.microsoft.com/office/powerpoint/2010/main" val="10160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8A0-E922-46D6-8434-EBC8D3613A15}"/>
              </a:ext>
            </a:extLst>
          </p:cNvPr>
          <p:cNvSpPr>
            <a:spLocks noGrp="1"/>
          </p:cNvSpPr>
          <p:nvPr>
            <p:ph type="title"/>
          </p:nvPr>
        </p:nvSpPr>
        <p:spPr>
          <a:xfrm>
            <a:off x="228600" y="90170"/>
            <a:ext cx="9067799" cy="1107996"/>
          </a:xfrm>
        </p:spPr>
        <p:txBody>
          <a:bodyPr/>
          <a:lstStyle/>
          <a:p>
            <a:r>
              <a:rPr lang="en-US" sz="3600" dirty="0"/>
              <a:t>MLE for optimizing GD in  Linear Regression solver</a:t>
            </a:r>
            <a:endParaRPr lang="en-IN" sz="3600" dirty="0"/>
          </a:p>
        </p:txBody>
      </p:sp>
      <p:pic>
        <p:nvPicPr>
          <p:cNvPr id="4" name="Picture 3">
            <a:extLst>
              <a:ext uri="{FF2B5EF4-FFF2-40B4-BE49-F238E27FC236}">
                <a16:creationId xmlns:a16="http://schemas.microsoft.com/office/drawing/2014/main" id="{6AD32D07-2F43-43B5-87A3-982107A9C1A0}"/>
              </a:ext>
            </a:extLst>
          </p:cNvPr>
          <p:cNvPicPr>
            <a:picLocks noChangeAspect="1"/>
          </p:cNvPicPr>
          <p:nvPr/>
        </p:nvPicPr>
        <p:blipFill>
          <a:blip r:embed="rId2"/>
          <a:stretch>
            <a:fillRect/>
          </a:stretch>
        </p:blipFill>
        <p:spPr>
          <a:xfrm>
            <a:off x="1094890" y="1524000"/>
            <a:ext cx="6954220" cy="4458322"/>
          </a:xfrm>
          <a:prstGeom prst="rect">
            <a:avLst/>
          </a:prstGeom>
        </p:spPr>
      </p:pic>
    </p:spTree>
    <p:extLst>
      <p:ext uri="{BB962C8B-B14F-4D97-AF65-F5344CB8AC3E}">
        <p14:creationId xmlns:p14="http://schemas.microsoft.com/office/powerpoint/2010/main" val="347403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6C4A-8FAF-4990-8E03-5BFE2D75839D}"/>
              </a:ext>
            </a:extLst>
          </p:cNvPr>
          <p:cNvSpPr>
            <a:spLocks noGrp="1"/>
          </p:cNvSpPr>
          <p:nvPr>
            <p:ph type="title"/>
          </p:nvPr>
        </p:nvSpPr>
        <p:spPr>
          <a:xfrm>
            <a:off x="228600" y="279405"/>
            <a:ext cx="7696200" cy="430887"/>
          </a:xfrm>
        </p:spPr>
        <p:txBody>
          <a:bodyPr/>
          <a:lstStyle/>
          <a:p>
            <a:r>
              <a:rPr lang="en-US" sz="2800" dirty="0"/>
              <a:t>Python Code for Linear Regression implementation</a:t>
            </a:r>
            <a:endParaRPr lang="en-IN" sz="2800" dirty="0"/>
          </a:p>
        </p:txBody>
      </p:sp>
      <p:pic>
        <p:nvPicPr>
          <p:cNvPr id="4" name="Picture 3">
            <a:extLst>
              <a:ext uri="{FF2B5EF4-FFF2-40B4-BE49-F238E27FC236}">
                <a16:creationId xmlns:a16="http://schemas.microsoft.com/office/drawing/2014/main" id="{98970EFE-383F-48B9-A5B7-CD5A15D4430C}"/>
              </a:ext>
            </a:extLst>
          </p:cNvPr>
          <p:cNvPicPr>
            <a:picLocks noChangeAspect="1"/>
          </p:cNvPicPr>
          <p:nvPr/>
        </p:nvPicPr>
        <p:blipFill>
          <a:blip r:embed="rId2"/>
          <a:stretch>
            <a:fillRect/>
          </a:stretch>
        </p:blipFill>
        <p:spPr>
          <a:xfrm>
            <a:off x="1447800" y="1669268"/>
            <a:ext cx="5934903" cy="4267796"/>
          </a:xfrm>
          <a:prstGeom prst="rect">
            <a:avLst/>
          </a:prstGeom>
        </p:spPr>
      </p:pic>
    </p:spTree>
    <p:extLst>
      <p:ext uri="{BB962C8B-B14F-4D97-AF65-F5344CB8AC3E}">
        <p14:creationId xmlns:p14="http://schemas.microsoft.com/office/powerpoint/2010/main" val="7349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2C58-5D01-480E-82F9-921528B8523A}"/>
              </a:ext>
            </a:extLst>
          </p:cNvPr>
          <p:cNvSpPr>
            <a:spLocks noGrp="1"/>
          </p:cNvSpPr>
          <p:nvPr>
            <p:ph type="title"/>
          </p:nvPr>
        </p:nvSpPr>
        <p:spPr>
          <a:xfrm>
            <a:off x="0" y="90170"/>
            <a:ext cx="9143999" cy="1169551"/>
          </a:xfrm>
        </p:spPr>
        <p:txBody>
          <a:bodyPr/>
          <a:lstStyle/>
          <a:p>
            <a:r>
              <a:rPr lang="en-US" dirty="0"/>
              <a:t> </a:t>
            </a:r>
            <a:r>
              <a:rPr lang="en-US" sz="3200" dirty="0"/>
              <a:t>Population, Sample and Probability density function</a:t>
            </a:r>
            <a:endParaRPr lang="en-IN" sz="3200" dirty="0"/>
          </a:p>
        </p:txBody>
      </p:sp>
      <p:sp>
        <p:nvSpPr>
          <p:cNvPr id="3" name="Text Placeholder 2">
            <a:extLst>
              <a:ext uri="{FF2B5EF4-FFF2-40B4-BE49-F238E27FC236}">
                <a16:creationId xmlns:a16="http://schemas.microsoft.com/office/drawing/2014/main" id="{8A97A21E-89BD-426C-982C-8483A28F214E}"/>
              </a:ext>
            </a:extLst>
          </p:cNvPr>
          <p:cNvSpPr>
            <a:spLocks noGrp="1"/>
          </p:cNvSpPr>
          <p:nvPr>
            <p:ph type="body" idx="1"/>
          </p:nvPr>
        </p:nvSpPr>
        <p:spPr>
          <a:xfrm>
            <a:off x="321309" y="1392343"/>
            <a:ext cx="8501380" cy="3693319"/>
          </a:xfrm>
        </p:spPr>
        <p:txBody>
          <a:bodyPr/>
          <a:lstStyle/>
          <a:p>
            <a:pPr marL="342900" indent="-342900">
              <a:buFont typeface="Arial" panose="020B0604020202020204" pitchFamily="34" charset="0"/>
              <a:buChar char="•"/>
            </a:pPr>
            <a:r>
              <a:rPr lang="en-US" dirty="0"/>
              <a:t>For example, given a sample of observation (</a:t>
            </a:r>
            <a:r>
              <a:rPr lang="en-US" i="1" dirty="0"/>
              <a:t>X</a:t>
            </a:r>
            <a:r>
              <a:rPr lang="en-US" dirty="0"/>
              <a:t>) from a domain (</a:t>
            </a:r>
            <a:r>
              <a:rPr lang="en-US" i="1" dirty="0"/>
              <a:t>x1, x2, x3, …, </a:t>
            </a:r>
            <a:r>
              <a:rPr lang="en-US" i="1" dirty="0" err="1"/>
              <a:t>xn</a:t>
            </a:r>
            <a:r>
              <a:rPr lang="en-US" dirty="0"/>
              <a:t>), where each observation is drawn independently from the domain with the same probability distribution (so-called independent and identically distributed, </a:t>
            </a:r>
            <a:r>
              <a:rPr lang="en-US" dirty="0" err="1"/>
              <a:t>i.i.d</a:t>
            </a:r>
            <a:r>
              <a:rPr lang="en-US" dirty="0"/>
              <a:t>., or close to 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problem is made more challenging as sample (</a:t>
            </a:r>
            <a:r>
              <a:rPr lang="en-US" i="1" dirty="0"/>
              <a:t>X</a:t>
            </a:r>
            <a:r>
              <a:rPr lang="en-US" dirty="0"/>
              <a:t>) drawn from the population is small and has noise, meaning that any evaluation of an estimated probability density function and its parameters will have some error.</a:t>
            </a:r>
            <a:endParaRPr lang="en-IN" dirty="0"/>
          </a:p>
        </p:txBody>
      </p:sp>
    </p:spTree>
    <p:extLst>
      <p:ext uri="{BB962C8B-B14F-4D97-AF65-F5344CB8AC3E}">
        <p14:creationId xmlns:p14="http://schemas.microsoft.com/office/powerpoint/2010/main" val="225258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719CF9-2655-49F7-89C8-08D96C11C2DA}"/>
              </a:ext>
            </a:extLst>
          </p:cNvPr>
          <p:cNvSpPr>
            <a:spLocks noGrp="1"/>
          </p:cNvSpPr>
          <p:nvPr>
            <p:ph type="body" idx="1"/>
          </p:nvPr>
        </p:nvSpPr>
        <p:spPr>
          <a:xfrm>
            <a:off x="457200" y="228600"/>
            <a:ext cx="8501380" cy="3693319"/>
          </a:xfrm>
        </p:spPr>
        <p:txBody>
          <a:bodyPr/>
          <a:lstStyle/>
          <a:p>
            <a:pPr marL="342900" indent="-342900">
              <a:buFont typeface="Arial" panose="020B0604020202020204" pitchFamily="34" charset="0"/>
              <a:buChar char="•"/>
            </a:pPr>
            <a:r>
              <a:rPr lang="en-US" dirty="0"/>
              <a:t>A random variable is a set of all possible values of a random experiment. For ex.- Consider rolling a fair six-sided die. The random variable X can represent the outcome of the roll, ranging from 1 to 6, i.e. X={1,2,3,4,5,6}</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probability distribution is a list of all possible outcome of a random variable along with their corresponding probability values.</a:t>
            </a:r>
          </a:p>
          <a:p>
            <a:pPr marL="342900" indent="-342900">
              <a:buFont typeface="Arial" panose="020B0604020202020204" pitchFamily="34" charset="0"/>
              <a:buChar char="•"/>
            </a:pPr>
            <a:endParaRPr lang="en-US" dirty="0"/>
          </a:p>
          <a:p>
            <a:endParaRPr lang="en-IN" dirty="0"/>
          </a:p>
        </p:txBody>
      </p:sp>
      <p:pic>
        <p:nvPicPr>
          <p:cNvPr id="8194" name="Picture 2" descr="https://miro.medium.com/v2/resize:fit:239/0*Cfl4cBqMvfctBokE.png">
            <a:extLst>
              <a:ext uri="{FF2B5EF4-FFF2-40B4-BE49-F238E27FC236}">
                <a16:creationId xmlns:a16="http://schemas.microsoft.com/office/drawing/2014/main" id="{DDFCEC49-FB8C-41B0-A223-D7A0C2EE3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62" y="3429000"/>
            <a:ext cx="227647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0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5D3347-6D3A-42E9-9CE9-E720374B8593}"/>
              </a:ext>
            </a:extLst>
          </p:cNvPr>
          <p:cNvSpPr>
            <a:spLocks noGrp="1"/>
          </p:cNvSpPr>
          <p:nvPr>
            <p:ph type="body" idx="1"/>
          </p:nvPr>
        </p:nvSpPr>
        <p:spPr>
          <a:xfrm>
            <a:off x="321309" y="1066800"/>
            <a:ext cx="8501380" cy="3693319"/>
          </a:xfrm>
        </p:spPr>
        <p:txBody>
          <a:bodyPr/>
          <a:lstStyle/>
          <a:p>
            <a:endParaRPr lang="en-US" dirty="0"/>
          </a:p>
          <a:p>
            <a:r>
              <a:rPr lang="en-US" b="1" dirty="0"/>
              <a:t>Population:</a:t>
            </a:r>
          </a:p>
          <a:p>
            <a:r>
              <a:rPr lang="en-US" dirty="0"/>
              <a:t>In statistics, the population comprises all observations (data points) about the subject under study.</a:t>
            </a:r>
          </a:p>
          <a:p>
            <a:endParaRPr lang="en-US" dirty="0"/>
          </a:p>
          <a:p>
            <a:r>
              <a:rPr lang="en-US" dirty="0"/>
              <a:t>An example of a population is studying the voters in an election. In the 2019 Lok Sabha elections, nearly 900 million voters were eligible to vote in 543 constituencies.</a:t>
            </a:r>
          </a:p>
          <a:p>
            <a:endParaRPr lang="en-US" dirty="0"/>
          </a:p>
          <a:p>
            <a:endParaRPr lang="en-IN" dirty="0"/>
          </a:p>
        </p:txBody>
      </p:sp>
      <p:sp>
        <p:nvSpPr>
          <p:cNvPr id="5" name="Title 4">
            <a:extLst>
              <a:ext uri="{FF2B5EF4-FFF2-40B4-BE49-F238E27FC236}">
                <a16:creationId xmlns:a16="http://schemas.microsoft.com/office/drawing/2014/main" id="{8213CB6C-FBF5-482B-986A-BCBD7C96C64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0637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5272-48DF-477A-9801-0BEFA31EDD1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8D3C880-6DA6-4BB9-965A-C86FCAF68664}"/>
              </a:ext>
            </a:extLst>
          </p:cNvPr>
          <p:cNvSpPr>
            <a:spLocks noGrp="1"/>
          </p:cNvSpPr>
          <p:nvPr>
            <p:ph type="body" idx="1"/>
          </p:nvPr>
        </p:nvSpPr>
        <p:spPr>
          <a:xfrm>
            <a:off x="321309" y="1392343"/>
            <a:ext cx="8501380" cy="2585323"/>
          </a:xfrm>
        </p:spPr>
        <p:txBody>
          <a:bodyPr/>
          <a:lstStyle/>
          <a:p>
            <a:r>
              <a:rPr lang="en-US" b="1" dirty="0"/>
              <a:t>Sample:</a:t>
            </a:r>
          </a:p>
          <a:p>
            <a:r>
              <a:rPr lang="en-US" dirty="0"/>
              <a:t>In statistics, a sample is a subset of the population. It is a small portion of the total observed population.</a:t>
            </a:r>
          </a:p>
          <a:p>
            <a:endParaRPr lang="en-US" dirty="0"/>
          </a:p>
          <a:p>
            <a:r>
              <a:rPr lang="en-US" dirty="0"/>
              <a:t>An example of a sample is analyzing the first-time voters for an opinion poll.</a:t>
            </a:r>
          </a:p>
          <a:p>
            <a:endParaRPr lang="en-IN" dirty="0"/>
          </a:p>
        </p:txBody>
      </p:sp>
    </p:spTree>
    <p:extLst>
      <p:ext uri="{BB962C8B-B14F-4D97-AF65-F5344CB8AC3E}">
        <p14:creationId xmlns:p14="http://schemas.microsoft.com/office/powerpoint/2010/main" val="424303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0E88BB-F9BA-4E84-8AC2-600E593159E7}"/>
              </a:ext>
            </a:extLst>
          </p:cNvPr>
          <p:cNvSpPr>
            <a:spLocks noGrp="1"/>
          </p:cNvSpPr>
          <p:nvPr>
            <p:ph type="body" idx="1"/>
          </p:nvPr>
        </p:nvSpPr>
        <p:spPr>
          <a:xfrm>
            <a:off x="117791" y="3886200"/>
            <a:ext cx="8797610" cy="1477328"/>
          </a:xfrm>
        </p:spPr>
        <p:txBody>
          <a:bodyPr/>
          <a:lstStyle/>
          <a:p>
            <a:r>
              <a:rPr lang="en-US" dirty="0"/>
              <a:t>Properties of Gaussian Distribution:</a:t>
            </a:r>
          </a:p>
          <a:p>
            <a:r>
              <a:rPr lang="en-US" dirty="0"/>
              <a:t>	-The mean, median, and mode are the same</a:t>
            </a:r>
          </a:p>
          <a:p>
            <a:r>
              <a:rPr lang="en-US" dirty="0"/>
              <a:t>	-It has a symmetrical bell shape</a:t>
            </a:r>
          </a:p>
          <a:p>
            <a:r>
              <a:rPr lang="en-US" dirty="0"/>
              <a:t>	</a:t>
            </a:r>
            <a:endParaRPr lang="en-IN" dirty="0"/>
          </a:p>
        </p:txBody>
      </p:sp>
      <p:pic>
        <p:nvPicPr>
          <p:cNvPr id="9239" name="Picture 23" descr="GaussianDistribution">
            <a:extLst>
              <a:ext uri="{FF2B5EF4-FFF2-40B4-BE49-F238E27FC236}">
                <a16:creationId xmlns:a16="http://schemas.microsoft.com/office/drawing/2014/main" id="{562E56D1-032F-42B0-93A9-6872A1DBB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0"/>
            <a:ext cx="56292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1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miro.medium.com/v2/resize:fit:700/1*6n4HDzKZFBofmzS8Nncdtw.png">
            <a:extLst>
              <a:ext uri="{FF2B5EF4-FFF2-40B4-BE49-F238E27FC236}">
                <a16:creationId xmlns:a16="http://schemas.microsoft.com/office/drawing/2014/main" id="{90F12A34-1EE1-441E-9422-7D50813FD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552450"/>
            <a:ext cx="666750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0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038C-6FCC-4503-AAD3-9AE5C0B71A75}"/>
              </a:ext>
            </a:extLst>
          </p:cNvPr>
          <p:cNvSpPr>
            <a:spLocks noGrp="1"/>
          </p:cNvSpPr>
          <p:nvPr>
            <p:ph type="title"/>
          </p:nvPr>
        </p:nvSpPr>
        <p:spPr>
          <a:xfrm>
            <a:off x="1963229" y="90170"/>
            <a:ext cx="5217541" cy="677108"/>
          </a:xfrm>
        </p:spPr>
        <p:txBody>
          <a:bodyPr/>
          <a:lstStyle/>
          <a:p>
            <a:r>
              <a:rPr lang="en-US" dirty="0"/>
              <a:t>Gaussian distribution</a:t>
            </a:r>
            <a:endParaRPr lang="en-IN" dirty="0"/>
          </a:p>
        </p:txBody>
      </p:sp>
      <p:sp>
        <p:nvSpPr>
          <p:cNvPr id="3" name="Text Placeholder 2">
            <a:extLst>
              <a:ext uri="{FF2B5EF4-FFF2-40B4-BE49-F238E27FC236}">
                <a16:creationId xmlns:a16="http://schemas.microsoft.com/office/drawing/2014/main" id="{3A773F5D-45BF-4E64-A2B7-6BE74DA23288}"/>
              </a:ext>
            </a:extLst>
          </p:cNvPr>
          <p:cNvSpPr>
            <a:spLocks noGrp="1"/>
          </p:cNvSpPr>
          <p:nvPr>
            <p:ph type="body" idx="1"/>
          </p:nvPr>
        </p:nvSpPr>
        <p:spPr>
          <a:xfrm>
            <a:off x="228600" y="1392343"/>
            <a:ext cx="8915399" cy="4308872"/>
          </a:xfrm>
        </p:spPr>
        <p:txBody>
          <a:bodyPr/>
          <a:lstStyle/>
          <a:p>
            <a:r>
              <a:rPr lang="en-US" dirty="0"/>
              <a:t>In statistics and probability, </a:t>
            </a:r>
            <a:r>
              <a:rPr lang="en-US" b="1" dirty="0"/>
              <a:t>Gaussian (normal) distribution </a:t>
            </a:r>
            <a:r>
              <a:rPr lang="en-US" dirty="0"/>
              <a:t>is a popular continuous probability distribution for any random variable.</a:t>
            </a:r>
          </a:p>
          <a:p>
            <a:endParaRPr lang="en-US" dirty="0"/>
          </a:p>
          <a:p>
            <a:endParaRPr lang="en-US" dirty="0"/>
          </a:p>
          <a:p>
            <a:r>
              <a:rPr lang="en-US" dirty="0"/>
              <a:t> It is characterized by 2 parameters (mean </a:t>
            </a:r>
            <a:r>
              <a:rPr lang="en-US" sz="3200" b="1" dirty="0"/>
              <a:t>μ</a:t>
            </a:r>
            <a:r>
              <a:rPr lang="en-US" dirty="0"/>
              <a:t> and standard deviation </a:t>
            </a:r>
            <a:r>
              <a:rPr lang="en-US" sz="3200" b="1" dirty="0"/>
              <a:t>σ</a:t>
            </a:r>
            <a:r>
              <a:rPr lang="en-US" dirty="0"/>
              <a:t>). </a:t>
            </a:r>
          </a:p>
          <a:p>
            <a:endParaRPr lang="en-US" dirty="0"/>
          </a:p>
          <a:p>
            <a:r>
              <a:rPr lang="en-US" dirty="0"/>
              <a:t>Many natural phenomena follow a normal distribution, such as the heights of people and IQ scores.</a:t>
            </a:r>
          </a:p>
          <a:p>
            <a:endParaRPr lang="en-US" dirty="0"/>
          </a:p>
          <a:p>
            <a:endParaRPr lang="en-IN" dirty="0"/>
          </a:p>
        </p:txBody>
      </p:sp>
    </p:spTree>
    <p:extLst>
      <p:ext uri="{BB962C8B-B14F-4D97-AF65-F5344CB8AC3E}">
        <p14:creationId xmlns:p14="http://schemas.microsoft.com/office/powerpoint/2010/main" val="110852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5849</TotalTime>
  <Words>1330</Words>
  <Application>Microsoft Office PowerPoint</Application>
  <PresentationFormat>On-screen Show (4:3)</PresentationFormat>
  <Paragraphs>136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KaTeX_Math</vt:lpstr>
      <vt:lpstr>Söhne</vt:lpstr>
      <vt:lpstr>source-serif-pro</vt:lpstr>
      <vt:lpstr>Office Theme</vt:lpstr>
      <vt:lpstr>Parameter Estimation using MLE  </vt:lpstr>
      <vt:lpstr>Parameter Estimation</vt:lpstr>
      <vt:lpstr> Population, Sample and Probability density function</vt:lpstr>
      <vt:lpstr>PowerPoint Presentation</vt:lpstr>
      <vt:lpstr>PowerPoint Presentation</vt:lpstr>
      <vt:lpstr>PowerPoint Presentation</vt:lpstr>
      <vt:lpstr>PowerPoint Presentation</vt:lpstr>
      <vt:lpstr>PowerPoint Presentation</vt:lpstr>
      <vt:lpstr>Gaussian distribution</vt:lpstr>
      <vt:lpstr>PowerPoint Presentation</vt:lpstr>
      <vt:lpstr>MLE</vt:lpstr>
      <vt:lpstr>Maximum Likelihood (ML) Estimation </vt:lpstr>
      <vt:lpstr>PowerPoint Presentation</vt:lpstr>
      <vt:lpstr>PowerPoint Presentation</vt:lpstr>
      <vt:lpstr>Maximum Likelihood estimation (MLE)</vt:lpstr>
      <vt:lpstr>Mean Squared Error (MSE)</vt:lpstr>
      <vt:lpstr>Connection between MLE &amp; MSE</vt:lpstr>
      <vt:lpstr>MLE &amp; MSE</vt:lpstr>
      <vt:lpstr>MLE &amp; MSE</vt:lpstr>
      <vt:lpstr>PowerPoint Presentation</vt:lpstr>
      <vt:lpstr>MLE for optimizing GD in  Linear Regression solver</vt:lpstr>
      <vt:lpstr>Python Code for Linear Regression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48</cp:revision>
  <dcterms:created xsi:type="dcterms:W3CDTF">2024-01-08T17:17:21Z</dcterms:created>
  <dcterms:modified xsi:type="dcterms:W3CDTF">2024-08-19T11:20:45Z</dcterms:modified>
</cp:coreProperties>
</file>