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493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A441E-F182-4CDA-BB5A-F2C9C1063D72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5F3A-845A-44D2-9B71-65D8F9B51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9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40017"/>
            <a:ext cx="4610099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20" y="981924"/>
            <a:ext cx="4458258" cy="158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3847" y="3351784"/>
            <a:ext cx="122809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FC20D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04590" y="3351784"/>
            <a:ext cx="60515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7030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007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5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slide" Target="slide5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slide" Target="slide54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" Target="slide1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8.xml"/><Relationship Id="rId4" Type="http://schemas.openxmlformats.org/officeDocument/2006/relationships/image" Target="../media/image5.png"/><Relationship Id="rId9" Type="http://schemas.openxmlformats.org/officeDocument/2006/relationships/slide" Target="slide5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5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4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5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743" y="986916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7743" y="1031344"/>
            <a:ext cx="4483735" cy="347980"/>
            <a:chOff x="87743" y="1031344"/>
            <a:chExt cx="4483735" cy="347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7764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64945"/>
              <a:ext cx="4381715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1037475"/>
              <a:ext cx="50749" cy="2401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031344"/>
              <a:ext cx="4432935" cy="297180"/>
            </a:xfrm>
            <a:custGeom>
              <a:avLst/>
              <a:gdLst/>
              <a:ahLst/>
              <a:cxnLst/>
              <a:rect l="l" t="t" r="r" b="b"/>
              <a:pathLst>
                <a:path w="4432935" h="297180">
                  <a:moveTo>
                    <a:pt x="4432566" y="0"/>
                  </a:moveTo>
                  <a:lnTo>
                    <a:pt x="0" y="0"/>
                  </a:lnTo>
                  <a:lnTo>
                    <a:pt x="0" y="246300"/>
                  </a:lnTo>
                  <a:lnTo>
                    <a:pt x="4008" y="266025"/>
                  </a:lnTo>
                  <a:lnTo>
                    <a:pt x="14922" y="282178"/>
                  </a:lnTo>
                  <a:lnTo>
                    <a:pt x="31075" y="293092"/>
                  </a:lnTo>
                  <a:lnTo>
                    <a:pt x="50800" y="297101"/>
                  </a:lnTo>
                  <a:lnTo>
                    <a:pt x="4381765" y="297101"/>
                  </a:lnTo>
                  <a:lnTo>
                    <a:pt x="4401490" y="293092"/>
                  </a:lnTo>
                  <a:lnTo>
                    <a:pt x="4417643" y="282178"/>
                  </a:lnTo>
                  <a:lnTo>
                    <a:pt x="4428558" y="266025"/>
                  </a:lnTo>
                  <a:lnTo>
                    <a:pt x="4432566" y="2463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1075581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221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10628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10501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20310" y="10374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48091" y="1038705"/>
            <a:ext cx="1111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35"/>
              </a:spcBef>
            </a:pPr>
            <a:r>
              <a:rPr sz="1400" b="1" spc="45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1400" b="1" spc="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5" dirty="0" smtClean="0">
                <a:solidFill>
                  <a:srgbClr val="3333B2"/>
                </a:solidFill>
                <a:latin typeface="Arial"/>
                <a:cs typeface="Arial"/>
              </a:rPr>
              <a:t>Models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0" name="object 20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Structural</a:t>
            </a:r>
            <a:r>
              <a:rPr spc="5" dirty="0"/>
              <a:t> </a:t>
            </a:r>
            <a:r>
              <a:rPr spc="-35" dirty="0"/>
              <a:t>Constraints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633" y="671506"/>
            <a:ext cx="2812851" cy="23002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8895" y="131448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8895" y="171303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8895" y="2111591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03651" y="1073518"/>
            <a:ext cx="1297305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800" b="1" spc="-25" dirty="0">
                <a:latin typeface="Arial"/>
                <a:cs typeface="Arial"/>
              </a:rPr>
              <a:t>Organizational</a:t>
            </a:r>
            <a:r>
              <a:rPr sz="800" b="1" spc="50" dirty="0">
                <a:latin typeface="Arial"/>
                <a:cs typeface="Arial"/>
              </a:rPr>
              <a:t> </a:t>
            </a:r>
            <a:r>
              <a:rPr sz="800" b="1" spc="-30" dirty="0">
                <a:latin typeface="Arial"/>
                <a:cs typeface="Arial"/>
              </a:rPr>
              <a:t>Rule:</a:t>
            </a:r>
            <a:endParaRPr sz="800">
              <a:latin typeface="Arial"/>
              <a:cs typeface="Arial"/>
            </a:endParaRPr>
          </a:p>
          <a:p>
            <a:pPr marL="289560" marR="48895">
              <a:lnSpc>
                <a:spcPts val="950"/>
              </a:lnSpc>
              <a:spcBef>
                <a:spcPts val="325"/>
              </a:spcBef>
            </a:pPr>
            <a:r>
              <a:rPr sz="800" spc="-25" dirty="0">
                <a:latin typeface="Microsoft Sans Serif"/>
                <a:cs typeface="Microsoft Sans Serif"/>
              </a:rPr>
              <a:t>Each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employee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works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particular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department</a:t>
            </a:r>
            <a:endParaRPr sz="800">
              <a:latin typeface="Microsoft Sans Serif"/>
              <a:cs typeface="Microsoft Sans Serif"/>
            </a:endParaRPr>
          </a:p>
          <a:p>
            <a:pPr marL="289560" marR="73660">
              <a:lnSpc>
                <a:spcPts val="950"/>
              </a:lnSpc>
              <a:spcBef>
                <a:spcPts val="290"/>
              </a:spcBef>
            </a:pPr>
            <a:r>
              <a:rPr sz="800" dirty="0">
                <a:latin typeface="Microsoft Sans Serif"/>
                <a:cs typeface="Microsoft Sans Serif"/>
              </a:rPr>
              <a:t>Many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work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single 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department</a:t>
            </a:r>
            <a:endParaRPr sz="800">
              <a:latin typeface="Microsoft Sans Serif"/>
              <a:cs typeface="Microsoft Sans Serif"/>
            </a:endParaRPr>
          </a:p>
          <a:p>
            <a:pPr marL="289560" marR="5080">
              <a:lnSpc>
                <a:spcPts val="950"/>
              </a:lnSpc>
              <a:spcBef>
                <a:spcPts val="285"/>
              </a:spcBef>
            </a:pPr>
            <a:r>
              <a:rPr sz="800" spc="-10" dirty="0">
                <a:latin typeface="Microsoft Sans Serif"/>
                <a:cs typeface="Microsoft Sans Serif"/>
              </a:rPr>
              <a:t>There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 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departments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no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employees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work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1192" y="3102216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1296" y="3222409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844" y="2990823"/>
            <a:ext cx="3216910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20" dirty="0">
                <a:latin typeface="Arial"/>
                <a:cs typeface="Arial"/>
              </a:rPr>
              <a:t>Participation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of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EMPLOYEE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35" dirty="0">
                <a:latin typeface="Arial"/>
                <a:cs typeface="Arial"/>
              </a:rPr>
              <a:t>in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WORKS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spc="-15" dirty="0">
                <a:latin typeface="Arial"/>
                <a:cs typeface="Arial"/>
              </a:rPr>
              <a:t>FOR: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Max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1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Min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b="1" spc="-20" dirty="0">
                <a:latin typeface="Arial"/>
                <a:cs typeface="Arial"/>
              </a:rPr>
              <a:t>Participation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of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30" dirty="0">
                <a:latin typeface="Arial"/>
                <a:cs typeface="Arial"/>
              </a:rPr>
              <a:t>DEPARTMENT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35" dirty="0">
                <a:latin typeface="Arial"/>
                <a:cs typeface="Arial"/>
              </a:rPr>
              <a:t>in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dirty="0">
                <a:latin typeface="Arial"/>
                <a:cs typeface="Arial"/>
              </a:rPr>
              <a:t>WORKS</a:t>
            </a:r>
            <a:r>
              <a:rPr sz="800" b="1" spc="9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FOR: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Max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Min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0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Structural</a:t>
            </a:r>
            <a:r>
              <a:rPr spc="5" dirty="0"/>
              <a:t> </a:t>
            </a:r>
            <a:r>
              <a:rPr spc="-35" dirty="0"/>
              <a:t>Constraints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750" y="771710"/>
            <a:ext cx="2674331" cy="47601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0942" y="1253996"/>
            <a:ext cx="265874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 marR="5080" indent="-153035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Ratio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representation: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cardinality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entities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written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distance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from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them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(looks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like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swapped)!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750" y="1552036"/>
            <a:ext cx="2674331" cy="47601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645" y="2034322"/>
            <a:ext cx="283146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43585" marR="5080" indent="-731520">
              <a:lnSpc>
                <a:spcPts val="950"/>
              </a:lnSpc>
              <a:spcBef>
                <a:spcPts val="135"/>
              </a:spcBef>
            </a:pPr>
            <a:r>
              <a:rPr sz="800" spc="15" dirty="0">
                <a:latin typeface="Microsoft Sans Serif"/>
                <a:cs typeface="Microsoft Sans Serif"/>
              </a:rPr>
              <a:t>Min-Max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Representation: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Provides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information!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Possible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draw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spc="-10" dirty="0">
                <a:latin typeface="Microsoft Sans Serif"/>
                <a:cs typeface="Microsoft Sans Serif"/>
              </a:rPr>
              <a:t>-ary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relationship.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750" y="2300772"/>
            <a:ext cx="2674331" cy="71801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59704" y="720908"/>
            <a:ext cx="1155592" cy="22649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20" dirty="0">
                <a:solidFill>
                  <a:srgbClr val="3333B2"/>
                </a:solidFill>
                <a:latin typeface="Tahoma"/>
                <a:cs typeface="Tahoma"/>
              </a:rPr>
              <a:t>Structural</a:t>
            </a:r>
            <a:r>
              <a:rPr sz="1400" spc="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Constraints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907" y="669172"/>
            <a:ext cx="3248160" cy="230877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00250" y="2984219"/>
            <a:ext cx="100774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Microsoft Sans Serif"/>
                <a:cs typeface="Microsoft Sans Serif"/>
              </a:rPr>
              <a:t>We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won’t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learn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these!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Structural</a:t>
            </a:r>
            <a:r>
              <a:rPr spc="5" dirty="0"/>
              <a:t> </a:t>
            </a:r>
            <a:r>
              <a:rPr spc="-35" dirty="0"/>
              <a:t>Constraints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775" y="709699"/>
            <a:ext cx="2337582" cy="23820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9291" y="665772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831134" y="619644"/>
            <a:ext cx="1697989" cy="2626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40" dirty="0">
                <a:latin typeface="Calibri"/>
                <a:cs typeface="Calibri"/>
              </a:rPr>
              <a:t>Medicine </a:t>
            </a:r>
            <a:r>
              <a:rPr sz="800" spc="-10" dirty="0">
                <a:latin typeface="Microsoft Sans Serif"/>
                <a:cs typeface="Microsoft Sans Serif"/>
              </a:rPr>
              <a:t>participates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totally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Calibri"/>
                <a:cs typeface="Calibri"/>
              </a:rPr>
              <a:t>Produce</a:t>
            </a:r>
            <a:r>
              <a:rPr sz="800" spc="8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relationship,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meaning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medicine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can’t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exist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unless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Produced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laboratory.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 contrast,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laboratory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exist</a:t>
            </a:r>
            <a:r>
              <a:rPr sz="800" spc="18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without 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producing </a:t>
            </a:r>
            <a:r>
              <a:rPr sz="800" spc="-20" dirty="0">
                <a:latin typeface="Microsoft Sans Serif"/>
                <a:cs typeface="Microsoft Sans Serif"/>
              </a:rPr>
              <a:t>any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medicine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- 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65" dirty="0">
                <a:latin typeface="Calibri"/>
                <a:cs typeface="Calibri"/>
              </a:rPr>
              <a:t>Laboratory </a:t>
            </a:r>
            <a:r>
              <a:rPr sz="800" spc="-5" dirty="0">
                <a:latin typeface="Microsoft Sans Serif"/>
                <a:cs typeface="Microsoft Sans Serif"/>
              </a:rPr>
              <a:t>participates</a:t>
            </a:r>
            <a:r>
              <a:rPr sz="800" dirty="0">
                <a:latin typeface="Microsoft Sans Serif"/>
                <a:cs typeface="Microsoft Sans Serif"/>
              </a:rPr>
              <a:t> partially</a:t>
            </a:r>
            <a:r>
              <a:rPr sz="800" spc="5" dirty="0">
                <a:latin typeface="Microsoft Sans Serif"/>
                <a:cs typeface="Microsoft Sans Serif"/>
              </a:rPr>
              <a:t> in 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Calibri"/>
                <a:cs typeface="Calibri"/>
              </a:rPr>
              <a:t>Produce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relationsip.</a:t>
            </a:r>
            <a:endParaRPr sz="800">
              <a:latin typeface="Microsoft Sans Serif"/>
              <a:cs typeface="Microsoft Sans Serif"/>
            </a:endParaRPr>
          </a:p>
          <a:p>
            <a:pPr marL="12700" marR="64769">
              <a:lnSpc>
                <a:spcPts val="950"/>
              </a:lnSpc>
              <a:spcBef>
                <a:spcPts val="270"/>
              </a:spcBef>
            </a:pP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85" dirty="0">
                <a:latin typeface="Calibri"/>
                <a:cs typeface="Calibri"/>
              </a:rPr>
              <a:t>Patient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Calibri"/>
                <a:cs typeface="Calibri"/>
              </a:rPr>
              <a:t>Purchase </a:t>
            </a:r>
            <a:r>
              <a:rPr sz="800" spc="40" dirty="0">
                <a:latin typeface="Calibri"/>
                <a:cs typeface="Calibri"/>
              </a:rPr>
              <a:t>Medicine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without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85" dirty="0">
                <a:latin typeface="Calibri"/>
                <a:cs typeface="Calibri"/>
              </a:rPr>
              <a:t>Prescription</a:t>
            </a:r>
            <a:r>
              <a:rPr sz="800" spc="85" dirty="0">
                <a:latin typeface="Microsoft Sans Serif"/>
                <a:cs typeface="Microsoft Sans Serif"/>
              </a:rPr>
              <a:t>. </a:t>
            </a:r>
            <a:r>
              <a:rPr sz="800" spc="30" dirty="0">
                <a:latin typeface="Microsoft Sans Serif"/>
                <a:cs typeface="Microsoft Sans Serif"/>
              </a:rPr>
              <a:t>A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Calibri"/>
                <a:cs typeface="Calibri"/>
              </a:rPr>
              <a:t>Purchase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can’t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exist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without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85" dirty="0">
                <a:latin typeface="Calibri"/>
                <a:cs typeface="Calibri"/>
              </a:rPr>
              <a:t>Patient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Calibri"/>
                <a:cs typeface="Calibri"/>
              </a:rPr>
              <a:t>Medicine</a:t>
            </a:r>
            <a:r>
              <a:rPr sz="800" spc="40" dirty="0">
                <a:latin typeface="Microsoft Sans Serif"/>
                <a:cs typeface="Microsoft Sans Serif"/>
              </a:rPr>
              <a:t>, </a:t>
            </a:r>
            <a:r>
              <a:rPr sz="800" spc="20" dirty="0">
                <a:latin typeface="Microsoft Sans Serif"/>
                <a:cs typeface="Microsoft Sans Serif"/>
              </a:rPr>
              <a:t>but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95" dirty="0">
                <a:latin typeface="Calibri"/>
                <a:cs typeface="Calibri"/>
              </a:rPr>
              <a:t>Prescription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optional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Calibri"/>
                <a:cs typeface="Calibri"/>
              </a:rPr>
              <a:t>Purchase</a:t>
            </a:r>
            <a:r>
              <a:rPr sz="800" spc="95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relationship.</a:t>
            </a:r>
            <a:endParaRPr sz="800">
              <a:latin typeface="Microsoft Sans Serif"/>
              <a:cs typeface="Microsoft Sans Serif"/>
            </a:endParaRPr>
          </a:p>
          <a:p>
            <a:pPr marL="12700" marR="7620">
              <a:lnSpc>
                <a:spcPts val="950"/>
              </a:lnSpc>
              <a:spcBef>
                <a:spcPts val="280"/>
              </a:spcBef>
            </a:pP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95" dirty="0">
                <a:latin typeface="Calibri"/>
                <a:cs typeface="Calibri"/>
              </a:rPr>
              <a:t>Prescription </a:t>
            </a:r>
            <a:r>
              <a:rPr sz="800" spc="-10" dirty="0">
                <a:latin typeface="Microsoft Sans Serif"/>
                <a:cs typeface="Microsoft Sans Serif"/>
              </a:rPr>
              <a:t>contains </a:t>
            </a:r>
            <a:r>
              <a:rPr sz="800" spc="70" dirty="0">
                <a:latin typeface="Calibri"/>
                <a:cs typeface="Calibri"/>
              </a:rPr>
              <a:t>LineItems </a:t>
            </a:r>
            <a:r>
              <a:rPr sz="800" spc="-17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identified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Prescription’s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</a:t>
            </a:r>
            <a:r>
              <a:rPr sz="800" spc="30" dirty="0">
                <a:latin typeface="Calibri"/>
                <a:cs typeface="Calibri"/>
              </a:rPr>
              <a:t>ID</a:t>
            </a:r>
            <a:r>
              <a:rPr sz="800" spc="30" dirty="0">
                <a:latin typeface="Microsoft Sans Serif"/>
                <a:cs typeface="Microsoft Sans Serif"/>
              </a:rPr>
              <a:t>)and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line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190" dirty="0">
                <a:latin typeface="Microsoft Sans Serif"/>
                <a:cs typeface="Microsoft Sans Serif"/>
              </a:rPr>
              <a:t> </a:t>
            </a:r>
            <a:r>
              <a:rPr sz="800" spc="70" dirty="0">
                <a:latin typeface="Microsoft Sans Serif"/>
                <a:cs typeface="Microsoft Sans Serif"/>
              </a:rPr>
              <a:t>(</a:t>
            </a:r>
            <a:r>
              <a:rPr sz="800" spc="70" dirty="0">
                <a:latin typeface="Calibri"/>
                <a:cs typeface="Calibri"/>
              </a:rPr>
              <a:t>Line#</a:t>
            </a:r>
            <a:r>
              <a:rPr sz="800" spc="70" dirty="0">
                <a:latin typeface="Microsoft Sans Serif"/>
                <a:cs typeface="Microsoft Sans Serif"/>
              </a:rPr>
              <a:t>) </a:t>
            </a:r>
            <a:r>
              <a:rPr sz="800" dirty="0">
                <a:latin typeface="Microsoft Sans Serif"/>
                <a:cs typeface="Microsoft Sans Serif"/>
              </a:rPr>
              <a:t>together,</a:t>
            </a:r>
            <a:r>
              <a:rPr sz="800" spc="21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 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75" dirty="0">
                <a:latin typeface="Calibri"/>
                <a:cs typeface="Calibri"/>
              </a:rPr>
              <a:t>Line# </a:t>
            </a:r>
            <a:r>
              <a:rPr sz="800" spc="-20" dirty="0">
                <a:latin typeface="Microsoft Sans Serif"/>
                <a:cs typeface="Microsoft Sans Serif"/>
              </a:rPr>
              <a:t>only.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 other </a:t>
            </a:r>
            <a:r>
              <a:rPr sz="800" spc="-25" dirty="0">
                <a:latin typeface="Microsoft Sans Serif"/>
                <a:cs typeface="Microsoft Sans Serif"/>
              </a:rPr>
              <a:t>words,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70" dirty="0">
                <a:latin typeface="Calibri"/>
                <a:cs typeface="Calibri"/>
              </a:rPr>
              <a:t>LineItems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composite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105" dirty="0">
                <a:latin typeface="Microsoft Sans Serif"/>
                <a:cs typeface="Microsoft Sans Serif"/>
              </a:rPr>
              <a:t>(</a:t>
            </a:r>
            <a:r>
              <a:rPr sz="800" spc="105" dirty="0">
                <a:latin typeface="Calibri"/>
                <a:cs typeface="Calibri"/>
              </a:rPr>
              <a:t>ID,</a:t>
            </a:r>
            <a:r>
              <a:rPr sz="800" spc="235" dirty="0">
                <a:latin typeface="Calibri"/>
                <a:cs typeface="Calibri"/>
              </a:rPr>
              <a:t> </a:t>
            </a:r>
            <a:r>
              <a:rPr sz="800" spc="65" dirty="0">
                <a:latin typeface="Calibri"/>
                <a:cs typeface="Calibri"/>
              </a:rPr>
              <a:t>Line#</a:t>
            </a:r>
            <a:r>
              <a:rPr sz="800" spc="65" dirty="0">
                <a:latin typeface="Microsoft Sans Serif"/>
                <a:cs typeface="Microsoft Sans Serif"/>
              </a:rPr>
              <a:t>).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9291" y="166531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9291" y="2424468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0" dirty="0"/>
              <a:t>Types</a:t>
            </a:r>
            <a:r>
              <a:rPr spc="10" dirty="0"/>
              <a:t> </a:t>
            </a:r>
            <a:r>
              <a:rPr spc="-40" dirty="0"/>
              <a:t>of</a:t>
            </a:r>
            <a:r>
              <a:rPr spc="15" dirty="0"/>
              <a:t> </a:t>
            </a:r>
            <a:r>
              <a:rPr spc="-5" dirty="0"/>
              <a:t>Entity</a:t>
            </a:r>
            <a:r>
              <a:rPr spc="10" dirty="0"/>
              <a:t> </a:t>
            </a:r>
            <a:r>
              <a:rPr spc="-45" dirty="0"/>
              <a:t>Sets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65212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1182408"/>
            <a:ext cx="4079875" cy="11328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800" b="1" spc="-25" dirty="0">
                <a:latin typeface="Arial"/>
                <a:cs typeface="Arial"/>
              </a:rPr>
              <a:t>Strong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Entity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15" dirty="0">
                <a:latin typeface="Arial"/>
                <a:cs typeface="Arial"/>
              </a:rPr>
              <a:t>Set:</a:t>
            </a:r>
            <a:r>
              <a:rPr sz="800" b="1" spc="160" dirty="0">
                <a:latin typeface="Arial"/>
                <a:cs typeface="Arial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has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primary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termed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strong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set.</a:t>
            </a:r>
            <a:endParaRPr sz="800">
              <a:latin typeface="Microsoft Sans Serif"/>
              <a:cs typeface="Microsoft Sans Serif"/>
            </a:endParaRPr>
          </a:p>
          <a:p>
            <a:pPr marL="12700" marR="61594">
              <a:lnSpc>
                <a:spcPts val="950"/>
              </a:lnSpc>
              <a:spcBef>
                <a:spcPts val="325"/>
              </a:spcBef>
            </a:pPr>
            <a:r>
              <a:rPr sz="800" b="1" spc="-10" dirty="0">
                <a:latin typeface="Arial"/>
                <a:cs typeface="Arial"/>
              </a:rPr>
              <a:t>Weak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Entity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15" dirty="0">
                <a:latin typeface="Arial"/>
                <a:cs typeface="Arial"/>
              </a:rPr>
              <a:t>Set:</a:t>
            </a:r>
            <a:r>
              <a:rPr sz="800" b="1" spc="165" dirty="0">
                <a:latin typeface="Arial"/>
                <a:cs typeface="Arial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does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sufficient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primary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termed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weak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set.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 marL="12700" marR="68580">
              <a:lnSpc>
                <a:spcPts val="950"/>
              </a:lnSpc>
            </a:pPr>
            <a:r>
              <a:rPr sz="800" spc="-20" dirty="0">
                <a:latin typeface="Microsoft Sans Serif"/>
                <a:cs typeface="Microsoft Sans Serif"/>
              </a:rPr>
              <a:t>Every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weak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must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associated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identifying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entity,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i.e.,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said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existence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dependent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identifying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set.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  <a:spcBef>
                <a:spcPts val="250"/>
              </a:spcBef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associating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weak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identifying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b="1" spc="-25" dirty="0">
                <a:latin typeface="Arial"/>
                <a:cs typeface="Arial"/>
              </a:rPr>
              <a:t>identifying</a:t>
            </a:r>
            <a:r>
              <a:rPr sz="800" b="1" spc="40" dirty="0">
                <a:latin typeface="Arial"/>
                <a:cs typeface="Arial"/>
              </a:rPr>
              <a:t> </a:t>
            </a:r>
            <a:r>
              <a:rPr sz="800" b="1" spc="-30" dirty="0">
                <a:latin typeface="Arial"/>
                <a:cs typeface="Arial"/>
              </a:rPr>
              <a:t>relationship</a:t>
            </a:r>
            <a:r>
              <a:rPr sz="800" spc="-30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423378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81560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93963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Entity</a:t>
            </a:r>
            <a:r>
              <a:rPr spc="-10" dirty="0"/>
              <a:t> </a:t>
            </a:r>
            <a:r>
              <a:rPr spc="-45" dirty="0"/>
              <a:t>Sets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44675"/>
            <a:ext cx="4250690" cy="988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used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represent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supporting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many-one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relationships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weak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entity-relationship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diagram?</a:t>
            </a:r>
            <a:endParaRPr sz="800">
              <a:latin typeface="Microsoft Sans Serif"/>
              <a:cs typeface="Microsoft Sans Serif"/>
            </a:endParaRPr>
          </a:p>
          <a:p>
            <a:pPr marL="183515" indent="-171450">
              <a:lnSpc>
                <a:spcPts val="905"/>
              </a:lnSpc>
              <a:buAutoNum type="alphaLcParenBoth"/>
              <a:tabLst>
                <a:tab pos="184150" algn="l"/>
              </a:tabLst>
            </a:pPr>
            <a:r>
              <a:rPr sz="800" spc="-15" dirty="0">
                <a:latin typeface="Microsoft Sans Serif"/>
                <a:cs typeface="Microsoft Sans Serif"/>
              </a:rPr>
              <a:t>Diamonds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double/bold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border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44"/>
              </a:lnSpc>
              <a:buAutoNum type="alphaLcParenBoth"/>
              <a:tabLst>
                <a:tab pos="18796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Rectangles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double/bold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border</a:t>
            </a:r>
            <a:endParaRPr sz="800">
              <a:latin typeface="Microsoft Sans Serif"/>
              <a:cs typeface="Microsoft Sans Serif"/>
            </a:endParaRPr>
          </a:p>
          <a:p>
            <a:pPr marL="179705" indent="-167640">
              <a:lnSpc>
                <a:spcPts val="944"/>
              </a:lnSpc>
              <a:buAutoNum type="alphaLcParenBoth"/>
              <a:tabLst>
                <a:tab pos="18034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Ovals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double/bold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border</a:t>
            </a:r>
            <a:endParaRPr sz="800">
              <a:latin typeface="Microsoft Sans Serif"/>
              <a:cs typeface="Microsoft Sans Serif"/>
            </a:endParaRPr>
          </a:p>
          <a:p>
            <a:pPr marL="12700" marR="2256155">
              <a:lnSpc>
                <a:spcPts val="950"/>
              </a:lnSpc>
              <a:spcBef>
                <a:spcPts val="35"/>
              </a:spcBef>
              <a:buAutoNum type="alphaLcParenBoth"/>
              <a:tabLst>
                <a:tab pos="18796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Ovals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contain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underlined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identifiers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2020]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Microsoft Sans Serif"/>
                <a:cs typeface="Microsoft Sans Serif"/>
              </a:rPr>
              <a:t>ANSWER: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(a)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Recursive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Relationship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1546" y="1135817"/>
            <a:ext cx="1704921" cy="12622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Recursive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Relationship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041" y="924555"/>
            <a:ext cx="4319442" cy="185226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Recursive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Relationship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041" y="924555"/>
            <a:ext cx="4319442" cy="185226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Recursive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Relationship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790" y="928305"/>
            <a:ext cx="4214456" cy="184851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19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Outline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62" y="1083373"/>
            <a:ext cx="160096" cy="160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124" y="1092592"/>
            <a:ext cx="7677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7" baseline="6944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r>
              <a:rPr sz="1200" spc="307" baseline="6944" dirty="0">
                <a:solidFill>
                  <a:srgbClr val="EAEAF7"/>
                </a:solidFill>
                <a:latin typeface="Microsoft Sans Serif"/>
                <a:cs typeface="Microsoft Sans Serif"/>
              </a:rPr>
              <a:t>  </a:t>
            </a:r>
            <a:r>
              <a:rPr sz="800" spc="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Data</a:t>
            </a:r>
            <a:r>
              <a:rPr sz="800" spc="6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8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Models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62" y="1511223"/>
            <a:ext cx="160096" cy="160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124" y="151056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554" y="1520455"/>
            <a:ext cx="1214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Attributes</a:t>
            </a:r>
            <a:r>
              <a:rPr sz="800" spc="6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800" spc="-2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and</a:t>
            </a:r>
            <a:r>
              <a:rPr sz="800" spc="6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8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Constraints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62" y="1939086"/>
            <a:ext cx="160096" cy="16009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124" y="193842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554" y="1948318"/>
            <a:ext cx="1091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Extending</a:t>
            </a:r>
            <a:r>
              <a:rPr sz="800" spc="4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8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E-R</a:t>
            </a:r>
            <a:r>
              <a:rPr sz="8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800" spc="-25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Features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62" y="2383751"/>
            <a:ext cx="160096" cy="1600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124" y="238309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554" y="2392983"/>
            <a:ext cx="15036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ER</a:t>
            </a:r>
            <a:r>
              <a:rPr sz="800" spc="5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8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Diagram</a:t>
            </a:r>
            <a:r>
              <a:rPr sz="800" spc="6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800" spc="3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to</a:t>
            </a:r>
            <a:r>
              <a:rPr sz="800" spc="6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8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Relational</a:t>
            </a:r>
            <a:r>
              <a:rPr sz="800" spc="6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80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Model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0" name="object 20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9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9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987" y="792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Extending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E-R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Features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5" dirty="0"/>
              <a:t>Extending</a:t>
            </a:r>
            <a:r>
              <a:rPr spc="-20" dirty="0"/>
              <a:t> </a:t>
            </a:r>
            <a:r>
              <a:rPr spc="15" dirty="0"/>
              <a:t>E-R</a:t>
            </a:r>
            <a:r>
              <a:rPr spc="-20" dirty="0"/>
              <a:t> </a:t>
            </a:r>
            <a:r>
              <a:rPr spc="-50" dirty="0"/>
              <a:t>Features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07300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1161172"/>
            <a:ext cx="4026535" cy="1260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42900">
              <a:lnSpc>
                <a:spcPts val="950"/>
              </a:lnSpc>
              <a:spcBef>
                <a:spcPts val="135"/>
              </a:spcBef>
            </a:pPr>
            <a:r>
              <a:rPr sz="800" b="1" spc="-30" dirty="0">
                <a:latin typeface="Arial"/>
                <a:cs typeface="Arial"/>
              </a:rPr>
              <a:t>Specialization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process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classifying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objects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into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specialized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subclasses.</a:t>
            </a:r>
            <a:endParaRPr sz="800">
              <a:latin typeface="Microsoft Sans Serif"/>
              <a:cs typeface="Microsoft Sans Serif"/>
            </a:endParaRPr>
          </a:p>
          <a:p>
            <a:pPr marL="12700" marR="114935">
              <a:lnSpc>
                <a:spcPts val="950"/>
              </a:lnSpc>
              <a:spcBef>
                <a:spcPts val="290"/>
              </a:spcBef>
            </a:pPr>
            <a:r>
              <a:rPr sz="800" b="1" spc="-25" dirty="0">
                <a:latin typeface="Arial"/>
                <a:cs typeface="Arial"/>
              </a:rPr>
              <a:t>Generalization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process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of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generalizing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several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classes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into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higher-level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abstract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class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includes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objects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all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these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classes.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b="1" spc="-30" dirty="0">
                <a:latin typeface="Arial"/>
                <a:cs typeface="Arial"/>
              </a:rPr>
              <a:t>Specialization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conceptual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refinement,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whereas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25" dirty="0">
                <a:latin typeface="Arial"/>
                <a:cs typeface="Arial"/>
              </a:rPr>
              <a:t>generalization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conceptual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synthesis.</a:t>
            </a:r>
            <a:endParaRPr sz="800">
              <a:latin typeface="Microsoft Sans Serif"/>
              <a:cs typeface="Microsoft Sans Serif"/>
            </a:endParaRPr>
          </a:p>
          <a:p>
            <a:pPr marL="12700" marR="412750">
              <a:lnSpc>
                <a:spcPts val="950"/>
              </a:lnSpc>
              <a:spcBef>
                <a:spcPts val="325"/>
              </a:spcBef>
            </a:pPr>
            <a:r>
              <a:rPr sz="800" b="1" spc="-30" dirty="0">
                <a:latin typeface="Arial"/>
                <a:cs typeface="Arial"/>
              </a:rPr>
              <a:t>Aggregation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abstraction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concept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building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composite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objects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their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component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objects.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290"/>
              </a:spcBef>
            </a:pPr>
            <a:r>
              <a:rPr sz="800" b="1" spc="-40" dirty="0">
                <a:latin typeface="Arial"/>
                <a:cs typeface="Arial"/>
              </a:rPr>
              <a:t>Association</a:t>
            </a:r>
            <a:r>
              <a:rPr sz="800" b="1" spc="-35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an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abstraction </a:t>
            </a:r>
            <a:r>
              <a:rPr sz="800" spc="-15" dirty="0">
                <a:latin typeface="Microsoft Sans Serif"/>
                <a:cs typeface="Microsoft Sans Serif"/>
              </a:rPr>
              <a:t>concept </a:t>
            </a:r>
            <a:r>
              <a:rPr sz="800" spc="-45" dirty="0">
                <a:latin typeface="Microsoft Sans Serif"/>
                <a:cs typeface="Microsoft Sans Serif"/>
              </a:rPr>
              <a:t>used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25" dirty="0">
                <a:latin typeface="Microsoft Sans Serif"/>
                <a:cs typeface="Microsoft Sans Serif"/>
              </a:rPr>
              <a:t>associate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objects </a:t>
            </a:r>
            <a:r>
              <a:rPr sz="800" spc="10" dirty="0">
                <a:latin typeface="Microsoft Sans Serif"/>
                <a:cs typeface="Microsoft Sans Serif"/>
              </a:rPr>
              <a:t>from </a:t>
            </a:r>
            <a:r>
              <a:rPr sz="800" spc="-35" dirty="0">
                <a:latin typeface="Microsoft Sans Serif"/>
                <a:cs typeface="Microsoft Sans Serif"/>
              </a:rPr>
              <a:t>several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independent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classes.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85658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64004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22170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200516"/>
            <a:ext cx="65265" cy="6526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3987" y="792"/>
            <a:ext cx="825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Extending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E-R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Features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Types</a:t>
            </a:r>
            <a:r>
              <a:rPr sz="14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sz="1400" spc="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3333B2"/>
                </a:solidFill>
                <a:latin typeface="Tahoma"/>
                <a:cs typeface="Tahoma"/>
              </a:rPr>
              <a:t>UML</a:t>
            </a:r>
            <a:r>
              <a:rPr sz="14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Diagram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626" y="651472"/>
            <a:ext cx="3464791" cy="24731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25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6525" y="928622"/>
            <a:ext cx="490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ER</a:t>
            </a:r>
            <a:r>
              <a:rPr sz="800" b="1" spc="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Model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9126" y="928622"/>
            <a:ext cx="8153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Relational</a:t>
            </a:r>
            <a:r>
              <a:rPr sz="800" b="1" spc="35" dirty="0">
                <a:latin typeface="Arial"/>
                <a:cs typeface="Arial"/>
              </a:rPr>
              <a:t> </a:t>
            </a:r>
            <a:r>
              <a:rPr sz="800" b="1" spc="-5" dirty="0">
                <a:latin typeface="Arial"/>
                <a:cs typeface="Arial"/>
              </a:rPr>
              <a:t>Model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9371" y="1094168"/>
            <a:ext cx="3189605" cy="30480"/>
            <a:chOff x="709371" y="1094168"/>
            <a:chExt cx="3189605" cy="30480"/>
          </a:xfrm>
        </p:grpSpPr>
        <p:sp>
          <p:nvSpPr>
            <p:cNvPr id="8" name="object 8"/>
            <p:cNvSpPr/>
            <p:nvPr/>
          </p:nvSpPr>
          <p:spPr>
            <a:xfrm>
              <a:off x="709371" y="1096695"/>
              <a:ext cx="3189605" cy="0"/>
            </a:xfrm>
            <a:custGeom>
              <a:avLst/>
              <a:gdLst/>
              <a:ahLst/>
              <a:cxnLst/>
              <a:rect l="l" t="t" r="r" b="b"/>
              <a:pathLst>
                <a:path w="3189604">
                  <a:moveTo>
                    <a:pt x="0" y="0"/>
                  </a:moveTo>
                  <a:lnTo>
                    <a:pt x="318926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371" y="1121994"/>
              <a:ext cx="3189605" cy="0"/>
            </a:xfrm>
            <a:custGeom>
              <a:avLst/>
              <a:gdLst/>
              <a:ahLst/>
              <a:cxnLst/>
              <a:rect l="l" t="t" r="r" b="b"/>
              <a:pathLst>
                <a:path w="3189604">
                  <a:moveTo>
                    <a:pt x="0" y="0"/>
                  </a:moveTo>
                  <a:lnTo>
                    <a:pt x="318926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26121" y="1131060"/>
            <a:ext cx="551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Microsoft Sans Serif"/>
                <a:cs typeface="Microsoft Sans Serif"/>
              </a:rPr>
              <a:t>Entity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Type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6521" y="1131060"/>
            <a:ext cx="6997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Microsoft Sans Serif"/>
                <a:cs typeface="Microsoft Sans Serif"/>
              </a:rPr>
              <a:t>Entity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9371" y="1299133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2591" y="1308200"/>
            <a:ext cx="1259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Microsoft Sans Serif"/>
                <a:cs typeface="Microsoft Sans Serif"/>
              </a:rPr>
              <a:t>1:1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1:N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2129" y="1308200"/>
            <a:ext cx="10909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(or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relation)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9371" y="1476273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0874" y="1485327"/>
            <a:ext cx="1002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5" dirty="0">
                <a:latin typeface="Microsoft Sans Serif"/>
                <a:cs typeface="Microsoft Sans Serif"/>
              </a:rPr>
              <a:t>M:N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1744" y="1485327"/>
            <a:ext cx="13315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2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keys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9371" y="1653400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7514" y="1662466"/>
            <a:ext cx="10293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Microsoft Sans Serif"/>
                <a:cs typeface="Microsoft Sans Serif"/>
              </a:rPr>
              <a:t>n-ary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0125" y="1662466"/>
            <a:ext cx="13341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keys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9371" y="1830540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35926" y="1839606"/>
            <a:ext cx="7321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latin typeface="Microsoft Sans Serif"/>
                <a:cs typeface="Microsoft Sans Serif"/>
              </a:rPr>
              <a:t>simple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4553" y="1839606"/>
            <a:ext cx="9036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9371" y="2007679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0163" y="2016733"/>
            <a:ext cx="9036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Microsoft Sans Serif"/>
                <a:cs typeface="Microsoft Sans Serif"/>
              </a:rPr>
              <a:t>composite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80800" y="2016733"/>
            <a:ext cx="12312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relation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09371" y="2184806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8146" y="2193873"/>
            <a:ext cx="9677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Microsoft Sans Serif"/>
                <a:cs typeface="Microsoft Sans Serif"/>
              </a:rPr>
              <a:t>multivalued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55925" y="2193873"/>
            <a:ext cx="1082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Microsoft Sans Serif"/>
                <a:cs typeface="Microsoft Sans Serif"/>
              </a:rPr>
              <a:t>relation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foreign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9371" y="2361946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92237" y="2371012"/>
            <a:ext cx="41973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Microsoft Sans Serif"/>
                <a:cs typeface="Microsoft Sans Serif"/>
              </a:rPr>
              <a:t>value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0052" y="2371012"/>
            <a:ext cx="353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Microsoft Sans Serif"/>
                <a:cs typeface="Microsoft Sans Serif"/>
              </a:rPr>
              <a:t>domain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9371" y="2539085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82497" y="2548139"/>
            <a:ext cx="6388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57405" y="2548139"/>
            <a:ext cx="16776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5" dirty="0">
                <a:latin typeface="Microsoft Sans Serif"/>
                <a:cs typeface="Microsoft Sans Serif"/>
              </a:rPr>
              <a:t>keys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candidate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keys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0" dirty="0">
                <a:latin typeface="Microsoft Sans Serif"/>
                <a:cs typeface="Microsoft Sans Serif"/>
              </a:rPr>
              <a:t>/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primary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keys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09371" y="2716212"/>
            <a:ext cx="3189605" cy="0"/>
          </a:xfrm>
          <a:custGeom>
            <a:avLst/>
            <a:gdLst/>
            <a:ahLst/>
            <a:cxnLst/>
            <a:rect l="l" t="t" r="r" b="b"/>
            <a:pathLst>
              <a:path w="3189604">
                <a:moveTo>
                  <a:pt x="0" y="0"/>
                </a:moveTo>
                <a:lnTo>
                  <a:pt x="318926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8" name="object 3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42" name="object 4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30" dirty="0"/>
              <a:t>Properties</a:t>
            </a:r>
            <a:r>
              <a:rPr spc="25" dirty="0"/>
              <a:t> </a:t>
            </a:r>
            <a:r>
              <a:rPr spc="-40" dirty="0"/>
              <a:t>of</a:t>
            </a:r>
            <a:r>
              <a:rPr spc="25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62875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1380045"/>
            <a:ext cx="407987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</a:pPr>
            <a:r>
              <a:rPr sz="800" spc="-10" dirty="0">
                <a:latin typeface="Microsoft Sans Serif"/>
                <a:cs typeface="Microsoft Sans Serif"/>
              </a:rPr>
              <a:t>There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no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duplicate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tuples.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7F0000"/>
                </a:solidFill>
                <a:latin typeface="Microsoft Sans Serif"/>
                <a:cs typeface="Microsoft Sans Serif"/>
              </a:rPr>
              <a:t>(Does</a:t>
            </a:r>
            <a:r>
              <a:rPr sz="800" spc="45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7F0000"/>
                </a:solidFill>
                <a:latin typeface="Microsoft Sans Serif"/>
                <a:cs typeface="Microsoft Sans Serif"/>
              </a:rPr>
              <a:t>not</a:t>
            </a:r>
            <a:r>
              <a:rPr sz="800" spc="45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7F0000"/>
                </a:solidFill>
                <a:latin typeface="Microsoft Sans Serif"/>
                <a:cs typeface="Microsoft Sans Serif"/>
              </a:rPr>
              <a:t>match</a:t>
            </a:r>
            <a:r>
              <a:rPr sz="800" spc="50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7F0000"/>
                </a:solidFill>
                <a:latin typeface="Microsoft Sans Serif"/>
                <a:cs typeface="Microsoft Sans Serif"/>
              </a:rPr>
              <a:t>your</a:t>
            </a:r>
            <a:r>
              <a:rPr sz="800" spc="45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7F0000"/>
                </a:solidFill>
                <a:latin typeface="Microsoft Sans Serif"/>
                <a:cs typeface="Microsoft Sans Serif"/>
              </a:rPr>
              <a:t>experience</a:t>
            </a:r>
            <a:r>
              <a:rPr sz="800" spc="45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7F0000"/>
                </a:solidFill>
                <a:latin typeface="Microsoft Sans Serif"/>
                <a:cs typeface="Microsoft Sans Serif"/>
              </a:rPr>
              <a:t>in</a:t>
            </a:r>
            <a:r>
              <a:rPr sz="800" spc="45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7F0000"/>
                </a:solidFill>
                <a:latin typeface="Microsoft Sans Serif"/>
                <a:cs typeface="Microsoft Sans Serif"/>
              </a:rPr>
              <a:t>your</a:t>
            </a:r>
            <a:r>
              <a:rPr sz="800" spc="50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-15" dirty="0">
                <a:solidFill>
                  <a:srgbClr val="7F0000"/>
                </a:solidFill>
                <a:latin typeface="Microsoft Sans Serif"/>
                <a:cs typeface="Microsoft Sans Serif"/>
              </a:rPr>
              <a:t>SQL</a:t>
            </a:r>
            <a:r>
              <a:rPr sz="800" spc="45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7F0000"/>
                </a:solidFill>
                <a:latin typeface="Microsoft Sans Serif"/>
                <a:cs typeface="Microsoft Sans Serif"/>
              </a:rPr>
              <a:t>lab!!</a:t>
            </a:r>
            <a:r>
              <a:rPr sz="800" spc="160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7F0000"/>
                </a:solidFill>
                <a:latin typeface="Microsoft Sans Serif"/>
                <a:cs typeface="Microsoft Sans Serif"/>
              </a:rPr>
              <a:t>Why??) </a:t>
            </a:r>
            <a:r>
              <a:rPr sz="800" spc="-195" dirty="0">
                <a:solidFill>
                  <a:srgbClr val="7F0000"/>
                </a:solidFill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Tuples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unordered.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10" dirty="0">
                <a:latin typeface="Microsoft Sans Serif"/>
                <a:cs typeface="Microsoft Sans Serif"/>
              </a:rPr>
              <a:t>Attributes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unordered.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800" spc="20" dirty="0">
                <a:latin typeface="Microsoft Sans Serif"/>
                <a:cs typeface="Microsoft Sans Serif"/>
              </a:rPr>
              <a:t>All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values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atomic.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21040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79193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937347"/>
            <a:ext cx="65265" cy="6526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6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62" y="925339"/>
            <a:ext cx="1677160" cy="6585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2264" y="1742794"/>
            <a:ext cx="600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5" dirty="0">
                <a:latin typeface="Arial"/>
                <a:cs typeface="Arial"/>
              </a:rPr>
              <a:t>EMPL</a:t>
            </a:r>
            <a:r>
              <a:rPr sz="800" b="1" spc="-5" dirty="0">
                <a:latin typeface="Arial"/>
                <a:cs typeface="Arial"/>
              </a:rPr>
              <a:t>O</a:t>
            </a:r>
            <a:r>
              <a:rPr sz="800" b="1" dirty="0">
                <a:latin typeface="Arial"/>
                <a:cs typeface="Arial"/>
              </a:rPr>
              <a:t>YEE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1859" y="1869376"/>
          <a:ext cx="1590040" cy="88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48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30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Mobile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Yu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Yu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Bin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Zhu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0294" y="1953514"/>
            <a:ext cx="363855" cy="43180"/>
            <a:chOff x="220294" y="1953514"/>
            <a:chExt cx="363855" cy="43180"/>
          </a:xfrm>
        </p:grpSpPr>
        <p:sp>
          <p:nvSpPr>
            <p:cNvPr id="9" name="object 9"/>
            <p:cNvSpPr/>
            <p:nvPr/>
          </p:nvSpPr>
          <p:spPr>
            <a:xfrm>
              <a:off x="436448" y="195604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294" y="199419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423" y="0"/>
                  </a:lnTo>
                </a:path>
              </a:pathLst>
            </a:custGeom>
            <a:ln w="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44014" y="1637727"/>
            <a:ext cx="2364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11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5" dirty="0">
                <a:solidFill>
                  <a:srgbClr val="FF0000"/>
                </a:solidFill>
                <a:latin typeface="Arial"/>
                <a:cs typeface="Arial"/>
              </a:rPr>
              <a:t>with</a:t>
            </a:r>
            <a:r>
              <a:rPr sz="11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30" dirty="0">
                <a:solidFill>
                  <a:srgbClr val="FF0000"/>
                </a:solidFill>
                <a:latin typeface="Arial"/>
                <a:cs typeface="Arial"/>
              </a:rPr>
              <a:t>multi-valued</a:t>
            </a:r>
            <a:r>
              <a:rPr sz="110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attribute!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62" y="960403"/>
            <a:ext cx="1677160" cy="6585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2264" y="1777859"/>
            <a:ext cx="600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5" dirty="0">
                <a:latin typeface="Arial"/>
                <a:cs typeface="Arial"/>
              </a:rPr>
              <a:t>EMPL</a:t>
            </a:r>
            <a:r>
              <a:rPr sz="800" b="1" spc="-5" dirty="0">
                <a:latin typeface="Arial"/>
                <a:cs typeface="Arial"/>
              </a:rPr>
              <a:t>O</a:t>
            </a:r>
            <a:r>
              <a:rPr sz="800" b="1" dirty="0">
                <a:latin typeface="Arial"/>
                <a:cs typeface="Arial"/>
              </a:rPr>
              <a:t>YEE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1859" y="1904428"/>
          <a:ext cx="1590040" cy="88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30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Mobile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Yu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Yu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Bin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Zhu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0294" y="1988566"/>
            <a:ext cx="363855" cy="43180"/>
            <a:chOff x="220294" y="1988566"/>
            <a:chExt cx="363855" cy="43180"/>
          </a:xfrm>
        </p:grpSpPr>
        <p:sp>
          <p:nvSpPr>
            <p:cNvPr id="9" name="object 9"/>
            <p:cNvSpPr/>
            <p:nvPr/>
          </p:nvSpPr>
          <p:spPr>
            <a:xfrm>
              <a:off x="436448" y="1991093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294" y="2029256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423" y="0"/>
                  </a:lnTo>
                </a:path>
              </a:pathLst>
            </a:custGeom>
            <a:ln w="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0887" y="1720677"/>
            <a:ext cx="216558" cy="28255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349731" y="755913"/>
            <a:ext cx="1115695" cy="222885"/>
            <a:chOff x="2349731" y="755913"/>
            <a:chExt cx="1115695" cy="222885"/>
          </a:xfrm>
        </p:grpSpPr>
        <p:sp>
          <p:nvSpPr>
            <p:cNvPr id="13" name="object 13"/>
            <p:cNvSpPr/>
            <p:nvPr/>
          </p:nvSpPr>
          <p:spPr>
            <a:xfrm>
              <a:off x="2379085" y="762239"/>
              <a:ext cx="1080135" cy="216535"/>
            </a:xfrm>
            <a:custGeom>
              <a:avLst/>
              <a:gdLst/>
              <a:ahLst/>
              <a:cxnLst/>
              <a:rect l="l" t="t" r="r" b="b"/>
              <a:pathLst>
                <a:path w="1080135" h="216534">
                  <a:moveTo>
                    <a:pt x="1080013" y="216004"/>
                  </a:moveTo>
                  <a:lnTo>
                    <a:pt x="1080013" y="0"/>
                  </a:lnTo>
                </a:path>
                <a:path w="1080135" h="216534">
                  <a:moveTo>
                    <a:pt x="1080013" y="0"/>
                  </a:moveTo>
                  <a:lnTo>
                    <a:pt x="0" y="0"/>
                  </a:lnTo>
                </a:path>
                <a:path w="1080135" h="216534">
                  <a:moveTo>
                    <a:pt x="0" y="0"/>
                  </a:moveTo>
                  <a:lnTo>
                    <a:pt x="0" y="17931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49731" y="919535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154186" y="1012710"/>
          <a:ext cx="1965960" cy="133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60"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sz="800" b="1" spc="-30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855"/>
                        </a:lnSpc>
                      </a:pPr>
                      <a:r>
                        <a:rPr sz="800" b="1" spc="-30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55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Mobile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448775" y="1097775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4732" y="110097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44014" y="1111045"/>
            <a:ext cx="1911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Usage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of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foreign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7F00"/>
                </a:solidFill>
                <a:latin typeface="Arial"/>
                <a:cs typeface="Arial"/>
              </a:rPr>
              <a:t>key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7F00"/>
                </a:solidFill>
                <a:latin typeface="Arial"/>
                <a:cs typeface="Arial"/>
              </a:rPr>
              <a:t>solves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problem!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154186" y="1357820"/>
          <a:ext cx="1123315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spc="-30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3195">
                        <a:lnSpc>
                          <a:spcPts val="844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0020">
                        <a:lnSpc>
                          <a:spcPts val="8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Yu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118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6839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Bin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Zhu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18">
                <a:tc>
                  <a:txBody>
                    <a:bodyPr/>
                    <a:lstStyle/>
                    <a:p>
                      <a:pPr algn="ctr">
                        <a:lnSpc>
                          <a:spcPts val="910"/>
                        </a:lnSpc>
                      </a:pPr>
                      <a:r>
                        <a:rPr sz="800" b="1" spc="-30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Mobile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136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2099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2232634" y="1441970"/>
            <a:ext cx="363855" cy="43180"/>
            <a:chOff x="2232634" y="1441970"/>
            <a:chExt cx="363855" cy="43180"/>
          </a:xfrm>
        </p:grpSpPr>
        <p:sp>
          <p:nvSpPr>
            <p:cNvPr id="21" name="object 21"/>
            <p:cNvSpPr/>
            <p:nvPr/>
          </p:nvSpPr>
          <p:spPr>
            <a:xfrm>
              <a:off x="2448775" y="1444498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2634" y="1482648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423" y="0"/>
                  </a:lnTo>
                </a:path>
              </a:pathLst>
            </a:custGeom>
            <a:ln w="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2448775" y="1969643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44014" y="2733877"/>
            <a:ext cx="1463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5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r>
              <a:rPr sz="800" b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0000"/>
                </a:solidFill>
                <a:latin typeface="Arial"/>
                <a:cs typeface="Arial"/>
              </a:rPr>
              <a:t>increases!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30" name="object 30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62" y="925339"/>
            <a:ext cx="1677160" cy="6585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2264" y="1742794"/>
            <a:ext cx="600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15" dirty="0">
                <a:latin typeface="Arial"/>
                <a:cs typeface="Arial"/>
              </a:rPr>
              <a:t>EMPL</a:t>
            </a:r>
            <a:r>
              <a:rPr sz="800" b="1" spc="-5" dirty="0">
                <a:latin typeface="Arial"/>
                <a:cs typeface="Arial"/>
              </a:rPr>
              <a:t>O</a:t>
            </a:r>
            <a:r>
              <a:rPr sz="800" b="1" dirty="0">
                <a:latin typeface="Arial"/>
                <a:cs typeface="Arial"/>
              </a:rPr>
              <a:t>YEE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1859" y="1869376"/>
          <a:ext cx="1590040" cy="888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648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3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Emp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Mobile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Yu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Yu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Bin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Zhu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36448" y="1956041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0887" y="1685625"/>
            <a:ext cx="216558" cy="282556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54186" y="1168590"/>
          <a:ext cx="2285365" cy="51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648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30" dirty="0">
                          <a:latin typeface="Arial"/>
                          <a:cs typeface="Arial"/>
                        </a:rPr>
                        <a:t>Emp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Name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Mobile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840"/>
                        </a:lnSpc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Mobile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123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De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Yu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2033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Min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Jiang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2067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135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Bin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Zhu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232634" y="1252728"/>
            <a:ext cx="363855" cy="43180"/>
            <a:chOff x="2232634" y="1252728"/>
            <a:chExt cx="363855" cy="43180"/>
          </a:xfrm>
        </p:grpSpPr>
        <p:sp>
          <p:nvSpPr>
            <p:cNvPr id="12" name="object 12"/>
            <p:cNvSpPr/>
            <p:nvPr/>
          </p:nvSpPr>
          <p:spPr>
            <a:xfrm>
              <a:off x="2448775" y="1255255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32634" y="1293406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423" y="0"/>
                  </a:lnTo>
                </a:path>
              </a:pathLst>
            </a:custGeom>
            <a:ln w="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669601" y="125525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9206" y="1255255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44014" y="1650097"/>
            <a:ext cx="2359660" cy="748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18110">
              <a:lnSpc>
                <a:spcPts val="950"/>
              </a:lnSpc>
              <a:spcBef>
                <a:spcPts val="135"/>
              </a:spcBef>
            </a:pPr>
            <a:r>
              <a:rPr sz="800" b="1" spc="-2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organization</a:t>
            </a:r>
            <a:r>
              <a:rPr sz="8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8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0000"/>
                </a:solidFill>
                <a:latin typeface="Arial"/>
                <a:cs typeface="Arial"/>
              </a:rPr>
              <a:t>care</a:t>
            </a:r>
            <a:r>
              <a:rPr sz="8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FF0000"/>
                </a:solidFill>
                <a:latin typeface="Arial"/>
                <a:cs typeface="Arial"/>
              </a:rPr>
              <a:t>third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0000"/>
                </a:solidFill>
                <a:latin typeface="Arial"/>
                <a:cs typeface="Arial"/>
              </a:rPr>
              <a:t>mobile </a:t>
            </a:r>
            <a:r>
              <a:rPr sz="800" b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FF0000"/>
                </a:solidFill>
                <a:latin typeface="Arial"/>
                <a:cs typeface="Arial"/>
              </a:rPr>
              <a:t>number.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05"/>
              </a:lnSpc>
            </a:pPr>
            <a:r>
              <a:rPr sz="800" b="1" dirty="0">
                <a:solidFill>
                  <a:srgbClr val="FF0000"/>
                </a:solidFill>
                <a:latin typeface="Arial"/>
                <a:cs typeface="Arial"/>
              </a:rPr>
              <a:t>We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50" dirty="0">
                <a:solidFill>
                  <a:srgbClr val="FF0000"/>
                </a:solidFill>
                <a:latin typeface="Arial"/>
                <a:cs typeface="Arial"/>
              </a:rPr>
              <a:t>loose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0000"/>
                </a:solidFill>
                <a:latin typeface="Arial"/>
                <a:cs typeface="Arial"/>
              </a:rPr>
              <a:t>one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FF0000"/>
                </a:solidFill>
                <a:latin typeface="Arial"/>
                <a:cs typeface="Arial"/>
              </a:rPr>
              <a:t>phone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20" dirty="0">
                <a:solidFill>
                  <a:srgbClr val="FF0000"/>
                </a:solidFill>
                <a:latin typeface="Arial"/>
                <a:cs typeface="Arial"/>
              </a:rPr>
              <a:t>(2068)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15" dirty="0">
                <a:solidFill>
                  <a:srgbClr val="FF0000"/>
                </a:solidFill>
                <a:latin typeface="Arial"/>
                <a:cs typeface="Arial"/>
              </a:rPr>
              <a:t>Min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FF0000"/>
                </a:solidFill>
                <a:latin typeface="Arial"/>
                <a:cs typeface="Arial"/>
              </a:rPr>
              <a:t>Jiang,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44"/>
              </a:lnSpc>
            </a:pPr>
            <a:r>
              <a:rPr sz="800" b="1" spc="-10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number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FF0000"/>
                </a:solidFill>
                <a:latin typeface="Arial"/>
                <a:cs typeface="Arial"/>
              </a:rPr>
              <a:t>remains</a:t>
            </a:r>
            <a:r>
              <a:rPr sz="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0000"/>
                </a:solidFill>
                <a:latin typeface="Arial"/>
                <a:cs typeface="Arial"/>
              </a:rPr>
              <a:t>same!</a:t>
            </a:r>
            <a:endParaRPr sz="800">
              <a:latin typeface="Arial"/>
              <a:cs typeface="Arial"/>
            </a:endParaRPr>
          </a:p>
          <a:p>
            <a:pPr marL="12700" marR="95885">
              <a:lnSpc>
                <a:spcPts val="950"/>
              </a:lnSpc>
              <a:spcBef>
                <a:spcPts val="35"/>
              </a:spcBef>
            </a:pPr>
            <a:r>
              <a:rPr sz="800" b="1" spc="-20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FF0000"/>
                </a:solidFill>
                <a:latin typeface="Arial"/>
                <a:cs typeface="Arial"/>
              </a:rPr>
              <a:t>might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80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suboptimal</a:t>
            </a:r>
            <a:r>
              <a:rPr sz="8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solution,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FF0000"/>
                </a:solidFill>
                <a:latin typeface="Arial"/>
                <a:cs typeface="Arial"/>
              </a:rPr>
              <a:t>but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800" b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equivalent</a:t>
            </a:r>
            <a:r>
              <a:rPr sz="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FF0000"/>
                </a:solidFill>
                <a:latin typeface="Arial"/>
                <a:cs typeface="Arial"/>
              </a:rPr>
              <a:t>one.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98" y="727743"/>
            <a:ext cx="1932890" cy="5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38" y="1456041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11" y="1582610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02082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82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82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82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2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2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082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7041" y="1518664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C</a:t>
            </a:r>
            <a:r>
              <a:rPr sz="800" b="1" spc="55" dirty="0">
                <a:latin typeface="Arial"/>
                <a:cs typeface="Arial"/>
              </a:rPr>
              <a:t>H</a:t>
            </a:r>
            <a:r>
              <a:rPr sz="800" b="1" spc="-35" dirty="0">
                <a:latin typeface="Arial"/>
                <a:cs typeface="Arial"/>
              </a:rPr>
              <a:t>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27214" y="1645247"/>
          <a:ext cx="845185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trike="sngStrike" spc="8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trike="sngStrike" spc="4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trike="sngStrike" spc="-6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trike="sngStrike" spc="3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905852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8260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977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47711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5977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7711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5977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7711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5977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711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5977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47711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88947" y="1393404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75548" y="173191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75548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75548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548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5548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5548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5548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5548" y="26087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799120" y="1519986"/>
          <a:ext cx="382905" cy="1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411280" y="268935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720008" y="0"/>
                </a:moveTo>
                <a:lnTo>
                  <a:pt x="0" y="0"/>
                </a:lnTo>
              </a:path>
            </a:pathLst>
          </a:custGeom>
          <a:ln w="12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55651" y="2683029"/>
            <a:ext cx="1433195" cy="353060"/>
            <a:chOff x="155651" y="2683029"/>
            <a:chExt cx="1433195" cy="353060"/>
          </a:xfrm>
        </p:grpSpPr>
        <p:sp>
          <p:nvSpPr>
            <p:cNvPr id="41" name="object 41"/>
            <p:cNvSpPr/>
            <p:nvPr/>
          </p:nvSpPr>
          <p:spPr>
            <a:xfrm>
              <a:off x="1159278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29924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9269" y="2689356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720008" y="0"/>
                  </a:moveTo>
                  <a:lnTo>
                    <a:pt x="0" y="0"/>
                  </a:lnTo>
                </a:path>
                <a:path w="720090" h="180339">
                  <a:moveTo>
                    <a:pt x="0" y="0"/>
                  </a:moveTo>
                  <a:lnTo>
                    <a:pt x="0" y="18000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8178" y="290795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817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8200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8178" y="303321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1280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81926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8492" y="290795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8492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532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18514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6296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86153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8492" y="303321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1883930" y="2905429"/>
            <a:ext cx="372745" cy="130810"/>
            <a:chOff x="1883930" y="2905429"/>
            <a:chExt cx="372745" cy="130810"/>
          </a:xfrm>
        </p:grpSpPr>
        <p:sp>
          <p:nvSpPr>
            <p:cNvPr id="58" name="object 58"/>
            <p:cNvSpPr/>
            <p:nvPr/>
          </p:nvSpPr>
          <p:spPr>
            <a:xfrm>
              <a:off x="1886458" y="290795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8645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54097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6458" y="303321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31274" y="1598039"/>
            <a:ext cx="16611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1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these</a:t>
            </a:r>
            <a:r>
              <a:rPr sz="11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three</a:t>
            </a:r>
            <a:r>
              <a:rPr sz="11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tables</a:t>
            </a:r>
            <a:r>
              <a:rPr sz="11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11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FF0000"/>
                </a:solidFill>
                <a:latin typeface="Arial"/>
                <a:cs typeface="Arial"/>
              </a:rPr>
              <a:t>reduced?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4" name="object 6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21399" y="2902970"/>
            <a:ext cx="2540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01712" y="2902970"/>
            <a:ext cx="62166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  <a:tabLst>
                <a:tab pos="392430" algn="l"/>
              </a:tabLst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	</a:t>
            </a:r>
            <a:r>
              <a:rPr sz="800" b="1" spc="-50" dirty="0">
                <a:latin typeface="Arial"/>
                <a:cs typeface="Arial"/>
              </a:rPr>
              <a:t>S</a:t>
            </a:r>
            <a:r>
              <a:rPr sz="800" b="1" spc="2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49665" y="2902970"/>
            <a:ext cx="2413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71" name="object 7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98" y="727743"/>
            <a:ext cx="1932890" cy="5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38" y="1456041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11" y="1582610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71957" y="166928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82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82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82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2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2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082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082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7041" y="1518664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C</a:t>
            </a:r>
            <a:r>
              <a:rPr sz="800" b="1" spc="55" dirty="0">
                <a:latin typeface="Arial"/>
                <a:cs typeface="Arial"/>
              </a:rPr>
              <a:t>H</a:t>
            </a:r>
            <a:r>
              <a:rPr sz="800" b="1" spc="-35" dirty="0">
                <a:latin typeface="Arial"/>
                <a:cs typeface="Arial"/>
              </a:rPr>
              <a:t>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27214" y="1645247"/>
          <a:ext cx="845185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trike="sngStrike" spc="8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trike="sngStrike" spc="4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trike="sngStrike" spc="-6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trike="sngStrike" spc="3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905852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8260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5977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47711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5977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7711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977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7711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5977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711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5977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7711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88947" y="1393404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46097" y="16066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75548" y="173191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548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5548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5548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5548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5548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5548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5548" y="26087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799120" y="1519986"/>
          <a:ext cx="382905" cy="1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1411280" y="268935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720008" y="0"/>
                </a:moveTo>
                <a:lnTo>
                  <a:pt x="0" y="0"/>
                </a:lnTo>
              </a:path>
            </a:pathLst>
          </a:custGeom>
          <a:ln w="12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55651" y="2683029"/>
            <a:ext cx="1433195" cy="353060"/>
            <a:chOff x="155651" y="2683029"/>
            <a:chExt cx="1433195" cy="353060"/>
          </a:xfrm>
        </p:grpSpPr>
        <p:sp>
          <p:nvSpPr>
            <p:cNvPr id="43" name="object 43"/>
            <p:cNvSpPr/>
            <p:nvPr/>
          </p:nvSpPr>
          <p:spPr>
            <a:xfrm>
              <a:off x="1159278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9924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269" y="2689356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720008" y="0"/>
                  </a:moveTo>
                  <a:lnTo>
                    <a:pt x="0" y="0"/>
                  </a:lnTo>
                </a:path>
                <a:path w="720090" h="180339">
                  <a:moveTo>
                    <a:pt x="0" y="0"/>
                  </a:moveTo>
                  <a:lnTo>
                    <a:pt x="0" y="18000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178" y="290795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817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200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8178" y="303321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1280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1926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8492" y="290795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492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532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18514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296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86153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8492" y="303321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883930" y="2905429"/>
            <a:ext cx="372745" cy="130810"/>
            <a:chOff x="1883930" y="2905429"/>
            <a:chExt cx="372745" cy="130810"/>
          </a:xfrm>
        </p:grpSpPr>
        <p:sp>
          <p:nvSpPr>
            <p:cNvPr id="60" name="object 60"/>
            <p:cNvSpPr/>
            <p:nvPr/>
          </p:nvSpPr>
          <p:spPr>
            <a:xfrm>
              <a:off x="1886458" y="290795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645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54097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6458" y="303321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2276" y="1731967"/>
            <a:ext cx="216558" cy="282556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2631274" y="966265"/>
            <a:ext cx="10483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TEACHER-TEACHES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641447" y="1092847"/>
          <a:ext cx="806450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3193910" y="1179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30918" y="13047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23361" y="13047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30918" y="14300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30918" y="15552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223361" y="15552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0918" y="16805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30918" y="18058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30918" y="19310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23361" y="19310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30918" y="20563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800627" y="903641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3810799" y="1030211"/>
          <a:ext cx="37528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0" name="object 80"/>
          <p:cNvSpPr/>
          <p:nvPr/>
        </p:nvSpPr>
        <p:spPr>
          <a:xfrm>
            <a:off x="3987228" y="12421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87228" y="13673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87228" y="149265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87228" y="161791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87228" y="17431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987228" y="18684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87228" y="19936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87228" y="211895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631274" y="2131630"/>
            <a:ext cx="1945639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spc="-15" dirty="0">
                <a:solidFill>
                  <a:srgbClr val="007F00"/>
                </a:solidFill>
                <a:latin typeface="Arial"/>
                <a:cs typeface="Arial"/>
              </a:rPr>
              <a:t>Option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007F00"/>
                </a:solidFill>
                <a:latin typeface="Arial"/>
                <a:cs typeface="Arial"/>
              </a:rPr>
              <a:t>1:</a:t>
            </a:r>
            <a:r>
              <a:rPr sz="800" b="1" spc="1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Pushing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information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of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 </a:t>
            </a:r>
            <a:r>
              <a:rPr sz="800" b="1" spc="-21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relationship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to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5" dirty="0">
                <a:solidFill>
                  <a:srgbClr val="007F00"/>
                </a:solidFill>
                <a:latin typeface="Arial"/>
                <a:cs typeface="Arial"/>
              </a:rPr>
              <a:t>TEACHER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7F00"/>
                </a:solidFill>
                <a:latin typeface="Arial"/>
                <a:cs typeface="Arial"/>
              </a:rPr>
              <a:t>side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220012" y="2416088"/>
            <a:ext cx="756285" cy="186690"/>
            <a:chOff x="3220012" y="2416088"/>
            <a:chExt cx="756285" cy="186690"/>
          </a:xfrm>
        </p:grpSpPr>
        <p:sp>
          <p:nvSpPr>
            <p:cNvPr id="90" name="object 90"/>
            <p:cNvSpPr/>
            <p:nvPr/>
          </p:nvSpPr>
          <p:spPr>
            <a:xfrm>
              <a:off x="3946347" y="2422414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16993" y="2543707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26338" y="2422414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89" h="180339">
                  <a:moveTo>
                    <a:pt x="720008" y="0"/>
                  </a:moveTo>
                  <a:lnTo>
                    <a:pt x="0" y="0"/>
                  </a:lnTo>
                </a:path>
                <a:path w="720089" h="180339">
                  <a:moveTo>
                    <a:pt x="0" y="0"/>
                  </a:moveTo>
                  <a:lnTo>
                    <a:pt x="0" y="18000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643974" y="2641003"/>
            <a:ext cx="3803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168446" y="2725140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023984" y="2641003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spc="-50" dirty="0">
                <a:latin typeface="Arial"/>
                <a:cs typeface="Arial"/>
              </a:rPr>
              <a:t>S</a:t>
            </a:r>
            <a:r>
              <a:rPr sz="800" b="1" spc="40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829087" y="2641003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631274" y="2735223"/>
            <a:ext cx="19107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Usage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of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foreign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7F00"/>
                </a:solidFill>
                <a:latin typeface="Arial"/>
                <a:cs typeface="Arial"/>
              </a:rPr>
              <a:t>key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7F00"/>
                </a:solidFill>
                <a:latin typeface="Arial"/>
                <a:cs typeface="Arial"/>
              </a:rPr>
              <a:t>solves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problem!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9" name="object 9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21399" y="2902970"/>
            <a:ext cx="2540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01712" y="2902970"/>
            <a:ext cx="62166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  <a:tabLst>
                <a:tab pos="392430" algn="l"/>
              </a:tabLst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	</a:t>
            </a:r>
            <a:r>
              <a:rPr sz="800" b="1" spc="-50" dirty="0">
                <a:latin typeface="Arial"/>
                <a:cs typeface="Arial"/>
              </a:rPr>
              <a:t>S</a:t>
            </a:r>
            <a:r>
              <a:rPr sz="800" b="1" spc="2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949665" y="2902970"/>
            <a:ext cx="2413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06" name="object 106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08" name="object 10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98" y="727743"/>
            <a:ext cx="1932890" cy="5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38" y="1456041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11" y="1582610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71957" y="166928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82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82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82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2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2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082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082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7041" y="1518664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C</a:t>
            </a:r>
            <a:r>
              <a:rPr sz="800" b="1" spc="55" dirty="0">
                <a:latin typeface="Arial"/>
                <a:cs typeface="Arial"/>
              </a:rPr>
              <a:t>H</a:t>
            </a:r>
            <a:r>
              <a:rPr sz="800" b="1" spc="-35" dirty="0">
                <a:latin typeface="Arial"/>
                <a:cs typeface="Arial"/>
              </a:rPr>
              <a:t>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27214" y="1645247"/>
          <a:ext cx="845185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trike="sngStrike" spc="8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trike="sngStrike" spc="4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trike="sngStrike" spc="-6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trike="sngStrike" spc="3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905852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8260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5977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47711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5977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7711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977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7711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5977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711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5977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7711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88947" y="1393404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46097" y="16066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75548" y="173191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548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5548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5548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5548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5548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5548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5548" y="26087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799120" y="1519986"/>
          <a:ext cx="382905" cy="1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1411280" y="268935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720008" y="0"/>
                </a:moveTo>
                <a:lnTo>
                  <a:pt x="0" y="0"/>
                </a:lnTo>
              </a:path>
            </a:pathLst>
          </a:custGeom>
          <a:ln w="12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55651" y="2683029"/>
            <a:ext cx="1433195" cy="353060"/>
            <a:chOff x="155651" y="2683029"/>
            <a:chExt cx="1433195" cy="353060"/>
          </a:xfrm>
        </p:grpSpPr>
        <p:sp>
          <p:nvSpPr>
            <p:cNvPr id="43" name="object 43"/>
            <p:cNvSpPr/>
            <p:nvPr/>
          </p:nvSpPr>
          <p:spPr>
            <a:xfrm>
              <a:off x="1159278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9924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269" y="2689356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720008" y="0"/>
                  </a:moveTo>
                  <a:lnTo>
                    <a:pt x="0" y="0"/>
                  </a:lnTo>
                </a:path>
                <a:path w="720090" h="180339">
                  <a:moveTo>
                    <a:pt x="0" y="0"/>
                  </a:moveTo>
                  <a:lnTo>
                    <a:pt x="0" y="18000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178" y="290795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817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200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8178" y="303321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1280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1926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8492" y="290795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492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532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18514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296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86153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8492" y="303321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883930" y="2905429"/>
            <a:ext cx="372745" cy="130810"/>
            <a:chOff x="1883930" y="2905429"/>
            <a:chExt cx="372745" cy="130810"/>
          </a:xfrm>
        </p:grpSpPr>
        <p:sp>
          <p:nvSpPr>
            <p:cNvPr id="60" name="object 60"/>
            <p:cNvSpPr/>
            <p:nvPr/>
          </p:nvSpPr>
          <p:spPr>
            <a:xfrm>
              <a:off x="1886458" y="290795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645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54097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6458" y="303321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2276" y="1731967"/>
            <a:ext cx="216558" cy="282556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2631274" y="966265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641447" y="1092847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2830918" y="13047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30918" y="14300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30918" y="15552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30918" y="16805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30918" y="18058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30918" y="19310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0918" y="20563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410813" y="903641"/>
            <a:ext cx="11671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40" dirty="0">
                <a:latin typeface="Arial"/>
                <a:cs typeface="Arial"/>
              </a:rPr>
              <a:t>STUDENT-</a:t>
            </a:r>
            <a:r>
              <a:rPr sz="800" b="1" spc="-35" dirty="0">
                <a:latin typeface="Arial"/>
                <a:cs typeface="Arial"/>
              </a:rPr>
              <a:t>T</a:t>
            </a:r>
            <a:r>
              <a:rPr sz="800" b="1" spc="-20" dirty="0">
                <a:latin typeface="Arial"/>
                <a:cs typeface="Arial"/>
              </a:rPr>
              <a:t>A</a:t>
            </a:r>
            <a:r>
              <a:rPr sz="800" b="1" spc="30" dirty="0">
                <a:latin typeface="Arial"/>
                <a:cs typeface="Arial"/>
              </a:rPr>
              <a:t>UGHTBY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3420986" y="1030211"/>
          <a:ext cx="79438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3967276" y="111687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97427" y="12421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97388" y="12421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97427" y="13673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97427" y="149265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97427" y="161791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97427" y="17431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97388" y="17431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97427" y="18684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97427" y="19936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97388" y="19936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97427" y="211895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631274" y="2131630"/>
            <a:ext cx="1945639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spc="-15" dirty="0">
                <a:solidFill>
                  <a:srgbClr val="007F00"/>
                </a:solidFill>
                <a:latin typeface="Arial"/>
                <a:cs typeface="Arial"/>
              </a:rPr>
              <a:t>Option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5" dirty="0">
                <a:solidFill>
                  <a:srgbClr val="007F00"/>
                </a:solidFill>
                <a:latin typeface="Arial"/>
                <a:cs typeface="Arial"/>
              </a:rPr>
              <a:t>2:</a:t>
            </a:r>
            <a:r>
              <a:rPr sz="800" b="1" spc="1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Pushing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information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of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 </a:t>
            </a:r>
            <a:r>
              <a:rPr sz="800" b="1" spc="-21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relationship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to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35" dirty="0">
                <a:solidFill>
                  <a:srgbClr val="007F00"/>
                </a:solidFill>
                <a:latin typeface="Arial"/>
                <a:cs typeface="Arial"/>
              </a:rPr>
              <a:t>STUDENT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7F00"/>
                </a:solidFill>
                <a:latin typeface="Arial"/>
                <a:cs typeface="Arial"/>
              </a:rPr>
              <a:t>side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800981" y="2416088"/>
            <a:ext cx="1296035" cy="186690"/>
            <a:chOff x="2800981" y="2416088"/>
            <a:chExt cx="1296035" cy="186690"/>
          </a:xfrm>
        </p:grpSpPr>
        <p:sp>
          <p:nvSpPr>
            <p:cNvPr id="90" name="object 90"/>
            <p:cNvSpPr/>
            <p:nvPr/>
          </p:nvSpPr>
          <p:spPr>
            <a:xfrm>
              <a:off x="2830335" y="2422414"/>
              <a:ext cx="1260475" cy="180340"/>
            </a:xfrm>
            <a:custGeom>
              <a:avLst/>
              <a:gdLst/>
              <a:ahLst/>
              <a:cxnLst/>
              <a:rect l="l" t="t" r="r" b="b"/>
              <a:pathLst>
                <a:path w="1260475" h="180339">
                  <a:moveTo>
                    <a:pt x="1260015" y="180001"/>
                  </a:moveTo>
                  <a:lnTo>
                    <a:pt x="1260015" y="0"/>
                  </a:lnTo>
                </a:path>
                <a:path w="1260475" h="180339">
                  <a:moveTo>
                    <a:pt x="1260015" y="0"/>
                  </a:moveTo>
                  <a:lnTo>
                    <a:pt x="0" y="0"/>
                  </a:lnTo>
                </a:path>
                <a:path w="1260475" h="180339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00981" y="2543707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643974" y="2641003"/>
            <a:ext cx="3803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461435" y="2641003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985907" y="272514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829087" y="2641003"/>
            <a:ext cx="3803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3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31274" y="2735223"/>
            <a:ext cx="19107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Usage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of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foreign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7F00"/>
                </a:solidFill>
                <a:latin typeface="Arial"/>
                <a:cs typeface="Arial"/>
              </a:rPr>
              <a:t>key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7F00"/>
                </a:solidFill>
                <a:latin typeface="Arial"/>
                <a:cs typeface="Arial"/>
              </a:rPr>
              <a:t>solves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problem!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8" name="object 9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221399" y="2902970"/>
            <a:ext cx="2540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01712" y="2902970"/>
            <a:ext cx="62166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  <a:tabLst>
                <a:tab pos="392430" algn="l"/>
              </a:tabLst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	</a:t>
            </a:r>
            <a:r>
              <a:rPr sz="800" b="1" spc="-50" dirty="0">
                <a:latin typeface="Arial"/>
                <a:cs typeface="Arial"/>
              </a:rPr>
              <a:t>S</a:t>
            </a:r>
            <a:r>
              <a:rPr sz="800" b="1" spc="2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49665" y="2902970"/>
            <a:ext cx="2413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05" name="object 10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29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436" y="792"/>
            <a:ext cx="4578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</a:t>
            </a:r>
            <a:r>
              <a:rPr sz="600" spc="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o</a:t>
            </a: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dels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10" dirty="0"/>
              <a:t>Data</a:t>
            </a:r>
            <a:r>
              <a:rPr spc="-35" dirty="0"/>
              <a:t> </a:t>
            </a:r>
            <a:r>
              <a:rPr spc="-25" dirty="0"/>
              <a:t>Models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06842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8518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43353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844" y="1282355"/>
            <a:ext cx="4352925" cy="862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29539">
              <a:lnSpc>
                <a:spcPts val="950"/>
              </a:lnSpc>
              <a:spcBef>
                <a:spcPts val="135"/>
              </a:spcBef>
            </a:pPr>
            <a:r>
              <a:rPr sz="800" spc="30" dirty="0">
                <a:latin typeface="Microsoft Sans Serif"/>
                <a:cs typeface="Microsoft Sans Serif"/>
              </a:rPr>
              <a:t>A </a:t>
            </a:r>
            <a:r>
              <a:rPr sz="800" spc="-10" dirty="0">
                <a:latin typeface="Microsoft Sans Serif"/>
                <a:cs typeface="Microsoft Sans Serif"/>
              </a:rPr>
              <a:t>Collection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20" dirty="0">
                <a:latin typeface="Microsoft Sans Serif"/>
                <a:cs typeface="Microsoft Sans Serif"/>
              </a:rPr>
              <a:t>concepts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used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25" dirty="0">
                <a:latin typeface="Microsoft Sans Serif"/>
                <a:cs typeface="Microsoft Sans Serif"/>
              </a:rPr>
              <a:t>describe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structure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database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(datatypes,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relationships,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constraints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data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should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adhere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to)</a:t>
            </a:r>
            <a:endParaRPr sz="800">
              <a:latin typeface="Microsoft Sans Serif"/>
              <a:cs typeface="Microsoft Sans Serif"/>
            </a:endParaRPr>
          </a:p>
          <a:p>
            <a:pPr marL="289560" marR="92710">
              <a:lnSpc>
                <a:spcPts val="950"/>
              </a:lnSpc>
              <a:spcBef>
                <a:spcPts val="290"/>
              </a:spcBef>
            </a:pPr>
            <a:r>
              <a:rPr sz="800" b="1" spc="-15" dirty="0">
                <a:latin typeface="Arial"/>
                <a:cs typeface="Arial"/>
              </a:rPr>
              <a:t>High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35" dirty="0">
                <a:latin typeface="Arial"/>
                <a:cs typeface="Arial"/>
              </a:rPr>
              <a:t>Level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10" dirty="0">
                <a:latin typeface="Arial"/>
                <a:cs typeface="Arial"/>
              </a:rPr>
              <a:t>Data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Models:</a:t>
            </a:r>
            <a:r>
              <a:rPr sz="800" b="1" spc="155" dirty="0">
                <a:latin typeface="Arial"/>
                <a:cs typeface="Arial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Entity-Relationship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(E-R)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Model,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Unified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Modeling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Language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40" dirty="0">
                <a:latin typeface="Microsoft Sans Serif"/>
                <a:cs typeface="Microsoft Sans Serif"/>
              </a:rPr>
              <a:t>(UML)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254"/>
              </a:spcBef>
            </a:pPr>
            <a:r>
              <a:rPr sz="800" b="1" spc="-30" dirty="0">
                <a:latin typeface="Arial"/>
                <a:cs typeface="Arial"/>
              </a:rPr>
              <a:t>Representational</a:t>
            </a:r>
            <a:r>
              <a:rPr sz="800" b="1" spc="80" dirty="0">
                <a:latin typeface="Arial"/>
                <a:cs typeface="Arial"/>
              </a:rPr>
              <a:t> </a:t>
            </a:r>
            <a:r>
              <a:rPr sz="800" b="1" spc="10" dirty="0">
                <a:latin typeface="Arial"/>
                <a:cs typeface="Arial"/>
              </a:rPr>
              <a:t>Data</a:t>
            </a:r>
            <a:r>
              <a:rPr sz="800" b="1" spc="8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Models:</a:t>
            </a:r>
            <a:r>
              <a:rPr sz="800" b="1" spc="170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Network,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Hierarchical,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Relational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[Edgar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F.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Codd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(1970)]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285"/>
              </a:spcBef>
            </a:pPr>
            <a:r>
              <a:rPr sz="800" b="1" spc="-40" dirty="0">
                <a:latin typeface="Arial"/>
                <a:cs typeface="Arial"/>
              </a:rPr>
              <a:t>Physical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10" dirty="0">
                <a:latin typeface="Arial"/>
                <a:cs typeface="Arial"/>
              </a:rPr>
              <a:t>Data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Models:</a:t>
            </a:r>
            <a:r>
              <a:rPr sz="800" b="1" spc="150" dirty="0">
                <a:latin typeface="Arial"/>
                <a:cs typeface="Arial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Data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structures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98" y="727743"/>
            <a:ext cx="1932890" cy="5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38" y="1456041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11" y="1582610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02082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82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82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82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2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2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082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7041" y="1456041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C</a:t>
            </a:r>
            <a:r>
              <a:rPr sz="800" b="1" spc="55" dirty="0">
                <a:latin typeface="Arial"/>
                <a:cs typeface="Arial"/>
              </a:rPr>
              <a:t>H</a:t>
            </a:r>
            <a:r>
              <a:rPr sz="800" b="1" spc="-35" dirty="0">
                <a:latin typeface="Arial"/>
                <a:cs typeface="Arial"/>
              </a:rPr>
              <a:t>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27214" y="1582610"/>
          <a:ext cx="8451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trike="sngStrike" spc="8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trike="sngStrike" spc="4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trike="sngStrike" spc="-6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trike="sngStrike" spc="3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6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905852" y="1669288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8260" y="1669288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977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47711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35977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47711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5977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7711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5977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711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5977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47711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5977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47711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88947" y="1393404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75548" y="173191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548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5548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5548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5548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5548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5548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5548" y="26087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799120" y="1519986"/>
          <a:ext cx="382905" cy="1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1411280" y="268935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720008" y="0"/>
                </a:moveTo>
                <a:lnTo>
                  <a:pt x="0" y="0"/>
                </a:lnTo>
              </a:path>
            </a:pathLst>
          </a:custGeom>
          <a:ln w="12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55651" y="2683029"/>
            <a:ext cx="1433195" cy="353060"/>
            <a:chOff x="155651" y="2683029"/>
            <a:chExt cx="1433195" cy="353060"/>
          </a:xfrm>
        </p:grpSpPr>
        <p:sp>
          <p:nvSpPr>
            <p:cNvPr id="43" name="object 43"/>
            <p:cNvSpPr/>
            <p:nvPr/>
          </p:nvSpPr>
          <p:spPr>
            <a:xfrm>
              <a:off x="1159278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9924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269" y="2689356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720008" y="0"/>
                  </a:moveTo>
                  <a:lnTo>
                    <a:pt x="0" y="0"/>
                  </a:lnTo>
                </a:path>
                <a:path w="720090" h="180339">
                  <a:moveTo>
                    <a:pt x="0" y="0"/>
                  </a:moveTo>
                  <a:lnTo>
                    <a:pt x="0" y="18000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178" y="290795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817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200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8178" y="303321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1280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1926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8492" y="290795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492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532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18514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296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86153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8492" y="303321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883930" y="2905429"/>
            <a:ext cx="372745" cy="130810"/>
            <a:chOff x="1883930" y="2905429"/>
            <a:chExt cx="372745" cy="130810"/>
          </a:xfrm>
        </p:grpSpPr>
        <p:sp>
          <p:nvSpPr>
            <p:cNvPr id="60" name="object 60"/>
            <p:cNvSpPr/>
            <p:nvPr/>
          </p:nvSpPr>
          <p:spPr>
            <a:xfrm>
              <a:off x="1886458" y="290795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645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54097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6458" y="303321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631274" y="1598039"/>
            <a:ext cx="16611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1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these</a:t>
            </a:r>
            <a:r>
              <a:rPr sz="11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three</a:t>
            </a:r>
            <a:r>
              <a:rPr sz="11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tables</a:t>
            </a:r>
            <a:r>
              <a:rPr sz="11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11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FF0000"/>
                </a:solidFill>
                <a:latin typeface="Arial"/>
                <a:cs typeface="Arial"/>
              </a:rPr>
              <a:t>reduced?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6" name="object 6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21399" y="2902970"/>
            <a:ext cx="2540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01712" y="2902970"/>
            <a:ext cx="62166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  <a:tabLst>
                <a:tab pos="392430" algn="l"/>
              </a:tabLst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	</a:t>
            </a:r>
            <a:r>
              <a:rPr sz="800" b="1" spc="-50" dirty="0">
                <a:latin typeface="Arial"/>
                <a:cs typeface="Arial"/>
              </a:rPr>
              <a:t>S</a:t>
            </a:r>
            <a:r>
              <a:rPr sz="800" b="1" spc="2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49665" y="2902970"/>
            <a:ext cx="2413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73" name="object 73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98" y="727743"/>
            <a:ext cx="1932890" cy="5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38" y="1456041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11" y="1582610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71957" y="1669288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82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82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82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2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2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082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2082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7041" y="1456041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C</a:t>
            </a:r>
            <a:r>
              <a:rPr sz="800" b="1" spc="55" dirty="0">
                <a:latin typeface="Arial"/>
                <a:cs typeface="Arial"/>
              </a:rPr>
              <a:t>H</a:t>
            </a:r>
            <a:r>
              <a:rPr sz="800" b="1" spc="-35" dirty="0">
                <a:latin typeface="Arial"/>
                <a:cs typeface="Arial"/>
              </a:rPr>
              <a:t>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27214" y="1582610"/>
          <a:ext cx="8451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trike="sngStrike" spc="8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trike="sngStrike" spc="40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trike="sngStrike" spc="-6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trike="sngStrike" spc="3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trike="sngStrike" spc="-25" dirty="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10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-6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solidFill>
                            <a:srgbClr val="007F00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905852" y="1669288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8260" y="1669288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5977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47711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35977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47711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977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7711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5977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711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5977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47711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35977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47711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88947" y="1393404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946097" y="160665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5548" y="173191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5548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5548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5548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5548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5548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75548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5548" y="26087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799120" y="1519986"/>
          <a:ext cx="382905" cy="1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1411280" y="268935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720008" y="0"/>
                </a:moveTo>
                <a:lnTo>
                  <a:pt x="0" y="0"/>
                </a:lnTo>
              </a:path>
            </a:pathLst>
          </a:custGeom>
          <a:ln w="12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155651" y="2683029"/>
            <a:ext cx="1433195" cy="353060"/>
            <a:chOff x="155651" y="2683029"/>
            <a:chExt cx="1433195" cy="353060"/>
          </a:xfrm>
        </p:grpSpPr>
        <p:sp>
          <p:nvSpPr>
            <p:cNvPr id="45" name="object 45"/>
            <p:cNvSpPr/>
            <p:nvPr/>
          </p:nvSpPr>
          <p:spPr>
            <a:xfrm>
              <a:off x="1159278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29924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269" y="2689356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720008" y="0"/>
                  </a:moveTo>
                  <a:lnTo>
                    <a:pt x="0" y="0"/>
                  </a:lnTo>
                </a:path>
                <a:path w="720090" h="180339">
                  <a:moveTo>
                    <a:pt x="0" y="0"/>
                  </a:moveTo>
                  <a:lnTo>
                    <a:pt x="0" y="18000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8178" y="290795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817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8200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8178" y="303321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11280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81926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8492" y="290795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8492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9532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18514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296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86153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8492" y="303321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883930" y="2905429"/>
            <a:ext cx="372745" cy="130810"/>
            <a:chOff x="1883930" y="2905429"/>
            <a:chExt cx="372745" cy="130810"/>
          </a:xfrm>
        </p:grpSpPr>
        <p:sp>
          <p:nvSpPr>
            <p:cNvPr id="62" name="object 62"/>
            <p:cNvSpPr/>
            <p:nvPr/>
          </p:nvSpPr>
          <p:spPr>
            <a:xfrm>
              <a:off x="1886458" y="290795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645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54097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886458" y="303321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6" name="object 6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2276" y="1731967"/>
            <a:ext cx="216558" cy="282556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2631274" y="966265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2641447" y="1092847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" name="object 69"/>
          <p:cNvSpPr/>
          <p:nvPr/>
        </p:nvSpPr>
        <p:spPr>
          <a:xfrm>
            <a:off x="2830918" y="13047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30918" y="14300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30918" y="15552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30918" y="16805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0918" y="18058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30918" y="19310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30918" y="20563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3410813" y="903641"/>
            <a:ext cx="11671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40" dirty="0">
                <a:latin typeface="Arial"/>
                <a:cs typeface="Arial"/>
              </a:rPr>
              <a:t>STUDENT-</a:t>
            </a:r>
            <a:r>
              <a:rPr sz="800" b="1" spc="-35" dirty="0">
                <a:latin typeface="Arial"/>
                <a:cs typeface="Arial"/>
              </a:rPr>
              <a:t>T</a:t>
            </a:r>
            <a:r>
              <a:rPr sz="800" b="1" spc="-20" dirty="0">
                <a:latin typeface="Arial"/>
                <a:cs typeface="Arial"/>
              </a:rPr>
              <a:t>A</a:t>
            </a:r>
            <a:r>
              <a:rPr sz="800" b="1" spc="30" dirty="0">
                <a:latin typeface="Arial"/>
                <a:cs typeface="Arial"/>
              </a:rPr>
              <a:t>UGHTBY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3420986" y="1030211"/>
          <a:ext cx="79438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8" name="object 78"/>
          <p:cNvSpPr/>
          <p:nvPr/>
        </p:nvSpPr>
        <p:spPr>
          <a:xfrm>
            <a:off x="3967276" y="1116876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97427" y="12421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97388" y="12421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597427" y="13673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97427" y="149265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97388" y="149265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597427" y="161791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97427" y="17431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97388" y="174317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97427" y="186843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597427" y="19936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997388" y="19936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597427" y="211895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631274" y="2131630"/>
            <a:ext cx="189230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Only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option:</a:t>
            </a:r>
            <a:r>
              <a:rPr sz="800" b="1" spc="1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Pushing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information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of </a:t>
            </a:r>
            <a:r>
              <a:rPr sz="800" b="1" spc="-204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relationship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to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35" dirty="0">
                <a:solidFill>
                  <a:srgbClr val="007F00"/>
                </a:solidFill>
                <a:latin typeface="Arial"/>
                <a:cs typeface="Arial"/>
              </a:rPr>
              <a:t>STUDENT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7F00"/>
                </a:solidFill>
                <a:latin typeface="Arial"/>
                <a:cs typeface="Arial"/>
              </a:rPr>
              <a:t>side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800981" y="2416088"/>
            <a:ext cx="1296035" cy="186690"/>
            <a:chOff x="2800981" y="2416088"/>
            <a:chExt cx="1296035" cy="186690"/>
          </a:xfrm>
        </p:grpSpPr>
        <p:sp>
          <p:nvSpPr>
            <p:cNvPr id="93" name="object 93"/>
            <p:cNvSpPr/>
            <p:nvPr/>
          </p:nvSpPr>
          <p:spPr>
            <a:xfrm>
              <a:off x="2830335" y="2422414"/>
              <a:ext cx="1260475" cy="180340"/>
            </a:xfrm>
            <a:custGeom>
              <a:avLst/>
              <a:gdLst/>
              <a:ahLst/>
              <a:cxnLst/>
              <a:rect l="l" t="t" r="r" b="b"/>
              <a:pathLst>
                <a:path w="1260475" h="180339">
                  <a:moveTo>
                    <a:pt x="1260015" y="180001"/>
                  </a:moveTo>
                  <a:lnTo>
                    <a:pt x="1260015" y="0"/>
                  </a:lnTo>
                </a:path>
                <a:path w="1260475" h="180339">
                  <a:moveTo>
                    <a:pt x="1260015" y="0"/>
                  </a:moveTo>
                  <a:lnTo>
                    <a:pt x="0" y="0"/>
                  </a:lnTo>
                </a:path>
                <a:path w="1260475" h="180339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00981" y="2543707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2643974" y="2641003"/>
            <a:ext cx="3803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61435" y="2641003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85907" y="2725140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3829087" y="2641003"/>
            <a:ext cx="3803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4"/>
              </a:lnSpc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3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631274" y="2735223"/>
            <a:ext cx="191071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Usage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of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foreign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7F00"/>
                </a:solidFill>
                <a:latin typeface="Arial"/>
                <a:cs typeface="Arial"/>
              </a:rPr>
              <a:t>key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7F00"/>
                </a:solidFill>
                <a:latin typeface="Arial"/>
                <a:cs typeface="Arial"/>
              </a:rPr>
              <a:t>solves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problem!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1" name="object 10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21399" y="2902970"/>
            <a:ext cx="2540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01712" y="2902970"/>
            <a:ext cx="62166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  <a:tabLst>
                <a:tab pos="392430" algn="l"/>
              </a:tabLst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	</a:t>
            </a:r>
            <a:r>
              <a:rPr sz="800" b="1" spc="-50" dirty="0">
                <a:latin typeface="Arial"/>
                <a:cs typeface="Arial"/>
              </a:rPr>
              <a:t>S</a:t>
            </a:r>
            <a:r>
              <a:rPr sz="800" b="1" spc="2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949665" y="2902970"/>
            <a:ext cx="2413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08" name="object 108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98" y="727743"/>
            <a:ext cx="1932890" cy="5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38" y="1456041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11" y="1582610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02082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82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82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82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2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2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082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7041" y="1518664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C</a:t>
            </a:r>
            <a:r>
              <a:rPr sz="800" b="1" spc="55" dirty="0">
                <a:latin typeface="Arial"/>
                <a:cs typeface="Arial"/>
              </a:rPr>
              <a:t>H</a:t>
            </a:r>
            <a:r>
              <a:rPr sz="800" b="1" spc="-35" dirty="0">
                <a:latin typeface="Arial"/>
                <a:cs typeface="Arial"/>
              </a:rPr>
              <a:t>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27214" y="1645247"/>
          <a:ext cx="755650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886574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4213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6686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3665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6686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3665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6686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3665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6686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3665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6686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83665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6686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665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88947" y="1393404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75548" y="173191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548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5548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5548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5548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5548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5548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5548" y="26087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799120" y="1519986"/>
          <a:ext cx="382905" cy="1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1411280" y="268935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720008" y="0"/>
                </a:moveTo>
                <a:lnTo>
                  <a:pt x="0" y="0"/>
                </a:lnTo>
              </a:path>
            </a:pathLst>
          </a:custGeom>
          <a:ln w="12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55651" y="2683029"/>
            <a:ext cx="1433195" cy="353060"/>
            <a:chOff x="155651" y="2683029"/>
            <a:chExt cx="1433195" cy="353060"/>
          </a:xfrm>
        </p:grpSpPr>
        <p:sp>
          <p:nvSpPr>
            <p:cNvPr id="43" name="object 43"/>
            <p:cNvSpPr/>
            <p:nvPr/>
          </p:nvSpPr>
          <p:spPr>
            <a:xfrm>
              <a:off x="1159278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9924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269" y="2689356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720008" y="0"/>
                  </a:moveTo>
                  <a:lnTo>
                    <a:pt x="0" y="0"/>
                  </a:lnTo>
                </a:path>
                <a:path w="720090" h="180339">
                  <a:moveTo>
                    <a:pt x="0" y="0"/>
                  </a:moveTo>
                  <a:lnTo>
                    <a:pt x="0" y="18000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178" y="290795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817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200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8178" y="303321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1280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1926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8492" y="290795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492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532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18514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296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86153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8492" y="303321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883930" y="2905429"/>
            <a:ext cx="372745" cy="130810"/>
            <a:chOff x="1883930" y="2905429"/>
            <a:chExt cx="372745" cy="130810"/>
          </a:xfrm>
        </p:grpSpPr>
        <p:sp>
          <p:nvSpPr>
            <p:cNvPr id="60" name="object 60"/>
            <p:cNvSpPr/>
            <p:nvPr/>
          </p:nvSpPr>
          <p:spPr>
            <a:xfrm>
              <a:off x="1886458" y="290795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645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54097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6458" y="303321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631274" y="1598039"/>
            <a:ext cx="16611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sz="11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FF0000"/>
                </a:solidFill>
                <a:latin typeface="Arial"/>
                <a:cs typeface="Arial"/>
              </a:rPr>
              <a:t>these</a:t>
            </a:r>
            <a:r>
              <a:rPr sz="110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0000"/>
                </a:solidFill>
                <a:latin typeface="Arial"/>
                <a:cs typeface="Arial"/>
              </a:rPr>
              <a:t>three</a:t>
            </a:r>
            <a:r>
              <a:rPr sz="11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tables</a:t>
            </a:r>
            <a:r>
              <a:rPr sz="11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4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1100" b="1" spc="-2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65" dirty="0">
                <a:solidFill>
                  <a:srgbClr val="FF0000"/>
                </a:solidFill>
                <a:latin typeface="Arial"/>
                <a:cs typeface="Arial"/>
              </a:rPr>
              <a:t>reduced?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6" name="object 6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21399" y="2902970"/>
            <a:ext cx="2540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01712" y="2902970"/>
            <a:ext cx="62166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  <a:tabLst>
                <a:tab pos="392430" algn="l"/>
              </a:tabLst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	</a:t>
            </a:r>
            <a:r>
              <a:rPr sz="800" b="1" spc="-50" dirty="0">
                <a:latin typeface="Arial"/>
                <a:cs typeface="Arial"/>
              </a:rPr>
              <a:t>S</a:t>
            </a:r>
            <a:r>
              <a:rPr sz="800" b="1" spc="2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49665" y="2902970"/>
            <a:ext cx="2413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73" name="object 73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098" y="727743"/>
            <a:ext cx="1932890" cy="5095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38" y="1456041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611" y="1582610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02082" y="179454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082" y="191980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082" y="204506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082" y="2170328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2" y="229557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082" y="2420835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082" y="2546096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7041" y="1518664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25" dirty="0">
                <a:latin typeface="Arial"/>
                <a:cs typeface="Arial"/>
              </a:rPr>
              <a:t>C</a:t>
            </a:r>
            <a:r>
              <a:rPr sz="800" b="1" spc="55" dirty="0">
                <a:latin typeface="Arial"/>
                <a:cs typeface="Arial"/>
              </a:rPr>
              <a:t>H</a:t>
            </a:r>
            <a:r>
              <a:rPr sz="800" b="1" spc="-35" dirty="0">
                <a:latin typeface="Arial"/>
                <a:cs typeface="Arial"/>
              </a:rPr>
              <a:t>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27214" y="1645247"/>
          <a:ext cx="755650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886574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54213" y="1731911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6686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83665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6686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83665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6686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83665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6686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83665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6686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83665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6686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665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88947" y="1393404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75548" y="173191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5548" y="185717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75548" y="1982431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75548" y="210769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75548" y="223295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75548" y="235821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5548" y="248347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5548" y="2608732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799120" y="1519986"/>
          <a:ext cx="382905" cy="1351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1411280" y="2689355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720008" y="0"/>
                </a:moveTo>
                <a:lnTo>
                  <a:pt x="0" y="0"/>
                </a:lnTo>
              </a:path>
            </a:pathLst>
          </a:custGeom>
          <a:ln w="12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155651" y="2683029"/>
            <a:ext cx="1433195" cy="353060"/>
            <a:chOff x="155651" y="2683029"/>
            <a:chExt cx="1433195" cy="353060"/>
          </a:xfrm>
        </p:grpSpPr>
        <p:sp>
          <p:nvSpPr>
            <p:cNvPr id="43" name="object 43"/>
            <p:cNvSpPr/>
            <p:nvPr/>
          </p:nvSpPr>
          <p:spPr>
            <a:xfrm>
              <a:off x="1159278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9924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269" y="2689356"/>
              <a:ext cx="720090" cy="180340"/>
            </a:xfrm>
            <a:custGeom>
              <a:avLst/>
              <a:gdLst/>
              <a:ahLst/>
              <a:cxnLst/>
              <a:rect l="l" t="t" r="r" b="b"/>
              <a:pathLst>
                <a:path w="720090" h="180339">
                  <a:moveTo>
                    <a:pt x="720008" y="0"/>
                  </a:moveTo>
                  <a:lnTo>
                    <a:pt x="0" y="0"/>
                  </a:lnTo>
                </a:path>
                <a:path w="720090" h="180339">
                  <a:moveTo>
                    <a:pt x="0" y="0"/>
                  </a:moveTo>
                  <a:lnTo>
                    <a:pt x="0" y="180001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8178" y="290795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817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200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8178" y="3033217"/>
              <a:ext cx="380365" cy="0"/>
            </a:xfrm>
            <a:custGeom>
              <a:avLst/>
              <a:gdLst/>
              <a:ahLst/>
              <a:cxnLst/>
              <a:rect l="l" t="t" r="r" b="b"/>
              <a:pathLst>
                <a:path w="380365">
                  <a:moveTo>
                    <a:pt x="0" y="0"/>
                  </a:moveTo>
                  <a:lnTo>
                    <a:pt x="38002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1280" y="2689356"/>
              <a:ext cx="0" cy="143510"/>
            </a:xfrm>
            <a:custGeom>
              <a:avLst/>
              <a:gdLst/>
              <a:ahLst/>
              <a:cxnLst/>
              <a:rect l="l" t="t" r="r" b="b"/>
              <a:pathLst>
                <a:path h="143510">
                  <a:moveTo>
                    <a:pt x="0" y="0"/>
                  </a:moveTo>
                  <a:lnTo>
                    <a:pt x="0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1926" y="2810649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8492" y="290795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8492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9532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18514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2964" y="2992094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40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86153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8492" y="3033217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66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883930" y="2905429"/>
            <a:ext cx="372745" cy="130810"/>
            <a:chOff x="1883930" y="2905429"/>
            <a:chExt cx="372745" cy="130810"/>
          </a:xfrm>
        </p:grpSpPr>
        <p:sp>
          <p:nvSpPr>
            <p:cNvPr id="60" name="object 60"/>
            <p:cNvSpPr/>
            <p:nvPr/>
          </p:nvSpPr>
          <p:spPr>
            <a:xfrm>
              <a:off x="1886458" y="290795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6458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54097" y="2910484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6458" y="3033217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4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2276" y="1731967"/>
            <a:ext cx="216558" cy="282556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2631274" y="1614181"/>
            <a:ext cx="1964689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No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option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to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reduce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these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7F00"/>
                </a:solidFill>
                <a:latin typeface="Arial"/>
                <a:cs typeface="Arial"/>
              </a:rPr>
              <a:t>three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tables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to </a:t>
            </a:r>
            <a:r>
              <a:rPr sz="800" b="1" spc="-204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7F00"/>
                </a:solidFill>
                <a:latin typeface="Arial"/>
                <a:cs typeface="Arial"/>
              </a:rPr>
              <a:t>lesser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number.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15"/>
              </a:lnSpc>
            </a:pPr>
            <a:r>
              <a:rPr sz="800" b="1" spc="-5" dirty="0">
                <a:solidFill>
                  <a:srgbClr val="007F00"/>
                </a:solidFill>
                <a:latin typeface="Arial"/>
                <a:cs typeface="Arial"/>
              </a:rPr>
              <a:t>Two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foreign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7F00"/>
                </a:solidFill>
                <a:latin typeface="Arial"/>
                <a:cs typeface="Arial"/>
              </a:rPr>
              <a:t>keys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are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7F00"/>
                </a:solidFill>
                <a:latin typeface="Arial"/>
                <a:cs typeface="Arial"/>
              </a:rPr>
              <a:t>used.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7" name="object 6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21399" y="2902970"/>
            <a:ext cx="2540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01712" y="2902970"/>
            <a:ext cx="621665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  <a:tabLst>
                <a:tab pos="392430" algn="l"/>
              </a:tabLst>
            </a:pPr>
            <a:r>
              <a:rPr sz="800" b="1" spc="95" dirty="0">
                <a:latin typeface="Arial"/>
                <a:cs typeface="Arial"/>
              </a:rPr>
              <a:t>T</a:t>
            </a:r>
            <a:r>
              <a:rPr sz="800" b="1" spc="90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	</a:t>
            </a:r>
            <a:r>
              <a:rPr sz="800" b="1" spc="-50" dirty="0">
                <a:latin typeface="Arial"/>
                <a:cs typeface="Arial"/>
              </a:rPr>
              <a:t>S</a:t>
            </a:r>
            <a:r>
              <a:rPr sz="800" b="1" spc="25" dirty="0">
                <a:latin typeface="Arial"/>
                <a:cs typeface="Arial"/>
              </a:rPr>
              <a:t> </a:t>
            </a:r>
            <a:r>
              <a:rPr sz="800" b="1" spc="45" dirty="0"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49665" y="2902970"/>
            <a:ext cx="241300" cy="13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8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74" name="object 74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8869" y="559823"/>
            <a:ext cx="1820702" cy="8831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735" y="1471458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908" y="1598028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2379" y="18099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379" y="19352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379" y="20604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379" y="21857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379" y="231099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379" y="24362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379" y="25615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4336" y="1408822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036" y="1537931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0937" y="174732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77036" y="166319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0937" y="187258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77036" y="178845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937" y="199784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7036" y="191371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50937" y="212310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77036" y="203897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50937" y="224836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77036" y="216423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0937" y="237363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7036" y="228949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6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0937" y="249889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7036" y="241475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7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74496" y="2540000"/>
            <a:ext cx="211454" cy="125730"/>
            <a:chOff x="974496" y="2540000"/>
            <a:chExt cx="211454" cy="125730"/>
          </a:xfrm>
        </p:grpSpPr>
        <p:sp>
          <p:nvSpPr>
            <p:cNvPr id="32" name="object 32"/>
            <p:cNvSpPr/>
            <p:nvPr/>
          </p:nvSpPr>
          <p:spPr>
            <a:xfrm>
              <a:off x="977036" y="25425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0937" y="262415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27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79563" y="2512757"/>
            <a:ext cx="359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95"/>
              </a:spcBef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8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9972" y="2542540"/>
            <a:ext cx="2879725" cy="342265"/>
            <a:chOff x="629972" y="2542540"/>
            <a:chExt cx="2879725" cy="342265"/>
          </a:xfrm>
        </p:grpSpPr>
        <p:sp>
          <p:nvSpPr>
            <p:cNvPr id="36" name="object 36"/>
            <p:cNvSpPr/>
            <p:nvPr/>
          </p:nvSpPr>
          <p:spPr>
            <a:xfrm>
              <a:off x="1344676" y="25425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7036" y="2665272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5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32322" y="2776773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h="71755">
                  <a:moveTo>
                    <a:pt x="0" y="0"/>
                  </a:moveTo>
                  <a:lnTo>
                    <a:pt x="0" y="71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2968" y="2826066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6298" y="2704773"/>
              <a:ext cx="2484120" cy="180340"/>
            </a:xfrm>
            <a:custGeom>
              <a:avLst/>
              <a:gdLst/>
              <a:ahLst/>
              <a:cxnLst/>
              <a:rect l="l" t="t" r="r" b="b"/>
              <a:pathLst>
                <a:path w="2484120" h="180339">
                  <a:moveTo>
                    <a:pt x="2196024" y="71999"/>
                  </a:moveTo>
                  <a:lnTo>
                    <a:pt x="0" y="71999"/>
                  </a:lnTo>
                </a:path>
                <a:path w="2484120" h="180339">
                  <a:moveTo>
                    <a:pt x="0" y="71999"/>
                  </a:moveTo>
                  <a:lnTo>
                    <a:pt x="0" y="180001"/>
                  </a:lnTo>
                </a:path>
                <a:path w="2484120" h="180339">
                  <a:moveTo>
                    <a:pt x="684006" y="0"/>
                  </a:moveTo>
                  <a:lnTo>
                    <a:pt x="684006" y="180001"/>
                  </a:lnTo>
                </a:path>
                <a:path w="2484120" h="180339">
                  <a:moveTo>
                    <a:pt x="684006" y="0"/>
                  </a:moveTo>
                  <a:lnTo>
                    <a:pt x="2484028" y="0"/>
                  </a:lnTo>
                </a:path>
                <a:path w="2484120" h="180339">
                  <a:moveTo>
                    <a:pt x="2484028" y="0"/>
                  </a:moveTo>
                  <a:lnTo>
                    <a:pt x="2484028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0973" y="2826066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32311" y="2740776"/>
              <a:ext cx="1548130" cy="108585"/>
            </a:xfrm>
            <a:custGeom>
              <a:avLst/>
              <a:gdLst/>
              <a:ahLst/>
              <a:cxnLst/>
              <a:rect l="l" t="t" r="r" b="b"/>
              <a:pathLst>
                <a:path w="1548129" h="108585">
                  <a:moveTo>
                    <a:pt x="0" y="107996"/>
                  </a:moveTo>
                  <a:lnTo>
                    <a:pt x="0" y="0"/>
                  </a:lnTo>
                </a:path>
                <a:path w="1548129" h="108585">
                  <a:moveTo>
                    <a:pt x="0" y="0"/>
                  </a:moveTo>
                  <a:lnTo>
                    <a:pt x="1548020" y="0"/>
                  </a:lnTo>
                </a:path>
                <a:path w="1548129" h="108585">
                  <a:moveTo>
                    <a:pt x="1548020" y="0"/>
                  </a:moveTo>
                  <a:lnTo>
                    <a:pt x="1548020" y="71303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50977" y="279006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885937" y="1596719"/>
            <a:ext cx="501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SUBJECT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896110" y="1723288"/>
          <a:ext cx="488950" cy="75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Sub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2163686" y="19352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63686" y="20604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63686" y="21857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63686" y="231099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63686" y="24362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807538" y="1721979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15" dirty="0">
                <a:latin typeface="Arial"/>
                <a:cs typeface="Arial"/>
              </a:rPr>
              <a:t>CHES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817710" y="1848548"/>
          <a:ext cx="1236980" cy="50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45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2977057" y="1935213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4697" y="193521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25938" y="1935213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07169" y="20604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74148" y="20604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07169" y="21857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74148" y="21857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07169" y="231099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74148" y="231099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62622" y="2923362"/>
            <a:ext cx="3803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42936" y="292336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10880" y="2923362"/>
            <a:ext cx="481330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589885" y="2920834"/>
          <a:ext cx="1236980" cy="13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spc="-45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2749232" y="3007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16884" y="3007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98113" y="3007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82117" y="3017582"/>
            <a:ext cx="3887470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15" dirty="0">
                <a:solidFill>
                  <a:srgbClr val="007F00"/>
                </a:solidFill>
                <a:latin typeface="Arial"/>
                <a:cs typeface="Arial"/>
              </a:rPr>
              <a:t>To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reduce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these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four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tables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to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7F00"/>
                </a:solidFill>
                <a:latin typeface="Arial"/>
                <a:cs typeface="Arial"/>
              </a:rPr>
              <a:t>lesser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number,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60" dirty="0">
                <a:solidFill>
                  <a:srgbClr val="007F00"/>
                </a:solidFill>
                <a:latin typeface="Arial"/>
                <a:cs typeface="Arial"/>
              </a:rPr>
              <a:t>push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relationship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to</a:t>
            </a:r>
            <a:r>
              <a:rPr sz="800" b="1" spc="7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any</a:t>
            </a:r>
            <a:r>
              <a:rPr sz="800" b="1" spc="7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0" dirty="0">
                <a:solidFill>
                  <a:srgbClr val="007F00"/>
                </a:solidFill>
                <a:latin typeface="Arial"/>
                <a:cs typeface="Arial"/>
              </a:rPr>
              <a:t>entity.</a:t>
            </a:r>
            <a:endParaRPr sz="800">
              <a:latin typeface="Arial"/>
              <a:cs typeface="Arial"/>
            </a:endParaRPr>
          </a:p>
          <a:p>
            <a:pPr marL="886460">
              <a:lnSpc>
                <a:spcPts val="955"/>
              </a:lnSpc>
            </a:pPr>
            <a:r>
              <a:rPr sz="800" b="1" spc="-5" dirty="0">
                <a:solidFill>
                  <a:srgbClr val="007F00"/>
                </a:solidFill>
                <a:latin typeface="Arial"/>
                <a:cs typeface="Arial"/>
              </a:rPr>
              <a:t>Two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foreign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7F00"/>
                </a:solidFill>
                <a:latin typeface="Arial"/>
                <a:cs typeface="Arial"/>
              </a:rPr>
              <a:t>keys</a:t>
            </a:r>
            <a:r>
              <a:rPr sz="800" b="1" spc="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are</a:t>
            </a:r>
            <a:r>
              <a:rPr sz="800" b="1" spc="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7F00"/>
                </a:solidFill>
                <a:latin typeface="Arial"/>
                <a:cs typeface="Arial"/>
              </a:rPr>
              <a:t>used.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1" name="object 7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75" name="object 7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30" dirty="0"/>
              <a:t> </a:t>
            </a:r>
            <a:r>
              <a:rPr spc="-10" dirty="0"/>
              <a:t>Model</a:t>
            </a:r>
            <a:r>
              <a:rPr spc="30" dirty="0"/>
              <a:t> </a:t>
            </a:r>
            <a:r>
              <a:rPr spc="-25" dirty="0"/>
              <a:t>with</a:t>
            </a:r>
            <a:r>
              <a:rPr spc="30" dirty="0"/>
              <a:t> </a:t>
            </a:r>
            <a:r>
              <a:rPr spc="-65" dirty="0"/>
              <a:t>example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8869" y="559823"/>
            <a:ext cx="1820702" cy="8831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735" y="1471458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TEACHER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2908" y="1598028"/>
          <a:ext cx="387985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9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42379" y="18099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379" y="19352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379" y="20604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2379" y="21857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379" y="231099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2379" y="24362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2379" y="25615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4336" y="1408822"/>
            <a:ext cx="539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35" dirty="0">
                <a:latin typeface="Arial"/>
                <a:cs typeface="Arial"/>
              </a:rPr>
              <a:t>STUDENT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7036" y="1537931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50937" y="174732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77036" y="166319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50937" y="187258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77036" y="178845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50937" y="199784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7036" y="191371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50937" y="212310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77036" y="203897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50937" y="2248369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77036" y="216423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50937" y="237363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7036" y="228949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6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50937" y="2498890"/>
            <a:ext cx="32384" cy="0"/>
          </a:xfrm>
          <a:custGeom>
            <a:avLst/>
            <a:gdLst/>
            <a:ahLst/>
            <a:cxnLst/>
            <a:rect l="l" t="t" r="r" b="b"/>
            <a:pathLst>
              <a:path w="32384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7036" y="241475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ts val="840"/>
              </a:lnSpc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7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74496" y="2540000"/>
            <a:ext cx="211454" cy="125730"/>
            <a:chOff x="974496" y="2540000"/>
            <a:chExt cx="211454" cy="125730"/>
          </a:xfrm>
        </p:grpSpPr>
        <p:sp>
          <p:nvSpPr>
            <p:cNvPr id="32" name="object 32"/>
            <p:cNvSpPr/>
            <p:nvPr/>
          </p:nvSpPr>
          <p:spPr>
            <a:xfrm>
              <a:off x="977036" y="25425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0937" y="2624150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4">
                  <a:moveTo>
                    <a:pt x="0" y="0"/>
                  </a:moveTo>
                  <a:lnTo>
                    <a:pt x="3227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79563" y="2512757"/>
            <a:ext cx="359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95"/>
              </a:spcBef>
            </a:pPr>
            <a:r>
              <a:rPr sz="800" spc="-65" dirty="0">
                <a:latin typeface="Microsoft Sans Serif"/>
                <a:cs typeface="Microsoft Sans Serif"/>
              </a:rPr>
              <a:t>S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8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9972" y="2542540"/>
            <a:ext cx="2879725" cy="342265"/>
            <a:chOff x="629972" y="2542540"/>
            <a:chExt cx="2879725" cy="342265"/>
          </a:xfrm>
        </p:grpSpPr>
        <p:sp>
          <p:nvSpPr>
            <p:cNvPr id="36" name="object 36"/>
            <p:cNvSpPr/>
            <p:nvPr/>
          </p:nvSpPr>
          <p:spPr>
            <a:xfrm>
              <a:off x="1344676" y="25425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7036" y="2665272"/>
              <a:ext cx="367665" cy="0"/>
            </a:xfrm>
            <a:custGeom>
              <a:avLst/>
              <a:gdLst/>
              <a:ahLst/>
              <a:cxnLst/>
              <a:rect l="l" t="t" r="r" b="b"/>
              <a:pathLst>
                <a:path w="367665">
                  <a:moveTo>
                    <a:pt x="0" y="0"/>
                  </a:moveTo>
                  <a:lnTo>
                    <a:pt x="36763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32322" y="2776773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h="71755">
                  <a:moveTo>
                    <a:pt x="0" y="0"/>
                  </a:moveTo>
                  <a:lnTo>
                    <a:pt x="0" y="71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02968" y="2826066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6298" y="2704773"/>
              <a:ext cx="2484120" cy="180340"/>
            </a:xfrm>
            <a:custGeom>
              <a:avLst/>
              <a:gdLst/>
              <a:ahLst/>
              <a:cxnLst/>
              <a:rect l="l" t="t" r="r" b="b"/>
              <a:pathLst>
                <a:path w="2484120" h="180339">
                  <a:moveTo>
                    <a:pt x="2196024" y="71999"/>
                  </a:moveTo>
                  <a:lnTo>
                    <a:pt x="0" y="71999"/>
                  </a:lnTo>
                </a:path>
                <a:path w="2484120" h="180339">
                  <a:moveTo>
                    <a:pt x="0" y="71999"/>
                  </a:moveTo>
                  <a:lnTo>
                    <a:pt x="0" y="180001"/>
                  </a:lnTo>
                </a:path>
                <a:path w="2484120" h="180339">
                  <a:moveTo>
                    <a:pt x="684006" y="0"/>
                  </a:moveTo>
                  <a:lnTo>
                    <a:pt x="684006" y="180001"/>
                  </a:lnTo>
                </a:path>
                <a:path w="2484120" h="180339">
                  <a:moveTo>
                    <a:pt x="684006" y="0"/>
                  </a:moveTo>
                  <a:lnTo>
                    <a:pt x="2484028" y="0"/>
                  </a:lnTo>
                </a:path>
                <a:path w="2484120" h="180339">
                  <a:moveTo>
                    <a:pt x="2484028" y="0"/>
                  </a:moveTo>
                  <a:lnTo>
                    <a:pt x="2484028" y="143308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90973" y="2826066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32311" y="2740776"/>
              <a:ext cx="1548130" cy="108585"/>
            </a:xfrm>
            <a:custGeom>
              <a:avLst/>
              <a:gdLst/>
              <a:ahLst/>
              <a:cxnLst/>
              <a:rect l="l" t="t" r="r" b="b"/>
              <a:pathLst>
                <a:path w="1548129" h="108585">
                  <a:moveTo>
                    <a:pt x="0" y="107996"/>
                  </a:moveTo>
                  <a:lnTo>
                    <a:pt x="0" y="0"/>
                  </a:lnTo>
                </a:path>
                <a:path w="1548129" h="108585">
                  <a:moveTo>
                    <a:pt x="0" y="0"/>
                  </a:moveTo>
                  <a:lnTo>
                    <a:pt x="1548020" y="0"/>
                  </a:lnTo>
                </a:path>
                <a:path w="1548129" h="108585">
                  <a:moveTo>
                    <a:pt x="1548020" y="0"/>
                  </a:moveTo>
                  <a:lnTo>
                    <a:pt x="1548020" y="71303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50977" y="2790064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5">
                  <a:moveTo>
                    <a:pt x="58708" y="0"/>
                  </a:moveTo>
                  <a:lnTo>
                    <a:pt x="29354" y="22015"/>
                  </a:lnTo>
                  <a:lnTo>
                    <a:pt x="0" y="0"/>
                  </a:lnTo>
                  <a:lnTo>
                    <a:pt x="29354" y="58708"/>
                  </a:lnTo>
                  <a:lnTo>
                    <a:pt x="5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885937" y="1596719"/>
            <a:ext cx="5016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dirty="0">
                <a:latin typeface="Arial"/>
                <a:cs typeface="Arial"/>
              </a:rPr>
              <a:t>SUBJECT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1896110" y="1723288"/>
          <a:ext cx="488950" cy="756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Sub</a:t>
                      </a:r>
                      <a:r>
                        <a:rPr sz="800" b="1" u="sng" spc="4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u="sng" spc="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5" dirty="0">
                          <a:latin typeface="Microsoft Sans Serif"/>
                          <a:cs typeface="Microsoft Sans Serif"/>
                        </a:rPr>
                        <a:t>CS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" name="object 46"/>
          <p:cNvSpPr/>
          <p:nvPr/>
        </p:nvSpPr>
        <p:spPr>
          <a:xfrm>
            <a:off x="2163686" y="193521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63686" y="206047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63686" y="218573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63686" y="231099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163686" y="2436253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807538" y="1534082"/>
            <a:ext cx="514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25" dirty="0">
                <a:latin typeface="Arial"/>
                <a:cs typeface="Arial"/>
              </a:rPr>
              <a:t>TE</a:t>
            </a:r>
            <a:r>
              <a:rPr sz="800" b="1" dirty="0">
                <a:latin typeface="Arial"/>
                <a:cs typeface="Arial"/>
              </a:rPr>
              <a:t>A</a:t>
            </a:r>
            <a:r>
              <a:rPr sz="800" b="1" spc="-15" dirty="0">
                <a:latin typeface="Arial"/>
                <a:cs typeface="Arial"/>
              </a:rPr>
              <a:t>CHES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2817710" y="1660664"/>
          <a:ext cx="1236980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b="1" spc="-45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85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840"/>
                        </a:lnSpc>
                      </a:pPr>
                      <a:r>
                        <a:rPr sz="800" spc="-6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spc="-50" dirty="0">
                          <a:latin typeface="Microsoft Sans Serif"/>
                          <a:cs typeface="Microsoft Sans Serif"/>
                        </a:rPr>
                        <a:t>CS4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2977057" y="1747329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44697" y="174732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25938" y="1747329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07169" y="187258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74148" y="187258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07169" y="199784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74148" y="199784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07169" y="212310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74148" y="212310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07169" y="224836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74148" y="2248369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07169" y="237363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74148" y="237363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07169" y="249889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74148" y="2498890"/>
            <a:ext cx="32384" cy="0"/>
          </a:xfrm>
          <a:custGeom>
            <a:avLst/>
            <a:gdLst/>
            <a:ahLst/>
            <a:cxnLst/>
            <a:rect l="l" t="t" r="r" b="b"/>
            <a:pathLst>
              <a:path w="32385">
                <a:moveTo>
                  <a:pt x="0" y="0"/>
                </a:moveTo>
                <a:lnTo>
                  <a:pt x="3227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62622" y="2923362"/>
            <a:ext cx="3803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b="1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b="1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42936" y="2923362"/>
            <a:ext cx="367665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10880" y="2923362"/>
            <a:ext cx="481330" cy="12573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>
              <a:lnSpc>
                <a:spcPts val="840"/>
              </a:lnSpc>
            </a:pPr>
            <a:r>
              <a:rPr sz="8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</a:t>
            </a:r>
            <a:r>
              <a:rPr sz="800" b="1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2589885" y="2920834"/>
          <a:ext cx="1236980" cy="13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spc="9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spc="-5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b="1" spc="-45" dirty="0">
                          <a:latin typeface="Arial"/>
                          <a:cs typeface="Arial"/>
                        </a:rPr>
                        <a:t>Sub</a:t>
                      </a:r>
                      <a:r>
                        <a:rPr sz="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45" dirty="0">
                          <a:latin typeface="Arial"/>
                          <a:cs typeface="Arial"/>
                        </a:rPr>
                        <a:t>ID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object 72"/>
          <p:cNvSpPr/>
          <p:nvPr/>
        </p:nvSpPr>
        <p:spPr>
          <a:xfrm>
            <a:off x="2749232" y="3007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16884" y="3007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5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98113" y="300751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33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63346" y="3017582"/>
            <a:ext cx="244411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Cannot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0" dirty="0">
                <a:solidFill>
                  <a:srgbClr val="007F00"/>
                </a:solidFill>
                <a:latin typeface="Arial"/>
                <a:cs typeface="Arial"/>
              </a:rPr>
              <a:t>reduce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these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four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tables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7F00"/>
                </a:solidFill>
                <a:latin typeface="Arial"/>
                <a:cs typeface="Arial"/>
              </a:rPr>
              <a:t>to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0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55" dirty="0">
                <a:solidFill>
                  <a:srgbClr val="007F00"/>
                </a:solidFill>
                <a:latin typeface="Arial"/>
                <a:cs typeface="Arial"/>
              </a:rPr>
              <a:t>lesser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25" dirty="0">
                <a:solidFill>
                  <a:srgbClr val="007F00"/>
                </a:solidFill>
                <a:latin typeface="Arial"/>
                <a:cs typeface="Arial"/>
              </a:rPr>
              <a:t>number.</a:t>
            </a:r>
            <a:endParaRPr sz="800">
              <a:latin typeface="Arial"/>
              <a:cs typeface="Arial"/>
            </a:endParaRPr>
          </a:p>
          <a:p>
            <a:pPr marL="382270">
              <a:lnSpc>
                <a:spcPts val="955"/>
              </a:lnSpc>
            </a:pPr>
            <a:r>
              <a:rPr sz="800" b="1" spc="-10" dirty="0">
                <a:solidFill>
                  <a:srgbClr val="007F00"/>
                </a:solidFill>
                <a:latin typeface="Arial"/>
                <a:cs typeface="Arial"/>
              </a:rPr>
              <a:t>Three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foreign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65" dirty="0">
                <a:solidFill>
                  <a:srgbClr val="007F00"/>
                </a:solidFill>
                <a:latin typeface="Arial"/>
                <a:cs typeface="Arial"/>
              </a:rPr>
              <a:t>keys</a:t>
            </a:r>
            <a:r>
              <a:rPr sz="800" b="1" spc="6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35" dirty="0">
                <a:solidFill>
                  <a:srgbClr val="007F00"/>
                </a:solidFill>
                <a:latin typeface="Arial"/>
                <a:cs typeface="Arial"/>
              </a:rPr>
              <a:t>are</a:t>
            </a:r>
            <a:r>
              <a:rPr sz="800" b="1" spc="6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800" b="1" spc="-45" dirty="0">
                <a:solidFill>
                  <a:srgbClr val="007F00"/>
                </a:solidFill>
                <a:latin typeface="Arial"/>
                <a:cs typeface="Arial"/>
              </a:rPr>
              <a:t>used.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7" name="object 7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81" name="object 8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99" y="1280338"/>
            <a:ext cx="2443276" cy="8612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70593" y="1476348"/>
            <a:ext cx="1645285" cy="508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38735">
              <a:lnSpc>
                <a:spcPts val="950"/>
              </a:lnSpc>
              <a:spcBef>
                <a:spcPts val="135"/>
              </a:spcBef>
              <a:buAutoNum type="arabicPeriod"/>
              <a:tabLst>
                <a:tab pos="144145" algn="l"/>
              </a:tabLst>
            </a:pPr>
            <a:r>
              <a:rPr sz="800" dirty="0">
                <a:latin typeface="Microsoft Sans Serif"/>
                <a:cs typeface="Microsoft Sans Serif"/>
              </a:rPr>
              <a:t>Verify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select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simple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ones</a:t>
            </a:r>
            <a:endParaRPr sz="800">
              <a:latin typeface="Microsoft Sans Serif"/>
              <a:cs typeface="Microsoft Sans Serif"/>
            </a:endParaRPr>
          </a:p>
          <a:p>
            <a:pPr marL="144145" indent="-131445">
              <a:lnSpc>
                <a:spcPts val="905"/>
              </a:lnSpc>
              <a:buAutoNum type="arabicPeriod"/>
              <a:tabLst>
                <a:tab pos="144145" algn="l"/>
              </a:tabLst>
            </a:pPr>
            <a:r>
              <a:rPr sz="800" spc="5" dirty="0">
                <a:latin typeface="Microsoft Sans Serif"/>
                <a:cs typeface="Microsoft Sans Serif"/>
              </a:rPr>
              <a:t>Identify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multivalued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complex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5" dirty="0">
                <a:latin typeface="Microsoft Sans Serif"/>
                <a:cs typeface="Microsoft Sans Serif"/>
              </a:rPr>
              <a:t>attributes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340839"/>
            <a:ext cx="4099560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Given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basic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INCORRECT?</a:t>
            </a:r>
            <a:endParaRPr sz="800">
              <a:latin typeface="Microsoft Sans Serif"/>
              <a:cs typeface="Microsoft Sans Serif"/>
            </a:endParaRPr>
          </a:p>
          <a:p>
            <a:pPr marL="183515" indent="-171450">
              <a:lnSpc>
                <a:spcPts val="944"/>
              </a:lnSpc>
              <a:buAutoNum type="alphaLcParenBoth"/>
              <a:tabLst>
                <a:tab pos="184150" algn="l"/>
              </a:tabLst>
            </a:pP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44"/>
              </a:lnSpc>
              <a:buAutoNum type="alphaLcParenBoth"/>
              <a:tabLst>
                <a:tab pos="187960" algn="l"/>
              </a:tabLst>
            </a:pP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composite</a:t>
            </a:r>
            <a:endParaRPr sz="800">
              <a:latin typeface="Microsoft Sans Serif"/>
              <a:cs typeface="Microsoft Sans Serif"/>
            </a:endParaRPr>
          </a:p>
          <a:p>
            <a:pPr marL="179705" indent="-167640">
              <a:lnSpc>
                <a:spcPts val="944"/>
              </a:lnSpc>
              <a:buAutoNum type="alphaLcParenBoth"/>
              <a:tabLst>
                <a:tab pos="180340" algn="l"/>
              </a:tabLst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row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table,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  <a:buAutoNum type="alphaLcParenBoth"/>
              <a:tabLst>
                <a:tab pos="187960" algn="l"/>
              </a:tabLst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row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table,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exactly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NULL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2012]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92757"/>
            <a:ext cx="4099560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Given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basic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INCORRECT?</a:t>
            </a:r>
            <a:endParaRPr sz="800">
              <a:latin typeface="Microsoft Sans Serif"/>
              <a:cs typeface="Microsoft Sans Serif"/>
            </a:endParaRPr>
          </a:p>
          <a:p>
            <a:pPr marL="183515" indent="-171450">
              <a:lnSpc>
                <a:spcPts val="944"/>
              </a:lnSpc>
              <a:buAutoNum type="alphaLcParenBoth"/>
              <a:tabLst>
                <a:tab pos="184150" algn="l"/>
              </a:tabLst>
            </a:pP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44"/>
              </a:lnSpc>
              <a:buAutoNum type="alphaLcParenBoth"/>
              <a:tabLst>
                <a:tab pos="187960" algn="l"/>
              </a:tabLst>
            </a:pP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composite</a:t>
            </a:r>
            <a:endParaRPr sz="800">
              <a:latin typeface="Microsoft Sans Serif"/>
              <a:cs typeface="Microsoft Sans Serif"/>
            </a:endParaRPr>
          </a:p>
          <a:p>
            <a:pPr marL="179705" indent="-167640">
              <a:lnSpc>
                <a:spcPts val="944"/>
              </a:lnSpc>
              <a:buAutoNum type="alphaLcParenBoth"/>
              <a:tabLst>
                <a:tab pos="180340" algn="l"/>
              </a:tabLst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row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table,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  <a:buAutoNum type="alphaLcParenBoth"/>
              <a:tabLst>
                <a:tab pos="187960" algn="l"/>
              </a:tabLst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row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table,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exactly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NULL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2012]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Microsoft Sans Serif"/>
                <a:cs typeface="Microsoft Sans Serif"/>
              </a:rPr>
              <a:t>ANSWER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(c)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022" y="1409750"/>
            <a:ext cx="2636445" cy="661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70593" y="1174240"/>
            <a:ext cx="1671955" cy="1108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Q1.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Maximum </a:t>
            </a:r>
            <a:r>
              <a:rPr sz="800" spc="-20" dirty="0">
                <a:latin typeface="Microsoft Sans Serif"/>
                <a:cs typeface="Microsoft Sans Serif"/>
              </a:rPr>
              <a:t>how</a:t>
            </a:r>
            <a:r>
              <a:rPr sz="800" spc="-15" dirty="0">
                <a:latin typeface="Microsoft Sans Serif"/>
                <a:cs typeface="Microsoft Sans Serif"/>
              </a:rPr>
              <a:t> many</a:t>
            </a:r>
            <a:r>
              <a:rPr sz="800" spc="-10" dirty="0">
                <a:latin typeface="Microsoft Sans Serif"/>
                <a:cs typeface="Microsoft Sans Serif"/>
              </a:rPr>
              <a:t> relations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(tables)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would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diagram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converted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model?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Microsoft Sans Serif"/>
                <a:cs typeface="Microsoft Sans Serif"/>
              </a:rPr>
              <a:t>Q2.</a:t>
            </a:r>
            <a:r>
              <a:rPr sz="800" spc="14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Minimum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how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many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(tables)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would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diagram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converted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model?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0"/>
              </a:lnSpc>
            </a:pP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2004]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39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436" y="792"/>
            <a:ext cx="4578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</a:t>
            </a:r>
            <a:r>
              <a:rPr sz="600" spc="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o</a:t>
            </a: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dels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-10" dirty="0"/>
              <a:t> 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88085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1041957"/>
            <a:ext cx="4016375" cy="1539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b="1" spc="-10" dirty="0">
                <a:latin typeface="Arial"/>
                <a:cs typeface="Arial"/>
              </a:rPr>
              <a:t>E-R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Model:</a:t>
            </a:r>
            <a:r>
              <a:rPr sz="800" b="1" spc="160" dirty="0">
                <a:latin typeface="Arial"/>
                <a:cs typeface="Arial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entity-relationship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(E-R)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data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model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useful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mapping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meanings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interactions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real-world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enterprises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conceptual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schema.</a:t>
            </a:r>
            <a:endParaRPr sz="800">
              <a:latin typeface="Microsoft Sans Serif"/>
              <a:cs typeface="Microsoft Sans Serif"/>
            </a:endParaRPr>
          </a:p>
          <a:p>
            <a:pPr marL="12700" marR="52069">
              <a:lnSpc>
                <a:spcPts val="950"/>
              </a:lnSpc>
              <a:spcBef>
                <a:spcPts val="290"/>
              </a:spcBef>
            </a:pPr>
            <a:r>
              <a:rPr sz="800" b="1" spc="-10" dirty="0">
                <a:latin typeface="Arial"/>
                <a:cs typeface="Arial"/>
              </a:rPr>
              <a:t>Entity:</a:t>
            </a:r>
            <a:r>
              <a:rPr sz="800" b="1" spc="155" dirty="0">
                <a:latin typeface="Arial"/>
                <a:cs typeface="Arial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‘thing’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‘object’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world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distinguishable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all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other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objects.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represented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b="1" spc="-15" dirty="0">
                <a:latin typeface="Arial"/>
                <a:cs typeface="Arial"/>
              </a:rPr>
              <a:t>attributes</a:t>
            </a:r>
            <a:r>
              <a:rPr sz="800" spc="-1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2700" marR="318770">
              <a:lnSpc>
                <a:spcPts val="950"/>
              </a:lnSpc>
              <a:spcBef>
                <a:spcPts val="325"/>
              </a:spcBef>
            </a:pPr>
            <a:r>
              <a:rPr sz="800" b="1" spc="-10" dirty="0">
                <a:latin typeface="Arial"/>
                <a:cs typeface="Arial"/>
              </a:rPr>
              <a:t>Entity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15" dirty="0">
                <a:latin typeface="Arial"/>
                <a:cs typeface="Arial"/>
              </a:rPr>
              <a:t>Set:</a:t>
            </a:r>
            <a:r>
              <a:rPr sz="800" b="1" spc="160" dirty="0">
                <a:latin typeface="Arial"/>
                <a:cs typeface="Arial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entities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same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share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same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properties,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800" b="1" spc="-35" dirty="0">
                <a:latin typeface="Arial"/>
                <a:cs typeface="Arial"/>
              </a:rPr>
              <a:t>Relationship:</a:t>
            </a:r>
            <a:r>
              <a:rPr sz="800" b="1" spc="160" dirty="0">
                <a:latin typeface="Arial"/>
                <a:cs typeface="Arial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association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among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several</a:t>
            </a:r>
            <a:r>
              <a:rPr sz="800" spc="8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entities.</a:t>
            </a:r>
            <a:endParaRPr sz="800">
              <a:latin typeface="Microsoft Sans Serif"/>
              <a:cs typeface="Microsoft Sans Serif"/>
            </a:endParaRPr>
          </a:p>
          <a:p>
            <a:pPr marL="12700" marR="494030">
              <a:lnSpc>
                <a:spcPts val="950"/>
              </a:lnSpc>
              <a:spcBef>
                <a:spcPts val="325"/>
              </a:spcBef>
            </a:pPr>
            <a:r>
              <a:rPr sz="800" b="1" spc="-25" dirty="0">
                <a:latin typeface="Arial"/>
                <a:cs typeface="Arial"/>
              </a:rPr>
              <a:t>Degree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of</a:t>
            </a:r>
            <a:r>
              <a:rPr sz="800" b="1" spc="70" dirty="0">
                <a:latin typeface="Arial"/>
                <a:cs typeface="Arial"/>
              </a:rPr>
              <a:t> </a:t>
            </a:r>
            <a:r>
              <a:rPr sz="800" b="1" spc="-30" dirty="0">
                <a:latin typeface="Arial"/>
                <a:cs typeface="Arial"/>
              </a:rPr>
              <a:t>a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30" dirty="0">
                <a:latin typeface="Arial"/>
                <a:cs typeface="Arial"/>
              </a:rPr>
              <a:t>relationship:</a:t>
            </a:r>
            <a:r>
              <a:rPr sz="800" b="1" spc="155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Number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entities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relationship.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association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among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10" dirty="0">
                <a:latin typeface="Arial"/>
                <a:cs typeface="Arial"/>
              </a:rPr>
              <a:t>n</a:t>
            </a:r>
            <a:r>
              <a:rPr sz="800" i="1" spc="70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entities,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call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10" dirty="0">
                <a:solidFill>
                  <a:srgbClr val="3333A3"/>
                </a:solidFill>
                <a:latin typeface="Arial"/>
                <a:cs typeface="Arial"/>
              </a:rPr>
              <a:t>n</a:t>
            </a:r>
            <a:r>
              <a:rPr sz="800" spc="-10" dirty="0">
                <a:solidFill>
                  <a:srgbClr val="3333A3"/>
                </a:solidFill>
                <a:latin typeface="Microsoft Sans Serif"/>
                <a:cs typeface="Microsoft Sans Serif"/>
              </a:rPr>
              <a:t>-ary</a:t>
            </a:r>
            <a:r>
              <a:rPr sz="800" spc="70" dirty="0">
                <a:solidFill>
                  <a:srgbClr val="3333A3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3333A3"/>
                </a:solidFill>
                <a:latin typeface="Microsoft Sans Serif"/>
                <a:cs typeface="Microsoft Sans Serif"/>
              </a:rPr>
              <a:t>relationship</a:t>
            </a:r>
            <a:r>
              <a:rPr sz="800" spc="-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20" dirty="0">
                <a:latin typeface="Microsoft Sans Serif"/>
                <a:cs typeface="Microsoft Sans Serif"/>
              </a:rPr>
              <a:t>If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association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among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entities,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we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call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it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3333A3"/>
                </a:solidFill>
                <a:latin typeface="Microsoft Sans Serif"/>
                <a:cs typeface="Microsoft Sans Serif"/>
              </a:rPr>
              <a:t>binary</a:t>
            </a:r>
            <a:r>
              <a:rPr sz="800" spc="70" dirty="0">
                <a:solidFill>
                  <a:srgbClr val="3333A3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3333A3"/>
                </a:solidFill>
                <a:latin typeface="Microsoft Sans Serif"/>
                <a:cs typeface="Microsoft Sans Serif"/>
              </a:rPr>
              <a:t>relationship</a:t>
            </a:r>
            <a:r>
              <a:rPr sz="800" spc="-5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366431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644789"/>
            <a:ext cx="65265" cy="652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802955"/>
            <a:ext cx="65265" cy="652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81301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239467"/>
            <a:ext cx="65265" cy="6526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022" y="1443291"/>
            <a:ext cx="2636445" cy="661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70593" y="1040128"/>
            <a:ext cx="1671955" cy="1349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Q1.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Maximum </a:t>
            </a:r>
            <a:r>
              <a:rPr sz="800" spc="-20" dirty="0">
                <a:latin typeface="Microsoft Sans Serif"/>
                <a:cs typeface="Microsoft Sans Serif"/>
              </a:rPr>
              <a:t>how</a:t>
            </a:r>
            <a:r>
              <a:rPr sz="800" spc="-15" dirty="0">
                <a:latin typeface="Microsoft Sans Serif"/>
                <a:cs typeface="Microsoft Sans Serif"/>
              </a:rPr>
              <a:t> many</a:t>
            </a:r>
            <a:r>
              <a:rPr sz="800" spc="-10" dirty="0">
                <a:latin typeface="Microsoft Sans Serif"/>
                <a:cs typeface="Microsoft Sans Serif"/>
              </a:rPr>
              <a:t> relations 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(tables)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would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diagram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converted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model?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0"/>
              </a:lnSpc>
            </a:pPr>
            <a:r>
              <a:rPr sz="800" spc="-5" dirty="0">
                <a:latin typeface="Microsoft Sans Serif"/>
                <a:cs typeface="Microsoft Sans Serif"/>
              </a:rPr>
              <a:t>Q2.</a:t>
            </a:r>
            <a:r>
              <a:rPr sz="800" spc="14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Minimum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how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many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(tables)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would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diagram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converted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model?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2004]</a:t>
            </a:r>
            <a:endParaRPr sz="800">
              <a:latin typeface="Microsoft Sans Serif"/>
              <a:cs typeface="Microsoft Sans Serif"/>
            </a:endParaRPr>
          </a:p>
          <a:p>
            <a:pPr marL="12700" marR="778510">
              <a:lnSpc>
                <a:spcPts val="950"/>
              </a:lnSpc>
              <a:spcBef>
                <a:spcPts val="30"/>
              </a:spcBef>
            </a:pPr>
            <a:r>
              <a:rPr sz="800" spc="-5" dirty="0">
                <a:latin typeface="Microsoft Sans Serif"/>
                <a:cs typeface="Microsoft Sans Serif"/>
              </a:rPr>
              <a:t>ANSWER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5" dirty="0">
                <a:latin typeface="Microsoft Sans Serif"/>
                <a:cs typeface="Microsoft Sans Serif"/>
              </a:rPr>
              <a:t>Q1: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3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ANSWER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Q2: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44" y="1000589"/>
            <a:ext cx="3580973" cy="7665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773426"/>
            <a:ext cx="4340225" cy="86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98755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Q1.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Minimum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how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(tables)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would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diagram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converted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model?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Microsoft Sans Serif"/>
                <a:cs typeface="Microsoft Sans Serif"/>
              </a:rPr>
              <a:t>Q2.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correct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tables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correct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answer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</a:pP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above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question?</a:t>
            </a:r>
            <a:endParaRPr sz="800">
              <a:latin typeface="Microsoft Sans Serif"/>
              <a:cs typeface="Microsoft Sans Serif"/>
            </a:endParaRPr>
          </a:p>
          <a:p>
            <a:pPr marL="88265" marR="2364105">
              <a:lnSpc>
                <a:spcPts val="950"/>
              </a:lnSpc>
              <a:spcBef>
                <a:spcPts val="20"/>
              </a:spcBef>
              <a:tabLst>
                <a:tab pos="1066165" algn="l"/>
              </a:tabLst>
            </a:pPr>
            <a:r>
              <a:rPr sz="800" spc="25" dirty="0">
                <a:latin typeface="Microsoft Sans Serif"/>
                <a:cs typeface="Microsoft Sans Serif"/>
              </a:rPr>
              <a:t>(a)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M1,M2,M3,P1	</a:t>
            </a:r>
            <a:r>
              <a:rPr sz="800" spc="35" dirty="0">
                <a:latin typeface="Microsoft Sans Serif"/>
                <a:cs typeface="Microsoft Sans Serif"/>
              </a:rPr>
              <a:t>(b)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M1,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P1,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N1,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N2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(c)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M1,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P1,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N1	</a:t>
            </a:r>
            <a:r>
              <a:rPr sz="800" spc="35" dirty="0">
                <a:latin typeface="Microsoft Sans Serif"/>
                <a:cs typeface="Microsoft Sans Serif"/>
              </a:rPr>
              <a:t>(d)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M1,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P1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0"/>
              </a:lnSpc>
            </a:pP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2008]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44" y="904437"/>
            <a:ext cx="3580973" cy="7665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677262"/>
            <a:ext cx="4340225" cy="624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98755">
              <a:lnSpc>
                <a:spcPts val="950"/>
              </a:lnSpc>
              <a:spcBef>
                <a:spcPts val="135"/>
              </a:spcBef>
            </a:pPr>
            <a:r>
              <a:rPr sz="800" spc="-5" dirty="0">
                <a:latin typeface="Microsoft Sans Serif"/>
                <a:cs typeface="Microsoft Sans Serif"/>
              </a:rPr>
              <a:t>Q1.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Minimum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how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(tables)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would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diagram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will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converted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model?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spc="-5" dirty="0">
                <a:latin typeface="Microsoft Sans Serif"/>
                <a:cs typeface="Microsoft Sans Serif"/>
              </a:rPr>
              <a:t>Q2.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correct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tables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correct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answer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</a:pP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above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question?</a:t>
            </a:r>
            <a:endParaRPr sz="800">
              <a:latin typeface="Microsoft Sans Serif"/>
              <a:cs typeface="Microsoft Sans Serif"/>
            </a:endParaRPr>
          </a:p>
          <a:p>
            <a:pPr marL="88265">
              <a:lnSpc>
                <a:spcPts val="940"/>
              </a:lnSpc>
              <a:tabLst>
                <a:tab pos="1066165" algn="l"/>
              </a:tabLst>
            </a:pPr>
            <a:r>
              <a:rPr sz="800" spc="25" dirty="0">
                <a:latin typeface="Microsoft Sans Serif"/>
                <a:cs typeface="Microsoft Sans Serif"/>
              </a:rPr>
              <a:t>(a)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M1,M2,M3,P1	</a:t>
            </a:r>
            <a:r>
              <a:rPr sz="800" spc="35" dirty="0">
                <a:latin typeface="Microsoft Sans Serif"/>
                <a:cs typeface="Microsoft Sans Serif"/>
              </a:rPr>
              <a:t>(b)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M1,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P1,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N1,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9785" y="2274530"/>
            <a:ext cx="536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35" dirty="0">
                <a:latin typeface="Microsoft Sans Serif"/>
                <a:cs typeface="Microsoft Sans Serif"/>
              </a:rPr>
              <a:t>(d)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M1,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2274530"/>
            <a:ext cx="800100" cy="391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5565">
              <a:lnSpc>
                <a:spcPct val="100400"/>
              </a:lnSpc>
              <a:spcBef>
                <a:spcPts val="90"/>
              </a:spcBef>
            </a:pPr>
            <a:r>
              <a:rPr sz="800" spc="30" dirty="0">
                <a:latin typeface="Microsoft Sans Serif"/>
                <a:cs typeface="Microsoft Sans Serif"/>
              </a:rPr>
              <a:t>(c)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M1,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P1,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N1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2008] 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ANSWER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Q1.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844" y="2639566"/>
            <a:ext cx="15417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Microsoft Sans Serif"/>
                <a:cs typeface="Microsoft Sans Serif"/>
              </a:rPr>
              <a:t>ANSWER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Q2.</a:t>
            </a:r>
            <a:r>
              <a:rPr sz="800" spc="14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(a)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M1,M2,M3,P1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44" y="1340839"/>
            <a:ext cx="4354830" cy="748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512445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E</a:t>
            </a:r>
            <a:r>
              <a:rPr sz="900" spc="-37" baseline="-9259" dirty="0">
                <a:latin typeface="Microsoft Sans Serif"/>
                <a:cs typeface="Microsoft Sans Serif"/>
              </a:rPr>
              <a:t>1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E</a:t>
            </a:r>
            <a:r>
              <a:rPr sz="900" spc="-37" baseline="-9259" dirty="0">
                <a:latin typeface="Microsoft Sans Serif"/>
                <a:cs typeface="Microsoft Sans Serif"/>
              </a:rPr>
              <a:t>2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entities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simple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attributes)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1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2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relationships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between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them.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905"/>
              </a:lnSpc>
            </a:pP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1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one-to-many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2</a:t>
            </a:r>
            <a:r>
              <a:rPr sz="900" spc="262" baseline="-9259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many-to-many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relationship.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1</a:t>
            </a:r>
            <a:r>
              <a:rPr sz="900" spc="262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2</a:t>
            </a:r>
            <a:r>
              <a:rPr sz="900" spc="254" baseline="-9259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any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944"/>
              </a:lnSpc>
            </a:pP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their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own.</a:t>
            </a:r>
            <a:endParaRPr sz="800">
              <a:latin typeface="Microsoft Sans Serif"/>
              <a:cs typeface="Microsoft Sans Serif"/>
            </a:endParaRPr>
          </a:p>
          <a:p>
            <a:pPr marL="38100" marR="30480">
              <a:lnSpc>
                <a:spcPts val="950"/>
              </a:lnSpc>
              <a:spcBef>
                <a:spcPts val="35"/>
              </a:spcBef>
            </a:pPr>
            <a:r>
              <a:rPr sz="800" spc="20" dirty="0">
                <a:latin typeface="Microsoft Sans Serif"/>
                <a:cs typeface="Microsoft Sans Serif"/>
              </a:rPr>
              <a:t>What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minimum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tables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convert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model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model?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2005]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444" y="1302879"/>
            <a:ext cx="4354830" cy="8686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512445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E</a:t>
            </a:r>
            <a:r>
              <a:rPr sz="900" spc="-37" baseline="-9259" dirty="0">
                <a:latin typeface="Microsoft Sans Serif"/>
                <a:cs typeface="Microsoft Sans Serif"/>
              </a:rPr>
              <a:t>1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E</a:t>
            </a:r>
            <a:r>
              <a:rPr sz="900" spc="-37" baseline="-9259" dirty="0">
                <a:latin typeface="Microsoft Sans Serif"/>
                <a:cs typeface="Microsoft Sans Serif"/>
              </a:rPr>
              <a:t>2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entities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simple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attributes)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having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1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2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relationships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between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them.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905"/>
              </a:lnSpc>
            </a:pP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1</a:t>
            </a:r>
            <a:r>
              <a:rPr sz="900" spc="67" baseline="-9259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one-to-many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2</a:t>
            </a:r>
            <a:r>
              <a:rPr sz="900" spc="262" baseline="-9259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many-to-many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relationship.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1</a:t>
            </a:r>
            <a:r>
              <a:rPr sz="900" spc="262" baseline="-9259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25" dirty="0">
                <a:latin typeface="Arial"/>
                <a:cs typeface="Arial"/>
              </a:rPr>
              <a:t>R</a:t>
            </a:r>
            <a:r>
              <a:rPr sz="900" spc="-37" baseline="-9259" dirty="0">
                <a:latin typeface="Microsoft Sans Serif"/>
                <a:cs typeface="Microsoft Sans Serif"/>
              </a:rPr>
              <a:t>2</a:t>
            </a:r>
            <a:r>
              <a:rPr sz="900" spc="254" baseline="-9259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any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944"/>
              </a:lnSpc>
            </a:pPr>
            <a:r>
              <a:rPr sz="800" spc="15" dirty="0">
                <a:latin typeface="Microsoft Sans Serif"/>
                <a:cs typeface="Microsoft Sans Serif"/>
              </a:rPr>
              <a:t>attribute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their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own.</a:t>
            </a:r>
            <a:endParaRPr sz="800">
              <a:latin typeface="Microsoft Sans Serif"/>
              <a:cs typeface="Microsoft Sans Serif"/>
            </a:endParaRPr>
          </a:p>
          <a:p>
            <a:pPr marL="38100" marR="30480">
              <a:lnSpc>
                <a:spcPts val="950"/>
              </a:lnSpc>
              <a:spcBef>
                <a:spcPts val="35"/>
              </a:spcBef>
            </a:pPr>
            <a:r>
              <a:rPr sz="800" spc="20" dirty="0">
                <a:latin typeface="Microsoft Sans Serif"/>
                <a:cs typeface="Microsoft Sans Serif"/>
              </a:rPr>
              <a:t>What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minimum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tables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required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convert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model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model?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2005]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915"/>
              </a:lnSpc>
            </a:pPr>
            <a:r>
              <a:rPr sz="800" spc="-5" dirty="0">
                <a:latin typeface="Microsoft Sans Serif"/>
                <a:cs typeface="Microsoft Sans Serif"/>
              </a:rPr>
              <a:t>ANSWER: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0404" y="1266939"/>
          <a:ext cx="419100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04364" y="1078089"/>
            <a:ext cx="2581910" cy="1349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9144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has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Calibri"/>
                <a:cs typeface="Calibri"/>
              </a:rPr>
              <a:t>C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primary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 </a:t>
            </a:r>
            <a:r>
              <a:rPr sz="800" spc="-5" dirty="0">
                <a:latin typeface="Calibri"/>
                <a:cs typeface="Calibri"/>
              </a:rPr>
              <a:t>C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referencing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 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on-delete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cascade.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must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additionally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deleted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endParaRPr sz="800">
              <a:latin typeface="Microsoft Sans Serif"/>
              <a:cs typeface="Microsoft Sans Serif"/>
            </a:endParaRPr>
          </a:p>
          <a:p>
            <a:pPr marL="12700" marR="229235">
              <a:lnSpc>
                <a:spcPts val="950"/>
              </a:lnSpc>
              <a:spcBef>
                <a:spcPts val="35"/>
              </a:spcBef>
            </a:pPr>
            <a:r>
              <a:rPr sz="800" spc="-35" dirty="0">
                <a:latin typeface="Microsoft Sans Serif"/>
                <a:cs typeface="Microsoft Sans Serif"/>
              </a:rPr>
              <a:t>p</a:t>
            </a:r>
            <a:r>
              <a:rPr sz="800" spc="15" dirty="0">
                <a:latin typeface="Microsoft Sans Serif"/>
                <a:cs typeface="Microsoft Sans Serif"/>
              </a:rPr>
              <a:t>r</a:t>
            </a:r>
            <a:r>
              <a:rPr sz="800" spc="-75" dirty="0">
                <a:latin typeface="Microsoft Sans Serif"/>
                <a:cs typeface="Microsoft Sans Serif"/>
              </a:rPr>
              <a:t>ese</a:t>
            </a:r>
            <a:r>
              <a:rPr sz="800" spc="15" dirty="0">
                <a:latin typeface="Microsoft Sans Serif"/>
                <a:cs typeface="Microsoft Sans Serif"/>
              </a:rPr>
              <a:t>r</a:t>
            </a:r>
            <a:r>
              <a:rPr sz="800" spc="-40" dirty="0">
                <a:latin typeface="Microsoft Sans Serif"/>
                <a:cs typeface="Microsoft Sans Serif"/>
              </a:rPr>
              <a:t>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referential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integri</a:t>
            </a:r>
            <a:r>
              <a:rPr sz="800" spc="-15" dirty="0">
                <a:latin typeface="Microsoft Sans Serif"/>
                <a:cs typeface="Microsoft Sans Serif"/>
              </a:rPr>
              <a:t>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20" dirty="0">
                <a:latin typeface="Microsoft Sans Serif"/>
                <a:cs typeface="Microsoft Sans Serif"/>
              </a:rPr>
              <a:t>2</a:t>
            </a:r>
            <a:r>
              <a:rPr sz="800" i="1" spc="-5" dirty="0">
                <a:latin typeface="Sitka Text"/>
                <a:cs typeface="Sitka Text"/>
              </a:rPr>
              <a:t>,</a:t>
            </a:r>
            <a:r>
              <a:rPr sz="800" i="1" spc="-90" dirty="0">
                <a:latin typeface="Sitka Text"/>
                <a:cs typeface="Sitka Text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4)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is  </a:t>
            </a:r>
            <a:r>
              <a:rPr sz="800" spc="-20" dirty="0">
                <a:latin typeface="Microsoft Sans Serif"/>
                <a:cs typeface="Microsoft Sans Serif"/>
              </a:rPr>
              <a:t>deleted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is: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spc="25" dirty="0">
                <a:latin typeface="Microsoft Sans Serif"/>
                <a:cs typeface="Microsoft Sans Serif"/>
              </a:rPr>
              <a:t>(a)</a:t>
            </a:r>
            <a:r>
              <a:rPr sz="800" spc="15" dirty="0">
                <a:latin typeface="Microsoft Sans Serif"/>
                <a:cs typeface="Microsoft Sans Serif"/>
              </a:rPr>
              <a:t> (3,4),(6,4)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800" spc="35" dirty="0">
                <a:latin typeface="Microsoft Sans Serif"/>
                <a:cs typeface="Microsoft Sans Serif"/>
              </a:rPr>
              <a:t>(b)</a:t>
            </a:r>
            <a:r>
              <a:rPr sz="800" spc="15" dirty="0">
                <a:latin typeface="Microsoft Sans Serif"/>
                <a:cs typeface="Microsoft Sans Serif"/>
              </a:rPr>
              <a:t> (5,2),(7,2)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800" spc="30" dirty="0">
                <a:latin typeface="Microsoft Sans Serif"/>
                <a:cs typeface="Microsoft Sans Serif"/>
              </a:rPr>
              <a:t>(c) </a:t>
            </a:r>
            <a:r>
              <a:rPr sz="800" spc="15" dirty="0">
                <a:latin typeface="Microsoft Sans Serif"/>
                <a:cs typeface="Microsoft Sans Serif"/>
              </a:rPr>
              <a:t>(5,2),(7,2),(9,5)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800" spc="35" dirty="0">
                <a:latin typeface="Microsoft Sans Serif"/>
                <a:cs typeface="Microsoft Sans Serif"/>
              </a:rPr>
              <a:t>(d)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(3,4),(4,3),(6,4)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2005]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0404" y="1278966"/>
          <a:ext cx="419100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04364" y="1030006"/>
            <a:ext cx="2581910" cy="146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9144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has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attributes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Calibri"/>
                <a:cs typeface="Calibri"/>
              </a:rPr>
              <a:t>C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primary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 </a:t>
            </a:r>
            <a:r>
              <a:rPr sz="800" spc="-5" dirty="0">
                <a:latin typeface="Calibri"/>
                <a:cs typeface="Calibri"/>
              </a:rPr>
              <a:t>C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referencing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 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on-delete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cascade.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all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tuples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must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additionally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deleted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endParaRPr sz="800">
              <a:latin typeface="Microsoft Sans Serif"/>
              <a:cs typeface="Microsoft Sans Serif"/>
            </a:endParaRPr>
          </a:p>
          <a:p>
            <a:pPr marL="12700" marR="229235">
              <a:lnSpc>
                <a:spcPts val="950"/>
              </a:lnSpc>
              <a:spcBef>
                <a:spcPts val="35"/>
              </a:spcBef>
            </a:pPr>
            <a:r>
              <a:rPr sz="800" spc="-35" dirty="0">
                <a:latin typeface="Microsoft Sans Serif"/>
                <a:cs typeface="Microsoft Sans Serif"/>
              </a:rPr>
              <a:t>p</a:t>
            </a:r>
            <a:r>
              <a:rPr sz="800" spc="15" dirty="0">
                <a:latin typeface="Microsoft Sans Serif"/>
                <a:cs typeface="Microsoft Sans Serif"/>
              </a:rPr>
              <a:t>r</a:t>
            </a:r>
            <a:r>
              <a:rPr sz="800" spc="-75" dirty="0">
                <a:latin typeface="Microsoft Sans Serif"/>
                <a:cs typeface="Microsoft Sans Serif"/>
              </a:rPr>
              <a:t>ese</a:t>
            </a:r>
            <a:r>
              <a:rPr sz="800" spc="15" dirty="0">
                <a:latin typeface="Microsoft Sans Serif"/>
                <a:cs typeface="Microsoft Sans Serif"/>
              </a:rPr>
              <a:t>r</a:t>
            </a:r>
            <a:r>
              <a:rPr sz="800" spc="-40" dirty="0">
                <a:latin typeface="Microsoft Sans Serif"/>
                <a:cs typeface="Microsoft Sans Serif"/>
              </a:rPr>
              <a:t>ve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referential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integri</a:t>
            </a:r>
            <a:r>
              <a:rPr sz="800" spc="-15" dirty="0">
                <a:latin typeface="Microsoft Sans Serif"/>
                <a:cs typeface="Microsoft Sans Serif"/>
              </a:rPr>
              <a:t>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when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tuple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20" dirty="0">
                <a:latin typeface="Microsoft Sans Serif"/>
                <a:cs typeface="Microsoft Sans Serif"/>
              </a:rPr>
              <a:t>2</a:t>
            </a:r>
            <a:r>
              <a:rPr sz="800" i="1" spc="-5" dirty="0">
                <a:latin typeface="Sitka Text"/>
                <a:cs typeface="Sitka Text"/>
              </a:rPr>
              <a:t>,</a:t>
            </a:r>
            <a:r>
              <a:rPr sz="800" i="1" spc="-90" dirty="0">
                <a:latin typeface="Sitka Text"/>
                <a:cs typeface="Sitka Text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4)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is  </a:t>
            </a:r>
            <a:r>
              <a:rPr sz="800" spc="-20" dirty="0">
                <a:latin typeface="Microsoft Sans Serif"/>
                <a:cs typeface="Microsoft Sans Serif"/>
              </a:rPr>
              <a:t>deleted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is: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spc="25" dirty="0">
                <a:latin typeface="Microsoft Sans Serif"/>
                <a:cs typeface="Microsoft Sans Serif"/>
              </a:rPr>
              <a:t>(a)</a:t>
            </a:r>
            <a:r>
              <a:rPr sz="800" spc="15" dirty="0">
                <a:latin typeface="Microsoft Sans Serif"/>
                <a:cs typeface="Microsoft Sans Serif"/>
              </a:rPr>
              <a:t> (3,4),(6,4)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800" spc="35" dirty="0">
                <a:latin typeface="Microsoft Sans Serif"/>
                <a:cs typeface="Microsoft Sans Serif"/>
              </a:rPr>
              <a:t>(b)</a:t>
            </a:r>
            <a:r>
              <a:rPr sz="800" spc="15" dirty="0">
                <a:latin typeface="Microsoft Sans Serif"/>
                <a:cs typeface="Microsoft Sans Serif"/>
              </a:rPr>
              <a:t> (5,2),(7,2)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800" spc="30" dirty="0">
                <a:latin typeface="Microsoft Sans Serif"/>
                <a:cs typeface="Microsoft Sans Serif"/>
              </a:rPr>
              <a:t>(c) </a:t>
            </a:r>
            <a:r>
              <a:rPr sz="800" spc="15" dirty="0">
                <a:latin typeface="Microsoft Sans Serif"/>
                <a:cs typeface="Microsoft Sans Serif"/>
              </a:rPr>
              <a:t>(5,2),(7,2),(9,5)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800" spc="35" dirty="0">
                <a:latin typeface="Microsoft Sans Serif"/>
                <a:cs typeface="Microsoft Sans Serif"/>
              </a:rPr>
              <a:t>(d)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(3,4),(4,3),(6,4)</a:t>
            </a:r>
            <a:endParaRPr sz="800">
              <a:latin typeface="Microsoft Sans Serif"/>
              <a:cs typeface="Microsoft Sans Serif"/>
            </a:endParaRPr>
          </a:p>
          <a:p>
            <a:pPr marL="12700" marR="1920875">
              <a:lnSpc>
                <a:spcPts val="950"/>
              </a:lnSpc>
              <a:spcBef>
                <a:spcPts val="30"/>
              </a:spcBef>
            </a:pP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2005] 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ANSWER: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(c)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986" y="1203349"/>
            <a:ext cx="421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Table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spc="25" dirty="0">
                <a:latin typeface="Calibri"/>
                <a:cs typeface="Calibri"/>
              </a:rPr>
              <a:t>T1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2501" y="1329918"/>
          <a:ext cx="419100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Q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51990" y="1265972"/>
            <a:ext cx="421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Table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spc="25" dirty="0">
                <a:latin typeface="Calibri"/>
                <a:cs typeface="Calibri"/>
              </a:rPr>
              <a:t>T2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4505" y="1392555"/>
          <a:ext cx="419100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96795" marR="177800">
              <a:lnSpc>
                <a:spcPts val="950"/>
              </a:lnSpc>
              <a:spcBef>
                <a:spcPts val="135"/>
              </a:spcBef>
            </a:pPr>
            <a:r>
              <a:rPr spc="5" dirty="0"/>
              <a:t>Q.</a:t>
            </a:r>
            <a:r>
              <a:rPr spc="6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5" dirty="0"/>
              <a:t>table</a:t>
            </a:r>
            <a:r>
              <a:rPr spc="65" dirty="0"/>
              <a:t> </a:t>
            </a:r>
            <a:r>
              <a:rPr spc="20" dirty="0">
                <a:latin typeface="Calibri"/>
                <a:cs typeface="Calibri"/>
              </a:rPr>
              <a:t>T1</a:t>
            </a:r>
            <a:r>
              <a:rPr spc="20" dirty="0"/>
              <a:t>,</a:t>
            </a:r>
            <a:r>
              <a:rPr spc="65" dirty="0"/>
              <a:t> </a:t>
            </a:r>
            <a:r>
              <a:rPr spc="5" dirty="0">
                <a:latin typeface="Calibri"/>
                <a:cs typeface="Calibri"/>
              </a:rPr>
              <a:t>P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spc="-10" dirty="0"/>
              <a:t>primary</a:t>
            </a:r>
            <a:r>
              <a:rPr spc="70" dirty="0"/>
              <a:t> </a:t>
            </a:r>
            <a:r>
              <a:rPr spc="-40" dirty="0"/>
              <a:t>key,</a:t>
            </a:r>
            <a:r>
              <a:rPr spc="65" dirty="0"/>
              <a:t> </a:t>
            </a:r>
            <a:r>
              <a:rPr spc="-120" dirty="0">
                <a:latin typeface="Calibri"/>
                <a:cs typeface="Calibri"/>
              </a:rPr>
              <a:t>Q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  <a:r>
              <a:rPr spc="70" dirty="0"/>
              <a:t> </a:t>
            </a:r>
            <a:r>
              <a:rPr dirty="0"/>
              <a:t>the </a:t>
            </a:r>
            <a:r>
              <a:rPr spc="-200" dirty="0"/>
              <a:t> </a:t>
            </a:r>
            <a:r>
              <a:rPr spc="-10" dirty="0"/>
              <a:t>foreign</a:t>
            </a:r>
            <a:r>
              <a:rPr spc="70" dirty="0"/>
              <a:t> </a:t>
            </a:r>
            <a:r>
              <a:rPr spc="-35" dirty="0"/>
              <a:t>key</a:t>
            </a:r>
            <a:r>
              <a:rPr spc="65" dirty="0"/>
              <a:t> </a:t>
            </a:r>
            <a:r>
              <a:rPr spc="-20" dirty="0"/>
              <a:t>referencing</a:t>
            </a:r>
            <a:r>
              <a:rPr spc="75" dirty="0"/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5" dirty="0"/>
              <a:t>in</a:t>
            </a:r>
            <a:r>
              <a:rPr spc="70" dirty="0"/>
              <a:t> </a:t>
            </a:r>
            <a:r>
              <a:rPr spc="-5" dirty="0"/>
              <a:t>table</a:t>
            </a:r>
            <a:r>
              <a:rPr spc="65" dirty="0"/>
              <a:t> </a:t>
            </a:r>
            <a:r>
              <a:rPr spc="25" dirty="0">
                <a:latin typeface="Calibri"/>
                <a:cs typeface="Calibri"/>
              </a:rPr>
              <a:t>T2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20" dirty="0"/>
              <a:t>with</a:t>
            </a:r>
          </a:p>
          <a:p>
            <a:pPr marL="2296795">
              <a:lnSpc>
                <a:spcPts val="905"/>
              </a:lnSpc>
            </a:pPr>
            <a:r>
              <a:rPr spc="-15" dirty="0"/>
              <a:t>on-delete</a:t>
            </a:r>
            <a:r>
              <a:rPr spc="60" dirty="0"/>
              <a:t> </a:t>
            </a:r>
            <a:r>
              <a:rPr spc="-35" dirty="0"/>
              <a:t>cascade.</a:t>
            </a:r>
            <a:r>
              <a:rPr spc="165" dirty="0"/>
              <a:t> </a:t>
            </a:r>
            <a:r>
              <a:rPr dirty="0"/>
              <a:t>In</a:t>
            </a:r>
            <a:r>
              <a:rPr spc="60" dirty="0"/>
              <a:t> </a:t>
            </a:r>
            <a:r>
              <a:rPr spc="-5" dirty="0"/>
              <a:t>table</a:t>
            </a:r>
            <a:r>
              <a:rPr spc="70" dirty="0"/>
              <a:t> </a:t>
            </a:r>
            <a:r>
              <a:rPr spc="20" dirty="0">
                <a:latin typeface="Calibri"/>
                <a:cs typeface="Calibri"/>
              </a:rPr>
              <a:t>T2</a:t>
            </a:r>
            <a:r>
              <a:rPr spc="20" dirty="0"/>
              <a:t>,</a:t>
            </a:r>
            <a:r>
              <a:rPr spc="65" dirty="0"/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spc="-10" dirty="0"/>
              <a:t>primary</a:t>
            </a:r>
          </a:p>
          <a:p>
            <a:pPr marL="2296795" marR="5080">
              <a:lnSpc>
                <a:spcPts val="950"/>
              </a:lnSpc>
              <a:spcBef>
                <a:spcPts val="35"/>
              </a:spcBef>
            </a:pPr>
            <a:r>
              <a:rPr spc="-35" dirty="0"/>
              <a:t>key</a:t>
            </a:r>
            <a:r>
              <a:rPr spc="70" dirty="0"/>
              <a:t> </a:t>
            </a:r>
            <a:r>
              <a:rPr spc="-20" dirty="0"/>
              <a:t>and</a:t>
            </a:r>
            <a:r>
              <a:rPr spc="70" dirty="0"/>
              <a:t> 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  <a:r>
              <a:rPr spc="7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spc="-10" dirty="0"/>
              <a:t>foreign</a:t>
            </a:r>
            <a:r>
              <a:rPr spc="70" dirty="0"/>
              <a:t> </a:t>
            </a:r>
            <a:r>
              <a:rPr spc="-35" dirty="0"/>
              <a:t>key</a:t>
            </a:r>
            <a:r>
              <a:rPr spc="65" dirty="0"/>
              <a:t> </a:t>
            </a:r>
            <a:r>
              <a:rPr spc="-20" dirty="0"/>
              <a:t>referencing</a:t>
            </a:r>
            <a:r>
              <a:rPr spc="75" dirty="0"/>
              <a:t> </a:t>
            </a:r>
            <a:r>
              <a:rPr spc="5" dirty="0">
                <a:latin typeface="Calibri"/>
                <a:cs typeface="Calibri"/>
              </a:rPr>
              <a:t>P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5" dirty="0"/>
              <a:t>in</a:t>
            </a:r>
            <a:r>
              <a:rPr spc="70" dirty="0"/>
              <a:t> </a:t>
            </a:r>
            <a:r>
              <a:rPr dirty="0"/>
              <a:t>the </a:t>
            </a:r>
            <a:r>
              <a:rPr spc="-200" dirty="0"/>
              <a:t> </a:t>
            </a:r>
            <a:r>
              <a:rPr spc="-5" dirty="0"/>
              <a:t>table</a:t>
            </a:r>
            <a:r>
              <a:rPr dirty="0"/>
              <a:t> </a:t>
            </a:r>
            <a:r>
              <a:rPr spc="25" dirty="0">
                <a:latin typeface="Calibri"/>
                <a:cs typeface="Calibri"/>
              </a:rPr>
              <a:t>T1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20" dirty="0"/>
              <a:t>with </a:t>
            </a:r>
            <a:r>
              <a:rPr spc="-15" dirty="0"/>
              <a:t>on-delete</a:t>
            </a:r>
            <a:r>
              <a:rPr spc="-10" dirty="0"/>
              <a:t> </a:t>
            </a:r>
            <a:r>
              <a:rPr spc="-35" dirty="0"/>
              <a:t>cascade.</a:t>
            </a:r>
            <a:r>
              <a:rPr spc="-30" dirty="0"/>
              <a:t> </a:t>
            </a:r>
            <a:r>
              <a:rPr dirty="0"/>
              <a:t>In </a:t>
            </a:r>
            <a:r>
              <a:rPr spc="-20" dirty="0"/>
              <a:t>order</a:t>
            </a:r>
            <a:r>
              <a:rPr spc="170" dirty="0"/>
              <a:t> </a:t>
            </a:r>
            <a:r>
              <a:rPr spc="25" dirty="0"/>
              <a:t>to </a:t>
            </a:r>
            <a:r>
              <a:rPr spc="30" dirty="0"/>
              <a:t> </a:t>
            </a:r>
            <a:r>
              <a:rPr spc="-20" dirty="0"/>
              <a:t>delete</a:t>
            </a:r>
            <a:r>
              <a:rPr spc="70" dirty="0"/>
              <a:t> </a:t>
            </a:r>
            <a:r>
              <a:rPr spc="-25" dirty="0"/>
              <a:t>rec</a:t>
            </a:r>
            <a:r>
              <a:rPr spc="-55" dirty="0"/>
              <a:t>o</a:t>
            </a:r>
            <a:r>
              <a:rPr spc="5" dirty="0"/>
              <a:t>rd</a:t>
            </a:r>
            <a:r>
              <a:rPr spc="70" dirty="0"/>
              <a:t> </a:t>
            </a:r>
            <a:r>
              <a:rPr spc="15" dirty="0"/>
              <a:t>(</a:t>
            </a:r>
            <a:r>
              <a:rPr spc="20" dirty="0"/>
              <a:t>3</a:t>
            </a:r>
            <a:r>
              <a:rPr i="1" spc="-5" dirty="0">
                <a:latin typeface="Sitka Text"/>
                <a:cs typeface="Sitka Text"/>
              </a:rPr>
              <a:t>,</a:t>
            </a:r>
            <a:r>
              <a:rPr i="1" spc="-90" dirty="0">
                <a:latin typeface="Sitka Text"/>
                <a:cs typeface="Sitka Text"/>
              </a:rPr>
              <a:t> </a:t>
            </a:r>
            <a:r>
              <a:rPr spc="20" dirty="0"/>
              <a:t>8)</a:t>
            </a:r>
            <a:r>
              <a:rPr spc="65" dirty="0"/>
              <a:t> </a:t>
            </a:r>
            <a:r>
              <a:rPr spc="10" dirty="0"/>
              <a:t>from</a:t>
            </a:r>
            <a:r>
              <a:rPr spc="70" dirty="0"/>
              <a:t> </a:t>
            </a:r>
            <a:r>
              <a:rPr spc="-5" dirty="0"/>
              <a:t>table</a:t>
            </a:r>
            <a:r>
              <a:rPr spc="65" dirty="0"/>
              <a:t> </a:t>
            </a:r>
            <a:r>
              <a:rPr spc="25" dirty="0">
                <a:latin typeface="Calibri"/>
                <a:cs typeface="Calibri"/>
              </a:rPr>
              <a:t>T1</a:t>
            </a:r>
            <a:r>
              <a:rPr spc="10" dirty="0"/>
              <a:t>,</a:t>
            </a:r>
            <a:r>
              <a:rPr spc="65" dirty="0"/>
              <a:t> </a:t>
            </a:r>
            <a:r>
              <a:rPr spc="-5" dirty="0"/>
              <a:t>num</a:t>
            </a:r>
            <a:r>
              <a:rPr spc="15" dirty="0"/>
              <a:t>b</a:t>
            </a:r>
            <a:r>
              <a:rPr spc="-45" dirty="0"/>
              <a:t>ers</a:t>
            </a:r>
            <a:r>
              <a:rPr spc="65" dirty="0"/>
              <a:t> </a:t>
            </a:r>
            <a:r>
              <a:rPr spc="5" dirty="0"/>
              <a:t>of  </a:t>
            </a:r>
            <a:r>
              <a:rPr dirty="0"/>
              <a:t>additional </a:t>
            </a:r>
            <a:r>
              <a:rPr spc="-20" dirty="0"/>
              <a:t>record</a:t>
            </a:r>
            <a:r>
              <a:rPr spc="-15" dirty="0"/>
              <a:t> </a:t>
            </a:r>
            <a:r>
              <a:rPr spc="25" dirty="0"/>
              <a:t>that </a:t>
            </a:r>
            <a:r>
              <a:rPr spc="-40" dirty="0"/>
              <a:t>need</a:t>
            </a:r>
            <a:r>
              <a:rPr spc="-35" dirty="0"/>
              <a:t> </a:t>
            </a:r>
            <a:r>
              <a:rPr spc="30" dirty="0"/>
              <a:t>to </a:t>
            </a:r>
            <a:r>
              <a:rPr spc="-30" dirty="0"/>
              <a:t>be</a:t>
            </a:r>
            <a:r>
              <a:rPr spc="-25" dirty="0"/>
              <a:t> </a:t>
            </a:r>
            <a:r>
              <a:rPr spc="-20" dirty="0"/>
              <a:t>deleted</a:t>
            </a:r>
            <a:r>
              <a:rPr spc="-15" dirty="0"/>
              <a:t> </a:t>
            </a:r>
            <a:r>
              <a:rPr spc="10" dirty="0"/>
              <a:t>from </a:t>
            </a:r>
            <a:r>
              <a:rPr spc="15" dirty="0"/>
              <a:t> </a:t>
            </a:r>
            <a:r>
              <a:rPr spc="-5" dirty="0"/>
              <a:t>table</a:t>
            </a:r>
            <a:r>
              <a:rPr spc="60" dirty="0"/>
              <a:t> </a:t>
            </a:r>
            <a:r>
              <a:rPr spc="25" dirty="0">
                <a:latin typeface="Calibri"/>
                <a:cs typeface="Calibri"/>
              </a:rPr>
              <a:t>T1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</a:p>
          <a:p>
            <a:pPr marL="2467610" indent="-171450">
              <a:lnSpc>
                <a:spcPts val="894"/>
              </a:lnSpc>
              <a:buAutoNum type="alphaLcParenBoth"/>
              <a:tabLst>
                <a:tab pos="2468880" algn="l"/>
              </a:tabLst>
            </a:pPr>
            <a:r>
              <a:rPr spc="-25" dirty="0"/>
              <a:t>0</a:t>
            </a:r>
          </a:p>
          <a:p>
            <a:pPr marL="2471420" indent="-175260">
              <a:lnSpc>
                <a:spcPts val="944"/>
              </a:lnSpc>
              <a:buAutoNum type="alphaLcParenBoth"/>
              <a:tabLst>
                <a:tab pos="2472690" algn="l"/>
              </a:tabLst>
            </a:pPr>
            <a:r>
              <a:rPr spc="-25" dirty="0"/>
              <a:t>1</a:t>
            </a:r>
          </a:p>
          <a:p>
            <a:pPr marL="2463800" indent="-167640">
              <a:lnSpc>
                <a:spcPts val="944"/>
              </a:lnSpc>
              <a:buAutoNum type="alphaLcParenBoth"/>
              <a:tabLst>
                <a:tab pos="2465070" algn="l"/>
              </a:tabLst>
            </a:pPr>
            <a:r>
              <a:rPr spc="-25" dirty="0"/>
              <a:t>2</a:t>
            </a:r>
          </a:p>
          <a:p>
            <a:pPr marL="2471420" indent="-175260">
              <a:lnSpc>
                <a:spcPts val="955"/>
              </a:lnSpc>
              <a:buAutoNum type="alphaLcParenBoth"/>
              <a:tabLst>
                <a:tab pos="2472690" algn="l"/>
              </a:tabLst>
            </a:pPr>
            <a:r>
              <a:rPr spc="-25" dirty="0"/>
              <a:t>3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986" y="1205876"/>
            <a:ext cx="421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Table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spc="25" dirty="0">
                <a:latin typeface="Calibri"/>
                <a:cs typeface="Calibri"/>
              </a:rPr>
              <a:t>T1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2501" y="1332458"/>
          <a:ext cx="419100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Q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51990" y="1268512"/>
            <a:ext cx="421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Table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spc="25" dirty="0">
                <a:latin typeface="Calibri"/>
                <a:cs typeface="Calibri"/>
              </a:rPr>
              <a:t>T2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4505" y="1395082"/>
          <a:ext cx="419100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96795" marR="177800">
              <a:lnSpc>
                <a:spcPts val="950"/>
              </a:lnSpc>
              <a:spcBef>
                <a:spcPts val="135"/>
              </a:spcBef>
            </a:pPr>
            <a:r>
              <a:rPr spc="5" dirty="0"/>
              <a:t>Q.</a:t>
            </a:r>
            <a:r>
              <a:rPr spc="65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spc="-5" dirty="0"/>
              <a:t>table</a:t>
            </a:r>
            <a:r>
              <a:rPr spc="65" dirty="0"/>
              <a:t> </a:t>
            </a:r>
            <a:r>
              <a:rPr spc="20" dirty="0">
                <a:latin typeface="Calibri"/>
                <a:cs typeface="Calibri"/>
              </a:rPr>
              <a:t>T1</a:t>
            </a:r>
            <a:r>
              <a:rPr spc="20" dirty="0"/>
              <a:t>,</a:t>
            </a:r>
            <a:r>
              <a:rPr spc="65" dirty="0"/>
              <a:t> </a:t>
            </a:r>
            <a:r>
              <a:rPr spc="5" dirty="0">
                <a:latin typeface="Calibri"/>
                <a:cs typeface="Calibri"/>
              </a:rPr>
              <a:t>P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spc="-10" dirty="0"/>
              <a:t>primary</a:t>
            </a:r>
            <a:r>
              <a:rPr spc="70" dirty="0"/>
              <a:t> </a:t>
            </a:r>
            <a:r>
              <a:rPr spc="-40" dirty="0"/>
              <a:t>key,</a:t>
            </a:r>
            <a:r>
              <a:rPr spc="65" dirty="0"/>
              <a:t> </a:t>
            </a:r>
            <a:r>
              <a:rPr spc="-120" dirty="0">
                <a:latin typeface="Calibri"/>
                <a:cs typeface="Calibri"/>
              </a:rPr>
              <a:t>Q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  <a:r>
              <a:rPr spc="70" dirty="0"/>
              <a:t> </a:t>
            </a:r>
            <a:r>
              <a:rPr dirty="0"/>
              <a:t>the </a:t>
            </a:r>
            <a:r>
              <a:rPr spc="-200" dirty="0"/>
              <a:t> </a:t>
            </a:r>
            <a:r>
              <a:rPr spc="-10" dirty="0"/>
              <a:t>foreign</a:t>
            </a:r>
            <a:r>
              <a:rPr spc="70" dirty="0"/>
              <a:t> </a:t>
            </a:r>
            <a:r>
              <a:rPr spc="-35" dirty="0"/>
              <a:t>key</a:t>
            </a:r>
            <a:r>
              <a:rPr spc="65" dirty="0"/>
              <a:t> </a:t>
            </a:r>
            <a:r>
              <a:rPr spc="-20" dirty="0"/>
              <a:t>referencing</a:t>
            </a:r>
            <a:r>
              <a:rPr spc="75" dirty="0"/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5" dirty="0"/>
              <a:t>in</a:t>
            </a:r>
            <a:r>
              <a:rPr spc="70" dirty="0"/>
              <a:t> </a:t>
            </a:r>
            <a:r>
              <a:rPr spc="-5" dirty="0"/>
              <a:t>table</a:t>
            </a:r>
            <a:r>
              <a:rPr spc="65" dirty="0"/>
              <a:t> </a:t>
            </a:r>
            <a:r>
              <a:rPr spc="25" dirty="0">
                <a:latin typeface="Calibri"/>
                <a:cs typeface="Calibri"/>
              </a:rPr>
              <a:t>T2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20" dirty="0"/>
              <a:t>with</a:t>
            </a:r>
          </a:p>
          <a:p>
            <a:pPr marL="2296795">
              <a:lnSpc>
                <a:spcPts val="905"/>
              </a:lnSpc>
            </a:pPr>
            <a:r>
              <a:rPr spc="-15" dirty="0"/>
              <a:t>on-delete</a:t>
            </a:r>
            <a:r>
              <a:rPr spc="60" dirty="0"/>
              <a:t> </a:t>
            </a:r>
            <a:r>
              <a:rPr spc="-35" dirty="0"/>
              <a:t>cascade.</a:t>
            </a:r>
            <a:r>
              <a:rPr spc="165" dirty="0"/>
              <a:t> </a:t>
            </a:r>
            <a:r>
              <a:rPr dirty="0"/>
              <a:t>In</a:t>
            </a:r>
            <a:r>
              <a:rPr spc="60" dirty="0"/>
              <a:t> </a:t>
            </a:r>
            <a:r>
              <a:rPr spc="-5" dirty="0"/>
              <a:t>table</a:t>
            </a:r>
            <a:r>
              <a:rPr spc="70" dirty="0"/>
              <a:t> </a:t>
            </a:r>
            <a:r>
              <a:rPr spc="20" dirty="0">
                <a:latin typeface="Calibri"/>
                <a:cs typeface="Calibri"/>
              </a:rPr>
              <a:t>T2</a:t>
            </a:r>
            <a:r>
              <a:rPr spc="20" dirty="0"/>
              <a:t>,</a:t>
            </a:r>
            <a:r>
              <a:rPr spc="65" dirty="0"/>
              <a:t> </a:t>
            </a:r>
            <a:r>
              <a:rPr spc="-15" dirty="0">
                <a:latin typeface="Calibri"/>
                <a:cs typeface="Calibri"/>
              </a:rPr>
              <a:t>R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spc="-10" dirty="0"/>
              <a:t>primary</a:t>
            </a:r>
          </a:p>
          <a:p>
            <a:pPr marL="2296795" marR="5080">
              <a:lnSpc>
                <a:spcPts val="950"/>
              </a:lnSpc>
              <a:spcBef>
                <a:spcPts val="35"/>
              </a:spcBef>
            </a:pPr>
            <a:r>
              <a:rPr spc="-35" dirty="0"/>
              <a:t>key</a:t>
            </a:r>
            <a:r>
              <a:rPr spc="70" dirty="0"/>
              <a:t> </a:t>
            </a:r>
            <a:r>
              <a:rPr spc="-20" dirty="0"/>
              <a:t>and</a:t>
            </a:r>
            <a:r>
              <a:rPr spc="70" dirty="0"/>
              <a:t> </a:t>
            </a:r>
            <a:r>
              <a:rPr spc="55" dirty="0">
                <a:latin typeface="Calibri"/>
                <a:cs typeface="Calibri"/>
              </a:rPr>
              <a:t>S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  <a:r>
              <a:rPr spc="7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spc="-10" dirty="0"/>
              <a:t>foreign</a:t>
            </a:r>
            <a:r>
              <a:rPr spc="70" dirty="0"/>
              <a:t> </a:t>
            </a:r>
            <a:r>
              <a:rPr spc="-35" dirty="0"/>
              <a:t>key</a:t>
            </a:r>
            <a:r>
              <a:rPr spc="65" dirty="0"/>
              <a:t> </a:t>
            </a:r>
            <a:r>
              <a:rPr spc="-20" dirty="0"/>
              <a:t>referencing</a:t>
            </a:r>
            <a:r>
              <a:rPr spc="75" dirty="0"/>
              <a:t> </a:t>
            </a:r>
            <a:r>
              <a:rPr spc="5" dirty="0">
                <a:latin typeface="Calibri"/>
                <a:cs typeface="Calibri"/>
              </a:rPr>
              <a:t>P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5" dirty="0"/>
              <a:t>in</a:t>
            </a:r>
            <a:r>
              <a:rPr spc="70" dirty="0"/>
              <a:t> </a:t>
            </a:r>
            <a:r>
              <a:rPr dirty="0"/>
              <a:t>the </a:t>
            </a:r>
            <a:r>
              <a:rPr spc="-200" dirty="0"/>
              <a:t> </a:t>
            </a:r>
            <a:r>
              <a:rPr spc="-5" dirty="0"/>
              <a:t>table</a:t>
            </a:r>
            <a:r>
              <a:rPr dirty="0"/>
              <a:t> </a:t>
            </a:r>
            <a:r>
              <a:rPr spc="25" dirty="0">
                <a:latin typeface="Calibri"/>
                <a:cs typeface="Calibri"/>
              </a:rPr>
              <a:t>T1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20" dirty="0"/>
              <a:t>with </a:t>
            </a:r>
            <a:r>
              <a:rPr spc="-15" dirty="0"/>
              <a:t>on-delete</a:t>
            </a:r>
            <a:r>
              <a:rPr spc="-10" dirty="0"/>
              <a:t> </a:t>
            </a:r>
            <a:r>
              <a:rPr spc="-35" dirty="0"/>
              <a:t>cascade.</a:t>
            </a:r>
            <a:r>
              <a:rPr spc="-30" dirty="0"/>
              <a:t> </a:t>
            </a:r>
            <a:r>
              <a:rPr dirty="0"/>
              <a:t>In </a:t>
            </a:r>
            <a:r>
              <a:rPr spc="-20" dirty="0"/>
              <a:t>order</a:t>
            </a:r>
            <a:r>
              <a:rPr spc="170" dirty="0"/>
              <a:t> </a:t>
            </a:r>
            <a:r>
              <a:rPr spc="25" dirty="0"/>
              <a:t>to </a:t>
            </a:r>
            <a:r>
              <a:rPr spc="30" dirty="0"/>
              <a:t> </a:t>
            </a:r>
            <a:r>
              <a:rPr spc="-20" dirty="0"/>
              <a:t>delete</a:t>
            </a:r>
            <a:r>
              <a:rPr spc="70" dirty="0"/>
              <a:t> </a:t>
            </a:r>
            <a:r>
              <a:rPr spc="-25" dirty="0"/>
              <a:t>rec</a:t>
            </a:r>
            <a:r>
              <a:rPr spc="-55" dirty="0"/>
              <a:t>o</a:t>
            </a:r>
            <a:r>
              <a:rPr spc="5" dirty="0"/>
              <a:t>rd</a:t>
            </a:r>
            <a:r>
              <a:rPr spc="70" dirty="0"/>
              <a:t> </a:t>
            </a:r>
            <a:r>
              <a:rPr spc="15" dirty="0"/>
              <a:t>(</a:t>
            </a:r>
            <a:r>
              <a:rPr spc="20" dirty="0"/>
              <a:t>3</a:t>
            </a:r>
            <a:r>
              <a:rPr i="1" spc="-5" dirty="0">
                <a:latin typeface="Sitka Text"/>
                <a:cs typeface="Sitka Text"/>
              </a:rPr>
              <a:t>,</a:t>
            </a:r>
            <a:r>
              <a:rPr i="1" spc="-90" dirty="0">
                <a:latin typeface="Sitka Text"/>
                <a:cs typeface="Sitka Text"/>
              </a:rPr>
              <a:t> </a:t>
            </a:r>
            <a:r>
              <a:rPr spc="20" dirty="0"/>
              <a:t>8)</a:t>
            </a:r>
            <a:r>
              <a:rPr spc="65" dirty="0"/>
              <a:t> </a:t>
            </a:r>
            <a:r>
              <a:rPr spc="10" dirty="0"/>
              <a:t>from</a:t>
            </a:r>
            <a:r>
              <a:rPr spc="70" dirty="0"/>
              <a:t> </a:t>
            </a:r>
            <a:r>
              <a:rPr spc="-5" dirty="0"/>
              <a:t>table</a:t>
            </a:r>
            <a:r>
              <a:rPr spc="65" dirty="0"/>
              <a:t> </a:t>
            </a:r>
            <a:r>
              <a:rPr spc="25" dirty="0">
                <a:latin typeface="Calibri"/>
                <a:cs typeface="Calibri"/>
              </a:rPr>
              <a:t>T1</a:t>
            </a:r>
            <a:r>
              <a:rPr spc="10" dirty="0"/>
              <a:t>,</a:t>
            </a:r>
            <a:r>
              <a:rPr spc="65" dirty="0"/>
              <a:t> </a:t>
            </a:r>
            <a:r>
              <a:rPr spc="-5" dirty="0"/>
              <a:t>num</a:t>
            </a:r>
            <a:r>
              <a:rPr spc="15" dirty="0"/>
              <a:t>b</a:t>
            </a:r>
            <a:r>
              <a:rPr spc="-45" dirty="0"/>
              <a:t>ers</a:t>
            </a:r>
            <a:r>
              <a:rPr spc="65" dirty="0"/>
              <a:t> </a:t>
            </a:r>
            <a:r>
              <a:rPr spc="5" dirty="0"/>
              <a:t>of  </a:t>
            </a:r>
            <a:r>
              <a:rPr dirty="0"/>
              <a:t>additional </a:t>
            </a:r>
            <a:r>
              <a:rPr spc="-20" dirty="0"/>
              <a:t>record</a:t>
            </a:r>
            <a:r>
              <a:rPr spc="-15" dirty="0"/>
              <a:t> </a:t>
            </a:r>
            <a:r>
              <a:rPr spc="25" dirty="0"/>
              <a:t>that </a:t>
            </a:r>
            <a:r>
              <a:rPr spc="-40" dirty="0"/>
              <a:t>need</a:t>
            </a:r>
            <a:r>
              <a:rPr spc="-35" dirty="0"/>
              <a:t> </a:t>
            </a:r>
            <a:r>
              <a:rPr spc="30" dirty="0"/>
              <a:t>to </a:t>
            </a:r>
            <a:r>
              <a:rPr spc="-30" dirty="0"/>
              <a:t>be</a:t>
            </a:r>
            <a:r>
              <a:rPr spc="-25" dirty="0"/>
              <a:t> </a:t>
            </a:r>
            <a:r>
              <a:rPr spc="-20" dirty="0"/>
              <a:t>deleted</a:t>
            </a:r>
            <a:r>
              <a:rPr spc="-15" dirty="0"/>
              <a:t> </a:t>
            </a:r>
            <a:r>
              <a:rPr spc="10" dirty="0"/>
              <a:t>from </a:t>
            </a:r>
            <a:r>
              <a:rPr spc="15" dirty="0"/>
              <a:t> </a:t>
            </a:r>
            <a:r>
              <a:rPr spc="-5" dirty="0"/>
              <a:t>table</a:t>
            </a:r>
            <a:r>
              <a:rPr spc="60" dirty="0"/>
              <a:t> </a:t>
            </a:r>
            <a:r>
              <a:rPr spc="25" dirty="0">
                <a:latin typeface="Calibri"/>
                <a:cs typeface="Calibri"/>
              </a:rPr>
              <a:t>T1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30" dirty="0"/>
              <a:t>is</a:t>
            </a:r>
          </a:p>
          <a:p>
            <a:pPr marL="2467610" indent="-171450">
              <a:lnSpc>
                <a:spcPts val="894"/>
              </a:lnSpc>
              <a:buAutoNum type="alphaLcParenBoth"/>
              <a:tabLst>
                <a:tab pos="2468880" algn="l"/>
              </a:tabLst>
            </a:pPr>
            <a:r>
              <a:rPr spc="-25" dirty="0"/>
              <a:t>0</a:t>
            </a:r>
          </a:p>
          <a:p>
            <a:pPr marL="2471420" indent="-175260">
              <a:lnSpc>
                <a:spcPts val="944"/>
              </a:lnSpc>
              <a:buAutoNum type="alphaLcParenBoth"/>
              <a:tabLst>
                <a:tab pos="2472690" algn="l"/>
              </a:tabLst>
            </a:pPr>
            <a:r>
              <a:rPr spc="-25" dirty="0"/>
              <a:t>1</a:t>
            </a:r>
          </a:p>
          <a:p>
            <a:pPr marL="2463800" indent="-167640">
              <a:lnSpc>
                <a:spcPts val="944"/>
              </a:lnSpc>
              <a:buAutoNum type="alphaLcParenBoth"/>
              <a:tabLst>
                <a:tab pos="2465070" algn="l"/>
              </a:tabLst>
            </a:pPr>
            <a:r>
              <a:rPr spc="-25" dirty="0"/>
              <a:t>2</a:t>
            </a:r>
          </a:p>
          <a:p>
            <a:pPr marL="2296795" marR="1513205">
              <a:lnSpc>
                <a:spcPts val="950"/>
              </a:lnSpc>
              <a:spcBef>
                <a:spcPts val="30"/>
              </a:spcBef>
              <a:buAutoNum type="alphaLcParenBoth"/>
              <a:tabLst>
                <a:tab pos="2472690" algn="l"/>
              </a:tabLst>
            </a:pPr>
            <a:r>
              <a:rPr spc="-25" dirty="0"/>
              <a:t>3 </a:t>
            </a:r>
            <a:r>
              <a:rPr spc="-20" dirty="0"/>
              <a:t> </a:t>
            </a:r>
            <a:r>
              <a:rPr spc="-5" dirty="0"/>
              <a:t>ANSWER:</a:t>
            </a:r>
            <a:r>
              <a:rPr dirty="0"/>
              <a:t> </a:t>
            </a:r>
            <a:r>
              <a:rPr spc="30" dirty="0"/>
              <a:t>(c)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986" y="1217903"/>
            <a:ext cx="421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Table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spc="25" dirty="0">
                <a:latin typeface="Calibri"/>
                <a:cs typeface="Calibri"/>
              </a:rPr>
              <a:t>T1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2501" y="1344472"/>
          <a:ext cx="419100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Q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4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51990" y="1280527"/>
            <a:ext cx="421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Table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spc="25" dirty="0">
                <a:latin typeface="Calibri"/>
                <a:cs typeface="Calibri"/>
              </a:rPr>
              <a:t>T2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4505" y="1407109"/>
          <a:ext cx="419100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360574" y="933842"/>
            <a:ext cx="2130425" cy="1710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3462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Calibri"/>
                <a:cs typeface="Calibri"/>
              </a:rPr>
              <a:t>T1</a:t>
            </a:r>
            <a:r>
              <a:rPr sz="800" spc="20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Calibri"/>
                <a:cs typeface="Calibri"/>
              </a:rPr>
              <a:t>P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primary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key,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20" dirty="0">
                <a:latin typeface="Calibri"/>
                <a:cs typeface="Calibri"/>
              </a:rPr>
              <a:t>Q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referencing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T2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spc="-15" dirty="0">
                <a:latin typeface="Microsoft Sans Serif"/>
                <a:cs typeface="Microsoft Sans Serif"/>
              </a:rPr>
              <a:t>on-delete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cascade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on-update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cascade.</a:t>
            </a:r>
            <a:r>
              <a:rPr sz="800" spc="1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Microsoft Sans Serif"/>
                <a:cs typeface="Microsoft Sans Serif"/>
              </a:rPr>
              <a:t>table </a:t>
            </a:r>
            <a:r>
              <a:rPr sz="800" spc="20" dirty="0">
                <a:latin typeface="Calibri"/>
                <a:cs typeface="Calibri"/>
              </a:rPr>
              <a:t>T2</a:t>
            </a:r>
            <a:r>
              <a:rPr sz="800" spc="20" dirty="0">
                <a:latin typeface="Microsoft Sans Serif"/>
                <a:cs typeface="Microsoft Sans Serif"/>
              </a:rPr>
              <a:t>,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10" dirty="0">
                <a:latin typeface="Microsoft Sans Serif"/>
                <a:cs typeface="Microsoft Sans Serif"/>
              </a:rPr>
              <a:t>primary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referencing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Calibri"/>
                <a:cs typeface="Calibri"/>
              </a:rPr>
              <a:t>P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5" dirty="0">
                <a:latin typeface="Microsoft Sans Serif"/>
                <a:cs typeface="Microsoft Sans Serif"/>
              </a:rPr>
              <a:t>table </a:t>
            </a:r>
            <a:r>
              <a:rPr sz="800" spc="25" dirty="0">
                <a:latin typeface="Calibri"/>
                <a:cs typeface="Calibri"/>
              </a:rPr>
              <a:t>T1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 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on-delete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NULL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on-update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cascade.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o</a:t>
            </a:r>
            <a:r>
              <a:rPr sz="800" spc="-10" dirty="0">
                <a:latin typeface="Microsoft Sans Serif"/>
                <a:cs typeface="Microsoft Sans Serif"/>
              </a:rPr>
              <a:t>rder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delete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rec</a:t>
            </a:r>
            <a:r>
              <a:rPr sz="800" spc="-55" dirty="0">
                <a:latin typeface="Microsoft Sans Serif"/>
                <a:cs typeface="Microsoft Sans Serif"/>
              </a:rPr>
              <a:t>o</a:t>
            </a:r>
            <a:r>
              <a:rPr sz="800" spc="5" dirty="0">
                <a:latin typeface="Microsoft Sans Serif"/>
                <a:cs typeface="Microsoft Sans Serif"/>
              </a:rPr>
              <a:t>rd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20" dirty="0">
                <a:latin typeface="Microsoft Sans Serif"/>
                <a:cs typeface="Microsoft Sans Serif"/>
              </a:rPr>
              <a:t>3</a:t>
            </a:r>
            <a:r>
              <a:rPr sz="800" i="1" spc="-5" dirty="0">
                <a:latin typeface="Sitka Text"/>
                <a:cs typeface="Sitka Text"/>
              </a:rPr>
              <a:t>,</a:t>
            </a:r>
            <a:r>
              <a:rPr sz="800" i="1" spc="-90" dirty="0">
                <a:latin typeface="Sitka Text"/>
                <a:cs typeface="Sitka Text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8)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T1</a:t>
            </a:r>
            <a:r>
              <a:rPr sz="800" spc="10" dirty="0">
                <a:latin typeface="Microsoft Sans Serif"/>
                <a:cs typeface="Microsoft Sans Serif"/>
              </a:rPr>
              <a:t>,  </a:t>
            </a:r>
            <a:r>
              <a:rPr sz="800" spc="-20" dirty="0">
                <a:latin typeface="Microsoft Sans Serif"/>
                <a:cs typeface="Microsoft Sans Serif"/>
              </a:rPr>
              <a:t>numbers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dirty="0">
                <a:latin typeface="Microsoft Sans Serif"/>
                <a:cs typeface="Microsoft Sans Serif"/>
              </a:rPr>
              <a:t>additional </a:t>
            </a:r>
            <a:r>
              <a:rPr sz="800" spc="-20" dirty="0">
                <a:latin typeface="Microsoft Sans Serif"/>
                <a:cs typeface="Microsoft Sans Serif"/>
              </a:rPr>
              <a:t>record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 </a:t>
            </a:r>
            <a:r>
              <a:rPr sz="800" spc="-40" dirty="0">
                <a:latin typeface="Microsoft Sans Serif"/>
                <a:cs typeface="Microsoft Sans Serif"/>
              </a:rPr>
              <a:t>need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30" dirty="0">
                <a:latin typeface="Microsoft Sans Serif"/>
                <a:cs typeface="Microsoft Sans Serif"/>
              </a:rPr>
              <a:t>be 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deleted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T1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endParaRPr sz="800">
              <a:latin typeface="Microsoft Sans Serif"/>
              <a:cs typeface="Microsoft Sans Serif"/>
            </a:endParaRPr>
          </a:p>
          <a:p>
            <a:pPr marL="183515" indent="-171450">
              <a:lnSpc>
                <a:spcPts val="890"/>
              </a:lnSpc>
              <a:buAutoNum type="alphaLcParenBoth"/>
              <a:tabLst>
                <a:tab pos="18415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0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44"/>
              </a:lnSpc>
              <a:buAutoNum type="alphaLcParenBoth"/>
              <a:tabLst>
                <a:tab pos="18796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  <a:p>
            <a:pPr marL="179705" indent="-167640">
              <a:lnSpc>
                <a:spcPts val="944"/>
              </a:lnSpc>
              <a:buAutoNum type="alphaLcParenBoth"/>
              <a:tabLst>
                <a:tab pos="18034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  <a:p>
            <a:pPr marL="12700" marR="1558925">
              <a:lnSpc>
                <a:spcPts val="950"/>
              </a:lnSpc>
              <a:spcBef>
                <a:spcPts val="30"/>
              </a:spcBef>
              <a:buAutoNum type="alphaLcParenBoth"/>
              <a:tabLst>
                <a:tab pos="18796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3 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</a:t>
            </a:r>
            <a:r>
              <a:rPr sz="800" spc="-80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TE2</a:t>
            </a:r>
            <a:r>
              <a:rPr sz="800" spc="-5" dirty="0">
                <a:latin typeface="Microsoft Sans Serif"/>
                <a:cs typeface="Microsoft Sans Serif"/>
              </a:rPr>
              <a:t>0</a:t>
            </a:r>
            <a:r>
              <a:rPr sz="800" spc="-10" dirty="0">
                <a:latin typeface="Microsoft Sans Serif"/>
                <a:cs typeface="Microsoft Sans Serif"/>
              </a:rPr>
              <a:t>17]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49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436" y="792"/>
            <a:ext cx="4578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</a:t>
            </a:r>
            <a:r>
              <a:rPr sz="600" spc="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o</a:t>
            </a: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dels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Data</a:t>
            </a:r>
            <a:r>
              <a:rPr sz="14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Tahoma"/>
                <a:cs typeface="Tahoma"/>
              </a:rPr>
              <a:t>Modelling</a:t>
            </a:r>
            <a:r>
              <a:rPr sz="14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Using</a:t>
            </a:r>
            <a:r>
              <a:rPr sz="14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3333B2"/>
                </a:solidFill>
                <a:latin typeface="Tahoma"/>
                <a:cs typeface="Tahoma"/>
              </a:rPr>
              <a:t>ER</a:t>
            </a:r>
            <a:r>
              <a:rPr sz="1400" spc="2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824" y="825133"/>
            <a:ext cx="4004998" cy="208593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986" y="1229917"/>
            <a:ext cx="421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Table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spc="25" dirty="0">
                <a:latin typeface="Calibri"/>
                <a:cs typeface="Calibri"/>
              </a:rPr>
              <a:t>T1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2501" y="1356499"/>
          <a:ext cx="419100" cy="1007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P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Q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51990" y="1292553"/>
            <a:ext cx="4216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Table</a:t>
            </a:r>
            <a:r>
              <a:rPr sz="800" b="1" dirty="0">
                <a:latin typeface="Arial"/>
                <a:cs typeface="Arial"/>
              </a:rPr>
              <a:t> </a:t>
            </a:r>
            <a:r>
              <a:rPr sz="800" spc="25" dirty="0">
                <a:latin typeface="Calibri"/>
                <a:cs typeface="Calibri"/>
              </a:rPr>
              <a:t>T2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554505" y="1419123"/>
          <a:ext cx="419100" cy="88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26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360574" y="885772"/>
            <a:ext cx="2130425" cy="1830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13462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Calibri"/>
                <a:cs typeface="Calibri"/>
              </a:rPr>
              <a:t>T1</a:t>
            </a:r>
            <a:r>
              <a:rPr sz="800" spc="20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Calibri"/>
                <a:cs typeface="Calibri"/>
              </a:rPr>
              <a:t>P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primary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key,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20" dirty="0">
                <a:latin typeface="Calibri"/>
                <a:cs typeface="Calibri"/>
              </a:rPr>
              <a:t>Q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referencing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T2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05"/>
              </a:lnSpc>
            </a:pPr>
            <a:r>
              <a:rPr sz="800" spc="-15" dirty="0">
                <a:latin typeface="Microsoft Sans Serif"/>
                <a:cs typeface="Microsoft Sans Serif"/>
              </a:rPr>
              <a:t>on-delete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cascade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on-update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cascade.</a:t>
            </a:r>
            <a:r>
              <a:rPr sz="800" spc="1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spc="-5" dirty="0">
                <a:latin typeface="Microsoft Sans Serif"/>
                <a:cs typeface="Microsoft Sans Serif"/>
              </a:rPr>
              <a:t>table </a:t>
            </a:r>
            <a:r>
              <a:rPr sz="800" spc="20" dirty="0">
                <a:latin typeface="Calibri"/>
                <a:cs typeface="Calibri"/>
              </a:rPr>
              <a:t>T2</a:t>
            </a:r>
            <a:r>
              <a:rPr sz="800" spc="20" dirty="0">
                <a:latin typeface="Microsoft Sans Serif"/>
                <a:cs typeface="Microsoft Sans Serif"/>
              </a:rPr>
              <a:t>,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-1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10" dirty="0">
                <a:latin typeface="Microsoft Sans Serif"/>
                <a:cs typeface="Microsoft Sans Serif"/>
              </a:rPr>
              <a:t>primary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17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1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referencing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Calibri"/>
                <a:cs typeface="Calibri"/>
              </a:rPr>
              <a:t>P</a:t>
            </a:r>
            <a:r>
              <a:rPr sz="800" spc="1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5" dirty="0">
                <a:latin typeface="Microsoft Sans Serif"/>
                <a:cs typeface="Microsoft Sans Serif"/>
              </a:rPr>
              <a:t>table </a:t>
            </a:r>
            <a:r>
              <a:rPr sz="800" spc="25" dirty="0">
                <a:latin typeface="Calibri"/>
                <a:cs typeface="Calibri"/>
              </a:rPr>
              <a:t>T1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 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on-delete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NULL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on-update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cascade.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In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0" dirty="0">
                <a:latin typeface="Microsoft Sans Serif"/>
                <a:cs typeface="Microsoft Sans Serif"/>
              </a:rPr>
              <a:t>o</a:t>
            </a:r>
            <a:r>
              <a:rPr sz="800" spc="-10" dirty="0">
                <a:latin typeface="Microsoft Sans Serif"/>
                <a:cs typeface="Microsoft Sans Serif"/>
              </a:rPr>
              <a:t>rder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delete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rec</a:t>
            </a:r>
            <a:r>
              <a:rPr sz="800" spc="-55" dirty="0">
                <a:latin typeface="Microsoft Sans Serif"/>
                <a:cs typeface="Microsoft Sans Serif"/>
              </a:rPr>
              <a:t>o</a:t>
            </a:r>
            <a:r>
              <a:rPr sz="800" spc="5" dirty="0">
                <a:latin typeface="Microsoft Sans Serif"/>
                <a:cs typeface="Microsoft Sans Serif"/>
              </a:rPr>
              <a:t>rd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(</a:t>
            </a:r>
            <a:r>
              <a:rPr sz="800" spc="20" dirty="0">
                <a:latin typeface="Microsoft Sans Serif"/>
                <a:cs typeface="Microsoft Sans Serif"/>
              </a:rPr>
              <a:t>3</a:t>
            </a:r>
            <a:r>
              <a:rPr sz="800" i="1" spc="-5" dirty="0">
                <a:latin typeface="Sitka Text"/>
                <a:cs typeface="Sitka Text"/>
              </a:rPr>
              <a:t>,</a:t>
            </a:r>
            <a:r>
              <a:rPr sz="800" i="1" spc="-90" dirty="0">
                <a:latin typeface="Sitka Text"/>
                <a:cs typeface="Sitka Text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8)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T1</a:t>
            </a:r>
            <a:r>
              <a:rPr sz="800" spc="10" dirty="0">
                <a:latin typeface="Microsoft Sans Serif"/>
                <a:cs typeface="Microsoft Sans Serif"/>
              </a:rPr>
              <a:t>,  </a:t>
            </a:r>
            <a:r>
              <a:rPr sz="800" spc="-20" dirty="0">
                <a:latin typeface="Microsoft Sans Serif"/>
                <a:cs typeface="Microsoft Sans Serif"/>
              </a:rPr>
              <a:t>numbers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dirty="0">
                <a:latin typeface="Microsoft Sans Serif"/>
                <a:cs typeface="Microsoft Sans Serif"/>
              </a:rPr>
              <a:t>additional </a:t>
            </a:r>
            <a:r>
              <a:rPr sz="800" spc="-20" dirty="0">
                <a:latin typeface="Microsoft Sans Serif"/>
                <a:cs typeface="Microsoft Sans Serif"/>
              </a:rPr>
              <a:t>record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 </a:t>
            </a:r>
            <a:r>
              <a:rPr sz="800" spc="-40" dirty="0">
                <a:latin typeface="Microsoft Sans Serif"/>
                <a:cs typeface="Microsoft Sans Serif"/>
              </a:rPr>
              <a:t>need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30" dirty="0">
                <a:latin typeface="Microsoft Sans Serif"/>
                <a:cs typeface="Microsoft Sans Serif"/>
              </a:rPr>
              <a:t>be 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deleted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T1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endParaRPr sz="800">
              <a:latin typeface="Microsoft Sans Serif"/>
              <a:cs typeface="Microsoft Sans Serif"/>
            </a:endParaRPr>
          </a:p>
          <a:p>
            <a:pPr marL="183515" indent="-171450">
              <a:lnSpc>
                <a:spcPts val="890"/>
              </a:lnSpc>
              <a:buAutoNum type="alphaLcParenBoth"/>
              <a:tabLst>
                <a:tab pos="18415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0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44"/>
              </a:lnSpc>
              <a:buAutoNum type="alphaLcParenBoth"/>
              <a:tabLst>
                <a:tab pos="18796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  <a:p>
            <a:pPr marL="179705" indent="-167640">
              <a:lnSpc>
                <a:spcPts val="944"/>
              </a:lnSpc>
              <a:buAutoNum type="alphaLcParenBoth"/>
              <a:tabLst>
                <a:tab pos="18034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  <a:p>
            <a:pPr marL="12700" marR="1464945">
              <a:lnSpc>
                <a:spcPts val="950"/>
              </a:lnSpc>
              <a:spcBef>
                <a:spcPts val="30"/>
              </a:spcBef>
              <a:buAutoNum type="alphaLcParenBoth"/>
              <a:tabLst>
                <a:tab pos="187960" algn="l"/>
              </a:tabLst>
            </a:pPr>
            <a:r>
              <a:rPr sz="800" spc="-25" dirty="0">
                <a:latin typeface="Microsoft Sans Serif"/>
                <a:cs typeface="Microsoft Sans Serif"/>
              </a:rPr>
              <a:t>3 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[GATE2017] </a:t>
            </a:r>
            <a:r>
              <a:rPr sz="800" spc="-5" dirty="0">
                <a:latin typeface="Microsoft Sans Serif"/>
                <a:cs typeface="Microsoft Sans Serif"/>
              </a:rPr>
              <a:t> ANSWER: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(a)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50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052358"/>
            <a:ext cx="4244975" cy="14693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 </a:t>
            </a:r>
            <a:r>
              <a:rPr sz="800" spc="10" dirty="0">
                <a:latin typeface="Microsoft Sans Serif"/>
                <a:cs typeface="Microsoft Sans Serif"/>
              </a:rPr>
              <a:t>Let </a:t>
            </a:r>
            <a:r>
              <a:rPr sz="800" spc="5" dirty="0">
                <a:latin typeface="Calibri"/>
                <a:cs typeface="Calibri"/>
              </a:rPr>
              <a:t>R</a:t>
            </a:r>
            <a:r>
              <a:rPr sz="800" spc="5" dirty="0">
                <a:latin typeface="Microsoft Sans Serif"/>
                <a:cs typeface="Microsoft Sans Serif"/>
              </a:rPr>
              <a:t>(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,b,c)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S</a:t>
            </a:r>
            <a:r>
              <a:rPr sz="800" spc="25" dirty="0">
                <a:latin typeface="Microsoft Sans Serif"/>
                <a:cs typeface="Microsoft Sans Serif"/>
              </a:rPr>
              <a:t>(d,e,f)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 </a:t>
            </a:r>
            <a:r>
              <a:rPr sz="800" spc="-10" dirty="0">
                <a:latin typeface="Microsoft Sans Serif"/>
                <a:cs typeface="Microsoft Sans Serif"/>
              </a:rPr>
              <a:t>relations.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‘d’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1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 </a:t>
            </a:r>
            <a:r>
              <a:rPr sz="800" spc="55" dirty="0">
                <a:latin typeface="Calibri"/>
                <a:cs typeface="Calibri"/>
              </a:rPr>
              <a:t>S </a:t>
            </a:r>
            <a:r>
              <a:rPr sz="800" spc="25" dirty="0">
                <a:latin typeface="Microsoft Sans Serif"/>
                <a:cs typeface="Microsoft Sans Serif"/>
              </a:rPr>
              <a:t>that </a:t>
            </a:r>
            <a:r>
              <a:rPr sz="800" spc="-25" dirty="0">
                <a:latin typeface="Microsoft Sans Serif"/>
                <a:cs typeface="Microsoft Sans Serif"/>
              </a:rPr>
              <a:t>refers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10" dirty="0">
                <a:latin typeface="Microsoft Sans Serif"/>
                <a:cs typeface="Microsoft Sans Serif"/>
              </a:rPr>
              <a:t>primary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dirty="0">
                <a:latin typeface="Microsoft Sans Serif"/>
                <a:cs typeface="Microsoft Sans Serif"/>
              </a:rPr>
              <a:t>.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Consider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four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operations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  <a:p>
            <a:pPr marL="185420" indent="-173355">
              <a:lnSpc>
                <a:spcPts val="905"/>
              </a:lnSpc>
              <a:buAutoNum type="arabicParenBoth"/>
              <a:tabLst>
                <a:tab pos="186055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Insert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into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  <a:p>
            <a:pPr marL="185420" indent="-173355">
              <a:lnSpc>
                <a:spcPts val="944"/>
              </a:lnSpc>
              <a:buAutoNum type="arabicParenBoth"/>
              <a:tabLst>
                <a:tab pos="186055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Insert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into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185420" indent="-173355">
              <a:lnSpc>
                <a:spcPts val="944"/>
              </a:lnSpc>
              <a:buAutoNum type="arabicParenBoth"/>
              <a:tabLst>
                <a:tab pos="186055" algn="l"/>
              </a:tabLst>
            </a:pPr>
            <a:r>
              <a:rPr sz="800" spc="-15" dirty="0">
                <a:latin typeface="Microsoft Sans Serif"/>
                <a:cs typeface="Microsoft Sans Serif"/>
              </a:rPr>
              <a:t>Delete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  <a:p>
            <a:pPr marL="185420" indent="-173355">
              <a:lnSpc>
                <a:spcPts val="944"/>
              </a:lnSpc>
              <a:buAutoNum type="arabicParenBoth"/>
              <a:tabLst>
                <a:tab pos="186055" algn="l"/>
              </a:tabLst>
            </a:pPr>
            <a:r>
              <a:rPr sz="800" spc="-15" dirty="0">
                <a:latin typeface="Microsoft Sans Serif"/>
                <a:cs typeface="Microsoft Sans Serif"/>
              </a:rPr>
              <a:t>Delete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44"/>
              </a:lnSpc>
            </a:pPr>
            <a:r>
              <a:rPr sz="800" dirty="0">
                <a:latin typeface="Microsoft Sans Serif"/>
                <a:cs typeface="Microsoft Sans Serif"/>
              </a:rPr>
              <a:t>Which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these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operations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referential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integrity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constraint?</a:t>
            </a:r>
            <a:endParaRPr sz="800">
              <a:latin typeface="Microsoft Sans Serif"/>
              <a:cs typeface="Microsoft Sans Serif"/>
            </a:endParaRPr>
          </a:p>
          <a:p>
            <a:pPr marL="203835" lvl="1" indent="-191770">
              <a:lnSpc>
                <a:spcPts val="944"/>
              </a:lnSpc>
              <a:buAutoNum type="alphaUcParenBoth"/>
              <a:tabLst>
                <a:tab pos="204470" algn="l"/>
              </a:tabLst>
            </a:pPr>
            <a:r>
              <a:rPr sz="800" spc="-20" dirty="0">
                <a:latin typeface="Microsoft Sans Serif"/>
                <a:cs typeface="Microsoft Sans Serif"/>
              </a:rPr>
              <a:t>None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(1),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(2),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(3)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(4)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</a:t>
            </a:r>
            <a:endParaRPr sz="800">
              <a:latin typeface="Microsoft Sans Serif"/>
              <a:cs typeface="Microsoft Sans Serif"/>
            </a:endParaRPr>
          </a:p>
          <a:p>
            <a:pPr marL="203835" lvl="1" indent="-191770">
              <a:lnSpc>
                <a:spcPts val="944"/>
              </a:lnSpc>
              <a:buAutoNum type="alphaUcParenBoth"/>
              <a:tabLst>
                <a:tab pos="204470" algn="l"/>
              </a:tabLst>
            </a:pPr>
            <a:r>
              <a:rPr sz="800" spc="20" dirty="0">
                <a:latin typeface="Microsoft Sans Serif"/>
                <a:cs typeface="Microsoft Sans Serif"/>
              </a:rPr>
              <a:t>All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(1),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(2),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(3)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(4)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</a:t>
            </a:r>
            <a:endParaRPr sz="800">
              <a:latin typeface="Microsoft Sans Serif"/>
              <a:cs typeface="Microsoft Sans Serif"/>
            </a:endParaRPr>
          </a:p>
          <a:p>
            <a:pPr marL="200660" lvl="1" indent="-188595">
              <a:lnSpc>
                <a:spcPts val="944"/>
              </a:lnSpc>
              <a:buAutoNum type="alphaUcParenBoth"/>
              <a:tabLst>
                <a:tab pos="201295" algn="l"/>
              </a:tabLst>
            </a:pPr>
            <a:r>
              <a:rPr sz="800" spc="20" dirty="0">
                <a:latin typeface="Microsoft Sans Serif"/>
                <a:cs typeface="Microsoft Sans Serif"/>
              </a:rPr>
              <a:t>Both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(1)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(4)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</a:t>
            </a:r>
            <a:endParaRPr sz="800">
              <a:latin typeface="Microsoft Sans Serif"/>
              <a:cs typeface="Microsoft Sans Serif"/>
            </a:endParaRPr>
          </a:p>
          <a:p>
            <a:pPr marL="12700" marR="2233930" lvl="1">
              <a:lnSpc>
                <a:spcPts val="950"/>
              </a:lnSpc>
              <a:spcBef>
                <a:spcPts val="35"/>
              </a:spcBef>
              <a:buAutoNum type="alphaUcParenBoth"/>
              <a:tabLst>
                <a:tab pos="210185" algn="l"/>
              </a:tabLst>
            </a:pPr>
            <a:r>
              <a:rPr sz="800" spc="20" dirty="0">
                <a:latin typeface="Microsoft Sans Serif"/>
                <a:cs typeface="Microsoft Sans Serif"/>
              </a:rPr>
              <a:t>Both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(2)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(3)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1997]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51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004276"/>
            <a:ext cx="4244975" cy="15894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 </a:t>
            </a:r>
            <a:r>
              <a:rPr sz="800" spc="10" dirty="0">
                <a:latin typeface="Microsoft Sans Serif"/>
                <a:cs typeface="Microsoft Sans Serif"/>
              </a:rPr>
              <a:t>Let </a:t>
            </a:r>
            <a:r>
              <a:rPr sz="800" spc="5" dirty="0">
                <a:latin typeface="Calibri"/>
                <a:cs typeface="Calibri"/>
              </a:rPr>
              <a:t>R</a:t>
            </a:r>
            <a:r>
              <a:rPr sz="800" spc="5" dirty="0">
                <a:latin typeface="Microsoft Sans Serif"/>
                <a:cs typeface="Microsoft Sans Serif"/>
              </a:rPr>
              <a:t>(</a:t>
            </a:r>
            <a:r>
              <a:rPr sz="800" u="sng" spc="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,b,c)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Calibri"/>
                <a:cs typeface="Calibri"/>
              </a:rPr>
              <a:t>S</a:t>
            </a:r>
            <a:r>
              <a:rPr sz="800" spc="25" dirty="0">
                <a:latin typeface="Microsoft Sans Serif"/>
                <a:cs typeface="Microsoft Sans Serif"/>
              </a:rPr>
              <a:t>(d,e,f)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two </a:t>
            </a:r>
            <a:r>
              <a:rPr sz="800" spc="-10" dirty="0">
                <a:latin typeface="Microsoft Sans Serif"/>
                <a:cs typeface="Microsoft Sans Serif"/>
              </a:rPr>
              <a:t>relations.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‘d’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 </a:t>
            </a:r>
            <a:r>
              <a:rPr sz="800" spc="-10" dirty="0">
                <a:latin typeface="Microsoft Sans Serif"/>
                <a:cs typeface="Microsoft Sans Serif"/>
              </a:rPr>
              <a:t>foreign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1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 </a:t>
            </a:r>
            <a:r>
              <a:rPr sz="800" spc="55" dirty="0">
                <a:latin typeface="Calibri"/>
                <a:cs typeface="Calibri"/>
              </a:rPr>
              <a:t>S </a:t>
            </a:r>
            <a:r>
              <a:rPr sz="800" spc="25" dirty="0">
                <a:latin typeface="Microsoft Sans Serif"/>
                <a:cs typeface="Microsoft Sans Serif"/>
              </a:rPr>
              <a:t>that </a:t>
            </a:r>
            <a:r>
              <a:rPr sz="800" spc="-25" dirty="0">
                <a:latin typeface="Microsoft Sans Serif"/>
                <a:cs typeface="Microsoft Sans Serif"/>
              </a:rPr>
              <a:t>refers</a:t>
            </a:r>
            <a:r>
              <a:rPr sz="800" spc="1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 </a:t>
            </a:r>
            <a:r>
              <a:rPr sz="800" spc="-10" dirty="0">
                <a:latin typeface="Microsoft Sans Serif"/>
                <a:cs typeface="Microsoft Sans Serif"/>
              </a:rPr>
              <a:t>primary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key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dirty="0">
                <a:latin typeface="Microsoft Sans Serif"/>
                <a:cs typeface="Microsoft Sans Serif"/>
              </a:rPr>
              <a:t>.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Consider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four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operations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R</a:t>
            </a:r>
            <a:r>
              <a:rPr sz="80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  <a:p>
            <a:pPr marL="185420" indent="-173355">
              <a:lnSpc>
                <a:spcPts val="905"/>
              </a:lnSpc>
              <a:buAutoNum type="arabicParenBoth"/>
              <a:tabLst>
                <a:tab pos="186055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Insert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into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  <a:p>
            <a:pPr marL="185420" indent="-173355">
              <a:lnSpc>
                <a:spcPts val="944"/>
              </a:lnSpc>
              <a:buAutoNum type="arabicParenBoth"/>
              <a:tabLst>
                <a:tab pos="186055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Insert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into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185420" indent="-173355">
              <a:lnSpc>
                <a:spcPts val="944"/>
              </a:lnSpc>
              <a:buAutoNum type="arabicParenBoth"/>
              <a:tabLst>
                <a:tab pos="186055" algn="l"/>
              </a:tabLst>
            </a:pPr>
            <a:r>
              <a:rPr sz="800" spc="-15" dirty="0">
                <a:latin typeface="Microsoft Sans Serif"/>
                <a:cs typeface="Microsoft Sans Serif"/>
              </a:rPr>
              <a:t>Delete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endParaRPr sz="800">
              <a:latin typeface="Calibri"/>
              <a:cs typeface="Calibri"/>
            </a:endParaRPr>
          </a:p>
          <a:p>
            <a:pPr marL="185420" indent="-173355">
              <a:lnSpc>
                <a:spcPts val="944"/>
              </a:lnSpc>
              <a:buAutoNum type="arabicParenBoth"/>
              <a:tabLst>
                <a:tab pos="186055" algn="l"/>
              </a:tabLst>
            </a:pPr>
            <a:r>
              <a:rPr sz="800" spc="-15" dirty="0">
                <a:latin typeface="Microsoft Sans Serif"/>
                <a:cs typeface="Microsoft Sans Serif"/>
              </a:rPr>
              <a:t>Delete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from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55" dirty="0"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944"/>
              </a:lnSpc>
            </a:pPr>
            <a:r>
              <a:rPr sz="800" dirty="0">
                <a:latin typeface="Microsoft Sans Serif"/>
                <a:cs typeface="Microsoft Sans Serif"/>
              </a:rPr>
              <a:t>Which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these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operations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may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referential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integrity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constraint?</a:t>
            </a:r>
            <a:endParaRPr sz="800">
              <a:latin typeface="Microsoft Sans Serif"/>
              <a:cs typeface="Microsoft Sans Serif"/>
            </a:endParaRPr>
          </a:p>
          <a:p>
            <a:pPr marL="203835" lvl="1" indent="-191770">
              <a:lnSpc>
                <a:spcPts val="944"/>
              </a:lnSpc>
              <a:buAutoNum type="alphaUcParenBoth"/>
              <a:tabLst>
                <a:tab pos="204470" algn="l"/>
              </a:tabLst>
            </a:pPr>
            <a:r>
              <a:rPr sz="800" spc="-20" dirty="0">
                <a:latin typeface="Microsoft Sans Serif"/>
                <a:cs typeface="Microsoft Sans Serif"/>
              </a:rPr>
              <a:t>None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(1),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(2),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(3)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(4)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</a:t>
            </a:r>
            <a:endParaRPr sz="800">
              <a:latin typeface="Microsoft Sans Serif"/>
              <a:cs typeface="Microsoft Sans Serif"/>
            </a:endParaRPr>
          </a:p>
          <a:p>
            <a:pPr marL="203835" lvl="1" indent="-191770">
              <a:lnSpc>
                <a:spcPts val="944"/>
              </a:lnSpc>
              <a:buAutoNum type="alphaUcParenBoth"/>
              <a:tabLst>
                <a:tab pos="204470" algn="l"/>
              </a:tabLst>
            </a:pPr>
            <a:r>
              <a:rPr sz="800" spc="20" dirty="0">
                <a:latin typeface="Microsoft Sans Serif"/>
                <a:cs typeface="Microsoft Sans Serif"/>
              </a:rPr>
              <a:t>All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(1),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(2),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(3)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(4)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</a:t>
            </a:r>
            <a:endParaRPr sz="800">
              <a:latin typeface="Microsoft Sans Serif"/>
              <a:cs typeface="Microsoft Sans Serif"/>
            </a:endParaRPr>
          </a:p>
          <a:p>
            <a:pPr marL="200660" lvl="1" indent="-188595">
              <a:lnSpc>
                <a:spcPts val="944"/>
              </a:lnSpc>
              <a:buAutoNum type="alphaUcParenBoth"/>
              <a:tabLst>
                <a:tab pos="201295" algn="l"/>
              </a:tabLst>
            </a:pPr>
            <a:r>
              <a:rPr sz="800" spc="20" dirty="0">
                <a:latin typeface="Microsoft Sans Serif"/>
                <a:cs typeface="Microsoft Sans Serif"/>
              </a:rPr>
              <a:t>Both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(1)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(4)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</a:t>
            </a:r>
            <a:endParaRPr sz="800">
              <a:latin typeface="Microsoft Sans Serif"/>
              <a:cs typeface="Microsoft Sans Serif"/>
            </a:endParaRPr>
          </a:p>
          <a:p>
            <a:pPr marL="12700" marR="2233930" lvl="1">
              <a:lnSpc>
                <a:spcPts val="950"/>
              </a:lnSpc>
              <a:spcBef>
                <a:spcPts val="35"/>
              </a:spcBef>
              <a:buAutoNum type="alphaUcParenBoth"/>
              <a:tabLst>
                <a:tab pos="210185" algn="l"/>
              </a:tabLst>
            </a:pPr>
            <a:r>
              <a:rPr sz="800" spc="20" dirty="0">
                <a:latin typeface="Microsoft Sans Serif"/>
                <a:cs typeface="Microsoft Sans Serif"/>
              </a:rPr>
              <a:t>Both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(2)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(3)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cause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violation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1997]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Microsoft Sans Serif"/>
                <a:cs typeface="Microsoft Sans Serif"/>
              </a:rPr>
              <a:t>ANSWER: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spc="50" dirty="0">
                <a:latin typeface="Microsoft Sans Serif"/>
                <a:cs typeface="Microsoft Sans Serif"/>
              </a:rPr>
              <a:t>(D)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52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244675"/>
            <a:ext cx="4260215" cy="9886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 </a:t>
            </a:r>
            <a:r>
              <a:rPr sz="800" spc="10" dirty="0">
                <a:latin typeface="Microsoft Sans Serif"/>
                <a:cs typeface="Microsoft Sans Serif"/>
              </a:rPr>
              <a:t>An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model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database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consists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10" dirty="0">
                <a:latin typeface="Microsoft Sans Serif"/>
                <a:cs typeface="Microsoft Sans Serif"/>
              </a:rPr>
              <a:t>entity </a:t>
            </a:r>
            <a:r>
              <a:rPr sz="800" spc="-20" dirty="0">
                <a:latin typeface="Microsoft Sans Serif"/>
                <a:cs typeface="Microsoft Sans Serif"/>
              </a:rPr>
              <a:t>types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B</a:t>
            </a:r>
            <a:r>
              <a:rPr sz="800" dirty="0">
                <a:latin typeface="Microsoft Sans Serif"/>
                <a:cs typeface="Microsoft Sans Serif"/>
              </a:rPr>
              <a:t>. </a:t>
            </a:r>
            <a:r>
              <a:rPr sz="800" spc="-30" dirty="0">
                <a:latin typeface="Microsoft Sans Serif"/>
                <a:cs typeface="Microsoft Sans Serif"/>
              </a:rPr>
              <a:t>These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connected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1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does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own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attribute.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Under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conditions,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merged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Calibri"/>
                <a:cs typeface="Calibri"/>
              </a:rPr>
              <a:t>A</a:t>
            </a:r>
            <a:r>
              <a:rPr sz="800" spc="-45" dirty="0">
                <a:latin typeface="Microsoft Sans Serif"/>
                <a:cs typeface="Microsoft Sans Serif"/>
              </a:rPr>
              <a:t>?</a:t>
            </a:r>
            <a:endParaRPr sz="800">
              <a:latin typeface="Microsoft Sans Serif"/>
              <a:cs typeface="Microsoft Sans Serif"/>
            </a:endParaRPr>
          </a:p>
          <a:p>
            <a:pPr marL="183515" indent="-171450">
              <a:lnSpc>
                <a:spcPts val="905"/>
              </a:lnSpc>
              <a:buAutoNum type="alphaLcParenBoth"/>
              <a:tabLst>
                <a:tab pos="18415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one-to-many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total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44"/>
              </a:lnSpc>
              <a:buAutoNum type="alphaLcParenBoth"/>
              <a:tabLst>
                <a:tab pos="18796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one-to-many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partial</a:t>
            </a:r>
            <a:endParaRPr sz="800">
              <a:latin typeface="Microsoft Sans Serif"/>
              <a:cs typeface="Microsoft Sans Serif"/>
            </a:endParaRPr>
          </a:p>
          <a:p>
            <a:pPr marL="179705" indent="-167640">
              <a:lnSpc>
                <a:spcPts val="944"/>
              </a:lnSpc>
              <a:buAutoNum type="alphaLcParenBoth"/>
              <a:tabLst>
                <a:tab pos="18034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many-to-one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total</a:t>
            </a:r>
            <a:endParaRPr sz="800">
              <a:latin typeface="Microsoft Sans Serif"/>
              <a:cs typeface="Microsoft Sans Serif"/>
            </a:endParaRPr>
          </a:p>
          <a:p>
            <a:pPr marL="12700" marR="1068070">
              <a:lnSpc>
                <a:spcPts val="950"/>
              </a:lnSpc>
              <a:spcBef>
                <a:spcPts val="35"/>
              </a:spcBef>
              <a:buAutoNum type="alphaLcParenBoth"/>
              <a:tabLst>
                <a:tab pos="18796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many-to-one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partial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2017]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53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263" y="792"/>
            <a:ext cx="11341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ER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Diagram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to</a:t>
            </a:r>
            <a:r>
              <a:rPr sz="600" spc="3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Relational</a:t>
            </a:r>
            <a:r>
              <a:rPr sz="600" spc="4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Model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40" dirty="0"/>
              <a:t>ER</a:t>
            </a:r>
            <a:r>
              <a:rPr spc="25" dirty="0"/>
              <a:t> </a:t>
            </a:r>
            <a:r>
              <a:rPr spc="-35" dirty="0"/>
              <a:t>Diagram</a:t>
            </a:r>
            <a:r>
              <a:rPr spc="30" dirty="0"/>
              <a:t> </a:t>
            </a:r>
            <a:r>
              <a:rPr spc="-15" dirty="0"/>
              <a:t>to</a:t>
            </a:r>
            <a:r>
              <a:rPr spc="30" dirty="0"/>
              <a:t> </a:t>
            </a:r>
            <a:r>
              <a:rPr spc="-30" dirty="0"/>
              <a:t>Relational</a:t>
            </a:r>
            <a:r>
              <a:rPr spc="25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844" y="1196605"/>
            <a:ext cx="4260215" cy="1108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5" dirty="0">
                <a:latin typeface="Microsoft Sans Serif"/>
                <a:cs typeface="Microsoft Sans Serif"/>
              </a:rPr>
              <a:t>Q. </a:t>
            </a:r>
            <a:r>
              <a:rPr sz="800" spc="10" dirty="0">
                <a:latin typeface="Microsoft Sans Serif"/>
                <a:cs typeface="Microsoft Sans Serif"/>
              </a:rPr>
              <a:t>An </a:t>
            </a:r>
            <a:r>
              <a:rPr sz="800" spc="-30" dirty="0">
                <a:latin typeface="Microsoft Sans Serif"/>
                <a:cs typeface="Microsoft Sans Serif"/>
              </a:rPr>
              <a:t>ER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model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database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consists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10" dirty="0">
                <a:latin typeface="Microsoft Sans Serif"/>
                <a:cs typeface="Microsoft Sans Serif"/>
              </a:rPr>
              <a:t>entity </a:t>
            </a:r>
            <a:r>
              <a:rPr sz="800" spc="-20" dirty="0">
                <a:latin typeface="Microsoft Sans Serif"/>
                <a:cs typeface="Microsoft Sans Serif"/>
              </a:rPr>
              <a:t>types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Calibri"/>
                <a:cs typeface="Calibri"/>
              </a:rPr>
              <a:t>B</a:t>
            </a:r>
            <a:r>
              <a:rPr sz="800" dirty="0">
                <a:latin typeface="Microsoft Sans Serif"/>
                <a:cs typeface="Microsoft Sans Serif"/>
              </a:rPr>
              <a:t>. </a:t>
            </a:r>
            <a:r>
              <a:rPr sz="800" spc="-30" dirty="0">
                <a:latin typeface="Microsoft Sans Serif"/>
                <a:cs typeface="Microsoft Sans Serif"/>
              </a:rPr>
              <a:t>These</a:t>
            </a:r>
            <a:r>
              <a:rPr sz="800" spc="-2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are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connected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by</a:t>
            </a:r>
            <a:r>
              <a:rPr sz="800" spc="-2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 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10" dirty="0">
                <a:latin typeface="Calibri"/>
                <a:cs typeface="Calibri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does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not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have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its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own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attribute.</a:t>
            </a:r>
            <a:r>
              <a:rPr sz="800" spc="1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Under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which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following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conditions,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relational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table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merged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Calibri"/>
                <a:cs typeface="Calibri"/>
              </a:rPr>
              <a:t>A</a:t>
            </a:r>
            <a:r>
              <a:rPr sz="800" spc="-45" dirty="0">
                <a:latin typeface="Microsoft Sans Serif"/>
                <a:cs typeface="Microsoft Sans Serif"/>
              </a:rPr>
              <a:t>?</a:t>
            </a:r>
            <a:endParaRPr sz="800">
              <a:latin typeface="Microsoft Sans Serif"/>
              <a:cs typeface="Microsoft Sans Serif"/>
            </a:endParaRPr>
          </a:p>
          <a:p>
            <a:pPr marL="183515" indent="-171450">
              <a:lnSpc>
                <a:spcPts val="905"/>
              </a:lnSpc>
              <a:buAutoNum type="alphaLcParenBoth"/>
              <a:tabLst>
                <a:tab pos="18415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one-to-many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total</a:t>
            </a:r>
            <a:endParaRPr sz="800">
              <a:latin typeface="Microsoft Sans Serif"/>
              <a:cs typeface="Microsoft Sans Serif"/>
            </a:endParaRPr>
          </a:p>
          <a:p>
            <a:pPr marL="187325" indent="-175260">
              <a:lnSpc>
                <a:spcPts val="944"/>
              </a:lnSpc>
              <a:buAutoNum type="alphaLcParenBoth"/>
              <a:tabLst>
                <a:tab pos="18796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one-to-many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3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partial</a:t>
            </a:r>
            <a:endParaRPr sz="800">
              <a:latin typeface="Microsoft Sans Serif"/>
              <a:cs typeface="Microsoft Sans Serif"/>
            </a:endParaRPr>
          </a:p>
          <a:p>
            <a:pPr marL="179705" indent="-167640">
              <a:lnSpc>
                <a:spcPts val="944"/>
              </a:lnSpc>
              <a:buAutoNum type="alphaLcParenBoth"/>
              <a:tabLst>
                <a:tab pos="18034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Relation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many-to-one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total</a:t>
            </a:r>
            <a:endParaRPr sz="800">
              <a:latin typeface="Microsoft Sans Serif"/>
              <a:cs typeface="Microsoft Sans Serif"/>
            </a:endParaRPr>
          </a:p>
          <a:p>
            <a:pPr marL="12700" marR="1068070">
              <a:lnSpc>
                <a:spcPts val="950"/>
              </a:lnSpc>
              <a:spcBef>
                <a:spcPts val="35"/>
              </a:spcBef>
              <a:buAutoNum type="alphaLcParenBoth"/>
              <a:tabLst>
                <a:tab pos="187960" algn="l"/>
              </a:tabLst>
            </a:pPr>
            <a:r>
              <a:rPr sz="800" spc="-10" dirty="0">
                <a:latin typeface="Microsoft Sans Serif"/>
                <a:cs typeface="Microsoft Sans Serif"/>
              </a:rPr>
              <a:t>Relation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many-to-one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participation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12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Calibri"/>
                <a:cs typeface="Calibri"/>
              </a:rPr>
              <a:t>A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Calibri"/>
                <a:cs typeface="Calibri"/>
              </a:rPr>
              <a:t>R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partial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[GATE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2017]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15"/>
              </a:lnSpc>
            </a:pPr>
            <a:r>
              <a:rPr sz="800" spc="-5" dirty="0">
                <a:latin typeface="Microsoft Sans Serif"/>
                <a:cs typeface="Microsoft Sans Serif"/>
              </a:rPr>
              <a:t>ANSWER: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(c)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35" dirty="0">
                <a:latin typeface="Microsoft Sans Serif"/>
                <a:cs typeface="Microsoft Sans Serif"/>
              </a:rPr>
              <a:t>(d)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54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436" y="792"/>
            <a:ext cx="4578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</a:t>
            </a:r>
            <a:r>
              <a:rPr sz="600" spc="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o</a:t>
            </a: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dels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solidFill>
                  <a:srgbClr val="3333B2"/>
                </a:solidFill>
                <a:latin typeface="Tahoma"/>
                <a:cs typeface="Tahoma"/>
              </a:rPr>
              <a:t>Entity</a:t>
            </a:r>
            <a:r>
              <a:rPr sz="14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333B2"/>
                </a:solidFill>
                <a:latin typeface="Tahoma"/>
                <a:cs typeface="Tahoma"/>
              </a:rPr>
              <a:t>Sets</a:t>
            </a:r>
            <a:r>
              <a:rPr sz="14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165" dirty="0">
                <a:solidFill>
                  <a:srgbClr val="3333B2"/>
                </a:solidFill>
                <a:latin typeface="Tahoma"/>
                <a:cs typeface="Tahoma"/>
              </a:rPr>
              <a:t>/</a:t>
            </a:r>
            <a:r>
              <a:rPr sz="1400" spc="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3333B2"/>
                </a:solidFill>
                <a:latin typeface="Tahoma"/>
                <a:cs typeface="Tahoma"/>
              </a:rPr>
              <a:t>Entity</a:t>
            </a:r>
            <a:r>
              <a:rPr sz="1400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Types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287" y="1186782"/>
            <a:ext cx="1678674" cy="1074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8158" y="1350529"/>
            <a:ext cx="1515877" cy="89726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6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436" y="792"/>
            <a:ext cx="45783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Data</a:t>
            </a:r>
            <a:r>
              <a:rPr sz="600" spc="5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2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M</a:t>
            </a:r>
            <a:r>
              <a:rPr sz="600" spc="3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o</a:t>
            </a:r>
            <a:r>
              <a:rPr sz="600" spc="-2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dels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Relationship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3333B2"/>
                </a:solidFill>
                <a:latin typeface="Tahoma"/>
                <a:cs typeface="Tahoma"/>
              </a:rPr>
              <a:t>Sets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550" y="1176423"/>
            <a:ext cx="1949032" cy="115365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4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7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Attributes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5790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871573"/>
            <a:ext cx="52590" cy="525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991779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111972"/>
            <a:ext cx="52590" cy="525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232177"/>
            <a:ext cx="52590" cy="525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2932" y="1181417"/>
            <a:ext cx="3978910" cy="11391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800" b="1" spc="-5" dirty="0">
                <a:latin typeface="Arial"/>
                <a:cs typeface="Arial"/>
              </a:rPr>
              <a:t>Attribute: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ct val="124500"/>
              </a:lnSpc>
            </a:pPr>
            <a:r>
              <a:rPr sz="800" spc="-20" dirty="0">
                <a:latin typeface="Microsoft Sans Serif"/>
                <a:cs typeface="Microsoft Sans Serif"/>
              </a:rPr>
              <a:t>For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each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there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permitted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values,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called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3333A3"/>
                </a:solidFill>
                <a:latin typeface="Microsoft Sans Serif"/>
                <a:cs typeface="Microsoft Sans Serif"/>
              </a:rPr>
              <a:t>domain</a:t>
            </a:r>
            <a:r>
              <a:rPr sz="800" spc="-10" dirty="0">
                <a:latin typeface="Microsoft Sans Serif"/>
                <a:cs typeface="Microsoft Sans Serif"/>
              </a:rPr>
              <a:t>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8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value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set,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that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5" dirty="0">
                <a:latin typeface="Microsoft Sans Serif"/>
                <a:cs typeface="Microsoft Sans Serif"/>
              </a:rPr>
              <a:t>attribute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800" b="1" spc="-40" dirty="0">
                <a:latin typeface="Arial"/>
                <a:cs typeface="Arial"/>
              </a:rPr>
              <a:t>Types</a:t>
            </a:r>
            <a:r>
              <a:rPr sz="800" b="1" spc="4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of</a:t>
            </a:r>
            <a:r>
              <a:rPr sz="800" b="1" spc="40" dirty="0">
                <a:latin typeface="Arial"/>
                <a:cs typeface="Arial"/>
              </a:rPr>
              <a:t> </a:t>
            </a:r>
            <a:r>
              <a:rPr sz="800" b="1" spc="-15" dirty="0">
                <a:latin typeface="Arial"/>
                <a:cs typeface="Arial"/>
              </a:rPr>
              <a:t>Attributes:</a:t>
            </a:r>
            <a:endParaRPr sz="800">
              <a:latin typeface="Arial"/>
              <a:cs typeface="Arial"/>
            </a:endParaRPr>
          </a:p>
          <a:p>
            <a:pPr marL="289560">
              <a:lnSpc>
                <a:spcPts val="955"/>
              </a:lnSpc>
              <a:spcBef>
                <a:spcPts val="185"/>
              </a:spcBef>
            </a:pPr>
            <a:r>
              <a:rPr sz="800" spc="-20" dirty="0">
                <a:latin typeface="Microsoft Sans Serif"/>
                <a:cs typeface="Microsoft Sans Serif"/>
              </a:rPr>
              <a:t>Simple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Composite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Attribute</a:t>
            </a:r>
            <a:endParaRPr sz="800">
              <a:latin typeface="Microsoft Sans Serif"/>
              <a:cs typeface="Microsoft Sans Serif"/>
            </a:endParaRPr>
          </a:p>
          <a:p>
            <a:pPr marL="289560" marR="1854200">
              <a:lnSpc>
                <a:spcPts val="950"/>
              </a:lnSpc>
              <a:spcBef>
                <a:spcPts val="35"/>
              </a:spcBef>
            </a:pPr>
            <a:r>
              <a:rPr sz="800" spc="-20" dirty="0">
                <a:latin typeface="Microsoft Sans Serif"/>
                <a:cs typeface="Microsoft Sans Serif"/>
              </a:rPr>
              <a:t>Single-valued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and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Multi-valued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Attribute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Derived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Attribute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ts val="915"/>
              </a:lnSpc>
            </a:pPr>
            <a:r>
              <a:rPr sz="800" spc="-25" dirty="0">
                <a:latin typeface="Microsoft Sans Serif"/>
                <a:cs typeface="Microsoft Sans Serif"/>
              </a:rPr>
              <a:t>Complex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(Multi-valued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well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60" dirty="0">
                <a:latin typeface="Microsoft Sans Serif"/>
                <a:cs typeface="Microsoft Sans Serif"/>
              </a:rPr>
              <a:t>as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Composite)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5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8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442" y="792"/>
            <a:ext cx="9175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Attributes</a:t>
            </a:r>
            <a:r>
              <a:rPr sz="600" spc="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and</a:t>
            </a:r>
            <a:r>
              <a:rPr sz="600" spc="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C20D"/>
                </a:solidFill>
                <a:latin typeface="Microsoft Sans Serif"/>
                <a:cs typeface="Microsoft Sans Serif"/>
                <a:hlinkClick r:id="rId2" action="ppaction://hlinksldjump"/>
              </a:rPr>
              <a:t>Constraints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4033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FFE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40017"/>
            <a:ext cx="4608195" cy="350520"/>
          </a:xfrm>
          <a:prstGeom prst="rect">
            <a:avLst/>
          </a:prstGeom>
          <a:solidFill>
            <a:srgbClr val="FFE600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20" dirty="0"/>
              <a:t>Structural</a:t>
            </a:r>
            <a:r>
              <a:rPr spc="5" dirty="0"/>
              <a:t> </a:t>
            </a:r>
            <a:r>
              <a:rPr spc="-35" dirty="0"/>
              <a:t>Constraints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4881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7900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040839"/>
            <a:ext cx="52590" cy="525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281237"/>
            <a:ext cx="52590" cy="5259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102688"/>
            <a:ext cx="4073525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b="1" spc="-30" dirty="0">
                <a:latin typeface="Arial"/>
                <a:cs typeface="Arial"/>
              </a:rPr>
              <a:t>Cardinality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35" dirty="0">
                <a:latin typeface="Arial"/>
                <a:cs typeface="Arial"/>
              </a:rPr>
              <a:t>Constraints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215" dirty="0">
                <a:latin typeface="Arial"/>
                <a:cs typeface="Arial"/>
              </a:rPr>
              <a:t>/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Maximum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20" dirty="0">
                <a:latin typeface="Arial"/>
                <a:cs typeface="Arial"/>
              </a:rPr>
              <a:t>Participation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215" dirty="0">
                <a:latin typeface="Arial"/>
                <a:cs typeface="Arial"/>
              </a:rPr>
              <a:t>/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Cardinality</a:t>
            </a:r>
            <a:r>
              <a:rPr sz="800" b="1" spc="75" dirty="0">
                <a:latin typeface="Arial"/>
                <a:cs typeface="Arial"/>
              </a:rPr>
              <a:t> </a:t>
            </a:r>
            <a:r>
              <a:rPr sz="800" b="1" spc="-10" dirty="0">
                <a:latin typeface="Arial"/>
                <a:cs typeface="Arial"/>
              </a:rPr>
              <a:t>ratio</a:t>
            </a:r>
            <a:r>
              <a:rPr sz="800" spc="-10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800" spc="5" dirty="0">
                <a:latin typeface="Microsoft Sans Serif"/>
                <a:cs typeface="Microsoft Sans Serif"/>
              </a:rPr>
              <a:t>Maximum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number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30" dirty="0">
                <a:latin typeface="Arial"/>
                <a:cs typeface="Arial"/>
              </a:rPr>
              <a:t>E</a:t>
            </a:r>
            <a:r>
              <a:rPr sz="800" i="1" spc="150" dirty="0">
                <a:latin typeface="Arial"/>
                <a:cs typeface="Arial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is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allowed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30" dirty="0">
                <a:latin typeface="Microsoft Sans Serif"/>
                <a:cs typeface="Microsoft Sans Serif"/>
              </a:rPr>
              <a:t>to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participate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i="1" spc="-35" dirty="0">
                <a:latin typeface="Arial"/>
                <a:cs typeface="Arial"/>
              </a:rPr>
              <a:t>R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One-to-One,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One-to-many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Many-to-one,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Many-to-many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ct val="124500"/>
              </a:lnSpc>
              <a:spcBef>
                <a:spcPts val="300"/>
              </a:spcBef>
            </a:pPr>
            <a:r>
              <a:rPr sz="800" b="1" spc="-5" dirty="0">
                <a:latin typeface="Arial"/>
                <a:cs typeface="Arial"/>
              </a:rPr>
              <a:t>Modality </a:t>
            </a:r>
            <a:r>
              <a:rPr sz="800" b="1" spc="215" dirty="0">
                <a:latin typeface="Arial"/>
                <a:cs typeface="Arial"/>
              </a:rPr>
              <a:t>/ </a:t>
            </a:r>
            <a:r>
              <a:rPr sz="800" b="1" spc="-20" dirty="0">
                <a:latin typeface="Arial"/>
                <a:cs typeface="Arial"/>
              </a:rPr>
              <a:t>Participation </a:t>
            </a:r>
            <a:r>
              <a:rPr sz="800" b="1" spc="-35" dirty="0">
                <a:latin typeface="Arial"/>
                <a:cs typeface="Arial"/>
              </a:rPr>
              <a:t>Constraints </a:t>
            </a:r>
            <a:r>
              <a:rPr sz="800" b="1" spc="215" dirty="0">
                <a:latin typeface="Arial"/>
                <a:cs typeface="Arial"/>
              </a:rPr>
              <a:t>/ </a:t>
            </a:r>
            <a:r>
              <a:rPr sz="800" b="1" spc="-10" dirty="0">
                <a:latin typeface="Arial"/>
                <a:cs typeface="Arial"/>
              </a:rPr>
              <a:t>Minimum </a:t>
            </a:r>
            <a:r>
              <a:rPr sz="800" b="1" spc="-20" dirty="0">
                <a:latin typeface="Arial"/>
                <a:cs typeface="Arial"/>
              </a:rPr>
              <a:t>Participation </a:t>
            </a:r>
            <a:r>
              <a:rPr sz="800" b="1" spc="215" dirty="0">
                <a:latin typeface="Arial"/>
                <a:cs typeface="Arial"/>
              </a:rPr>
              <a:t>/ </a:t>
            </a:r>
            <a:r>
              <a:rPr sz="800" b="1" spc="-35" dirty="0">
                <a:latin typeface="Arial"/>
                <a:cs typeface="Arial"/>
              </a:rPr>
              <a:t>Existence</a:t>
            </a:r>
            <a:r>
              <a:rPr sz="800" b="1" spc="-30" dirty="0">
                <a:latin typeface="Arial"/>
                <a:cs typeface="Arial"/>
              </a:rPr>
              <a:t> </a:t>
            </a:r>
            <a:r>
              <a:rPr sz="800" b="1" spc="-35" dirty="0">
                <a:latin typeface="Arial"/>
                <a:cs typeface="Arial"/>
              </a:rPr>
              <a:t>Dependency </a:t>
            </a:r>
            <a:r>
              <a:rPr sz="800" b="1" spc="-210" dirty="0">
                <a:latin typeface="Arial"/>
                <a:cs typeface="Arial"/>
              </a:rPr>
              <a:t> </a:t>
            </a:r>
            <a:r>
              <a:rPr sz="800" b="1" spc="-25" dirty="0">
                <a:latin typeface="Arial"/>
                <a:cs typeface="Arial"/>
              </a:rPr>
              <a:t>Constraint</a:t>
            </a:r>
            <a:r>
              <a:rPr sz="800" spc="-25" dirty="0">
                <a:latin typeface="Microsoft Sans Serif"/>
                <a:cs typeface="Microsoft Sans Serif"/>
              </a:rPr>
              <a:t>: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800" spc="-25" dirty="0">
                <a:latin typeface="Microsoft Sans Serif"/>
                <a:cs typeface="Microsoft Sans Serif"/>
              </a:rPr>
              <a:t>can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be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Zero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solidFill>
                  <a:srgbClr val="3333A3"/>
                </a:solidFill>
                <a:latin typeface="Microsoft Sans Serif"/>
                <a:cs typeface="Microsoft Sans Serif"/>
              </a:rPr>
              <a:t>Optional</a:t>
            </a:r>
            <a:r>
              <a:rPr sz="800" spc="5" dirty="0">
                <a:latin typeface="Microsoft Sans Serif"/>
                <a:cs typeface="Microsoft Sans Serif"/>
              </a:rPr>
              <a:t>,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One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or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more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for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3333A3"/>
                </a:solidFill>
                <a:latin typeface="Microsoft Sans Serif"/>
                <a:cs typeface="Microsoft Sans Serif"/>
              </a:rPr>
              <a:t>Mandatory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ts val="955"/>
              </a:lnSpc>
              <a:spcBef>
                <a:spcPts val="185"/>
              </a:spcBef>
            </a:pP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30" dirty="0">
                <a:latin typeface="Arial"/>
                <a:cs typeface="Arial"/>
              </a:rPr>
              <a:t>E</a:t>
            </a:r>
            <a:r>
              <a:rPr sz="800" i="1" spc="160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participates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b="1" dirty="0">
                <a:latin typeface="Arial"/>
                <a:cs typeface="Arial"/>
              </a:rPr>
              <a:t>total</a:t>
            </a:r>
            <a:r>
              <a:rPr sz="800" b="1" spc="65" dirty="0">
                <a:latin typeface="Arial"/>
                <a:cs typeface="Arial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35" dirty="0">
                <a:latin typeface="Arial"/>
                <a:cs typeface="Arial"/>
              </a:rPr>
              <a:t>R</a:t>
            </a:r>
            <a:r>
              <a:rPr sz="800" i="1" spc="125" dirty="0">
                <a:latin typeface="Arial"/>
                <a:cs typeface="Arial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if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30" dirty="0">
                <a:latin typeface="Microsoft Sans Serif"/>
                <a:cs typeface="Microsoft Sans Serif"/>
              </a:rPr>
              <a:t>every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3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289560">
              <a:lnSpc>
                <a:spcPts val="944"/>
              </a:lnSpc>
            </a:pPr>
            <a:r>
              <a:rPr sz="800" spc="-5" dirty="0">
                <a:latin typeface="Microsoft Sans Serif"/>
                <a:cs typeface="Microsoft Sans Serif"/>
              </a:rPr>
              <a:t>participates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least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spc="20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  <a:p>
            <a:pPr marL="289560">
              <a:lnSpc>
                <a:spcPts val="944"/>
              </a:lnSpc>
            </a:pPr>
            <a:r>
              <a:rPr sz="800" spc="10" dirty="0">
                <a:latin typeface="Microsoft Sans Serif"/>
                <a:cs typeface="Microsoft Sans Serif"/>
              </a:rPr>
              <a:t>An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30" dirty="0">
                <a:latin typeface="Arial"/>
                <a:cs typeface="Arial"/>
              </a:rPr>
              <a:t>E  </a:t>
            </a:r>
            <a:r>
              <a:rPr sz="800" spc="-5" dirty="0">
                <a:latin typeface="Microsoft Sans Serif"/>
                <a:cs typeface="Microsoft Sans Serif"/>
              </a:rPr>
              <a:t>participates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b="1" spc="-20" dirty="0">
                <a:latin typeface="Arial"/>
                <a:cs typeface="Arial"/>
              </a:rPr>
              <a:t>partial</a:t>
            </a:r>
            <a:r>
              <a:rPr sz="800" b="1" spc="60" dirty="0">
                <a:latin typeface="Arial"/>
                <a:cs typeface="Arial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with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0" dirty="0">
                <a:latin typeface="Microsoft Sans Serif"/>
                <a:cs typeface="Microsoft Sans Serif"/>
              </a:rPr>
              <a:t>a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set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i="1" spc="-35" dirty="0">
                <a:latin typeface="Arial"/>
                <a:cs typeface="Arial"/>
              </a:rPr>
              <a:t>R</a:t>
            </a:r>
            <a:r>
              <a:rPr sz="800" i="1" spc="130" dirty="0">
                <a:latin typeface="Arial"/>
                <a:cs typeface="Arial"/>
              </a:rPr>
              <a:t> </a:t>
            </a:r>
            <a:r>
              <a:rPr sz="800" spc="25" dirty="0">
                <a:latin typeface="Microsoft Sans Serif"/>
                <a:cs typeface="Microsoft Sans Serif"/>
              </a:rPr>
              <a:t>if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45" dirty="0">
                <a:latin typeface="Microsoft Sans Serif"/>
                <a:cs typeface="Microsoft Sans Serif"/>
              </a:rPr>
              <a:t>some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10" dirty="0">
                <a:latin typeface="Microsoft Sans Serif"/>
                <a:cs typeface="Microsoft Sans Serif"/>
              </a:rPr>
              <a:t>entity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i="1" spc="-30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  <a:p>
            <a:pPr marL="289560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participates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20" dirty="0">
                <a:latin typeface="Microsoft Sans Serif"/>
                <a:cs typeface="Microsoft Sans Serif"/>
              </a:rPr>
              <a:t>at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least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35" dirty="0">
                <a:latin typeface="Microsoft Sans Serif"/>
                <a:cs typeface="Microsoft Sans Serif"/>
              </a:rPr>
              <a:t>one</a:t>
            </a:r>
            <a:r>
              <a:rPr sz="800" spc="6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relationship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55" dirty="0">
                <a:latin typeface="Microsoft Sans Serif"/>
                <a:cs typeface="Microsoft Sans Serif"/>
              </a:rPr>
              <a:t> </a:t>
            </a:r>
            <a:r>
              <a:rPr sz="800" i="1" spc="20" dirty="0">
                <a:latin typeface="Arial"/>
                <a:cs typeface="Arial"/>
              </a:rPr>
              <a:t>R</a:t>
            </a:r>
            <a:r>
              <a:rPr sz="800" spc="20" dirty="0">
                <a:latin typeface="Microsoft Sans Serif"/>
                <a:cs typeface="Microsoft Sans Serif"/>
              </a:rPr>
              <a:t>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0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C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FFE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2066442" y="3350342"/>
            <a:ext cx="47561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10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Data</a:t>
            </a:r>
            <a:r>
              <a:rPr sz="600" b="1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b="1" spc="-20" dirty="0">
                <a:solidFill>
                  <a:srgbClr val="00008E"/>
                </a:solidFill>
                <a:latin typeface="Arial"/>
                <a:cs typeface="Arial"/>
                <a:hlinkClick r:id="rId7" action="ppaction://hlinksldjump"/>
              </a:rPr>
              <a:t>Models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9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4565</Words>
  <Application>Microsoft Office PowerPoint</Application>
  <PresentationFormat>Custom</PresentationFormat>
  <Paragraphs>1163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Microsoft Sans Serif</vt:lpstr>
      <vt:lpstr>Sitka Text</vt:lpstr>
      <vt:lpstr>Tahoma</vt:lpstr>
      <vt:lpstr>Times New Roman</vt:lpstr>
      <vt:lpstr>Office Theme</vt:lpstr>
      <vt:lpstr>PowerPoint Presentation</vt:lpstr>
      <vt:lpstr>Outline</vt:lpstr>
      <vt:lpstr>Data Models</vt:lpstr>
      <vt:lpstr>ER Model</vt:lpstr>
      <vt:lpstr>PowerPoint Presentation</vt:lpstr>
      <vt:lpstr>PowerPoint Presentation</vt:lpstr>
      <vt:lpstr>PowerPoint Presentation</vt:lpstr>
      <vt:lpstr>Attributes</vt:lpstr>
      <vt:lpstr>Structural Constraints</vt:lpstr>
      <vt:lpstr>Structural Constraints</vt:lpstr>
      <vt:lpstr>Structural Constraints</vt:lpstr>
      <vt:lpstr>PowerPoint Presentation</vt:lpstr>
      <vt:lpstr>Structural Constraints</vt:lpstr>
      <vt:lpstr>Types of Entity Sets</vt:lpstr>
      <vt:lpstr>Entity Sets</vt:lpstr>
      <vt:lpstr>PowerPoint Presentation</vt:lpstr>
      <vt:lpstr>PowerPoint Presentation</vt:lpstr>
      <vt:lpstr>PowerPoint Presentation</vt:lpstr>
      <vt:lpstr>PowerPoint Presentation</vt:lpstr>
      <vt:lpstr>Extending E-R Features</vt:lpstr>
      <vt:lpstr>PowerPoint Presentation</vt:lpstr>
      <vt:lpstr>ER Diagram to Relational Model</vt:lpstr>
      <vt:lpstr>Properties of Relational Model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 with example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  <vt:lpstr>ER Diagram to Relational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Models</dc:title>
  <dc:creator>Dr. Sambit Bakshi</dc:creator>
  <cp:lastModifiedBy>Admin</cp:lastModifiedBy>
  <cp:revision>2</cp:revision>
  <dcterms:created xsi:type="dcterms:W3CDTF">2024-02-13T11:33:42Z</dcterms:created>
  <dcterms:modified xsi:type="dcterms:W3CDTF">2024-02-19T11:00:25Z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2024-01-30T00:00:00Z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2024-02-13T00:00:00Z</vt:filetime>
  </property>
</Properties>
</file>