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493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611C-E2A7-48B6-9B7F-4E347FC1ABD5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B1C4F-6171-4E30-8CB2-365F9A28E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0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7743" y="87864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412976"/>
            <a:ext cx="101600" cy="1016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44" y="1400276"/>
            <a:ext cx="4381715" cy="1143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0310" y="929208"/>
            <a:ext cx="50749" cy="483768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7743" y="923058"/>
            <a:ext cx="4432935" cy="541020"/>
          </a:xfrm>
          <a:custGeom>
            <a:avLst/>
            <a:gdLst/>
            <a:ahLst/>
            <a:cxnLst/>
            <a:rect l="l" t="t" r="r" b="b"/>
            <a:pathLst>
              <a:path w="4432935" h="541019">
                <a:moveTo>
                  <a:pt x="4432566" y="0"/>
                </a:moveTo>
                <a:lnTo>
                  <a:pt x="0" y="0"/>
                </a:lnTo>
                <a:lnTo>
                  <a:pt x="0" y="489917"/>
                </a:lnTo>
                <a:lnTo>
                  <a:pt x="4008" y="509642"/>
                </a:lnTo>
                <a:lnTo>
                  <a:pt x="14922" y="525795"/>
                </a:lnTo>
                <a:lnTo>
                  <a:pt x="31075" y="536709"/>
                </a:lnTo>
                <a:lnTo>
                  <a:pt x="50800" y="540718"/>
                </a:lnTo>
                <a:lnTo>
                  <a:pt x="4381765" y="540718"/>
                </a:lnTo>
                <a:lnTo>
                  <a:pt x="4401490" y="536709"/>
                </a:lnTo>
                <a:lnTo>
                  <a:pt x="4417643" y="525795"/>
                </a:lnTo>
                <a:lnTo>
                  <a:pt x="4428558" y="509642"/>
                </a:lnTo>
                <a:lnTo>
                  <a:pt x="4432566" y="489917"/>
                </a:lnTo>
                <a:lnTo>
                  <a:pt x="4432566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520310" y="967296"/>
            <a:ext cx="0" cy="464820"/>
          </a:xfrm>
          <a:custGeom>
            <a:avLst/>
            <a:gdLst/>
            <a:ahLst/>
            <a:cxnLst/>
            <a:rect l="l" t="t" r="r" b="b"/>
            <a:pathLst>
              <a:path h="464819">
                <a:moveTo>
                  <a:pt x="0" y="46473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520310" y="9545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520310" y="9418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520310" y="9291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597" y="875599"/>
            <a:ext cx="2722905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40017"/>
            <a:ext cx="4610099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875117"/>
            <a:ext cx="4236720" cy="1023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847" y="3351784"/>
            <a:ext cx="122809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6383" y="3351784"/>
            <a:ext cx="63372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7003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8.xml"/><Relationship Id="rId5" Type="http://schemas.openxmlformats.org/officeDocument/2006/relationships/slide" Target="slide4.xml"/><Relationship Id="rId10" Type="http://schemas.openxmlformats.org/officeDocument/2006/relationships/slide" Target="slide47.xml"/><Relationship Id="rId4" Type="http://schemas.openxmlformats.org/officeDocument/2006/relationships/image" Target="../media/image5.png"/><Relationship Id="rId9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3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slide" Target="slide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pc="-40" dirty="0"/>
              <a:t>Abstract</a:t>
            </a:r>
            <a:r>
              <a:rPr spc="80" dirty="0"/>
              <a:t> </a:t>
            </a:r>
            <a:r>
              <a:rPr spc="-60" dirty="0"/>
              <a:t>Query</a:t>
            </a:r>
            <a:r>
              <a:rPr spc="80" dirty="0"/>
              <a:t> </a:t>
            </a:r>
            <a:r>
              <a:rPr spc="-80" dirty="0"/>
              <a:t>Languages: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65" dirty="0"/>
              <a:t>Relational</a:t>
            </a:r>
            <a:r>
              <a:rPr sz="1100" spc="60" dirty="0"/>
              <a:t> </a:t>
            </a:r>
            <a:r>
              <a:rPr sz="1100" spc="-70" dirty="0"/>
              <a:t>Algebra</a:t>
            </a:r>
            <a:r>
              <a:rPr sz="1100" spc="65" dirty="0"/>
              <a:t> </a:t>
            </a:r>
            <a:r>
              <a:rPr sz="1100" spc="-90" dirty="0"/>
              <a:t>and</a:t>
            </a:r>
            <a:r>
              <a:rPr sz="1100" spc="65" dirty="0"/>
              <a:t> </a:t>
            </a:r>
            <a:r>
              <a:rPr sz="1100" spc="-65" dirty="0"/>
              <a:t>Relational</a:t>
            </a:r>
            <a:r>
              <a:rPr sz="1100" spc="65" dirty="0"/>
              <a:t> </a:t>
            </a:r>
            <a:r>
              <a:rPr sz="1100" spc="-70" dirty="0"/>
              <a:t>Calculus</a:t>
            </a:r>
            <a:endParaRPr sz="1100"/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Selection</a:t>
            </a:r>
            <a:r>
              <a:rPr spc="-15" dirty="0"/>
              <a:t> </a:t>
            </a:r>
            <a:r>
              <a:rPr spc="-40" dirty="0"/>
              <a:t>operation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84237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7532" y="1101433"/>
            <a:ext cx="4117340" cy="13354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800" spc="-15" dirty="0">
                <a:latin typeface="Microsoft Sans Serif"/>
                <a:cs typeface="Microsoft Sans Serif"/>
              </a:rPr>
              <a:t>Selection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works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65" dirty="0">
                <a:latin typeface="Tahoma"/>
                <a:cs typeface="Tahoma"/>
              </a:rPr>
              <a:t>a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single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tuple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40" dirty="0">
                <a:latin typeface="Tahoma"/>
                <a:cs typeface="Tahoma"/>
              </a:rPr>
              <a:t>at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time</a:t>
            </a:r>
            <a:endParaRPr sz="800">
              <a:latin typeface="Tahoma"/>
              <a:cs typeface="Tahoma"/>
            </a:endParaRPr>
          </a:p>
          <a:p>
            <a:pPr marL="38100" marR="288290">
              <a:lnSpc>
                <a:spcPts val="950"/>
              </a:lnSpc>
              <a:spcBef>
                <a:spcPts val="32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CONDITION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involved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selection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MUST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boolean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(or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logical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combination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boolean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expressions)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800" spc="-15" dirty="0">
                <a:latin typeface="Microsoft Sans Serif"/>
                <a:cs typeface="Microsoft Sans Serif"/>
              </a:rPr>
              <a:t>Selection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reduce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acts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200" spc="15" baseline="6944" dirty="0">
                <a:latin typeface="Lucida Sans Unicode"/>
                <a:cs typeface="Lucida Sans Unicode"/>
              </a:rPr>
              <a:t>|</a:t>
            </a:r>
            <a:r>
              <a:rPr sz="1200" i="1" spc="15" baseline="6944" dirty="0">
                <a:latin typeface="Trebuchet MS"/>
                <a:cs typeface="Trebuchet MS"/>
              </a:rPr>
              <a:t>σ</a:t>
            </a:r>
            <a:r>
              <a:rPr sz="600" spc="10" dirty="0">
                <a:latin typeface="Calibri"/>
                <a:cs typeface="Calibri"/>
              </a:rPr>
              <a:t>&lt;CONDITION&gt;</a:t>
            </a:r>
            <a:r>
              <a:rPr sz="1200" spc="15" baseline="6944" dirty="0">
                <a:latin typeface="Microsoft Sans Serif"/>
                <a:cs typeface="Microsoft Sans Serif"/>
              </a:rPr>
              <a:t>(</a:t>
            </a:r>
            <a:r>
              <a:rPr sz="1200" spc="15" baseline="6944" dirty="0">
                <a:latin typeface="Calibri"/>
                <a:cs typeface="Calibri"/>
              </a:rPr>
              <a:t>&lt;RELATION&gt;</a:t>
            </a:r>
            <a:r>
              <a:rPr sz="1200" spc="15" baseline="6944" dirty="0">
                <a:latin typeface="Microsoft Sans Serif"/>
                <a:cs typeface="Microsoft Sans Serif"/>
              </a:rPr>
              <a:t>)</a:t>
            </a:r>
            <a:r>
              <a:rPr sz="1200" spc="15" baseline="6944" dirty="0">
                <a:latin typeface="Lucida Sans Unicode"/>
                <a:cs typeface="Lucida Sans Unicode"/>
              </a:rPr>
              <a:t>|</a:t>
            </a:r>
            <a:r>
              <a:rPr sz="1200" spc="-52" baseline="6944" dirty="0">
                <a:latin typeface="Lucida Sans Unicode"/>
                <a:cs typeface="Lucida Sans Unicode"/>
              </a:rPr>
              <a:t> </a:t>
            </a:r>
            <a:r>
              <a:rPr sz="1200" spc="30" baseline="6944" dirty="0">
                <a:latin typeface="Lucida Sans Unicode"/>
                <a:cs typeface="Lucida Sans Unicode"/>
              </a:rPr>
              <a:t>≤</a:t>
            </a:r>
            <a:r>
              <a:rPr sz="1200" spc="-52" baseline="6944" dirty="0">
                <a:latin typeface="Lucida Sans Unicode"/>
                <a:cs typeface="Lucida Sans Unicode"/>
              </a:rPr>
              <a:t> </a:t>
            </a:r>
            <a:r>
              <a:rPr sz="1200" baseline="6944" dirty="0">
                <a:latin typeface="Lucida Sans Unicode"/>
                <a:cs typeface="Lucida Sans Unicode"/>
              </a:rPr>
              <a:t>|</a:t>
            </a:r>
            <a:r>
              <a:rPr sz="1200" baseline="6944" dirty="0">
                <a:latin typeface="Calibri"/>
                <a:cs typeface="Calibri"/>
              </a:rPr>
              <a:t>&lt;RELATION&gt;</a:t>
            </a:r>
            <a:r>
              <a:rPr sz="1200" baseline="6944" dirty="0">
                <a:latin typeface="Lucida Sans Unicode"/>
                <a:cs typeface="Lucida Sans Unicode"/>
              </a:rPr>
              <a:t>|</a:t>
            </a:r>
            <a:endParaRPr sz="1200" baseline="6944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800" spc="-15" dirty="0">
                <a:latin typeface="Microsoft Sans Serif"/>
                <a:cs typeface="Microsoft Sans Serif"/>
              </a:rPr>
              <a:t>Selection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alter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arity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endParaRPr sz="800">
              <a:latin typeface="Microsoft Sans Serif"/>
              <a:cs typeface="Microsoft Sans Serif"/>
            </a:endParaRPr>
          </a:p>
          <a:p>
            <a:pPr marL="38100" marR="30480">
              <a:lnSpc>
                <a:spcPts val="950"/>
              </a:lnSpc>
              <a:spcBef>
                <a:spcPts val="325"/>
              </a:spcBef>
            </a:pPr>
            <a:r>
              <a:rPr sz="800" spc="-15" dirty="0">
                <a:latin typeface="Microsoft Sans Serif"/>
                <a:cs typeface="Microsoft Sans Serif"/>
              </a:rPr>
              <a:t>Selection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act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algebra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resulting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800" spc="-15" dirty="0">
                <a:latin typeface="Microsoft Sans Serif"/>
                <a:cs typeface="Microsoft Sans Serif"/>
              </a:rPr>
              <a:t>Selection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4240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20748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9910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57273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335619"/>
            <a:ext cx="65265" cy="652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7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7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7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Projection </a:t>
            </a:r>
            <a:r>
              <a:rPr spc="-4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967" y="559763"/>
            <a:ext cx="4422140" cy="1325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120" marR="1589405">
              <a:lnSpc>
                <a:spcPts val="950"/>
              </a:lnSpc>
              <a:spcBef>
                <a:spcPts val="135"/>
              </a:spcBef>
            </a:pPr>
            <a:r>
              <a:rPr sz="800" b="1" spc="-45" dirty="0">
                <a:latin typeface="Tahoma"/>
                <a:cs typeface="Tahoma"/>
              </a:rPr>
              <a:t>Projection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i="1" spc="40" dirty="0">
                <a:latin typeface="Trebuchet MS"/>
                <a:cs typeface="Trebuchet MS"/>
              </a:rPr>
              <a:t>π</a:t>
            </a:r>
            <a:r>
              <a:rPr sz="800" spc="40" dirty="0">
                <a:latin typeface="Microsoft Sans Serif"/>
                <a:cs typeface="Microsoft Sans Serif"/>
              </a:rPr>
              <a:t>):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selects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Also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vertical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partitioning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71120">
              <a:lnSpc>
                <a:spcPct val="100000"/>
              </a:lnSpc>
              <a:spcBef>
                <a:spcPts val="55"/>
              </a:spcBef>
            </a:pPr>
            <a:r>
              <a:rPr sz="1200" spc="-7" baseline="6944" dirty="0">
                <a:latin typeface="Microsoft Sans Serif"/>
                <a:cs typeface="Microsoft Sans Serif"/>
              </a:rPr>
              <a:t>Syntax:</a:t>
            </a:r>
            <a:r>
              <a:rPr sz="1200" spc="202" baseline="6944" dirty="0">
                <a:latin typeface="Microsoft Sans Serif"/>
                <a:cs typeface="Microsoft Sans Serif"/>
              </a:rPr>
              <a:t> </a:t>
            </a:r>
            <a:r>
              <a:rPr sz="1200" i="1" spc="30" baseline="6944" dirty="0">
                <a:latin typeface="Trebuchet MS"/>
                <a:cs typeface="Trebuchet MS"/>
              </a:rPr>
              <a:t>π</a:t>
            </a:r>
            <a:r>
              <a:rPr sz="600" spc="20" dirty="0">
                <a:latin typeface="Calibri"/>
                <a:cs typeface="Calibri"/>
              </a:rPr>
              <a:t>&lt;ATTRIBUTES&gt;</a:t>
            </a:r>
            <a:r>
              <a:rPr sz="1200" spc="30" baseline="6944" dirty="0">
                <a:latin typeface="Microsoft Sans Serif"/>
                <a:cs typeface="Microsoft Sans Serif"/>
              </a:rPr>
              <a:t>(</a:t>
            </a:r>
            <a:r>
              <a:rPr sz="1200" spc="30" baseline="6944" dirty="0">
                <a:latin typeface="Calibri"/>
                <a:cs typeface="Calibri"/>
              </a:rPr>
              <a:t>&lt;RELATION&gt;</a:t>
            </a:r>
            <a:r>
              <a:rPr sz="1200" spc="30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2066289" marR="55880">
              <a:lnSpc>
                <a:spcPts val="950"/>
              </a:lnSpc>
            </a:pPr>
            <a:r>
              <a:rPr sz="800" spc="10" dirty="0">
                <a:latin typeface="Microsoft Sans Serif"/>
                <a:cs typeface="Microsoft Sans Serif"/>
              </a:rPr>
              <a:t>Extract </a:t>
            </a:r>
            <a:r>
              <a:rPr sz="800" spc="-30" dirty="0">
                <a:latin typeface="Microsoft Sans Serif"/>
                <a:cs typeface="Microsoft Sans Serif"/>
              </a:rPr>
              <a:t>Employee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IDs </a:t>
            </a:r>
            <a:r>
              <a:rPr sz="800" spc="60" dirty="0">
                <a:latin typeface="Calibri"/>
                <a:cs typeface="Calibri"/>
              </a:rPr>
              <a:t>EID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Names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70" dirty="0">
                <a:latin typeface="Calibri"/>
                <a:cs typeface="Calibri"/>
              </a:rPr>
              <a:t>ENAME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ESAL,</a:t>
            </a:r>
            <a:endParaRPr sz="800">
              <a:latin typeface="Calibri"/>
              <a:cs typeface="Calibri"/>
            </a:endParaRPr>
          </a:p>
          <a:p>
            <a:pPr marL="2066289">
              <a:lnSpc>
                <a:spcPts val="915"/>
              </a:lnSpc>
            </a:pPr>
            <a:r>
              <a:rPr sz="800" spc="35" dirty="0">
                <a:latin typeface="Calibri"/>
                <a:cs typeface="Calibri"/>
              </a:rPr>
              <a:t>DEPT)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given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beside</a:t>
            </a:r>
            <a:endParaRPr sz="800">
              <a:latin typeface="Microsoft Sans Serif"/>
              <a:cs typeface="Microsoft Sans Serif"/>
            </a:endParaRPr>
          </a:p>
          <a:p>
            <a:pPr marL="2066289">
              <a:lnSpc>
                <a:spcPct val="100000"/>
              </a:lnSpc>
              <a:spcBef>
                <a:spcPts val="85"/>
              </a:spcBef>
            </a:pP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dirty="0">
                <a:latin typeface="Calibri"/>
                <a:cs typeface="Calibri"/>
              </a:rPr>
              <a:t>EID,ENAME</a:t>
            </a:r>
            <a:r>
              <a:rPr sz="1200" baseline="6944" dirty="0">
                <a:latin typeface="Microsoft Sans Serif"/>
                <a:cs typeface="Microsoft Sans Serif"/>
              </a:rPr>
              <a:t>(</a:t>
            </a:r>
            <a:r>
              <a:rPr sz="1200" baseline="6944" dirty="0">
                <a:latin typeface="Calibri"/>
                <a:cs typeface="Calibri"/>
              </a:rPr>
              <a:t>EMP</a:t>
            </a:r>
            <a:r>
              <a:rPr sz="1200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</a:pP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70" dirty="0">
                <a:latin typeface="Calibri"/>
                <a:cs typeface="Calibri"/>
              </a:rPr>
              <a:t> ESAL,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DEPT)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976704"/>
          <a:ext cx="152908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u="sng" spc="6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25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10500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ABD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9000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1098" y="1601241"/>
          <a:ext cx="74168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spc="60" dirty="0"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ABD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95525" y="2290532"/>
            <a:ext cx="2272665" cy="400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ts val="950"/>
              </a:lnSpc>
              <a:spcBef>
                <a:spcPts val="135"/>
              </a:spcBef>
            </a:pPr>
            <a:r>
              <a:rPr sz="800" spc="10" dirty="0">
                <a:latin typeface="Microsoft Sans Serif"/>
                <a:cs typeface="Microsoft Sans Serif"/>
              </a:rPr>
              <a:t>Extract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departments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DEPT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Calibri"/>
                <a:cs typeface="Calibri"/>
              </a:rPr>
              <a:t>EMP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mentioned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above.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1200" i="1" spc="-7" baseline="6944" dirty="0">
                <a:latin typeface="Trebuchet MS"/>
                <a:cs typeface="Trebuchet MS"/>
              </a:rPr>
              <a:t>π</a:t>
            </a:r>
            <a:r>
              <a:rPr sz="600" spc="-5" dirty="0">
                <a:latin typeface="Calibri"/>
                <a:cs typeface="Calibri"/>
              </a:rPr>
              <a:t>DEPT</a:t>
            </a:r>
            <a:r>
              <a:rPr sz="1200" spc="-7" baseline="6944" dirty="0">
                <a:latin typeface="Microsoft Sans Serif"/>
                <a:cs typeface="Microsoft Sans Serif"/>
              </a:rPr>
              <a:t>(</a:t>
            </a:r>
            <a:r>
              <a:rPr sz="1200" spc="-7" baseline="6944" dirty="0">
                <a:latin typeface="Calibri"/>
                <a:cs typeface="Calibri"/>
              </a:rPr>
              <a:t>EMP</a:t>
            </a:r>
            <a:r>
              <a:rPr sz="1200" spc="-7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1098" y="2682824"/>
          <a:ext cx="374650" cy="37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20925" y="3119067"/>
            <a:ext cx="9359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latin typeface="Microsoft Sans Serif"/>
                <a:cs typeface="Microsoft Sans Serif"/>
              </a:rPr>
              <a:t>Removes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duplicates!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Projection </a:t>
            </a:r>
            <a:r>
              <a:rPr spc="-4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44" y="1162264"/>
            <a:ext cx="4496435" cy="120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800" b="1" spc="-100" dirty="0">
                <a:latin typeface="Tahoma"/>
                <a:cs typeface="Tahoma"/>
              </a:rPr>
              <a:t>Is</a:t>
            </a:r>
            <a:r>
              <a:rPr sz="800" b="1" spc="-80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Projection</a:t>
            </a:r>
            <a:r>
              <a:rPr sz="800" b="1" spc="30" dirty="0">
                <a:latin typeface="Tahoma"/>
                <a:cs typeface="Tahoma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(</a:t>
            </a:r>
            <a:r>
              <a:rPr sz="800" i="1" spc="50" dirty="0">
                <a:latin typeface="Trebuchet MS"/>
                <a:cs typeface="Trebuchet MS"/>
              </a:rPr>
              <a:t>π</a:t>
            </a:r>
            <a:r>
              <a:rPr sz="800" spc="50" dirty="0">
                <a:latin typeface="Microsoft Sans Serif"/>
                <a:cs typeface="Microsoft Sans Serif"/>
              </a:rPr>
              <a:t>)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operation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commutative?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ahoma"/>
              <a:cs typeface="Tahoma"/>
            </a:endParaRPr>
          </a:p>
          <a:p>
            <a:pPr marL="88900" marR="114935">
              <a:lnSpc>
                <a:spcPts val="950"/>
              </a:lnSpc>
              <a:spcBef>
                <a:spcPts val="5"/>
              </a:spcBef>
            </a:pPr>
            <a:r>
              <a:rPr sz="800" spc="-25" dirty="0">
                <a:latin typeface="Microsoft Sans Serif"/>
                <a:cs typeface="Microsoft Sans Serif"/>
              </a:rPr>
              <a:t>We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know,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work,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retrieves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must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input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  <a:p>
            <a:pPr marL="88900">
              <a:lnSpc>
                <a:spcPts val="905"/>
              </a:lnSpc>
              <a:spcBef>
                <a:spcPts val="50"/>
              </a:spcBef>
            </a:pPr>
            <a:r>
              <a:rPr sz="1200" spc="-30" baseline="6944" dirty="0">
                <a:latin typeface="Microsoft Sans Serif"/>
                <a:cs typeface="Microsoft Sans Serif"/>
              </a:rPr>
              <a:t>For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&lt;ATTRIBUTES</a:t>
            </a:r>
            <a:r>
              <a:rPr sz="750" spc="22" baseline="-11111" dirty="0">
                <a:latin typeface="Microsoft Sans Serif"/>
                <a:cs typeface="Microsoft Sans Serif"/>
              </a:rPr>
              <a:t>2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20" dirty="0">
                <a:latin typeface="Calibri"/>
                <a:cs typeface="Calibri"/>
              </a:rPr>
              <a:t>&gt;</a:t>
            </a:r>
            <a:r>
              <a:rPr sz="1200" spc="30" baseline="6944" dirty="0">
                <a:latin typeface="Microsoft Sans Serif"/>
                <a:cs typeface="Microsoft Sans Serif"/>
              </a:rPr>
              <a:t>(</a:t>
            </a:r>
            <a:r>
              <a:rPr sz="1200" i="1" spc="30" baseline="6944" dirty="0">
                <a:latin typeface="Trebuchet MS"/>
                <a:cs typeface="Trebuchet MS"/>
              </a:rPr>
              <a:t>π</a:t>
            </a:r>
            <a:r>
              <a:rPr sz="600" spc="20" dirty="0">
                <a:latin typeface="Calibri"/>
                <a:cs typeface="Calibri"/>
              </a:rPr>
              <a:t>&lt;ATTRIBUTES</a:t>
            </a:r>
            <a:r>
              <a:rPr sz="750" spc="30" baseline="-11111" dirty="0">
                <a:latin typeface="Microsoft Sans Serif"/>
                <a:cs typeface="Microsoft Sans Serif"/>
              </a:rPr>
              <a:t>1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30" dirty="0">
                <a:latin typeface="Calibri"/>
                <a:cs typeface="Calibri"/>
              </a:rPr>
              <a:t>&gt;</a:t>
            </a:r>
            <a:r>
              <a:rPr sz="1200" spc="44" baseline="6944" dirty="0">
                <a:latin typeface="Microsoft Sans Serif"/>
                <a:cs typeface="Microsoft Sans Serif"/>
              </a:rPr>
              <a:t>(</a:t>
            </a:r>
            <a:r>
              <a:rPr sz="1200" spc="44" baseline="6944" dirty="0">
                <a:latin typeface="Calibri"/>
                <a:cs typeface="Calibri"/>
              </a:rPr>
              <a:t>&lt;RELATION&gt;</a:t>
            </a:r>
            <a:r>
              <a:rPr sz="1200" spc="44" baseline="6944" dirty="0">
                <a:latin typeface="Microsoft Sans Serif"/>
                <a:cs typeface="Microsoft Sans Serif"/>
              </a:rPr>
              <a:t>))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spc="44" baseline="6944" dirty="0">
                <a:latin typeface="Microsoft Sans Serif"/>
                <a:cs typeface="Microsoft Sans Serif"/>
              </a:rPr>
              <a:t>to</a:t>
            </a:r>
            <a:r>
              <a:rPr sz="1200" spc="120" baseline="6944" dirty="0"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latin typeface="Microsoft Sans Serif"/>
                <a:cs typeface="Microsoft Sans Serif"/>
              </a:rPr>
              <a:t>be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latin typeface="Microsoft Sans Serif"/>
                <a:cs typeface="Microsoft Sans Serif"/>
              </a:rPr>
              <a:t>valid,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the</a:t>
            </a:r>
            <a:r>
              <a:rPr sz="1200" spc="120" baseline="6944" dirty="0"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latin typeface="Microsoft Sans Serif"/>
                <a:cs typeface="Microsoft Sans Serif"/>
              </a:rPr>
              <a:t>following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condition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must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latin typeface="Microsoft Sans Serif"/>
                <a:cs typeface="Microsoft Sans Serif"/>
              </a:rPr>
              <a:t>be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latin typeface="Microsoft Sans Serif"/>
                <a:cs typeface="Microsoft Sans Serif"/>
              </a:rPr>
              <a:t>true:</a:t>
            </a:r>
            <a:endParaRPr sz="1200" baseline="6944">
              <a:latin typeface="Microsoft Sans Serif"/>
              <a:cs typeface="Microsoft Sans Serif"/>
            </a:endParaRPr>
          </a:p>
          <a:p>
            <a:pPr marL="88900">
              <a:lnSpc>
                <a:spcPts val="894"/>
              </a:lnSpc>
            </a:pPr>
            <a:r>
              <a:rPr sz="800" spc="25" dirty="0">
                <a:latin typeface="Calibri"/>
                <a:cs typeface="Calibri"/>
              </a:rPr>
              <a:t>&lt;ATTRIBUTES</a:t>
            </a:r>
            <a:r>
              <a:rPr sz="900" spc="37" baseline="-9259" dirty="0">
                <a:latin typeface="Microsoft Sans Serif"/>
                <a:cs typeface="Microsoft Sans Serif"/>
              </a:rPr>
              <a:t>2</a:t>
            </a:r>
            <a:r>
              <a:rPr sz="800" spc="25" dirty="0">
                <a:latin typeface="Calibri"/>
                <a:cs typeface="Calibri"/>
              </a:rPr>
              <a:t>&gt; </a:t>
            </a:r>
            <a:r>
              <a:rPr sz="800" spc="20" dirty="0">
                <a:latin typeface="Lucida Sans Unicode"/>
                <a:cs typeface="Lucida Sans Unicode"/>
              </a:rPr>
              <a:t>⊆</a:t>
            </a:r>
            <a:r>
              <a:rPr sz="800" spc="-45" dirty="0">
                <a:latin typeface="Lucida Sans Unicode"/>
                <a:cs typeface="Lucida Sans Unicode"/>
              </a:rPr>
              <a:t> </a:t>
            </a:r>
            <a:r>
              <a:rPr sz="800" spc="25" dirty="0">
                <a:latin typeface="Calibri"/>
                <a:cs typeface="Calibri"/>
              </a:rPr>
              <a:t>&lt;ATTRIBUTES</a:t>
            </a:r>
            <a:r>
              <a:rPr sz="900" spc="37" baseline="-9259" dirty="0">
                <a:latin typeface="Microsoft Sans Serif"/>
                <a:cs typeface="Microsoft Sans Serif"/>
              </a:rPr>
              <a:t>1</a:t>
            </a:r>
            <a:r>
              <a:rPr sz="800" spc="25" dirty="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  <a:p>
            <a:pPr marL="88900">
              <a:lnSpc>
                <a:spcPts val="955"/>
              </a:lnSpc>
            </a:pPr>
            <a:r>
              <a:rPr sz="800" spc="-10" dirty="0">
                <a:latin typeface="Microsoft Sans Serif"/>
                <a:cs typeface="Microsoft Sans Serif"/>
              </a:rPr>
              <a:t>Also,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commutative,</a:t>
            </a:r>
            <a:endParaRPr sz="800">
              <a:latin typeface="Microsoft Sans Serif"/>
              <a:cs typeface="Microsoft Sans Serif"/>
            </a:endParaRPr>
          </a:p>
          <a:p>
            <a:pPr marL="88265" marR="477520">
              <a:lnSpc>
                <a:spcPts val="950"/>
              </a:lnSpc>
              <a:spcBef>
                <a:spcPts val="125"/>
              </a:spcBef>
            </a:pP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</a:t>
            </a:r>
            <a:r>
              <a:rPr sz="600" spc="10" dirty="0">
                <a:latin typeface="Calibri"/>
                <a:cs typeface="Calibri"/>
              </a:rPr>
              <a:t>S</a:t>
            </a:r>
            <a:r>
              <a:rPr sz="750" spc="-22" baseline="-11111" dirty="0">
                <a:latin typeface="Microsoft Sans Serif"/>
                <a:cs typeface="Microsoft Sans Serif"/>
              </a:rPr>
              <a:t>2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65" dirty="0">
                <a:latin typeface="Calibri"/>
                <a:cs typeface="Calibri"/>
              </a:rPr>
              <a:t>&gt;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</a:t>
            </a:r>
            <a:r>
              <a:rPr sz="600" spc="10" dirty="0">
                <a:latin typeface="Calibri"/>
                <a:cs typeface="Calibri"/>
              </a:rPr>
              <a:t>S</a:t>
            </a:r>
            <a:r>
              <a:rPr sz="750" spc="-22" baseline="-11111" dirty="0">
                <a:latin typeface="Microsoft Sans Serif"/>
                <a:cs typeface="Microsoft Sans Serif"/>
              </a:rPr>
              <a:t>1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60" dirty="0">
                <a:latin typeface="Calibri"/>
                <a:cs typeface="Calibri"/>
              </a:rPr>
              <a:t>&gt;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spc="22" baseline="6944" dirty="0">
                <a:latin typeface="Calibri"/>
                <a:cs typeface="Calibri"/>
              </a:rPr>
              <a:t>&lt;RELATION</a:t>
            </a:r>
            <a:r>
              <a:rPr sz="1200" spc="15" baseline="6944" dirty="0">
                <a:latin typeface="Calibri"/>
                <a:cs typeface="Calibri"/>
              </a:rPr>
              <a:t>&gt;</a:t>
            </a:r>
            <a:r>
              <a:rPr sz="1200" spc="89" baseline="6944" dirty="0">
                <a:latin typeface="Microsoft Sans Serif"/>
                <a:cs typeface="Microsoft Sans Serif"/>
              </a:rPr>
              <a:t>))</a:t>
            </a:r>
            <a:r>
              <a:rPr sz="1200" spc="30" baseline="6944" dirty="0">
                <a:latin typeface="Microsoft Sans Serif"/>
                <a:cs typeface="Microsoft Sans Serif"/>
              </a:rPr>
              <a:t> </a:t>
            </a:r>
            <a:r>
              <a:rPr sz="1200" spc="284" baseline="6944" dirty="0"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latin typeface="Microsoft Sans Serif"/>
                <a:cs typeface="Microsoft Sans Serif"/>
              </a:rPr>
              <a:t> </a:t>
            </a: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</a:t>
            </a:r>
            <a:r>
              <a:rPr sz="600" spc="10" dirty="0">
                <a:latin typeface="Calibri"/>
                <a:cs typeface="Calibri"/>
              </a:rPr>
              <a:t>S</a:t>
            </a:r>
            <a:r>
              <a:rPr sz="750" spc="-22" baseline="-11111" dirty="0">
                <a:latin typeface="Microsoft Sans Serif"/>
                <a:cs typeface="Microsoft Sans Serif"/>
              </a:rPr>
              <a:t>1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60" dirty="0">
                <a:latin typeface="Calibri"/>
                <a:cs typeface="Calibri"/>
              </a:rPr>
              <a:t>&gt;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</a:t>
            </a:r>
            <a:r>
              <a:rPr sz="600" spc="10" dirty="0">
                <a:latin typeface="Calibri"/>
                <a:cs typeface="Calibri"/>
              </a:rPr>
              <a:t>S</a:t>
            </a:r>
            <a:r>
              <a:rPr sz="750" spc="-22" baseline="-11111" dirty="0">
                <a:latin typeface="Microsoft Sans Serif"/>
                <a:cs typeface="Microsoft Sans Serif"/>
              </a:rPr>
              <a:t>2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65" dirty="0">
                <a:latin typeface="Calibri"/>
                <a:cs typeface="Calibri"/>
              </a:rPr>
              <a:t>&gt;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spc="22" baseline="6944" dirty="0">
                <a:latin typeface="Calibri"/>
                <a:cs typeface="Calibri"/>
              </a:rPr>
              <a:t>&lt;RELATION</a:t>
            </a:r>
            <a:r>
              <a:rPr sz="1200" spc="15" baseline="6944" dirty="0">
                <a:latin typeface="Calibri"/>
                <a:cs typeface="Calibri"/>
              </a:rPr>
              <a:t>&gt;</a:t>
            </a:r>
            <a:r>
              <a:rPr sz="1200" spc="82" baseline="6944" dirty="0">
                <a:latin typeface="Microsoft Sans Serif"/>
                <a:cs typeface="Microsoft Sans Serif"/>
              </a:rPr>
              <a:t>))  </a:t>
            </a:r>
            <a:r>
              <a:rPr sz="1200" spc="-37" baseline="6944" dirty="0">
                <a:latin typeface="Microsoft Sans Serif"/>
                <a:cs typeface="Microsoft Sans Serif"/>
              </a:rPr>
              <a:t>However,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&lt;ATTRIBUTES</a:t>
            </a:r>
            <a:r>
              <a:rPr sz="750" spc="22" baseline="-11111" dirty="0">
                <a:latin typeface="Microsoft Sans Serif"/>
                <a:cs typeface="Microsoft Sans Serif"/>
              </a:rPr>
              <a:t>2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20" dirty="0">
                <a:latin typeface="Calibri"/>
                <a:cs typeface="Calibri"/>
              </a:rPr>
              <a:t>&gt;</a:t>
            </a:r>
            <a:r>
              <a:rPr sz="1200" spc="30" baseline="6944" dirty="0">
                <a:latin typeface="Microsoft Sans Serif"/>
                <a:cs typeface="Microsoft Sans Serif"/>
              </a:rPr>
              <a:t>(</a:t>
            </a:r>
            <a:r>
              <a:rPr sz="1200" i="1" spc="30" baseline="6944" dirty="0">
                <a:latin typeface="Trebuchet MS"/>
                <a:cs typeface="Trebuchet MS"/>
              </a:rPr>
              <a:t>π</a:t>
            </a:r>
            <a:r>
              <a:rPr sz="600" spc="20" dirty="0">
                <a:latin typeface="Calibri"/>
                <a:cs typeface="Calibri"/>
              </a:rPr>
              <a:t>&lt;ATTRIBUTES</a:t>
            </a:r>
            <a:r>
              <a:rPr sz="750" spc="30" baseline="-11111" dirty="0">
                <a:latin typeface="Microsoft Sans Serif"/>
                <a:cs typeface="Microsoft Sans Serif"/>
              </a:rPr>
              <a:t>1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30" dirty="0">
                <a:latin typeface="Calibri"/>
                <a:cs typeface="Calibri"/>
              </a:rPr>
              <a:t>&gt;</a:t>
            </a:r>
            <a:r>
              <a:rPr sz="1200" spc="44" baseline="6944" dirty="0">
                <a:latin typeface="Microsoft Sans Serif"/>
                <a:cs typeface="Microsoft Sans Serif"/>
              </a:rPr>
              <a:t>(</a:t>
            </a:r>
            <a:r>
              <a:rPr sz="1200" spc="44" baseline="6944" dirty="0">
                <a:latin typeface="Calibri"/>
                <a:cs typeface="Calibri"/>
              </a:rPr>
              <a:t>&lt;RELATION&gt;</a:t>
            </a:r>
            <a:r>
              <a:rPr sz="1200" spc="44" baseline="6944" dirty="0">
                <a:latin typeface="Microsoft Sans Serif"/>
                <a:cs typeface="Microsoft Sans Serif"/>
              </a:rPr>
              <a:t>))</a:t>
            </a:r>
            <a:r>
              <a:rPr sz="1200" spc="30" baseline="6944" dirty="0">
                <a:latin typeface="Microsoft Sans Serif"/>
                <a:cs typeface="Microsoft Sans Serif"/>
              </a:rPr>
              <a:t> </a:t>
            </a:r>
            <a:r>
              <a:rPr sz="1200" spc="284" baseline="6944" dirty="0"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latin typeface="Microsoft Sans Serif"/>
                <a:cs typeface="Microsoft Sans Serif"/>
              </a:rPr>
              <a:t> </a:t>
            </a: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&lt;ATTRIBUTES</a:t>
            </a:r>
            <a:r>
              <a:rPr sz="750" spc="22" baseline="-11111" dirty="0">
                <a:latin typeface="Microsoft Sans Serif"/>
                <a:cs typeface="Microsoft Sans Serif"/>
              </a:rPr>
              <a:t>2</a:t>
            </a:r>
            <a:r>
              <a:rPr sz="750" spc="-127" baseline="-11111" dirty="0">
                <a:latin typeface="Microsoft Sans Serif"/>
                <a:cs typeface="Microsoft Sans Serif"/>
              </a:rPr>
              <a:t> </a:t>
            </a:r>
            <a:r>
              <a:rPr sz="600" spc="25" dirty="0">
                <a:latin typeface="Calibri"/>
                <a:cs typeface="Calibri"/>
              </a:rPr>
              <a:t>&gt;</a:t>
            </a:r>
            <a:r>
              <a:rPr sz="1200" spc="37" baseline="6944" dirty="0">
                <a:latin typeface="Microsoft Sans Serif"/>
                <a:cs typeface="Microsoft Sans Serif"/>
              </a:rPr>
              <a:t>(</a:t>
            </a:r>
            <a:r>
              <a:rPr sz="1200" spc="37" baseline="6944" dirty="0">
                <a:latin typeface="Calibri"/>
                <a:cs typeface="Calibri"/>
              </a:rPr>
              <a:t>&lt;RELATION&gt;</a:t>
            </a:r>
            <a:r>
              <a:rPr sz="1200" spc="37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 marL="88900">
              <a:lnSpc>
                <a:spcPts val="815"/>
              </a:lnSpc>
            </a:pPr>
            <a:r>
              <a:rPr sz="800" spc="-30" dirty="0">
                <a:latin typeface="Microsoft Sans Serif"/>
                <a:cs typeface="Microsoft Sans Serif"/>
              </a:rPr>
              <a:t>Hence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Projection </a:t>
            </a:r>
            <a:r>
              <a:rPr spc="-40" dirty="0"/>
              <a:t>operation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97420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5256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30921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09280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6732" y="928089"/>
            <a:ext cx="4208780" cy="1823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 marR="103505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Microsoft Sans Serif"/>
                <a:cs typeface="Microsoft Sans Serif"/>
              </a:rPr>
              <a:t>Projection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act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algebra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resulting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endParaRPr sz="800">
              <a:latin typeface="Microsoft Sans Serif"/>
              <a:cs typeface="Microsoft Sans Serif"/>
            </a:endParaRPr>
          </a:p>
          <a:p>
            <a:pPr marL="88900" marR="81280">
              <a:lnSpc>
                <a:spcPts val="950"/>
              </a:lnSpc>
              <a:spcBef>
                <a:spcPts val="290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&lt;ATTRIBUTES&gt;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involved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MUST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(may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equal)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&lt;RELATION&gt;</a:t>
            </a:r>
            <a:endParaRPr sz="800">
              <a:latin typeface="Calibri"/>
              <a:cs typeface="Calibri"/>
            </a:endParaRPr>
          </a:p>
          <a:p>
            <a:pPr marL="88900" marR="530860">
              <a:lnSpc>
                <a:spcPct val="109000"/>
              </a:lnSpc>
              <a:spcBef>
                <a:spcPts val="170"/>
              </a:spcBef>
            </a:pPr>
            <a:r>
              <a:rPr sz="800" dirty="0">
                <a:latin typeface="Microsoft Sans Serif"/>
                <a:cs typeface="Microsoft Sans Serif"/>
              </a:rPr>
              <a:t>Projection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reduce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arity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degree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acts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on,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latin typeface="Microsoft Sans Serif"/>
                <a:cs typeface="Microsoft Sans Serif"/>
              </a:rPr>
              <a:t>i.e.,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spc="30" baseline="6944" dirty="0">
                <a:latin typeface="Microsoft Sans Serif"/>
                <a:cs typeface="Microsoft Sans Serif"/>
              </a:rPr>
              <a:t>Arity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latin typeface="Microsoft Sans Serif"/>
                <a:cs typeface="Microsoft Sans Serif"/>
              </a:rPr>
              <a:t>of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i="1" spc="30" baseline="6944" dirty="0">
                <a:latin typeface="Trebuchet MS"/>
                <a:cs typeface="Trebuchet MS"/>
              </a:rPr>
              <a:t>π</a:t>
            </a:r>
            <a:r>
              <a:rPr sz="600" spc="20" dirty="0">
                <a:latin typeface="Calibri"/>
                <a:cs typeface="Calibri"/>
              </a:rPr>
              <a:t>&lt;ATTRIBUTES&gt;</a:t>
            </a:r>
            <a:r>
              <a:rPr sz="1200" spc="30" baseline="6944" dirty="0">
                <a:latin typeface="Microsoft Sans Serif"/>
                <a:cs typeface="Microsoft Sans Serif"/>
              </a:rPr>
              <a:t>(</a:t>
            </a:r>
            <a:r>
              <a:rPr sz="1200" spc="30" baseline="6944" dirty="0">
                <a:latin typeface="Calibri"/>
                <a:cs typeface="Calibri"/>
              </a:rPr>
              <a:t>&lt;RELATION&gt;</a:t>
            </a:r>
            <a:r>
              <a:rPr sz="1200" spc="30" baseline="6944" dirty="0">
                <a:latin typeface="Microsoft Sans Serif"/>
                <a:cs typeface="Microsoft Sans Serif"/>
              </a:rPr>
              <a:t>)</a:t>
            </a:r>
            <a:r>
              <a:rPr sz="1200" spc="97" baseline="6944" dirty="0">
                <a:latin typeface="Microsoft Sans Serif"/>
                <a:cs typeface="Microsoft Sans Serif"/>
              </a:rPr>
              <a:t> </a:t>
            </a:r>
            <a:r>
              <a:rPr sz="1200" spc="30" baseline="6944" dirty="0">
                <a:latin typeface="Lucida Sans Unicode"/>
                <a:cs typeface="Lucida Sans Unicode"/>
              </a:rPr>
              <a:t>≤</a:t>
            </a:r>
            <a:r>
              <a:rPr sz="1200" spc="44" baseline="6944" dirty="0">
                <a:latin typeface="Lucida Sans Unicode"/>
                <a:cs typeface="Lucida Sans Unicode"/>
              </a:rPr>
              <a:t> </a:t>
            </a:r>
            <a:r>
              <a:rPr sz="1200" spc="30" baseline="6944" dirty="0">
                <a:latin typeface="Microsoft Sans Serif"/>
                <a:cs typeface="Microsoft Sans Serif"/>
              </a:rPr>
              <a:t>Arity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latin typeface="Microsoft Sans Serif"/>
                <a:cs typeface="Microsoft Sans Serif"/>
              </a:rPr>
              <a:t>of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spc="22" baseline="6944" dirty="0">
                <a:latin typeface="Calibri"/>
                <a:cs typeface="Calibri"/>
              </a:rPr>
              <a:t>&lt;RELATION&gt;</a:t>
            </a:r>
            <a:endParaRPr sz="1200" baseline="6944">
              <a:latin typeface="Calibri"/>
              <a:cs typeface="Calibri"/>
            </a:endParaRPr>
          </a:p>
          <a:p>
            <a:pPr marL="88900" marR="165735">
              <a:lnSpc>
                <a:spcPts val="950"/>
              </a:lnSpc>
              <a:spcBef>
                <a:spcPts val="225"/>
              </a:spcBef>
            </a:pPr>
            <a:r>
              <a:rPr sz="800" dirty="0">
                <a:latin typeface="Microsoft Sans Serif"/>
                <a:cs typeface="Microsoft Sans Serif"/>
              </a:rPr>
              <a:t>Projection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alter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removes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duplicate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output</a:t>
            </a:r>
            <a:endParaRPr sz="800">
              <a:latin typeface="Microsoft Sans Serif"/>
              <a:cs typeface="Microsoft Sans Serif"/>
            </a:endParaRPr>
          </a:p>
          <a:p>
            <a:pPr marL="88900">
              <a:lnSpc>
                <a:spcPts val="905"/>
              </a:lnSpc>
              <a:spcBef>
                <a:spcPts val="50"/>
              </a:spcBef>
            </a:pPr>
            <a:r>
              <a:rPr sz="1200" spc="-7" baseline="6944" dirty="0">
                <a:latin typeface="Microsoft Sans Serif"/>
                <a:cs typeface="Microsoft Sans Serif"/>
              </a:rPr>
              <a:t>i.e.,</a:t>
            </a:r>
            <a:r>
              <a:rPr sz="1200" spc="89" baseline="6944" dirty="0">
                <a:latin typeface="Microsoft Sans Serif"/>
                <a:cs typeface="Microsoft Sans Serif"/>
              </a:rPr>
              <a:t> </a:t>
            </a:r>
            <a:r>
              <a:rPr sz="1200" spc="22" baseline="6944" dirty="0">
                <a:latin typeface="Lucida Sans Unicode"/>
                <a:cs typeface="Lucida Sans Unicode"/>
              </a:rPr>
              <a:t>|</a:t>
            </a: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&lt;ATTRIBUTES&gt;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spc="22" baseline="6944" dirty="0">
                <a:latin typeface="Calibri"/>
                <a:cs typeface="Calibri"/>
              </a:rPr>
              <a:t>&lt;RELATION&gt;</a:t>
            </a:r>
            <a:r>
              <a:rPr sz="1200" spc="22" baseline="6944" dirty="0">
                <a:latin typeface="Microsoft Sans Serif"/>
                <a:cs typeface="Microsoft Sans Serif"/>
              </a:rPr>
              <a:t>)</a:t>
            </a:r>
            <a:r>
              <a:rPr sz="1200" spc="22" baseline="6944" dirty="0">
                <a:latin typeface="Lucida Sans Unicode"/>
                <a:cs typeface="Lucida Sans Unicode"/>
              </a:rPr>
              <a:t>|</a:t>
            </a:r>
            <a:r>
              <a:rPr sz="1200" spc="-30" baseline="6944" dirty="0">
                <a:latin typeface="Lucida Sans Unicode"/>
                <a:cs typeface="Lucida Sans Unicode"/>
              </a:rPr>
              <a:t> </a:t>
            </a:r>
            <a:r>
              <a:rPr sz="1200" spc="30" baseline="6944" dirty="0">
                <a:latin typeface="Lucida Sans Unicode"/>
                <a:cs typeface="Lucida Sans Unicode"/>
              </a:rPr>
              <a:t>≤</a:t>
            </a:r>
            <a:r>
              <a:rPr sz="1200" spc="-30" baseline="6944" dirty="0">
                <a:latin typeface="Lucida Sans Unicode"/>
                <a:cs typeface="Lucida Sans Unicode"/>
              </a:rPr>
              <a:t> </a:t>
            </a:r>
            <a:r>
              <a:rPr sz="1200" baseline="6944" dirty="0">
                <a:latin typeface="Lucida Sans Unicode"/>
                <a:cs typeface="Lucida Sans Unicode"/>
              </a:rPr>
              <a:t>|</a:t>
            </a:r>
            <a:r>
              <a:rPr sz="1200" baseline="6944" dirty="0">
                <a:latin typeface="Calibri"/>
                <a:cs typeface="Calibri"/>
              </a:rPr>
              <a:t>&lt;RELATION&gt;</a:t>
            </a:r>
            <a:r>
              <a:rPr sz="1200" baseline="6944" dirty="0">
                <a:latin typeface="Lucida Sans Unicode"/>
                <a:cs typeface="Lucida Sans Unicode"/>
              </a:rPr>
              <a:t>|</a:t>
            </a:r>
            <a:endParaRPr sz="1200" baseline="6944">
              <a:latin typeface="Lucida Sans Unicode"/>
              <a:cs typeface="Lucida Sans Unicode"/>
            </a:endParaRPr>
          </a:p>
          <a:p>
            <a:pPr marL="88900">
              <a:lnSpc>
                <a:spcPts val="905"/>
              </a:lnSpc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114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&lt;ATTRIBUTES&gt;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superkey,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endParaRPr sz="800">
              <a:latin typeface="Microsoft Sans Serif"/>
              <a:cs typeface="Microsoft Sans Serif"/>
            </a:endParaRPr>
          </a:p>
          <a:p>
            <a:pPr marL="88900">
              <a:lnSpc>
                <a:spcPts val="905"/>
              </a:lnSpc>
              <a:spcBef>
                <a:spcPts val="85"/>
              </a:spcBef>
            </a:pPr>
            <a:r>
              <a:rPr sz="1200" spc="22" baseline="6944" dirty="0">
                <a:latin typeface="Lucida Sans Unicode"/>
                <a:cs typeface="Lucida Sans Unicode"/>
              </a:rPr>
              <a:t>|</a:t>
            </a: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&lt;ATTRIBUTES&gt;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spc="22" baseline="6944" dirty="0">
                <a:latin typeface="Calibri"/>
                <a:cs typeface="Calibri"/>
              </a:rPr>
              <a:t>&lt;RELATION&gt;</a:t>
            </a:r>
            <a:r>
              <a:rPr sz="1200" spc="22" baseline="6944" dirty="0">
                <a:latin typeface="Microsoft Sans Serif"/>
                <a:cs typeface="Microsoft Sans Serif"/>
              </a:rPr>
              <a:t>)</a:t>
            </a:r>
            <a:r>
              <a:rPr sz="1200" spc="22" baseline="6944" dirty="0">
                <a:latin typeface="Lucida Sans Unicode"/>
                <a:cs typeface="Lucida Sans Unicode"/>
              </a:rPr>
              <a:t>|</a:t>
            </a:r>
            <a:r>
              <a:rPr sz="1200" spc="-44" baseline="6944" dirty="0">
                <a:latin typeface="Lucida Sans Unicode"/>
                <a:cs typeface="Lucida Sans Unicode"/>
              </a:rPr>
              <a:t> </a:t>
            </a:r>
            <a:r>
              <a:rPr sz="1200" spc="284" baseline="6944" dirty="0">
                <a:latin typeface="Microsoft Sans Serif"/>
                <a:cs typeface="Microsoft Sans Serif"/>
              </a:rPr>
              <a:t>=</a:t>
            </a:r>
            <a:r>
              <a:rPr sz="1200" spc="22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Lucida Sans Unicode"/>
                <a:cs typeface="Lucida Sans Unicode"/>
              </a:rPr>
              <a:t>|</a:t>
            </a:r>
            <a:r>
              <a:rPr sz="1200" baseline="6944" dirty="0">
                <a:latin typeface="Calibri"/>
                <a:cs typeface="Calibri"/>
              </a:rPr>
              <a:t>&lt;RELATION&gt;</a:t>
            </a:r>
            <a:r>
              <a:rPr sz="1200" baseline="6944" dirty="0">
                <a:latin typeface="Lucida Sans Unicode"/>
                <a:cs typeface="Lucida Sans Unicode"/>
              </a:rPr>
              <a:t>|</a:t>
            </a:r>
            <a:endParaRPr sz="1200" baseline="6944">
              <a:latin typeface="Lucida Sans Unicode"/>
              <a:cs typeface="Lucida Sans Unicode"/>
            </a:endParaRPr>
          </a:p>
          <a:p>
            <a:pPr marL="88900">
              <a:lnSpc>
                <a:spcPts val="894"/>
              </a:lnSpc>
            </a:pPr>
            <a:r>
              <a:rPr sz="800" dirty="0">
                <a:latin typeface="Microsoft Sans Serif"/>
                <a:cs typeface="Microsoft Sans Serif"/>
              </a:rPr>
              <a:t>Projection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defined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abstract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algebra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language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eliminates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duplicates,</a:t>
            </a:r>
            <a:endParaRPr sz="800">
              <a:latin typeface="Microsoft Sans Serif"/>
              <a:cs typeface="Microsoft Sans Serif"/>
            </a:endParaRPr>
          </a:p>
          <a:p>
            <a:pPr marL="88900" marR="1874520">
              <a:lnSpc>
                <a:spcPts val="950"/>
              </a:lnSpc>
              <a:spcBef>
                <a:spcPts val="35"/>
              </a:spcBef>
            </a:pPr>
            <a:r>
              <a:rPr sz="800" spc="20" dirty="0">
                <a:latin typeface="Microsoft Sans Serif"/>
                <a:cs typeface="Microsoft Sans Serif"/>
              </a:rPr>
              <a:t>but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SQL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retains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duplicates!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Projection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5" dirty="0"/>
              <a:t>Cascading</a:t>
            </a:r>
            <a:r>
              <a:rPr spc="10" dirty="0"/>
              <a:t> </a:t>
            </a:r>
            <a:r>
              <a:rPr spc="-35" dirty="0"/>
              <a:t>Selection</a:t>
            </a:r>
            <a:r>
              <a:rPr spc="15" dirty="0"/>
              <a:t> </a:t>
            </a:r>
            <a:r>
              <a:rPr spc="-60" dirty="0"/>
              <a:t>and</a:t>
            </a:r>
            <a:r>
              <a:rPr spc="15" dirty="0"/>
              <a:t> </a:t>
            </a:r>
            <a:r>
              <a:rPr spc="-20" dirty="0"/>
              <a:t>Projection</a:t>
            </a:r>
            <a:r>
              <a:rPr spc="20" dirty="0"/>
              <a:t> </a:t>
            </a:r>
            <a:r>
              <a:rPr spc="-40" dirty="0"/>
              <a:t>operation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839" y="1405115"/>
          <a:ext cx="152908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u="sng" spc="6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25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10500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ABD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9000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267" y="670342"/>
            <a:ext cx="4316095" cy="1184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8989" marR="30480">
              <a:lnSpc>
                <a:spcPts val="950"/>
              </a:lnSpc>
              <a:spcBef>
                <a:spcPts val="135"/>
              </a:spcBef>
            </a:pPr>
            <a:r>
              <a:rPr sz="800" spc="10" dirty="0">
                <a:latin typeface="Microsoft Sans Serif"/>
                <a:cs typeface="Microsoft Sans Serif"/>
              </a:rPr>
              <a:t>Extract </a:t>
            </a:r>
            <a:r>
              <a:rPr sz="800" spc="-30" dirty="0">
                <a:latin typeface="Microsoft Sans Serif"/>
                <a:cs typeface="Microsoft Sans Serif"/>
              </a:rPr>
              <a:t>Employee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IDs </a:t>
            </a:r>
            <a:r>
              <a:rPr sz="800" spc="60" dirty="0">
                <a:latin typeface="Calibri"/>
                <a:cs typeface="Calibri"/>
              </a:rPr>
              <a:t>EID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Names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70" dirty="0">
                <a:latin typeface="Calibri"/>
                <a:cs typeface="Calibri"/>
              </a:rPr>
              <a:t>ENAME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whose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salary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Calibri"/>
                <a:cs typeface="Calibri"/>
              </a:rPr>
              <a:t>ESAL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greater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INR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10000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5" dirty="0">
                <a:latin typeface="Microsoft Sans Serif"/>
                <a:cs typeface="Microsoft Sans Serif"/>
              </a:rPr>
              <a:t>table </a:t>
            </a: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ESAL, 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DEPT)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given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beside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830"/>
              </a:lnSpc>
              <a:spcBef>
                <a:spcPts val="70"/>
              </a:spcBef>
            </a:pP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70" dirty="0">
                <a:latin typeface="Calibri"/>
                <a:cs typeface="Calibri"/>
              </a:rPr>
              <a:t> ESAL,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DEPT)</a:t>
            </a:r>
            <a:endParaRPr sz="800">
              <a:latin typeface="Calibri"/>
              <a:cs typeface="Calibri"/>
            </a:endParaRPr>
          </a:p>
          <a:p>
            <a:pPr marL="2078989">
              <a:lnSpc>
                <a:spcPts val="819"/>
              </a:lnSpc>
            </a:pPr>
            <a:r>
              <a:rPr sz="1200" spc="-75" baseline="6944" dirty="0">
                <a:latin typeface="Calibri"/>
                <a:cs typeface="Calibri"/>
              </a:rPr>
              <a:t>TEMP</a:t>
            </a:r>
            <a:r>
              <a:rPr sz="1200" spc="60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-44" baseline="6944" dirty="0">
                <a:latin typeface="Lucida Sans Unicode"/>
                <a:cs typeface="Lucida Sans Unicode"/>
              </a:rPr>
              <a:t> </a:t>
            </a:r>
            <a:r>
              <a:rPr sz="1200" i="1" spc="37" baseline="6944" dirty="0">
                <a:latin typeface="Trebuchet MS"/>
                <a:cs typeface="Trebuchet MS"/>
              </a:rPr>
              <a:t>σ</a:t>
            </a:r>
            <a:r>
              <a:rPr sz="600" spc="25" dirty="0">
                <a:latin typeface="Calibri"/>
                <a:cs typeface="Calibri"/>
              </a:rPr>
              <a:t>ESAL</a:t>
            </a:r>
            <a:r>
              <a:rPr sz="600" spc="170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&gt;</a:t>
            </a:r>
            <a:r>
              <a:rPr sz="600" spc="20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10000</a:t>
            </a:r>
            <a:r>
              <a:rPr sz="1200" baseline="6944" dirty="0">
                <a:latin typeface="Microsoft Sans Serif"/>
                <a:cs typeface="Microsoft Sans Serif"/>
              </a:rPr>
              <a:t>(</a:t>
            </a:r>
            <a:r>
              <a:rPr sz="1200" baseline="6944" dirty="0">
                <a:latin typeface="Calibri"/>
                <a:cs typeface="Calibri"/>
              </a:rPr>
              <a:t>EMP</a:t>
            </a:r>
            <a:r>
              <a:rPr sz="1200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 marL="2078989">
              <a:lnSpc>
                <a:spcPts val="955"/>
              </a:lnSpc>
            </a:pPr>
            <a:r>
              <a:rPr sz="1200" spc="-44" baseline="6944" dirty="0">
                <a:latin typeface="Calibri"/>
                <a:cs typeface="Calibri"/>
              </a:rPr>
              <a:t>ANS</a:t>
            </a:r>
            <a:r>
              <a:rPr sz="1200" spc="60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-44" baseline="6944" dirty="0">
                <a:latin typeface="Lucida Sans Unicode"/>
                <a:cs typeface="Lucida Sans Unicode"/>
              </a:rPr>
              <a:t> </a:t>
            </a: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dirty="0">
                <a:latin typeface="Calibri"/>
                <a:cs typeface="Calibri"/>
              </a:rPr>
              <a:t>EID,ENAME</a:t>
            </a:r>
            <a:r>
              <a:rPr sz="1200" baseline="6944" dirty="0">
                <a:latin typeface="Microsoft Sans Serif"/>
                <a:cs typeface="Microsoft Sans Serif"/>
              </a:rPr>
              <a:t>(</a:t>
            </a:r>
            <a:r>
              <a:rPr sz="1200" baseline="6944" dirty="0">
                <a:latin typeface="Calibri"/>
                <a:cs typeface="Calibri"/>
              </a:rPr>
              <a:t>TEMP</a:t>
            </a:r>
            <a:r>
              <a:rPr sz="1200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 marL="2078989">
              <a:lnSpc>
                <a:spcPct val="100000"/>
              </a:lnSpc>
              <a:spcBef>
                <a:spcPts val="605"/>
              </a:spcBef>
            </a:pP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ALSO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WRITTEN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INLINE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AS:</a:t>
            </a:r>
            <a:endParaRPr sz="800">
              <a:latin typeface="Microsoft Sans Serif"/>
              <a:cs typeface="Microsoft Sans Serif"/>
            </a:endParaRPr>
          </a:p>
          <a:p>
            <a:pPr marL="2078989">
              <a:lnSpc>
                <a:spcPct val="100000"/>
              </a:lnSpc>
              <a:spcBef>
                <a:spcPts val="90"/>
              </a:spcBef>
            </a:pP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EID,ENAME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i="1" spc="22" baseline="6944" dirty="0">
                <a:latin typeface="Trebuchet MS"/>
                <a:cs typeface="Trebuchet MS"/>
              </a:rPr>
              <a:t>σ</a:t>
            </a:r>
            <a:r>
              <a:rPr sz="600" spc="15" dirty="0">
                <a:latin typeface="Calibri"/>
                <a:cs typeface="Calibri"/>
              </a:rPr>
              <a:t>ESAL</a:t>
            </a:r>
            <a:r>
              <a:rPr sz="600" spc="35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&gt; </a:t>
            </a:r>
            <a:r>
              <a:rPr sz="600" spc="25" dirty="0">
                <a:latin typeface="Calibri"/>
                <a:cs typeface="Calibri"/>
              </a:rPr>
              <a:t> </a:t>
            </a:r>
            <a:r>
              <a:rPr sz="600" spc="5" dirty="0">
                <a:latin typeface="Calibri"/>
                <a:cs typeface="Calibri"/>
              </a:rPr>
              <a:t>10000</a:t>
            </a:r>
            <a:r>
              <a:rPr sz="1200" spc="7" baseline="6944" dirty="0">
                <a:latin typeface="Microsoft Sans Serif"/>
                <a:cs typeface="Microsoft Sans Serif"/>
              </a:rPr>
              <a:t>(</a:t>
            </a:r>
            <a:r>
              <a:rPr sz="1200" spc="7" baseline="6944" dirty="0">
                <a:latin typeface="Calibri"/>
                <a:cs typeface="Calibri"/>
              </a:rPr>
              <a:t>EMP</a:t>
            </a:r>
            <a:r>
              <a:rPr sz="1200" spc="7" baseline="6944" dirty="0">
                <a:latin typeface="Microsoft Sans Serif"/>
                <a:cs typeface="Microsoft Sans Serif"/>
              </a:rPr>
              <a:t>))</a:t>
            </a:r>
            <a:endParaRPr sz="1200" baseline="6944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1098" y="1935429"/>
          <a:ext cx="74168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</a:pPr>
                      <a:r>
                        <a:rPr sz="800" spc="60" dirty="0"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47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627122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4832" y="2593656"/>
            <a:ext cx="3994150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905"/>
              </a:lnSpc>
              <a:spcBef>
                <a:spcPts val="95"/>
              </a:spcBef>
            </a:pPr>
            <a:r>
              <a:rPr sz="1200" spc="-60" baseline="6944" dirty="0">
                <a:latin typeface="Microsoft Sans Serif"/>
                <a:cs typeface="Microsoft Sans Serif"/>
              </a:rPr>
              <a:t>Please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latin typeface="Microsoft Sans Serif"/>
                <a:cs typeface="Microsoft Sans Serif"/>
              </a:rPr>
              <a:t>note</a:t>
            </a:r>
            <a:r>
              <a:rPr sz="1200" spc="120" baseline="6944" dirty="0">
                <a:latin typeface="Microsoft Sans Serif"/>
                <a:cs typeface="Microsoft Sans Serif"/>
              </a:rPr>
              <a:t> </a:t>
            </a:r>
            <a:r>
              <a:rPr sz="1200" spc="37" baseline="6944" dirty="0">
                <a:latin typeface="Microsoft Sans Serif"/>
                <a:cs typeface="Microsoft Sans Serif"/>
              </a:rPr>
              <a:t>that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i="1" spc="22" baseline="6944" dirty="0">
                <a:latin typeface="Trebuchet MS"/>
                <a:cs typeface="Trebuchet MS"/>
              </a:rPr>
              <a:t>π</a:t>
            </a:r>
            <a:r>
              <a:rPr sz="600" spc="15" dirty="0">
                <a:latin typeface="Calibri"/>
                <a:cs typeface="Calibri"/>
              </a:rPr>
              <a:t>EID,ENAME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i="1" spc="22" baseline="6944" dirty="0">
                <a:latin typeface="Trebuchet MS"/>
                <a:cs typeface="Trebuchet MS"/>
              </a:rPr>
              <a:t>σ</a:t>
            </a:r>
            <a:r>
              <a:rPr sz="600" spc="15" dirty="0">
                <a:latin typeface="Calibri"/>
                <a:cs typeface="Calibri"/>
              </a:rPr>
              <a:t>ESAL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&gt; </a:t>
            </a:r>
            <a:r>
              <a:rPr sz="600" spc="40" dirty="0">
                <a:latin typeface="Calibri"/>
                <a:cs typeface="Calibri"/>
              </a:rPr>
              <a:t> </a:t>
            </a:r>
            <a:r>
              <a:rPr sz="600" spc="5" dirty="0">
                <a:latin typeface="Calibri"/>
                <a:cs typeface="Calibri"/>
              </a:rPr>
              <a:t>10000</a:t>
            </a:r>
            <a:r>
              <a:rPr sz="1200" spc="7" baseline="6944" dirty="0">
                <a:latin typeface="Microsoft Sans Serif"/>
                <a:cs typeface="Microsoft Sans Serif"/>
              </a:rPr>
              <a:t>(</a:t>
            </a:r>
            <a:r>
              <a:rPr sz="1200" spc="7" baseline="6944" dirty="0">
                <a:latin typeface="Calibri"/>
                <a:cs typeface="Calibri"/>
              </a:rPr>
              <a:t>EMP</a:t>
            </a:r>
            <a:r>
              <a:rPr sz="1200" spc="7" baseline="6944" dirty="0">
                <a:latin typeface="Microsoft Sans Serif"/>
                <a:cs typeface="Microsoft Sans Serif"/>
              </a:rPr>
              <a:t>))</a:t>
            </a:r>
            <a:r>
              <a:rPr sz="1200" spc="37" baseline="6944" dirty="0">
                <a:latin typeface="Microsoft Sans Serif"/>
                <a:cs typeface="Microsoft Sans Serif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/</a:t>
            </a:r>
            <a:r>
              <a:rPr sz="1200" spc="135" baseline="6944" dirty="0">
                <a:latin typeface="Microsoft Sans Serif"/>
                <a:cs typeface="Microsoft Sans Serif"/>
              </a:rPr>
              <a:t>=</a:t>
            </a:r>
            <a:r>
              <a:rPr sz="1200" spc="44" baseline="6944" dirty="0">
                <a:latin typeface="Microsoft Sans Serif"/>
                <a:cs typeface="Microsoft Sans Serif"/>
              </a:rPr>
              <a:t> </a:t>
            </a:r>
            <a:r>
              <a:rPr sz="1200" i="1" spc="37" baseline="6944" dirty="0">
                <a:latin typeface="Trebuchet MS"/>
                <a:cs typeface="Trebuchet MS"/>
              </a:rPr>
              <a:t>σ</a:t>
            </a:r>
            <a:r>
              <a:rPr sz="600" spc="25" dirty="0">
                <a:latin typeface="Calibri"/>
                <a:cs typeface="Calibri"/>
              </a:rPr>
              <a:t>ESAL  </a:t>
            </a:r>
            <a:r>
              <a:rPr sz="600" spc="15" dirty="0">
                <a:latin typeface="Calibri"/>
                <a:cs typeface="Calibri"/>
              </a:rPr>
              <a:t>&gt; </a:t>
            </a:r>
            <a:r>
              <a:rPr sz="600" spc="40" dirty="0">
                <a:latin typeface="Calibri"/>
                <a:cs typeface="Calibri"/>
              </a:rPr>
              <a:t> </a:t>
            </a:r>
            <a:r>
              <a:rPr sz="600" spc="10" dirty="0">
                <a:latin typeface="Calibri"/>
                <a:cs typeface="Calibri"/>
              </a:rPr>
              <a:t>10000</a:t>
            </a:r>
            <a:r>
              <a:rPr sz="1200" spc="15" baseline="6944" dirty="0">
                <a:latin typeface="Microsoft Sans Serif"/>
                <a:cs typeface="Microsoft Sans Serif"/>
              </a:rPr>
              <a:t>(</a:t>
            </a:r>
            <a:r>
              <a:rPr sz="1200" i="1" spc="15" baseline="6944" dirty="0">
                <a:latin typeface="Trebuchet MS"/>
                <a:cs typeface="Trebuchet MS"/>
              </a:rPr>
              <a:t>π</a:t>
            </a:r>
            <a:r>
              <a:rPr sz="600" spc="10" dirty="0">
                <a:latin typeface="Calibri"/>
                <a:cs typeface="Calibri"/>
              </a:rPr>
              <a:t>EID,ENAME</a:t>
            </a:r>
            <a:r>
              <a:rPr sz="1200" spc="15" baseline="6944" dirty="0">
                <a:latin typeface="Microsoft Sans Serif"/>
                <a:cs typeface="Microsoft Sans Serif"/>
              </a:rPr>
              <a:t>(</a:t>
            </a:r>
            <a:r>
              <a:rPr sz="1200" spc="15" baseline="6944" dirty="0">
                <a:latin typeface="Calibri"/>
                <a:cs typeface="Calibri"/>
              </a:rPr>
              <a:t>EMP</a:t>
            </a:r>
            <a:r>
              <a:rPr sz="1200" spc="15" baseline="6944" dirty="0">
                <a:latin typeface="Microsoft Sans Serif"/>
                <a:cs typeface="Microsoft Sans Serif"/>
              </a:rPr>
              <a:t>)),</a:t>
            </a:r>
            <a:endParaRPr sz="1200" baseline="6944">
              <a:latin typeface="Microsoft Sans Serif"/>
              <a:cs typeface="Microsoft Sans Serif"/>
            </a:endParaRPr>
          </a:p>
          <a:p>
            <a:pPr marL="50165">
              <a:lnSpc>
                <a:spcPts val="894"/>
              </a:lnSpc>
            </a:pPr>
            <a:r>
              <a:rPr sz="800" spc="-5" dirty="0">
                <a:latin typeface="Microsoft Sans Serif"/>
                <a:cs typeface="Microsoft Sans Serif"/>
              </a:rPr>
              <a:t>i.e.,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roles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selection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commutative.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Always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selection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acts</a:t>
            </a:r>
            <a:endParaRPr sz="800">
              <a:latin typeface="Microsoft Sans Serif"/>
              <a:cs typeface="Microsoft Sans Serif"/>
            </a:endParaRPr>
          </a:p>
          <a:p>
            <a:pPr marL="50165">
              <a:lnSpc>
                <a:spcPts val="955"/>
              </a:lnSpc>
            </a:pPr>
            <a:r>
              <a:rPr sz="800" spc="15" dirty="0">
                <a:latin typeface="Microsoft Sans Serif"/>
                <a:cs typeface="Microsoft Sans Serif"/>
              </a:rPr>
              <a:t>first,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projection.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65" dirty="0"/>
              <a:t>Rename</a:t>
            </a:r>
            <a:r>
              <a:rPr spc="-10" dirty="0"/>
              <a:t> </a:t>
            </a:r>
            <a:r>
              <a:rPr spc="-40" dirty="0"/>
              <a:t>operation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47508"/>
            <a:ext cx="65265" cy="652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7859" y="1450822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526" y="1450822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7932" y="14329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25854"/>
            <a:ext cx="65265" cy="6526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7859" y="172397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2285" y="171132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04212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98194" y="2007539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3613" y="198968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7532" y="1184795"/>
            <a:ext cx="3743960" cy="11569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800" spc="-5" dirty="0">
                <a:latin typeface="Microsoft Sans Serif"/>
                <a:cs typeface="Microsoft Sans Serif"/>
              </a:rPr>
              <a:t>Syntax: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Renaming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name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attributes: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00" i="1" spc="-37" baseline="10416" dirty="0">
                <a:latin typeface="Trebuchet MS"/>
                <a:cs typeface="Trebuchet MS"/>
              </a:rPr>
              <a:t>ρ</a:t>
            </a:r>
            <a:r>
              <a:rPr sz="600" spc="-25" dirty="0">
                <a:latin typeface="Calibri"/>
                <a:cs typeface="Calibri"/>
              </a:rPr>
              <a:t>&lt;OUTPUT</a:t>
            </a:r>
            <a:r>
              <a:rPr sz="600" spc="-5" dirty="0">
                <a:latin typeface="Calibri"/>
                <a:cs typeface="Calibri"/>
              </a:rPr>
              <a:t> </a:t>
            </a:r>
            <a:r>
              <a:rPr sz="600" spc="5" dirty="0">
                <a:latin typeface="Calibri"/>
                <a:cs typeface="Calibri"/>
              </a:rPr>
              <a:t>RELATION&gt;(&lt;OUTPUT</a:t>
            </a:r>
            <a:r>
              <a:rPr sz="600" spc="100" dirty="0">
                <a:latin typeface="Calibri"/>
                <a:cs typeface="Calibri"/>
              </a:rPr>
              <a:t> </a:t>
            </a:r>
            <a:r>
              <a:rPr sz="600" spc="25" dirty="0">
                <a:latin typeface="Calibri"/>
                <a:cs typeface="Calibri"/>
              </a:rPr>
              <a:t>ATTRIBUTES&gt;)</a:t>
            </a:r>
            <a:r>
              <a:rPr sz="1200" spc="37" baseline="10416" dirty="0">
                <a:latin typeface="Microsoft Sans Serif"/>
                <a:cs typeface="Microsoft Sans Serif"/>
              </a:rPr>
              <a:t>(</a:t>
            </a:r>
            <a:r>
              <a:rPr sz="1200" spc="37" baseline="10416" dirty="0">
                <a:latin typeface="Calibri"/>
                <a:cs typeface="Calibri"/>
              </a:rPr>
              <a:t>&lt;INPUT</a:t>
            </a:r>
            <a:r>
              <a:rPr sz="1200" spc="195" baseline="10416" dirty="0">
                <a:latin typeface="Calibri"/>
                <a:cs typeface="Calibri"/>
              </a:rPr>
              <a:t> </a:t>
            </a:r>
            <a:r>
              <a:rPr sz="1200" spc="30" baseline="10416" dirty="0">
                <a:latin typeface="Calibri"/>
                <a:cs typeface="Calibri"/>
              </a:rPr>
              <a:t>RELATION&gt;</a:t>
            </a:r>
            <a:r>
              <a:rPr sz="1200" spc="30" baseline="10416" dirty="0">
                <a:latin typeface="Microsoft Sans Serif"/>
                <a:cs typeface="Microsoft Sans Serif"/>
              </a:rPr>
              <a:t>)</a:t>
            </a:r>
            <a:endParaRPr sz="1200" baseline="10416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latin typeface="Microsoft Sans Serif"/>
                <a:cs typeface="Microsoft Sans Serif"/>
              </a:rPr>
              <a:t>Syntax: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Renaming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name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attributes):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200" i="1" spc="-37" baseline="6944" dirty="0">
                <a:latin typeface="Trebuchet MS"/>
                <a:cs typeface="Trebuchet MS"/>
              </a:rPr>
              <a:t>ρ</a:t>
            </a:r>
            <a:r>
              <a:rPr sz="600" spc="-25" dirty="0">
                <a:latin typeface="Calibri"/>
                <a:cs typeface="Calibri"/>
              </a:rPr>
              <a:t>&lt;OUTPUT</a:t>
            </a:r>
            <a:r>
              <a:rPr sz="600" spc="75" dirty="0">
                <a:latin typeface="Calibri"/>
                <a:cs typeface="Calibri"/>
              </a:rPr>
              <a:t> </a:t>
            </a:r>
            <a:r>
              <a:rPr sz="600" spc="20" dirty="0">
                <a:latin typeface="Calibri"/>
                <a:cs typeface="Calibri"/>
              </a:rPr>
              <a:t>RELATION&gt;</a:t>
            </a:r>
            <a:r>
              <a:rPr sz="1200" spc="30" baseline="6944" dirty="0">
                <a:latin typeface="Microsoft Sans Serif"/>
                <a:cs typeface="Microsoft Sans Serif"/>
              </a:rPr>
              <a:t>(</a:t>
            </a:r>
            <a:r>
              <a:rPr sz="1200" spc="30" baseline="6944" dirty="0">
                <a:latin typeface="Calibri"/>
                <a:cs typeface="Calibri"/>
              </a:rPr>
              <a:t>&lt;INPUT</a:t>
            </a:r>
            <a:r>
              <a:rPr sz="1200" spc="150" baseline="6944" dirty="0">
                <a:latin typeface="Calibri"/>
                <a:cs typeface="Calibri"/>
              </a:rPr>
              <a:t> </a:t>
            </a:r>
            <a:r>
              <a:rPr sz="1200" spc="30" baseline="6944" dirty="0">
                <a:latin typeface="Calibri"/>
                <a:cs typeface="Calibri"/>
              </a:rPr>
              <a:t>RELATION&gt;</a:t>
            </a:r>
            <a:r>
              <a:rPr sz="1200" spc="30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800" spc="-5" dirty="0">
                <a:latin typeface="Microsoft Sans Serif"/>
                <a:cs typeface="Microsoft Sans Serif"/>
              </a:rPr>
              <a:t>Syntax: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Renaming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name):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200" i="1" spc="-7" baseline="10416" dirty="0">
                <a:latin typeface="Trebuchet MS"/>
                <a:cs typeface="Trebuchet MS"/>
              </a:rPr>
              <a:t>ρ</a:t>
            </a:r>
            <a:r>
              <a:rPr sz="600" spc="-5" dirty="0">
                <a:latin typeface="Calibri"/>
                <a:cs typeface="Calibri"/>
              </a:rPr>
              <a:t>(&lt;OUTPUT</a:t>
            </a:r>
            <a:r>
              <a:rPr sz="600" spc="90" dirty="0">
                <a:latin typeface="Calibri"/>
                <a:cs typeface="Calibri"/>
              </a:rPr>
              <a:t> </a:t>
            </a:r>
            <a:r>
              <a:rPr sz="600" spc="25" dirty="0">
                <a:latin typeface="Calibri"/>
                <a:cs typeface="Calibri"/>
              </a:rPr>
              <a:t>ATTRIBUTES&gt;)</a:t>
            </a:r>
            <a:r>
              <a:rPr sz="1200" spc="37" baseline="10416" dirty="0">
                <a:latin typeface="Microsoft Sans Serif"/>
                <a:cs typeface="Microsoft Sans Serif"/>
              </a:rPr>
              <a:t>(</a:t>
            </a:r>
            <a:r>
              <a:rPr sz="1200" spc="37" baseline="10416" dirty="0">
                <a:latin typeface="Calibri"/>
                <a:cs typeface="Calibri"/>
              </a:rPr>
              <a:t>&lt;INPUT</a:t>
            </a:r>
            <a:r>
              <a:rPr sz="1200" spc="187" baseline="10416" dirty="0">
                <a:latin typeface="Calibri"/>
                <a:cs typeface="Calibri"/>
              </a:rPr>
              <a:t> </a:t>
            </a:r>
            <a:r>
              <a:rPr sz="1200" spc="30" baseline="10416" dirty="0">
                <a:latin typeface="Calibri"/>
                <a:cs typeface="Calibri"/>
              </a:rPr>
              <a:t>RELATION&gt;</a:t>
            </a:r>
            <a:r>
              <a:rPr sz="1200" spc="30" baseline="10416" dirty="0">
                <a:latin typeface="Microsoft Sans Serif"/>
                <a:cs typeface="Microsoft Sans Serif"/>
              </a:rPr>
              <a:t>)</a:t>
            </a:r>
            <a:endParaRPr sz="1200" baseline="10416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input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rename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algebra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800" spc="-35" dirty="0">
                <a:latin typeface="Microsoft Sans Serif"/>
                <a:cs typeface="Microsoft Sans Serif"/>
              </a:rPr>
              <a:t>Rename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special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projection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82571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40724"/>
            <a:ext cx="65265" cy="6526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Set</a:t>
            </a:r>
            <a:r>
              <a:rPr spc="-10" dirty="0"/>
              <a:t> </a:t>
            </a:r>
            <a:r>
              <a:rPr spc="-45" dirty="0"/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169465"/>
            <a:ext cx="4225290" cy="1176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Union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15" dirty="0">
                <a:latin typeface="Lucida Sans Unicode"/>
                <a:cs typeface="Lucida Sans Unicode"/>
              </a:rPr>
              <a:t>∪</a:t>
            </a:r>
            <a:r>
              <a:rPr sz="800" spc="15" dirty="0">
                <a:latin typeface="Microsoft Sans Serif"/>
                <a:cs typeface="Microsoft Sans Serif"/>
              </a:rPr>
              <a:t>),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Intersection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15" dirty="0">
                <a:latin typeface="Lucida Sans Unicode"/>
                <a:cs typeface="Lucida Sans Unicode"/>
              </a:rPr>
              <a:t>∩</a:t>
            </a:r>
            <a:r>
              <a:rPr sz="800" spc="15" dirty="0">
                <a:latin typeface="Microsoft Sans Serif"/>
                <a:cs typeface="Microsoft Sans Serif"/>
              </a:rPr>
              <a:t>),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Difference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</a:t>
            </a:r>
            <a:r>
              <a:rPr sz="800" spc="45" dirty="0">
                <a:latin typeface="Lucida Sans Unicode"/>
                <a:cs typeface="Lucida Sans Unicode"/>
              </a:rPr>
              <a:t>−</a:t>
            </a:r>
            <a:r>
              <a:rPr sz="800" spc="45" dirty="0">
                <a:latin typeface="Microsoft Sans Serif"/>
                <a:cs typeface="Microsoft Sans Serif"/>
              </a:rPr>
              <a:t>)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binary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Operations.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b="1" spc="-45" dirty="0">
                <a:latin typeface="Tahoma"/>
                <a:cs typeface="Tahoma"/>
              </a:rPr>
              <a:t>Union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15" dirty="0">
                <a:latin typeface="Lucida Sans Unicode"/>
                <a:cs typeface="Lucida Sans Unicode"/>
              </a:rPr>
              <a:t>∪</a:t>
            </a:r>
            <a:r>
              <a:rPr sz="800" spc="15" dirty="0">
                <a:latin typeface="Microsoft Sans Serif"/>
                <a:cs typeface="Microsoft Sans Serif"/>
              </a:rPr>
              <a:t>):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Consolidates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b="1" spc="-60" dirty="0">
                <a:latin typeface="Tahoma"/>
                <a:cs typeface="Tahoma"/>
              </a:rPr>
              <a:t>Intersection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15" dirty="0">
                <a:latin typeface="Lucida Sans Unicode"/>
                <a:cs typeface="Lucida Sans Unicode"/>
              </a:rPr>
              <a:t>∩</a:t>
            </a:r>
            <a:r>
              <a:rPr sz="800" spc="15" dirty="0">
                <a:latin typeface="Microsoft Sans Serif"/>
                <a:cs typeface="Microsoft Sans Serif"/>
              </a:rPr>
              <a:t>):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Extracts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common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</a:pPr>
            <a:r>
              <a:rPr sz="800" b="1" spc="-50" dirty="0">
                <a:latin typeface="Tahoma"/>
                <a:cs typeface="Tahoma"/>
              </a:rPr>
              <a:t>Difference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spc="40" dirty="0">
                <a:latin typeface="Lucida Sans Unicode"/>
                <a:cs typeface="Lucida Sans Unicode"/>
              </a:rPr>
              <a:t>−</a:t>
            </a:r>
            <a:r>
              <a:rPr sz="800" spc="40" dirty="0">
                <a:latin typeface="Microsoft Sans Serif"/>
                <a:cs typeface="Microsoft Sans Serif"/>
              </a:rPr>
              <a:t>):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Extracts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present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exclusively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first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(but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present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second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relation)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Set</a:t>
            </a:r>
            <a:r>
              <a:rPr spc="-10" dirty="0"/>
              <a:t> </a:t>
            </a:r>
            <a:r>
              <a:rPr spc="-45" dirty="0"/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903997"/>
            <a:ext cx="4356735" cy="1840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45" dirty="0">
                <a:latin typeface="Tahoma"/>
                <a:cs typeface="Tahoma"/>
              </a:rPr>
              <a:t>Union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Compatibility</a:t>
            </a:r>
            <a:r>
              <a:rPr sz="800" spc="-45" dirty="0">
                <a:latin typeface="Microsoft Sans Serif"/>
                <a:cs typeface="Microsoft Sans Serif"/>
              </a:rPr>
              <a:t>: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input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should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(i)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degree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(ii)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every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 marR="89535">
              <a:lnSpc>
                <a:spcPts val="950"/>
              </a:lnSpc>
              <a:spcBef>
                <a:spcPts val="530"/>
              </a:spcBef>
            </a:pPr>
            <a:r>
              <a:rPr sz="800" b="1" spc="-45" dirty="0">
                <a:latin typeface="Tahoma"/>
                <a:cs typeface="Tahoma"/>
              </a:rPr>
              <a:t>Union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Compatibility</a:t>
            </a:r>
            <a:r>
              <a:rPr sz="800" b="1" spc="70" dirty="0">
                <a:latin typeface="Tahoma"/>
                <a:cs typeface="Tahoma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decided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based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intrinsic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properties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based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it’s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state.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automatically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stores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result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first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operand,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 marR="332105">
              <a:lnSpc>
                <a:spcPts val="950"/>
              </a:lnSpc>
            </a:pPr>
            <a:r>
              <a:rPr sz="800" spc="-5" dirty="0">
                <a:latin typeface="Microsoft Sans Serif"/>
                <a:cs typeface="Microsoft Sans Serif"/>
              </a:rPr>
              <a:t>Union </a:t>
            </a:r>
            <a:r>
              <a:rPr sz="800" spc="-15" dirty="0">
                <a:latin typeface="Microsoft Sans Serif"/>
                <a:cs typeface="Microsoft Sans Serif"/>
              </a:rPr>
              <a:t>eliminates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duplicates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20" dirty="0">
                <a:latin typeface="Microsoft Sans Serif"/>
                <a:cs typeface="Microsoft Sans Serif"/>
              </a:rPr>
              <a:t>output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returns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5" dirty="0">
                <a:latin typeface="Microsoft Sans Serif"/>
                <a:cs typeface="Microsoft Sans Serif"/>
              </a:rPr>
              <a:t>common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tuples</a:t>
            </a:r>
            <a:r>
              <a:rPr sz="800" spc="-10" dirty="0">
                <a:latin typeface="Microsoft Sans Serif"/>
                <a:cs typeface="Microsoft Sans Serif"/>
              </a:rPr>
              <a:t> only </a:t>
            </a:r>
            <a:r>
              <a:rPr sz="800" spc="-35" dirty="0">
                <a:latin typeface="Microsoft Sans Serif"/>
                <a:cs typeface="Microsoft Sans Serif"/>
              </a:rPr>
              <a:t>once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output,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intersection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cannot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duplicates.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  <a:spcBef>
                <a:spcPts val="490"/>
              </a:spcBef>
            </a:pPr>
            <a:r>
              <a:rPr sz="800" spc="-5" dirty="0">
                <a:latin typeface="Microsoft Sans Serif"/>
                <a:cs typeface="Microsoft Sans Serif"/>
              </a:rPr>
              <a:t>Intersection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derived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i.e.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Set</a:t>
            </a:r>
            <a:r>
              <a:rPr spc="-10" dirty="0"/>
              <a:t> </a:t>
            </a:r>
            <a:r>
              <a:rPr spc="-45" dirty="0"/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196783"/>
            <a:ext cx="2522220" cy="1113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Union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intersection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i.e.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 marR="44450">
              <a:lnSpc>
                <a:spcPts val="950"/>
              </a:lnSpc>
            </a:pPr>
            <a:r>
              <a:rPr sz="800" spc="-5" dirty="0">
                <a:latin typeface="Microsoft Sans Serif"/>
                <a:cs typeface="Microsoft Sans Serif"/>
              </a:rPr>
              <a:t>Union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intersection </a:t>
            </a:r>
            <a:r>
              <a:rPr sz="800" spc="-10" dirty="0">
                <a:latin typeface="Microsoft Sans Serif"/>
                <a:cs typeface="Microsoft Sans Serif"/>
              </a:rPr>
              <a:t>operations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associative,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i.e.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T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T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T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T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Microsoft Sans Serif"/>
                <a:cs typeface="Microsoft Sans Serif"/>
              </a:rPr>
              <a:t>Difference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minus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/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Cardinality</a:t>
            </a:r>
            <a:r>
              <a:rPr spc="20" dirty="0"/>
              <a:t> </a:t>
            </a:r>
            <a:r>
              <a:rPr spc="-50" dirty="0"/>
              <a:t>analysis</a:t>
            </a:r>
            <a:r>
              <a:rPr spc="25" dirty="0"/>
              <a:t> </a:t>
            </a:r>
            <a:r>
              <a:rPr spc="-40" dirty="0"/>
              <a:t>of</a:t>
            </a:r>
            <a:r>
              <a:rPr spc="25" dirty="0"/>
              <a:t> </a:t>
            </a:r>
            <a:r>
              <a:rPr spc="-55" dirty="0"/>
              <a:t>set</a:t>
            </a:r>
            <a:r>
              <a:rPr spc="25" dirty="0"/>
              <a:t> </a:t>
            </a:r>
            <a:r>
              <a:rPr spc="-45" dirty="0"/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67" y="1546147"/>
            <a:ext cx="102235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65" dirty="0">
                <a:latin typeface="Tahoma"/>
                <a:cs typeface="Tahoma"/>
              </a:rPr>
              <a:t>Inputs:</a:t>
            </a:r>
            <a:r>
              <a:rPr sz="800" b="1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5" dirty="0">
                <a:latin typeface="Calibri"/>
                <a:cs typeface="Calibri"/>
              </a:rPr>
              <a:t>m</a:t>
            </a:r>
            <a:r>
              <a:rPr sz="800" spc="-105" dirty="0">
                <a:latin typeface="Microsoft Sans Serif"/>
                <a:cs typeface="Microsoft Sans Serif"/>
              </a:rPr>
              <a:t>,</a:t>
            </a:r>
            <a:r>
              <a:rPr sz="800" spc="-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B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4932" y="1181392"/>
          <a:ext cx="2844800" cy="114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6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Operation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dirty="0">
                          <a:latin typeface="Lucida Sans Unicode"/>
                          <a:cs typeface="Lucida Sans Unicode"/>
                        </a:rPr>
                        <a:t>↓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Venn</a:t>
                      </a:r>
                      <a:r>
                        <a:rPr sz="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Diagram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Representation</a:t>
                      </a:r>
                      <a:r>
                        <a:rPr sz="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↓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Minimum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Cardinality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Maximum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Cardinality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Lucida Sans Unicode"/>
                          <a:cs typeface="Lucida Sans Unicode"/>
                        </a:rPr>
                        <a:t>∪</a:t>
                      </a:r>
                      <a:r>
                        <a:rPr sz="8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max(m,n)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65" dirty="0">
                          <a:latin typeface="Calibri"/>
                          <a:cs typeface="Calibri"/>
                        </a:rPr>
                        <a:t>m+n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8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Lucida Sans Unicode"/>
                          <a:cs typeface="Lucida Sans Unicode"/>
                        </a:rPr>
                        <a:t>∩</a:t>
                      </a:r>
                      <a:r>
                        <a:rPr sz="8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45" dirty="0">
                          <a:latin typeface="Calibri"/>
                          <a:cs typeface="Calibri"/>
                        </a:rPr>
                        <a:t>min(m,n)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2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298" y="1533131"/>
            <a:ext cx="307396" cy="203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1886" y="1800859"/>
            <a:ext cx="298220" cy="1984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3033" y="2066305"/>
            <a:ext cx="298220" cy="19843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6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6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6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Outline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62" y="896747"/>
            <a:ext cx="160096" cy="160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124" y="89608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54" y="905978"/>
            <a:ext cx="15144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Introduction</a:t>
            </a:r>
            <a:r>
              <a:rPr sz="8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800" spc="3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to</a:t>
            </a:r>
            <a:r>
              <a:rPr sz="8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Query</a:t>
            </a:r>
            <a:r>
              <a:rPr sz="8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8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Languages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62" y="1248105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24" y="1257336"/>
            <a:ext cx="16802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7" baseline="6944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r>
              <a:rPr sz="1200" spc="315" baseline="6944" dirty="0">
                <a:solidFill>
                  <a:srgbClr val="EAEAF7"/>
                </a:solidFill>
                <a:latin typeface="Microsoft Sans Serif"/>
                <a:cs typeface="Microsoft Sans Serif"/>
              </a:rPr>
              <a:t>  </a:t>
            </a:r>
            <a:r>
              <a:rPr sz="8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r>
              <a:rPr sz="8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800" spc="3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to</a:t>
            </a:r>
            <a:r>
              <a:rPr sz="8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Query</a:t>
            </a:r>
            <a:r>
              <a:rPr sz="8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8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Languages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" y="1599463"/>
            <a:ext cx="160096" cy="160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124" y="15988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554" y="1608695"/>
            <a:ext cx="8470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Relational</a:t>
            </a:r>
            <a:r>
              <a:rPr sz="800" spc="3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Algebra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" y="1950821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124" y="195016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554" y="1960053"/>
            <a:ext cx="878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Relational</a:t>
            </a:r>
            <a:r>
              <a:rPr sz="800" spc="3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800" spc="-2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Calculus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" y="2285365"/>
            <a:ext cx="160096" cy="16009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124" y="22847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554" y="2294596"/>
            <a:ext cx="1163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Tuple</a:t>
            </a:r>
            <a:r>
              <a:rPr sz="8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Relational</a:t>
            </a:r>
            <a:r>
              <a:rPr sz="8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800" spc="-2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Calculus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" y="2636723"/>
            <a:ext cx="160096" cy="16009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124" y="263606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554" y="2645954"/>
            <a:ext cx="1264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Domain</a:t>
            </a:r>
            <a:r>
              <a:rPr sz="8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Relational</a:t>
            </a:r>
            <a:r>
              <a:rPr sz="8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800" spc="-25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Calculus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6" name="object 26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11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11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11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5" dirty="0"/>
              <a:t>Cross</a:t>
            </a:r>
            <a:r>
              <a:rPr spc="10" dirty="0"/>
              <a:t> </a:t>
            </a:r>
            <a:r>
              <a:rPr spc="-5" dirty="0"/>
              <a:t>Product</a:t>
            </a:r>
            <a:r>
              <a:rPr spc="15" dirty="0"/>
              <a:t> </a:t>
            </a:r>
            <a:r>
              <a:rPr spc="165" dirty="0"/>
              <a:t>/</a:t>
            </a:r>
            <a:r>
              <a:rPr spc="15" dirty="0"/>
              <a:t> </a:t>
            </a:r>
            <a:r>
              <a:rPr spc="-40" dirty="0"/>
              <a:t>Cartesian</a:t>
            </a:r>
            <a:r>
              <a:rPr spc="10" dirty="0"/>
              <a:t> </a:t>
            </a:r>
            <a:r>
              <a:rPr spc="-5" dirty="0"/>
              <a:t>Product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17547"/>
            <a:ext cx="3792220" cy="105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5" dirty="0">
                <a:latin typeface="Microsoft Sans Serif"/>
                <a:cs typeface="Microsoft Sans Serif"/>
              </a:rPr>
              <a:t>Cross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product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Cartesian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product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</a:t>
            </a:r>
            <a:r>
              <a:rPr sz="800" spc="45" dirty="0">
                <a:latin typeface="Lucida Sans Unicode"/>
                <a:cs typeface="Lucida Sans Unicode"/>
              </a:rPr>
              <a:t>×</a:t>
            </a:r>
            <a:r>
              <a:rPr sz="800" spc="45" dirty="0">
                <a:latin typeface="Microsoft Sans Serif"/>
                <a:cs typeface="Microsoft Sans Serif"/>
              </a:rPr>
              <a:t>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binary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Operation.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input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need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compatible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cross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product.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800" b="1" spc="-20" dirty="0">
                <a:latin typeface="Tahoma"/>
                <a:cs typeface="Tahoma"/>
              </a:rPr>
              <a:t>Ari</a:t>
            </a:r>
            <a:r>
              <a:rPr sz="800" b="1" spc="-40" dirty="0">
                <a:latin typeface="Tahoma"/>
                <a:cs typeface="Tahoma"/>
              </a:rPr>
              <a:t>t</a:t>
            </a:r>
            <a:r>
              <a:rPr sz="800" b="1" spc="-65" dirty="0">
                <a:latin typeface="Tahoma"/>
                <a:cs typeface="Tahoma"/>
              </a:rPr>
              <a:t>y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(Ari</a:t>
            </a:r>
            <a:r>
              <a:rPr sz="800" spc="5" dirty="0">
                <a:latin typeface="Microsoft Sans Serif"/>
                <a:cs typeface="Microsoft Sans Serif"/>
              </a:rPr>
              <a:t>t</a:t>
            </a:r>
            <a:r>
              <a:rPr sz="800" spc="-15" dirty="0">
                <a:latin typeface="Microsoft Sans Serif"/>
                <a:cs typeface="Microsoft Sans Serif"/>
              </a:rPr>
              <a:t>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+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Ari</a:t>
            </a:r>
            <a:r>
              <a:rPr sz="800" dirty="0">
                <a:latin typeface="Microsoft Sans Serif"/>
                <a:cs typeface="Microsoft Sans Serif"/>
              </a:rPr>
              <a:t>t</a:t>
            </a:r>
            <a:r>
              <a:rPr sz="800" spc="-15" dirty="0">
                <a:latin typeface="Microsoft Sans Serif"/>
                <a:cs typeface="Microsoft Sans Serif"/>
              </a:rPr>
              <a:t>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b="1" spc="-50" dirty="0">
                <a:latin typeface="Tahoma"/>
                <a:cs typeface="Tahoma"/>
              </a:rPr>
              <a:t>Cardinality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0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(Cardinality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3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5" dirty="0"/>
              <a:t>Cross</a:t>
            </a:r>
            <a:r>
              <a:rPr spc="10" dirty="0"/>
              <a:t> </a:t>
            </a:r>
            <a:r>
              <a:rPr spc="-5" dirty="0"/>
              <a:t>Product</a:t>
            </a:r>
            <a:r>
              <a:rPr spc="15" dirty="0"/>
              <a:t> </a:t>
            </a:r>
            <a:r>
              <a:rPr spc="165" dirty="0"/>
              <a:t>/</a:t>
            </a:r>
            <a:r>
              <a:rPr spc="15" dirty="0"/>
              <a:t> </a:t>
            </a:r>
            <a:r>
              <a:rPr spc="-40" dirty="0"/>
              <a:t>Cartesian</a:t>
            </a:r>
            <a:r>
              <a:rPr spc="10" dirty="0"/>
              <a:t> </a:t>
            </a:r>
            <a:r>
              <a:rPr spc="-5" dirty="0"/>
              <a:t>Product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67" y="777607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007160"/>
          <a:ext cx="76454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47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667" y="1571191"/>
            <a:ext cx="401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5" dirty="0">
                <a:latin typeface="Calibri"/>
                <a:cs typeface="Calibri"/>
              </a:rPr>
              <a:t>S(D,</a:t>
            </a:r>
            <a:r>
              <a:rPr sz="800" spc="170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E)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1800745"/>
          <a:ext cx="512445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87868" y="923885"/>
            <a:ext cx="22066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0" dirty="0">
                <a:latin typeface="Calibri"/>
                <a:cs typeface="Calibri"/>
              </a:rPr>
              <a:t>P(A,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C,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D,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E)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95" dirty="0">
                <a:latin typeface="Calibri"/>
                <a:cs typeface="Calibri"/>
              </a:rPr>
              <a:t>S(D,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E)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98040" y="1153439"/>
          <a:ext cx="1269365" cy="87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70112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2187308"/>
            <a:ext cx="4005579" cy="6203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spc="-45" dirty="0">
                <a:latin typeface="Microsoft Sans Serif"/>
                <a:cs typeface="Microsoft Sans Serif"/>
              </a:rPr>
              <a:t>Cross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product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i.e,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-45" dirty="0">
                <a:latin typeface="Microsoft Sans Serif"/>
                <a:cs typeface="Microsoft Sans Serif"/>
              </a:rPr>
              <a:t>Cross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product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associative,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spc="25" dirty="0">
                <a:latin typeface="Calibri"/>
                <a:cs typeface="Calibri"/>
              </a:rPr>
              <a:t>R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T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0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-60" dirty="0">
                <a:latin typeface="Lucida Sans Unicode"/>
                <a:cs typeface="Lucida Sans Unicode"/>
              </a:rPr>
              <a:t> </a:t>
            </a:r>
            <a:r>
              <a:rPr sz="800" spc="45" dirty="0">
                <a:latin typeface="Calibri"/>
                <a:cs typeface="Calibri"/>
              </a:rPr>
              <a:t>T</a:t>
            </a:r>
            <a:r>
              <a:rPr sz="800" spc="45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25"/>
              </a:spcBef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most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practical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cases,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unconditional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linking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every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every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another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meaningless.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428278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86431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0" name="object 20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Join</a:t>
            </a:r>
          </a:p>
        </p:txBody>
      </p:sp>
      <p:sp>
        <p:nvSpPr>
          <p:cNvPr id="5" name="object 5"/>
          <p:cNvSpPr/>
          <p:nvPr/>
        </p:nvSpPr>
        <p:spPr>
          <a:xfrm>
            <a:off x="1193647" y="82500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134427"/>
          <a:ext cx="764540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867" y="643814"/>
            <a:ext cx="4130040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416175" indent="45720">
              <a:lnSpc>
                <a:spcPct val="156900"/>
              </a:lnSpc>
              <a:spcBef>
                <a:spcPts val="100"/>
              </a:spcBef>
            </a:pPr>
            <a:r>
              <a:rPr sz="1200" spc="-7" baseline="6944" dirty="0">
                <a:latin typeface="Microsoft Sans Serif"/>
                <a:cs typeface="Microsoft Sans Serif"/>
              </a:rPr>
              <a:t>Syntax:</a:t>
            </a:r>
            <a:r>
              <a:rPr sz="1200" spc="225" baseline="6944" dirty="0"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latin typeface="Calibri"/>
                <a:cs typeface="Calibri"/>
              </a:rPr>
              <a:t>P</a:t>
            </a:r>
            <a:r>
              <a:rPr sz="1200" spc="67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232" baseline="6944" dirty="0">
                <a:latin typeface="Lucida Sans Unicode"/>
                <a:cs typeface="Lucida Sans Unicode"/>
              </a:rPr>
              <a:t> </a:t>
            </a:r>
            <a:r>
              <a:rPr sz="1200" spc="-22" baseline="6944" dirty="0">
                <a:latin typeface="Calibri"/>
                <a:cs typeface="Calibri"/>
              </a:rPr>
              <a:t>R</a:t>
            </a:r>
            <a:r>
              <a:rPr sz="1200" spc="97" baseline="6944" dirty="0">
                <a:latin typeface="Calibri"/>
                <a:cs typeface="Calibri"/>
              </a:rPr>
              <a:t> </a:t>
            </a:r>
            <a:r>
              <a:rPr sz="1200" i="1" spc="44" baseline="6944" dirty="0">
                <a:latin typeface="Trebuchet MS"/>
                <a:cs typeface="Trebuchet MS"/>
              </a:rPr>
              <a:t>da</a:t>
            </a:r>
            <a:r>
              <a:rPr sz="600" spc="30" dirty="0">
                <a:latin typeface="Calibri"/>
                <a:cs typeface="Calibri"/>
              </a:rPr>
              <a:t>&lt;join</a:t>
            </a:r>
            <a:r>
              <a:rPr sz="600" spc="85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condition&gt;</a:t>
            </a:r>
            <a:r>
              <a:rPr sz="600" spc="135" dirty="0">
                <a:latin typeface="Calibri"/>
                <a:cs typeface="Calibri"/>
              </a:rPr>
              <a:t> </a:t>
            </a:r>
            <a:r>
              <a:rPr sz="1200" spc="82" baseline="6944" dirty="0">
                <a:latin typeface="Calibri"/>
                <a:cs typeface="Calibri"/>
              </a:rPr>
              <a:t>S </a:t>
            </a:r>
            <a:r>
              <a:rPr sz="1200" spc="-254" baseline="6944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1671320">
              <a:lnSpc>
                <a:spcPct val="100000"/>
              </a:lnSpc>
            </a:pPr>
            <a:r>
              <a:rPr sz="1200" spc="135" baseline="6944" dirty="0">
                <a:latin typeface="Calibri"/>
                <a:cs typeface="Calibri"/>
              </a:rPr>
              <a:t>P(A,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65" baseline="6944" dirty="0">
                <a:latin typeface="Calibri"/>
                <a:cs typeface="Calibri"/>
              </a:rPr>
              <a:t>C,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12" baseline="6944" dirty="0">
                <a:latin typeface="Calibri"/>
                <a:cs typeface="Calibri"/>
              </a:rPr>
              <a:t>D,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E)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254" baseline="6944" dirty="0">
                <a:latin typeface="Lucida Sans Unicode"/>
                <a:cs typeface="Lucida Sans Unicode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R(A,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i="1" spc="-97" baseline="6944" dirty="0">
                <a:latin typeface="Trebuchet MS"/>
                <a:cs typeface="Trebuchet MS"/>
              </a:rPr>
              <a:t>da</a:t>
            </a:r>
            <a:r>
              <a:rPr sz="600" spc="-65" dirty="0">
                <a:latin typeface="Calibri"/>
                <a:cs typeface="Calibri"/>
              </a:rPr>
              <a:t>A</a:t>
            </a:r>
            <a:r>
              <a:rPr sz="600" spc="114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= </a:t>
            </a:r>
            <a:r>
              <a:rPr sz="600" spc="30" dirty="0">
                <a:latin typeface="Calibri"/>
                <a:cs typeface="Calibri"/>
              </a:rPr>
              <a:t> </a:t>
            </a:r>
            <a:r>
              <a:rPr sz="600" spc="-55" dirty="0">
                <a:latin typeface="Calibri"/>
                <a:cs typeface="Calibri"/>
              </a:rPr>
              <a:t>D</a:t>
            </a:r>
            <a:r>
              <a:rPr sz="600" spc="55" dirty="0">
                <a:latin typeface="Calibri"/>
                <a:cs typeface="Calibri"/>
              </a:rPr>
              <a:t> </a:t>
            </a:r>
            <a:r>
              <a:rPr sz="600" spc="60" dirty="0">
                <a:latin typeface="Calibri"/>
                <a:cs typeface="Calibri"/>
              </a:rPr>
              <a:t> </a:t>
            </a:r>
            <a:r>
              <a:rPr sz="1200" spc="142" baseline="6944" dirty="0">
                <a:latin typeface="Calibri"/>
                <a:cs typeface="Calibri"/>
              </a:rPr>
              <a:t>S(D,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E)</a:t>
            </a:r>
            <a:endParaRPr sz="1200" baseline="69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800" spc="95" dirty="0">
                <a:latin typeface="Calibri"/>
                <a:cs typeface="Calibri"/>
              </a:rPr>
              <a:t>S(D,</a:t>
            </a:r>
            <a:r>
              <a:rPr sz="800" spc="18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E)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1928012"/>
          <a:ext cx="512445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98040" y="1531226"/>
          <a:ext cx="1269365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97379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314359" y="2475306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4997" y="2475306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19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532" y="2339873"/>
            <a:ext cx="3533140" cy="6330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200" spc="-7" baseline="6944" dirty="0">
                <a:latin typeface="Microsoft Sans Serif"/>
                <a:cs typeface="Microsoft Sans Serif"/>
              </a:rPr>
              <a:t>Join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product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commutative,</a:t>
            </a:r>
            <a:r>
              <a:rPr sz="1200" spc="112" baseline="6944" dirty="0">
                <a:latin typeface="Microsoft Sans Serif"/>
                <a:cs typeface="Microsoft Sans Serif"/>
              </a:rPr>
              <a:t> </a:t>
            </a:r>
            <a:r>
              <a:rPr sz="1200" spc="-15" baseline="6944" dirty="0">
                <a:latin typeface="Microsoft Sans Serif"/>
                <a:cs typeface="Microsoft Sans Serif"/>
              </a:rPr>
              <a:t>i.e,</a:t>
            </a:r>
            <a:r>
              <a:rPr sz="1200" spc="97" baseline="6944" dirty="0">
                <a:latin typeface="Microsoft Sans Serif"/>
                <a:cs typeface="Microsoft Sans Serif"/>
              </a:rPr>
              <a:t> </a:t>
            </a:r>
            <a:r>
              <a:rPr sz="1200" spc="-22" baseline="6944" dirty="0">
                <a:latin typeface="Calibri"/>
                <a:cs typeface="Calibri"/>
              </a:rPr>
              <a:t>R</a:t>
            </a:r>
            <a:r>
              <a:rPr sz="1200" spc="82" baseline="6944" dirty="0">
                <a:latin typeface="Calibri"/>
                <a:cs typeface="Calibri"/>
              </a:rPr>
              <a:t> </a:t>
            </a:r>
            <a:r>
              <a:rPr sz="1200" i="1" spc="44" baseline="6944" dirty="0">
                <a:latin typeface="Trebuchet MS"/>
                <a:cs typeface="Trebuchet MS"/>
              </a:rPr>
              <a:t>da</a:t>
            </a:r>
            <a:r>
              <a:rPr sz="600" spc="30" dirty="0">
                <a:latin typeface="Calibri"/>
                <a:cs typeface="Calibri"/>
              </a:rPr>
              <a:t>&lt;join</a:t>
            </a:r>
            <a:r>
              <a:rPr sz="600" spc="90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condition&gt;</a:t>
            </a:r>
            <a:r>
              <a:rPr sz="600" spc="150" dirty="0">
                <a:latin typeface="Calibri"/>
                <a:cs typeface="Calibri"/>
              </a:rPr>
              <a:t> </a:t>
            </a:r>
            <a:r>
              <a:rPr sz="1200" spc="82" baseline="6944" dirty="0">
                <a:latin typeface="Calibri"/>
                <a:cs typeface="Calibri"/>
              </a:rPr>
              <a:t>S </a:t>
            </a:r>
            <a:r>
              <a:rPr sz="1200" spc="284" baseline="6944" dirty="0"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latin typeface="Microsoft Sans Serif"/>
                <a:cs typeface="Microsoft Sans Serif"/>
              </a:rPr>
              <a:t> </a:t>
            </a:r>
            <a:r>
              <a:rPr sz="1200" spc="82" baseline="6944" dirty="0">
                <a:latin typeface="Calibri"/>
                <a:cs typeface="Calibri"/>
              </a:rPr>
              <a:t>S</a:t>
            </a:r>
            <a:r>
              <a:rPr sz="1200" spc="75" baseline="6944" dirty="0">
                <a:latin typeface="Calibri"/>
                <a:cs typeface="Calibri"/>
              </a:rPr>
              <a:t> </a:t>
            </a:r>
            <a:r>
              <a:rPr sz="1200" i="1" spc="44" baseline="6944" dirty="0">
                <a:latin typeface="Trebuchet MS"/>
                <a:cs typeface="Trebuchet MS"/>
              </a:rPr>
              <a:t>da</a:t>
            </a:r>
            <a:r>
              <a:rPr sz="600" spc="30" dirty="0">
                <a:latin typeface="Calibri"/>
                <a:cs typeface="Calibri"/>
              </a:rPr>
              <a:t>&lt;join</a:t>
            </a:r>
            <a:r>
              <a:rPr sz="600" spc="95" dirty="0">
                <a:latin typeface="Calibri"/>
                <a:cs typeface="Calibri"/>
              </a:rPr>
              <a:t> </a:t>
            </a:r>
            <a:r>
              <a:rPr sz="600" spc="55" dirty="0">
                <a:latin typeface="Calibri"/>
                <a:cs typeface="Calibri"/>
              </a:rPr>
              <a:t>condition&gt;</a:t>
            </a:r>
            <a:r>
              <a:rPr sz="600" spc="150" dirty="0">
                <a:latin typeface="Calibri"/>
                <a:cs typeface="Calibri"/>
              </a:rPr>
              <a:t> </a:t>
            </a:r>
            <a:r>
              <a:rPr sz="1200" spc="-22" baseline="6944" dirty="0">
                <a:latin typeface="Calibri"/>
                <a:cs typeface="Calibri"/>
              </a:rPr>
              <a:t>R</a:t>
            </a:r>
            <a:endParaRPr sz="1200" baseline="694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800" spc="40" dirty="0">
                <a:latin typeface="Microsoft Sans Serif"/>
                <a:cs typeface="Microsoft Sans Serif"/>
              </a:rPr>
              <a:t>Ari</a:t>
            </a:r>
            <a:r>
              <a:rPr sz="800" dirty="0">
                <a:latin typeface="Microsoft Sans Serif"/>
                <a:cs typeface="Microsoft Sans Serif"/>
              </a:rPr>
              <a:t>t</a:t>
            </a:r>
            <a:r>
              <a:rPr sz="800" spc="-15" dirty="0">
                <a:latin typeface="Microsoft Sans Serif"/>
                <a:cs typeface="Microsoft Sans Serif"/>
              </a:rPr>
              <a:t>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spc="-170" dirty="0">
                <a:latin typeface="Trebuchet MS"/>
                <a:cs typeface="Trebuchet MS"/>
              </a:rPr>
              <a:t>d</a:t>
            </a:r>
            <a:r>
              <a:rPr sz="800" i="1" dirty="0">
                <a:latin typeface="Trebuchet MS"/>
                <a:cs typeface="Trebuchet MS"/>
              </a:rPr>
              <a:t>a</a:t>
            </a:r>
            <a:r>
              <a:rPr sz="800" i="1" spc="-1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(Ari</a:t>
            </a:r>
            <a:r>
              <a:rPr sz="800" spc="5" dirty="0">
                <a:latin typeface="Microsoft Sans Serif"/>
                <a:cs typeface="Microsoft Sans Serif"/>
              </a:rPr>
              <a:t>t</a:t>
            </a:r>
            <a:r>
              <a:rPr sz="800" spc="-15" dirty="0">
                <a:latin typeface="Microsoft Sans Serif"/>
                <a:cs typeface="Microsoft Sans Serif"/>
              </a:rPr>
              <a:t>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+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Ari</a:t>
            </a:r>
            <a:r>
              <a:rPr sz="800" dirty="0">
                <a:latin typeface="Microsoft Sans Serif"/>
                <a:cs typeface="Microsoft Sans Serif"/>
              </a:rPr>
              <a:t>t</a:t>
            </a:r>
            <a:r>
              <a:rPr sz="800" spc="-15" dirty="0">
                <a:latin typeface="Microsoft Sans Serif"/>
                <a:cs typeface="Microsoft Sans Serif"/>
              </a:rPr>
              <a:t>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800" spc="15" dirty="0">
                <a:latin typeface="Microsoft Sans Serif"/>
                <a:cs typeface="Microsoft Sans Serif"/>
              </a:rPr>
              <a:t>Minimum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C</a:t>
            </a:r>
            <a:r>
              <a:rPr sz="800" spc="-60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rdinali</a:t>
            </a:r>
            <a:r>
              <a:rPr sz="800" spc="-15" dirty="0">
                <a:latin typeface="Microsoft Sans Serif"/>
                <a:cs typeface="Microsoft Sans Serif"/>
              </a:rPr>
              <a:t>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spc="-170" dirty="0">
                <a:latin typeface="Trebuchet MS"/>
                <a:cs typeface="Trebuchet MS"/>
              </a:rPr>
              <a:t>d</a:t>
            </a:r>
            <a:r>
              <a:rPr sz="800" i="1" dirty="0">
                <a:latin typeface="Trebuchet MS"/>
                <a:cs typeface="Trebuchet MS"/>
              </a:rPr>
              <a:t>a</a:t>
            </a:r>
            <a:r>
              <a:rPr sz="800" i="1" spc="-1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800" spc="5" dirty="0">
                <a:latin typeface="Microsoft Sans Serif"/>
                <a:cs typeface="Microsoft Sans Serif"/>
              </a:rPr>
              <a:t>Maximum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da</a:t>
            </a:r>
            <a:r>
              <a:rPr sz="800" i="1" spc="-1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(Cardinality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3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555544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713697"/>
            <a:ext cx="65265" cy="652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871851"/>
            <a:ext cx="65265" cy="6526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Join</a:t>
            </a:r>
          </a:p>
        </p:txBody>
      </p:sp>
      <p:sp>
        <p:nvSpPr>
          <p:cNvPr id="5" name="object 5"/>
          <p:cNvSpPr/>
          <p:nvPr/>
        </p:nvSpPr>
        <p:spPr>
          <a:xfrm>
            <a:off x="413867" y="921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867" y="122454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867" y="176803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867" y="21912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44" y="810081"/>
            <a:ext cx="4440555" cy="208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800" spc="100" dirty="0">
                <a:latin typeface="Calibri"/>
                <a:cs typeface="Calibri"/>
              </a:rPr>
              <a:t>&lt;join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condition&gt;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always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boolean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condition.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63500" marR="61594">
              <a:lnSpc>
                <a:spcPts val="950"/>
              </a:lnSpc>
              <a:spcBef>
                <a:spcPts val="560"/>
              </a:spcBef>
            </a:pPr>
            <a:r>
              <a:rPr sz="800" spc="100" dirty="0">
                <a:latin typeface="Calibri"/>
                <a:cs typeface="Calibri"/>
              </a:rPr>
              <a:t>&lt;join </a:t>
            </a:r>
            <a:r>
              <a:rPr sz="800" spc="75" dirty="0">
                <a:latin typeface="Calibri"/>
                <a:cs typeface="Calibri"/>
              </a:rPr>
              <a:t>condition&gt;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generally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condition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check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 </a:t>
            </a:r>
            <a:r>
              <a:rPr sz="800" spc="-15" dirty="0">
                <a:latin typeface="Microsoft Sans Serif"/>
                <a:cs typeface="Microsoft Sans Serif"/>
              </a:rPr>
              <a:t>on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single 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checked.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Such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conditions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always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applied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before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Why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apply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such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conditions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while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join!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63500" marR="133350">
              <a:lnSpc>
                <a:spcPts val="950"/>
              </a:lnSpc>
              <a:spcBef>
                <a:spcPts val="525"/>
              </a:spcBef>
            </a:pPr>
            <a:r>
              <a:rPr sz="800" spc="100" dirty="0">
                <a:latin typeface="Calibri"/>
                <a:cs typeface="Calibri"/>
              </a:rPr>
              <a:t>&lt;join </a:t>
            </a:r>
            <a:r>
              <a:rPr sz="800" spc="75" dirty="0">
                <a:latin typeface="Calibri"/>
                <a:cs typeface="Calibri"/>
              </a:rPr>
              <a:t>condition&gt;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usually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condition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check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 of </a:t>
            </a:r>
            <a:r>
              <a:rPr sz="800" spc="15" dirty="0">
                <a:latin typeface="Microsoft Sans Serif"/>
                <a:cs typeface="Microsoft Sans Serif"/>
              </a:rPr>
              <a:t>both </a:t>
            </a:r>
            <a:r>
              <a:rPr sz="800" spc="5" dirty="0">
                <a:latin typeface="Microsoft Sans Serif"/>
                <a:cs typeface="Microsoft Sans Serif"/>
              </a:rPr>
              <a:t>participating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performed.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63500" marR="55880">
              <a:lnSpc>
                <a:spcPts val="950"/>
              </a:lnSpc>
              <a:spcBef>
                <a:spcPts val="530"/>
              </a:spcBef>
            </a:pPr>
            <a:r>
              <a:rPr sz="800" spc="100" dirty="0">
                <a:latin typeface="Calibri"/>
                <a:cs typeface="Calibri"/>
              </a:rPr>
              <a:t>&lt;join </a:t>
            </a:r>
            <a:r>
              <a:rPr sz="800" spc="75" dirty="0">
                <a:latin typeface="Calibri"/>
                <a:cs typeface="Calibri"/>
              </a:rPr>
              <a:t>condition&gt;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hence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denoted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-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900" i="1" baseline="-13888" dirty="0">
                <a:latin typeface="Arial"/>
                <a:cs typeface="Arial"/>
              </a:rPr>
              <a:t>i</a:t>
            </a:r>
            <a:r>
              <a:rPr sz="900" i="1" spc="7" baseline="-13888" dirty="0">
                <a:latin typeface="Arial"/>
                <a:cs typeface="Arial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125" dirty="0">
                <a:latin typeface="Trebuchet MS"/>
                <a:cs typeface="Trebuchet MS"/>
              </a:rPr>
              <a:t> </a:t>
            </a:r>
            <a:r>
              <a:rPr sz="800" spc="45" dirty="0">
                <a:latin typeface="Calibri"/>
                <a:cs typeface="Calibri"/>
              </a:rPr>
              <a:t>S</a:t>
            </a:r>
            <a:r>
              <a:rPr sz="900" i="1" spc="67" baseline="-13888" dirty="0">
                <a:latin typeface="Arial"/>
                <a:cs typeface="Arial"/>
              </a:rPr>
              <a:t>j</a:t>
            </a:r>
            <a:r>
              <a:rPr sz="900" i="1" spc="75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900" i="1" baseline="-13888" dirty="0">
                <a:latin typeface="Arial"/>
                <a:cs typeface="Arial"/>
              </a:rPr>
              <a:t>i</a:t>
            </a:r>
            <a:r>
              <a:rPr sz="900" i="1" spc="247" baseline="-13888" dirty="0"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Calibri"/>
                <a:cs typeface="Calibri"/>
              </a:rPr>
              <a:t>S</a:t>
            </a:r>
            <a:r>
              <a:rPr sz="900" i="1" spc="67" baseline="-13888" dirty="0">
                <a:latin typeface="Arial"/>
                <a:cs typeface="Arial"/>
              </a:rPr>
              <a:t>j 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1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5" dirty="0">
                <a:latin typeface="Microsoft Sans Serif"/>
                <a:cs typeface="Microsoft Sans Serif"/>
              </a:rPr>
              <a:t>attributes </a:t>
            </a:r>
            <a:r>
              <a:rPr sz="800" spc="10" dirty="0">
                <a:latin typeface="Microsoft Sans Serif"/>
                <a:cs typeface="Microsoft Sans Serif"/>
              </a:rPr>
              <a:t>from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respectively,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7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binary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boolean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them.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7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checking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if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equal,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unequal,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greater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other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etc.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63500" marR="113664">
              <a:lnSpc>
                <a:spcPts val="950"/>
              </a:lnSpc>
              <a:spcBef>
                <a:spcPts val="520"/>
              </a:spcBef>
            </a:pPr>
            <a:r>
              <a:rPr sz="800" spc="-25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different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classically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represented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15" dirty="0">
                <a:latin typeface="Trebuchet MS"/>
                <a:cs typeface="Trebuchet MS"/>
              </a:rPr>
              <a:t>θ</a:t>
            </a:r>
            <a:r>
              <a:rPr sz="800" spc="-15" dirty="0">
                <a:latin typeface="Microsoft Sans Serif"/>
                <a:cs typeface="Microsoft Sans Serif"/>
              </a:rPr>
              <a:t>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also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45" dirty="0">
                <a:latin typeface="Tahoma"/>
                <a:cs typeface="Tahoma"/>
              </a:rPr>
              <a:t>theta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join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Join</a:t>
            </a:r>
          </a:p>
        </p:txBody>
      </p:sp>
      <p:sp>
        <p:nvSpPr>
          <p:cNvPr id="5" name="object 5"/>
          <p:cNvSpPr/>
          <p:nvPr/>
        </p:nvSpPr>
        <p:spPr>
          <a:xfrm>
            <a:off x="413867" y="810323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867" y="135379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839" y="1877656"/>
          <a:ext cx="764540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667" y="698930"/>
            <a:ext cx="4314825" cy="188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419" marR="5080">
              <a:lnSpc>
                <a:spcPts val="950"/>
              </a:lnSpc>
              <a:spcBef>
                <a:spcPts val="135"/>
              </a:spcBef>
            </a:pPr>
            <a:r>
              <a:rPr sz="800" spc="100" dirty="0">
                <a:latin typeface="Calibri"/>
                <a:cs typeface="Calibri"/>
              </a:rPr>
              <a:t>&lt;join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condition&gt;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very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common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some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practical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cases,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check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bewteen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58419">
              <a:lnSpc>
                <a:spcPts val="955"/>
              </a:lnSpc>
              <a:spcBef>
                <a:spcPts val="489"/>
              </a:spcBef>
            </a:pPr>
            <a:r>
              <a:rPr sz="800" spc="-2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this,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special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natural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join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(</a:t>
            </a:r>
            <a:r>
              <a:rPr sz="800" spc="-30" dirty="0">
                <a:latin typeface="Lucida Sans Unicode"/>
                <a:cs typeface="Lucida Sans Unicode"/>
              </a:rPr>
              <a:t>∗</a:t>
            </a:r>
            <a:r>
              <a:rPr sz="800" spc="-30" dirty="0">
                <a:latin typeface="Microsoft Sans Serif"/>
                <a:cs typeface="Microsoft Sans Serif"/>
              </a:rPr>
              <a:t>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endParaRPr sz="800">
              <a:latin typeface="Microsoft Sans Serif"/>
              <a:cs typeface="Microsoft Sans Serif"/>
            </a:endParaRPr>
          </a:p>
          <a:p>
            <a:pPr marL="58419" marR="210820">
              <a:lnSpc>
                <a:spcPts val="950"/>
              </a:lnSpc>
              <a:spcBef>
                <a:spcPts val="30"/>
              </a:spcBef>
            </a:pPr>
            <a:r>
              <a:rPr sz="800" spc="100" dirty="0">
                <a:latin typeface="Calibri"/>
                <a:cs typeface="Calibri"/>
              </a:rPr>
              <a:t>&lt;join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condition&gt;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explicitly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written.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equality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check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pairs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name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done,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accordingly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result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natural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computed.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10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10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alibri"/>
              <a:cs typeface="Calibri"/>
            </a:endParaRPr>
          </a:p>
          <a:p>
            <a:pPr marL="1620520">
              <a:lnSpc>
                <a:spcPct val="100000"/>
              </a:lnSpc>
            </a:pPr>
            <a:r>
              <a:rPr sz="800" spc="90" dirty="0">
                <a:latin typeface="Calibri"/>
                <a:cs typeface="Calibri"/>
              </a:rPr>
              <a:t>P(A,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spc="20" dirty="0">
                <a:latin typeface="Lucida Sans Unicode"/>
                <a:cs typeface="Lucida Sans Unicode"/>
              </a:rPr>
              <a:t> </a:t>
            </a:r>
            <a:r>
              <a:rPr sz="800" spc="90" dirty="0">
                <a:latin typeface="Calibri"/>
                <a:cs typeface="Calibri"/>
              </a:rPr>
              <a:t>S(A)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90" dirty="0">
                <a:latin typeface="Calibri"/>
                <a:cs typeface="Calibri"/>
              </a:rPr>
              <a:t>S(A)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839" y="2668155"/>
          <a:ext cx="260350" cy="37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98040" y="2271636"/>
          <a:ext cx="76454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R="38735" algn="ctr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67" y="714716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944270"/>
          <a:ext cx="7645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667" y="1758821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5" dirty="0">
                <a:latin typeface="Calibri"/>
                <a:cs typeface="Calibri"/>
              </a:rPr>
              <a:t>S(A,</a:t>
            </a:r>
            <a:r>
              <a:rPr sz="800" spc="19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D)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1988375"/>
          <a:ext cx="76454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47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87868" y="1236775"/>
            <a:ext cx="2176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0" dirty="0">
                <a:latin typeface="Calibri"/>
                <a:cs typeface="Calibri"/>
              </a:rPr>
              <a:t>P(A,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C,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D)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0" dirty="0">
                <a:latin typeface="Lucida Sans Unicode"/>
                <a:cs typeface="Lucida Sans Unicode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-215" dirty="0">
                <a:latin typeface="Lucida Sans Unicode"/>
                <a:cs typeface="Lucida Sans Unicode"/>
              </a:rPr>
              <a:t>∗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105" dirty="0">
                <a:latin typeface="Calibri"/>
                <a:cs typeface="Calibri"/>
              </a:rPr>
              <a:t>S(A,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D)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98040" y="1466329"/>
          <a:ext cx="1016635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5844" y="2427146"/>
            <a:ext cx="3644900" cy="57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Microsoft Sans Serif"/>
                <a:cs typeface="Microsoft Sans Serif"/>
              </a:rPr>
              <a:t>Common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repeated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resultant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ct val="173600"/>
              </a:lnSpc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no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common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there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natural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degrade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cross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product.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PLEASE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NOTE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WON’T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RETURN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ZERO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CASE.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5" dirty="0"/>
              <a:t>Division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67" y="831658"/>
            <a:ext cx="43802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Syntax:</a:t>
            </a:r>
            <a:r>
              <a:rPr sz="800" spc="1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Calibri"/>
                <a:cs typeface="Calibri"/>
              </a:rPr>
              <a:t>P 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5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/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58419" marR="5080">
              <a:lnSpc>
                <a:spcPts val="950"/>
              </a:lnSpc>
              <a:spcBef>
                <a:spcPts val="745"/>
              </a:spcBef>
            </a:pPr>
            <a:r>
              <a:rPr sz="800" spc="5" dirty="0">
                <a:latin typeface="Calibri"/>
                <a:cs typeface="Calibri"/>
              </a:rPr>
              <a:t>P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7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/</a:t>
            </a:r>
            <a:r>
              <a:rPr sz="800" spc="250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retain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present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but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values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common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matches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19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B)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678559"/>
          <a:ext cx="512445" cy="50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667" y="2242590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0" dirty="0">
                <a:latin typeface="Calibri"/>
                <a:cs typeface="Calibri"/>
              </a:rPr>
              <a:t>S(A)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2469057"/>
          <a:ext cx="260350" cy="37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700568" y="21461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7868" y="1902801"/>
            <a:ext cx="1209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P(B)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B)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i="1" dirty="0">
                <a:latin typeface="Trebuchet MS"/>
                <a:cs typeface="Trebuchet MS"/>
              </a:rPr>
              <a:t>/</a:t>
            </a:r>
            <a:r>
              <a:rPr sz="800" i="1" spc="175" dirty="0">
                <a:latin typeface="Trebuchet MS"/>
                <a:cs typeface="Trebuchet MS"/>
              </a:rPr>
              <a:t> </a:t>
            </a:r>
            <a:r>
              <a:rPr sz="800" spc="90" dirty="0">
                <a:latin typeface="Calibri"/>
                <a:cs typeface="Calibri"/>
              </a:rPr>
              <a:t>S(A)</a:t>
            </a:r>
            <a:endParaRPr sz="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720"/>
              </a:spcBef>
            </a:pPr>
            <a:r>
              <a:rPr sz="800" spc="-15" dirty="0">
                <a:latin typeface="Calibri"/>
                <a:cs typeface="Calibri"/>
              </a:rPr>
              <a:t>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2828" y="214613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0568" y="2268855"/>
            <a:ext cx="252729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spc="-10" dirty="0">
                <a:latin typeface="Calibri"/>
                <a:cs typeface="Calibri"/>
              </a:rPr>
              <a:t>b</a:t>
            </a:r>
            <a:r>
              <a:rPr sz="900" spc="-15" baseline="-9259" dirty="0">
                <a:latin typeface="Microsoft Sans Serif"/>
                <a:cs typeface="Microsoft Sans Serif"/>
              </a:rPr>
              <a:t>1</a:t>
            </a:r>
            <a:endParaRPr sz="900" baseline="-9259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5" dirty="0"/>
              <a:t>Division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858" y="674902"/>
            <a:ext cx="401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17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B)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031" y="904456"/>
          <a:ext cx="512445" cy="1631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41690" y="1241385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0" dirty="0">
                <a:latin typeface="Calibri"/>
                <a:cs typeface="Calibri"/>
              </a:rPr>
              <a:t>S(A)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51863" y="1467840"/>
          <a:ext cx="260350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85414" y="1298383"/>
            <a:ext cx="1209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P(B)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B)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i="1" dirty="0">
                <a:latin typeface="Trebuchet MS"/>
                <a:cs typeface="Trebuchet MS"/>
              </a:rPr>
              <a:t>/</a:t>
            </a:r>
            <a:r>
              <a:rPr sz="800" i="1" spc="175" dirty="0">
                <a:latin typeface="Trebuchet MS"/>
                <a:cs typeface="Trebuchet MS"/>
              </a:rPr>
              <a:t> </a:t>
            </a:r>
            <a:r>
              <a:rPr sz="800" spc="90" dirty="0">
                <a:latin typeface="Calibri"/>
                <a:cs typeface="Calibri"/>
              </a:rPr>
              <a:t>S(A)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95587" y="1541716"/>
          <a:ext cx="260350" cy="37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5844" y="2587395"/>
            <a:ext cx="236029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latin typeface="Calibri"/>
                <a:cs typeface="Calibri"/>
              </a:rPr>
              <a:t>P 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155" dirty="0">
                <a:latin typeface="Lucida Sans Unicode"/>
                <a:cs typeface="Lucida Sans Unicode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return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800" spc="-5" dirty="0">
                <a:latin typeface="Microsoft Sans Serif"/>
                <a:cs typeface="Microsoft Sans Serif"/>
              </a:rPr>
              <a:t>Division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r>
              <a:rPr sz="800" spc="5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45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/</a:t>
            </a:r>
            <a:r>
              <a:rPr sz="800" spc="250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245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/</a:t>
            </a:r>
            <a:r>
              <a:rPr sz="800" spc="90" dirty="0">
                <a:latin typeface="Microsoft Sans Serif"/>
                <a:cs typeface="Microsoft Sans Serif"/>
              </a:rPr>
              <a:t>=</a:t>
            </a:r>
            <a:r>
              <a:rPr sz="800" spc="21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245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/</a:t>
            </a:r>
            <a:r>
              <a:rPr sz="800" spc="245" dirty="0">
                <a:latin typeface="Calibri"/>
                <a:cs typeface="Calibri"/>
              </a:rPr>
              <a:t> </a:t>
            </a:r>
            <a:r>
              <a:rPr sz="800" spc="-175" dirty="0">
                <a:latin typeface="Calibri"/>
                <a:cs typeface="Calibri"/>
              </a:rPr>
              <a:t>R</a:t>
            </a:r>
            <a:r>
              <a:rPr sz="800" spc="-17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5" dirty="0"/>
              <a:t>Division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858" y="712608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031" y="942162"/>
          <a:ext cx="764540" cy="1631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41690" y="1276272"/>
            <a:ext cx="401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5" dirty="0">
                <a:latin typeface="Calibri"/>
                <a:cs typeface="Calibri"/>
              </a:rPr>
              <a:t>S(A,</a:t>
            </a:r>
            <a:r>
              <a:rPr sz="800" spc="16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51863" y="1505826"/>
          <a:ext cx="512445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698114" y="1642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5414" y="1398725"/>
            <a:ext cx="1531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P(B)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0" dirty="0">
                <a:latin typeface="Lucida Sans Unicode"/>
                <a:cs typeface="Lucida Sans Unicode"/>
              </a:rPr>
              <a:t> </a:t>
            </a: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i="1" dirty="0">
                <a:latin typeface="Trebuchet MS"/>
                <a:cs typeface="Trebuchet MS"/>
              </a:rPr>
              <a:t>/</a:t>
            </a:r>
            <a:r>
              <a:rPr sz="800" i="1" spc="175" dirty="0">
                <a:latin typeface="Trebuchet MS"/>
                <a:cs typeface="Trebuchet MS"/>
              </a:rPr>
              <a:t> </a:t>
            </a:r>
            <a:r>
              <a:rPr sz="800" spc="105" dirty="0">
                <a:latin typeface="Calibri"/>
                <a:cs typeface="Calibri"/>
              </a:rPr>
              <a:t>S(A,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  <a:spcBef>
                <a:spcPts val="720"/>
              </a:spcBef>
            </a:pPr>
            <a:r>
              <a:rPr sz="800" spc="-15" dirty="0">
                <a:latin typeface="Calibri"/>
                <a:cs typeface="Calibri"/>
              </a:rPr>
              <a:t>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50375" y="164204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9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8114" y="1764779"/>
            <a:ext cx="252729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spc="-10" dirty="0">
                <a:latin typeface="Calibri"/>
                <a:cs typeface="Calibri"/>
              </a:rPr>
              <a:t>b</a:t>
            </a:r>
            <a:r>
              <a:rPr sz="900" spc="-15" baseline="-9259" dirty="0">
                <a:latin typeface="Microsoft Sans Serif"/>
                <a:cs typeface="Microsoft Sans Serif"/>
              </a:rPr>
              <a:t>1</a:t>
            </a:r>
            <a:endParaRPr sz="900" baseline="-9259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633534"/>
            <a:ext cx="435673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35" dirty="0">
                <a:latin typeface="Microsoft Sans Serif"/>
                <a:cs typeface="Microsoft Sans Serif"/>
              </a:rPr>
              <a:t>Is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division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associative?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Draw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Venn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Diagram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three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check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if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95" dirty="0">
                <a:latin typeface="Calibri"/>
                <a:cs typeface="Calibri"/>
              </a:rPr>
              <a:t>R/(S/T)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95" dirty="0">
                <a:latin typeface="Calibri"/>
                <a:cs typeface="Calibri"/>
              </a:rPr>
              <a:t>(R/S)/T </a:t>
            </a:r>
            <a:r>
              <a:rPr sz="800" spc="-10" dirty="0">
                <a:latin typeface="Microsoft Sans Serif"/>
                <a:cs typeface="Microsoft Sans Serif"/>
              </a:rPr>
              <a:t>contains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5" dirty="0"/>
              <a:t>Division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744" y="977327"/>
            <a:ext cx="4392930" cy="1479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177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Division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basic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means,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division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should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expressed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terms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basic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operations.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800" spc="-5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express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division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</a:t>
            </a:r>
            <a:r>
              <a:rPr sz="800" spc="45" dirty="0">
                <a:latin typeface="Calibri"/>
                <a:cs typeface="Calibri"/>
              </a:rPr>
              <a:t>T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70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i="1" dirty="0">
                <a:latin typeface="Trebuchet MS"/>
                <a:cs typeface="Trebuchet MS"/>
              </a:rPr>
              <a:t>/</a:t>
            </a:r>
            <a:r>
              <a:rPr sz="800" i="1" spc="18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basic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operations: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800" b="1" spc="-20" dirty="0">
                <a:latin typeface="Tahoma"/>
                <a:cs typeface="Tahoma"/>
              </a:rPr>
              <a:t>Step#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1:</a:t>
            </a:r>
            <a:r>
              <a:rPr sz="800" b="1" spc="135" dirty="0">
                <a:latin typeface="Tahoma"/>
                <a:cs typeface="Tahoma"/>
              </a:rPr>
              <a:t> </a:t>
            </a:r>
            <a:r>
              <a:rPr sz="800" spc="25" dirty="0">
                <a:latin typeface="Calibri"/>
                <a:cs typeface="Calibri"/>
              </a:rPr>
              <a:t>T1 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0" dirty="0">
                <a:latin typeface="Lucida Sans Unicode"/>
                <a:cs typeface="Lucida Sans Unicode"/>
              </a:rPr>
              <a:t> </a:t>
            </a:r>
            <a:r>
              <a:rPr sz="800" i="1" spc="70" dirty="0">
                <a:latin typeface="Trebuchet MS"/>
                <a:cs typeface="Trebuchet MS"/>
              </a:rPr>
              <a:t>π</a:t>
            </a:r>
            <a:r>
              <a:rPr sz="900" spc="104" baseline="-13888" dirty="0">
                <a:latin typeface="Calibri"/>
                <a:cs typeface="Calibri"/>
              </a:rPr>
              <a:t>(R-S) </a:t>
            </a:r>
            <a:r>
              <a:rPr sz="900" spc="179" baseline="-13888" dirty="0">
                <a:latin typeface="Calibri"/>
                <a:cs typeface="Calibri"/>
              </a:rPr>
              <a:t> </a:t>
            </a:r>
            <a:r>
              <a:rPr sz="800" spc="114" dirty="0">
                <a:latin typeface="Calibri"/>
                <a:cs typeface="Calibri"/>
              </a:rPr>
              <a:t>(R)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800" b="1" spc="-20" dirty="0">
                <a:latin typeface="Tahoma"/>
                <a:cs typeface="Tahoma"/>
              </a:rPr>
              <a:t>Step#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2:</a:t>
            </a:r>
            <a:r>
              <a:rPr sz="800" b="1" spc="140" dirty="0">
                <a:latin typeface="Tahoma"/>
                <a:cs typeface="Tahoma"/>
              </a:rPr>
              <a:t> </a:t>
            </a:r>
            <a:r>
              <a:rPr sz="800" spc="25" dirty="0">
                <a:latin typeface="Calibri"/>
                <a:cs typeface="Calibri"/>
              </a:rPr>
              <a:t>T2 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i="1" spc="70" dirty="0">
                <a:latin typeface="Trebuchet MS"/>
                <a:cs typeface="Trebuchet MS"/>
              </a:rPr>
              <a:t>π</a:t>
            </a:r>
            <a:r>
              <a:rPr sz="900" spc="104" baseline="-13888" dirty="0">
                <a:latin typeface="Calibri"/>
                <a:cs typeface="Calibri"/>
              </a:rPr>
              <a:t>(R-S) </a:t>
            </a:r>
            <a:r>
              <a:rPr sz="900" spc="195" baseline="-13888" dirty="0">
                <a:latin typeface="Calibri"/>
                <a:cs typeface="Calibri"/>
              </a:rPr>
              <a:t> </a:t>
            </a:r>
            <a:r>
              <a:rPr sz="800" spc="135" dirty="0">
                <a:latin typeface="Calibri"/>
                <a:cs typeface="Calibri"/>
              </a:rPr>
              <a:t>((S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×</a:t>
            </a:r>
            <a:r>
              <a:rPr sz="800" spc="165" dirty="0">
                <a:latin typeface="Lucida Sans Unicode"/>
                <a:cs typeface="Lucida Sans Unicode"/>
              </a:rPr>
              <a:t> </a:t>
            </a:r>
            <a:r>
              <a:rPr sz="800" spc="75" dirty="0">
                <a:latin typeface="Calibri"/>
                <a:cs typeface="Calibri"/>
              </a:rPr>
              <a:t>T1)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75" dirty="0">
                <a:latin typeface="Calibri"/>
                <a:cs typeface="Calibri"/>
              </a:rPr>
              <a:t>-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R)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800" b="1" spc="-20" dirty="0">
                <a:latin typeface="Tahoma"/>
                <a:cs typeface="Tahoma"/>
              </a:rPr>
              <a:t>Step#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3:</a:t>
            </a:r>
            <a:r>
              <a:rPr sz="800" b="1" spc="130" dirty="0">
                <a:latin typeface="Tahoma"/>
                <a:cs typeface="Tahoma"/>
              </a:rPr>
              <a:t> </a:t>
            </a:r>
            <a:r>
              <a:rPr sz="800" spc="30" dirty="0">
                <a:latin typeface="Calibri"/>
                <a:cs typeface="Calibri"/>
              </a:rPr>
              <a:t>T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←</a:t>
            </a:r>
            <a:r>
              <a:rPr sz="800" spc="160" dirty="0">
                <a:latin typeface="Lucida Sans Unicode"/>
                <a:cs typeface="Lucida Sans Unicode"/>
              </a:rPr>
              <a:t> </a:t>
            </a:r>
            <a:r>
              <a:rPr sz="800" spc="25" dirty="0">
                <a:latin typeface="Calibri"/>
                <a:cs typeface="Calibri"/>
              </a:rPr>
              <a:t>T1  </a:t>
            </a:r>
            <a:r>
              <a:rPr sz="800" spc="175" dirty="0">
                <a:latin typeface="Calibri"/>
                <a:cs typeface="Calibri"/>
              </a:rPr>
              <a:t>-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008" y="792"/>
            <a:ext cx="1142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Query</a:t>
            </a:r>
            <a:r>
              <a:rPr sz="600" spc="4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Languages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Introduction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45" dirty="0"/>
              <a:t>Query</a:t>
            </a:r>
            <a:r>
              <a:rPr spc="25" dirty="0"/>
              <a:t> </a:t>
            </a:r>
            <a:r>
              <a:rPr spc="-60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3729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95450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354480"/>
            <a:ext cx="4121150" cy="778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8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schema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defines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structure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relationships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define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constraints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625"/>
              </a:spcBef>
            </a:pPr>
            <a:r>
              <a:rPr sz="800" spc="20" dirty="0">
                <a:latin typeface="Microsoft Sans Serif"/>
                <a:cs typeface="Microsoft Sans Serif"/>
              </a:rPr>
              <a:t>What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schema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constraints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if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no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way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manage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data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relation!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b="1" spc="-50" dirty="0">
                <a:latin typeface="Tahoma"/>
                <a:cs typeface="Tahoma"/>
              </a:rPr>
              <a:t>Query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languages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help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in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manipulate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data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in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relation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5" dirty="0"/>
              <a:t>Outer</a:t>
            </a:r>
            <a:r>
              <a:rPr spc="-15" dirty="0"/>
              <a:t> </a:t>
            </a:r>
            <a:r>
              <a:rPr spc="-10" dirty="0"/>
              <a:t>Join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14387" y="1945043"/>
            <a:ext cx="27305" cy="53340"/>
            <a:chOff x="1014387" y="1945043"/>
            <a:chExt cx="27305" cy="53340"/>
          </a:xfrm>
        </p:grpSpPr>
        <p:sp>
          <p:nvSpPr>
            <p:cNvPr id="6" name="object 6"/>
            <p:cNvSpPr/>
            <p:nvPr/>
          </p:nvSpPr>
          <p:spPr>
            <a:xfrm>
              <a:off x="1014387" y="1995538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387" y="194757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63624" y="2248128"/>
            <a:ext cx="27305" cy="53340"/>
            <a:chOff x="1163624" y="2248128"/>
            <a:chExt cx="27305" cy="53340"/>
          </a:xfrm>
        </p:grpSpPr>
        <p:sp>
          <p:nvSpPr>
            <p:cNvPr id="9" name="object 9"/>
            <p:cNvSpPr/>
            <p:nvPr/>
          </p:nvSpPr>
          <p:spPr>
            <a:xfrm>
              <a:off x="1163624" y="2298623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624" y="225065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04404" y="2551201"/>
            <a:ext cx="27305" cy="53340"/>
            <a:chOff x="1004404" y="2551201"/>
            <a:chExt cx="27305" cy="53340"/>
          </a:xfrm>
        </p:grpSpPr>
        <p:sp>
          <p:nvSpPr>
            <p:cNvPr id="12" name="object 12"/>
            <p:cNvSpPr/>
            <p:nvPr/>
          </p:nvSpPr>
          <p:spPr>
            <a:xfrm>
              <a:off x="1004404" y="260169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4404" y="2553728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11364" y="2551201"/>
            <a:ext cx="27305" cy="53340"/>
            <a:chOff x="1111364" y="2551201"/>
            <a:chExt cx="27305" cy="53340"/>
          </a:xfrm>
        </p:grpSpPr>
        <p:sp>
          <p:nvSpPr>
            <p:cNvPr id="15" name="object 15"/>
            <p:cNvSpPr/>
            <p:nvPr/>
          </p:nvSpPr>
          <p:spPr>
            <a:xfrm>
              <a:off x="1111364" y="260169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1364" y="2553728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853857"/>
            <a:ext cx="4252595" cy="1782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20" dirty="0">
                <a:latin typeface="Microsoft Sans Serif"/>
                <a:cs typeface="Microsoft Sans Serif"/>
              </a:rPr>
              <a:t>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functions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learn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before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60" dirty="0">
                <a:latin typeface="Tahoma"/>
                <a:cs typeface="Tahoma"/>
              </a:rPr>
              <a:t>inner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join</a:t>
            </a:r>
            <a:r>
              <a:rPr sz="800" spc="-45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dangling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(those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referred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other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relation)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appear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output.</a:t>
            </a:r>
            <a:endParaRPr sz="800">
              <a:latin typeface="Microsoft Sans Serif"/>
              <a:cs typeface="Microsoft Sans Serif"/>
            </a:endParaRPr>
          </a:p>
          <a:p>
            <a:pPr marL="12700" marR="410845">
              <a:lnSpc>
                <a:spcPts val="2390"/>
              </a:lnSpc>
              <a:spcBef>
                <a:spcPts val="280"/>
              </a:spcBef>
            </a:pPr>
            <a:r>
              <a:rPr sz="800" spc="-25" dirty="0">
                <a:latin typeface="Microsoft Sans Serif"/>
                <a:cs typeface="Microsoft Sans Serif"/>
              </a:rPr>
              <a:t>Sometimes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need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other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providing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such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output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outer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join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b="1" spc="-40" dirty="0">
                <a:latin typeface="Tahoma"/>
                <a:cs typeface="Tahoma"/>
              </a:rPr>
              <a:t>left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outer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join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204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420" dirty="0">
                <a:latin typeface="Calibri"/>
                <a:cs typeface="Calibri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da</a:t>
            </a:r>
            <a:r>
              <a:rPr sz="800" i="1" spc="18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retains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dangling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but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b="1" spc="-50" dirty="0">
                <a:latin typeface="Tahoma"/>
                <a:cs typeface="Tahoma"/>
              </a:rPr>
              <a:t>right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outer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join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2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da</a:t>
            </a:r>
            <a:r>
              <a:rPr sz="800" i="1" spc="204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retains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dangling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but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b="1" spc="-45" dirty="0">
                <a:latin typeface="Tahoma"/>
                <a:cs typeface="Tahoma"/>
              </a:rPr>
              <a:t>full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outer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join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204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50" dirty="0">
                <a:latin typeface="Calibri"/>
                <a:cs typeface="Calibri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da</a:t>
            </a:r>
            <a:r>
              <a:rPr sz="800" i="1" spc="355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retains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dangling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both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25" dirty="0">
                <a:solidFill>
                  <a:srgbClr val="3333B2"/>
                </a:solidFill>
                <a:latin typeface="Tahoma"/>
                <a:cs typeface="Tahoma"/>
              </a:rPr>
              <a:t>Outer</a:t>
            </a: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join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7" y="1180501"/>
            <a:ext cx="401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17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410068"/>
          <a:ext cx="41910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667" y="1848839"/>
            <a:ext cx="401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10" dirty="0">
                <a:latin typeface="Calibri"/>
                <a:cs typeface="Calibri"/>
              </a:rPr>
              <a:t>S(B,</a:t>
            </a:r>
            <a:r>
              <a:rPr sz="800" spc="16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D)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2078393"/>
          <a:ext cx="41910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861896" y="851801"/>
            <a:ext cx="27305" cy="53340"/>
            <a:chOff x="1861896" y="851801"/>
            <a:chExt cx="27305" cy="53340"/>
          </a:xfrm>
        </p:grpSpPr>
        <p:sp>
          <p:nvSpPr>
            <p:cNvPr id="10" name="object 10"/>
            <p:cNvSpPr/>
            <p:nvPr/>
          </p:nvSpPr>
          <p:spPr>
            <a:xfrm>
              <a:off x="1861896" y="90229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1896" y="85432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16252" y="802689"/>
            <a:ext cx="530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2" baseline="6944" dirty="0">
                <a:latin typeface="Calibri"/>
                <a:cs typeface="Calibri"/>
              </a:rPr>
              <a:t>R</a:t>
            </a:r>
            <a:r>
              <a:rPr sz="1200" spc="569" baseline="6944" dirty="0">
                <a:latin typeface="Calibri"/>
                <a:cs typeface="Calibri"/>
              </a:rPr>
              <a:t> </a:t>
            </a:r>
            <a:r>
              <a:rPr sz="1200" i="1" spc="-60" baseline="6944" dirty="0">
                <a:latin typeface="Trebuchet MS"/>
                <a:cs typeface="Trebuchet MS"/>
              </a:rPr>
              <a:t>da</a:t>
            </a:r>
            <a:r>
              <a:rPr sz="600" spc="-40" dirty="0">
                <a:latin typeface="Calibri"/>
                <a:cs typeface="Calibri"/>
              </a:rPr>
              <a:t>A=B</a:t>
            </a:r>
            <a:r>
              <a:rPr sz="600" spc="215" dirty="0">
                <a:latin typeface="Calibri"/>
                <a:cs typeface="Calibri"/>
              </a:rPr>
              <a:t> </a:t>
            </a:r>
            <a:r>
              <a:rPr sz="1200" spc="82" baseline="6944" dirty="0">
                <a:latin typeface="Calibri"/>
                <a:cs typeface="Calibri"/>
              </a:rPr>
              <a:t>S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98040" y="1018184"/>
          <a:ext cx="115316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946744" y="1510296"/>
            <a:ext cx="27305" cy="53340"/>
            <a:chOff x="1946744" y="1510296"/>
            <a:chExt cx="27305" cy="53340"/>
          </a:xfrm>
        </p:grpSpPr>
        <p:sp>
          <p:nvSpPr>
            <p:cNvPr id="15" name="object 15"/>
            <p:cNvSpPr/>
            <p:nvPr/>
          </p:nvSpPr>
          <p:spPr>
            <a:xfrm>
              <a:off x="1946744" y="1560791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46744" y="1512824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16252" y="1461184"/>
            <a:ext cx="530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2" baseline="6944" dirty="0">
                <a:latin typeface="Calibri"/>
                <a:cs typeface="Calibri"/>
              </a:rPr>
              <a:t>R </a:t>
            </a:r>
            <a:r>
              <a:rPr sz="1200" spc="89" baseline="6944" dirty="0">
                <a:latin typeface="Calibri"/>
                <a:cs typeface="Calibri"/>
              </a:rPr>
              <a:t> </a:t>
            </a:r>
            <a:r>
              <a:rPr sz="1200" i="1" spc="-254" baseline="6944" dirty="0">
                <a:latin typeface="Trebuchet MS"/>
                <a:cs typeface="Trebuchet MS"/>
              </a:rPr>
              <a:t>d</a:t>
            </a:r>
            <a:r>
              <a:rPr sz="1200" i="1" baseline="6944" dirty="0">
                <a:latin typeface="Trebuchet MS"/>
                <a:cs typeface="Trebuchet MS"/>
              </a:rPr>
              <a:t>a</a:t>
            </a:r>
            <a:r>
              <a:rPr sz="1200" i="1" spc="-104" baseline="6944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Calibri"/>
                <a:cs typeface="Calibri"/>
              </a:rPr>
              <a:t>A=B</a:t>
            </a:r>
            <a:r>
              <a:rPr sz="600" dirty="0">
                <a:latin typeface="Calibri"/>
                <a:cs typeface="Calibri"/>
              </a:rPr>
              <a:t>  </a:t>
            </a:r>
            <a:r>
              <a:rPr sz="600" spc="65" dirty="0">
                <a:latin typeface="Calibri"/>
                <a:cs typeface="Calibri"/>
              </a:rPr>
              <a:t> </a:t>
            </a:r>
            <a:r>
              <a:rPr sz="1200" spc="82" baseline="6944" dirty="0">
                <a:latin typeface="Calibri"/>
                <a:cs typeface="Calibri"/>
              </a:rPr>
              <a:t>S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698040" y="1676679"/>
          <a:ext cx="115316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1861896" y="2168779"/>
            <a:ext cx="27305" cy="53340"/>
            <a:chOff x="1861896" y="2168779"/>
            <a:chExt cx="27305" cy="53340"/>
          </a:xfrm>
        </p:grpSpPr>
        <p:sp>
          <p:nvSpPr>
            <p:cNvPr id="20" name="object 20"/>
            <p:cNvSpPr/>
            <p:nvPr/>
          </p:nvSpPr>
          <p:spPr>
            <a:xfrm>
              <a:off x="1861896" y="2219274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1896" y="217130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968842" y="2168779"/>
            <a:ext cx="27305" cy="53340"/>
            <a:chOff x="1968842" y="2168779"/>
            <a:chExt cx="27305" cy="53340"/>
          </a:xfrm>
        </p:grpSpPr>
        <p:sp>
          <p:nvSpPr>
            <p:cNvPr id="23" name="object 23"/>
            <p:cNvSpPr/>
            <p:nvPr/>
          </p:nvSpPr>
          <p:spPr>
            <a:xfrm>
              <a:off x="1968842" y="2219274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68842" y="217130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16252" y="2119666"/>
            <a:ext cx="552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2" baseline="6944" dirty="0">
                <a:latin typeface="Calibri"/>
                <a:cs typeface="Calibri"/>
              </a:rPr>
              <a:t>R  </a:t>
            </a:r>
            <a:r>
              <a:rPr sz="1200" spc="82" baseline="6944" dirty="0">
                <a:latin typeface="Calibri"/>
                <a:cs typeface="Calibri"/>
              </a:rPr>
              <a:t> </a:t>
            </a:r>
            <a:r>
              <a:rPr sz="1200" i="1" spc="-254" baseline="6944" dirty="0">
                <a:latin typeface="Trebuchet MS"/>
                <a:cs typeface="Trebuchet MS"/>
              </a:rPr>
              <a:t>d</a:t>
            </a:r>
            <a:r>
              <a:rPr sz="1200" i="1" baseline="6944" dirty="0">
                <a:latin typeface="Trebuchet MS"/>
                <a:cs typeface="Trebuchet MS"/>
              </a:rPr>
              <a:t>a</a:t>
            </a:r>
            <a:r>
              <a:rPr sz="1200" i="1" spc="-104" baseline="6944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Calibri"/>
                <a:cs typeface="Calibri"/>
              </a:rPr>
              <a:t>A=B</a:t>
            </a:r>
            <a:r>
              <a:rPr sz="600" dirty="0">
                <a:latin typeface="Calibri"/>
                <a:cs typeface="Calibri"/>
              </a:rPr>
              <a:t>  </a:t>
            </a:r>
            <a:r>
              <a:rPr sz="600" spc="65" dirty="0">
                <a:latin typeface="Calibri"/>
                <a:cs typeface="Calibri"/>
              </a:rPr>
              <a:t> </a:t>
            </a:r>
            <a:r>
              <a:rPr sz="1200" spc="82" baseline="6944" dirty="0">
                <a:latin typeface="Calibri"/>
                <a:cs typeface="Calibri"/>
              </a:rPr>
              <a:t>S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98040" y="2335161"/>
          <a:ext cx="147574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NULL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8" name="object 2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32" name="object 32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85" dirty="0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3333B2"/>
                </a:solidFill>
                <a:latin typeface="Tahoma"/>
                <a:cs typeface="Tahoma"/>
              </a:rPr>
              <a:t>meme</a:t>
            </a:r>
            <a:r>
              <a:rPr sz="1400" spc="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45" dirty="0">
                <a:solidFill>
                  <a:srgbClr val="3333B2"/>
                </a:solidFill>
                <a:latin typeface="Tahoma"/>
                <a:cs typeface="Tahoma"/>
              </a:rPr>
              <a:t>I</a:t>
            </a:r>
            <a:r>
              <a:rPr sz="1400" spc="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found</a:t>
            </a:r>
            <a:r>
              <a:rPr sz="1400" spc="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3333B2"/>
                </a:solidFill>
                <a:latin typeface="Tahoma"/>
                <a:cs typeface="Tahoma"/>
              </a:rPr>
              <a:t>on</a:t>
            </a:r>
            <a:r>
              <a:rPr sz="1400" spc="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internet!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37402"/>
            <a:ext cx="4608195" cy="2919095"/>
            <a:chOff x="0" y="537402"/>
            <a:chExt cx="4608195" cy="29190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3594" y="537402"/>
              <a:ext cx="2060828" cy="28150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Semi-join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929257"/>
            <a:ext cx="4358005" cy="1599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01625">
              <a:lnSpc>
                <a:spcPts val="950"/>
              </a:lnSpc>
              <a:spcBef>
                <a:spcPts val="135"/>
              </a:spcBef>
            </a:pPr>
            <a:r>
              <a:rPr sz="800" spc="3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60" dirty="0">
                <a:latin typeface="Tahoma"/>
                <a:cs typeface="Tahoma"/>
              </a:rPr>
              <a:t>semi-join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returns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matches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(according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condition)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found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other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530"/>
              </a:spcBef>
            </a:pPr>
            <a:r>
              <a:rPr sz="800" dirty="0">
                <a:latin typeface="Microsoft Sans Serif"/>
                <a:cs typeface="Microsoft Sans Serif"/>
              </a:rPr>
              <a:t>Though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match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other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relation,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appear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once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output.</a:t>
            </a:r>
            <a:endParaRPr sz="800">
              <a:latin typeface="Microsoft Sans Serif"/>
              <a:cs typeface="Microsoft Sans Serif"/>
            </a:endParaRPr>
          </a:p>
          <a:p>
            <a:pPr marL="12700" marR="875030">
              <a:lnSpc>
                <a:spcPts val="2390"/>
              </a:lnSpc>
              <a:spcBef>
                <a:spcPts val="80"/>
              </a:spcBef>
            </a:pPr>
            <a:r>
              <a:rPr sz="800" b="1" spc="-40" dirty="0">
                <a:latin typeface="Tahoma"/>
                <a:cs typeface="Tahoma"/>
              </a:rPr>
              <a:t>left</a:t>
            </a:r>
            <a:r>
              <a:rPr sz="800" b="1" spc="-3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semi-join</a:t>
            </a:r>
            <a:r>
              <a:rPr sz="800" b="1" spc="-55" dirty="0">
                <a:latin typeface="Tahoma"/>
                <a:cs typeface="Tahoma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spc="25" dirty="0">
                <a:latin typeface="Calibri"/>
                <a:cs typeface="Calibri"/>
              </a:rPr>
              <a:t>R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110" dirty="0">
                <a:latin typeface="Verdana"/>
                <a:cs typeface="Verdana"/>
              </a:rPr>
              <a:t>n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 </a:t>
            </a:r>
            <a:r>
              <a:rPr sz="800" spc="-10" dirty="0">
                <a:latin typeface="Microsoft Sans Serif"/>
                <a:cs typeface="Microsoft Sans Serif"/>
              </a:rPr>
              <a:t>retains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14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1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match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55" dirty="0">
                <a:latin typeface="Calibri"/>
                <a:cs typeface="Calibri"/>
              </a:rPr>
              <a:t>S 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b="1" spc="-50" dirty="0">
                <a:latin typeface="Tahoma"/>
                <a:cs typeface="Tahoma"/>
              </a:rPr>
              <a:t>right</a:t>
            </a:r>
            <a:r>
              <a:rPr sz="800" b="1" spc="-45" dirty="0">
                <a:latin typeface="Tahoma"/>
                <a:cs typeface="Tahoma"/>
              </a:rPr>
              <a:t> </a:t>
            </a:r>
            <a:r>
              <a:rPr sz="800" b="1" spc="-60" dirty="0">
                <a:latin typeface="Tahoma"/>
                <a:cs typeface="Tahoma"/>
              </a:rPr>
              <a:t>semi-join</a:t>
            </a:r>
            <a:r>
              <a:rPr sz="800" b="1" spc="-55" dirty="0">
                <a:latin typeface="Tahoma"/>
                <a:cs typeface="Tahoma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spc="25" dirty="0">
                <a:latin typeface="Calibri"/>
                <a:cs typeface="Calibri"/>
              </a:rPr>
              <a:t>R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110" dirty="0">
                <a:latin typeface="Verdana"/>
                <a:cs typeface="Verdana"/>
              </a:rPr>
              <a:t>u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 </a:t>
            </a:r>
            <a:r>
              <a:rPr sz="800" spc="-10" dirty="0">
                <a:latin typeface="Microsoft Sans Serif"/>
                <a:cs typeface="Microsoft Sans Serif"/>
              </a:rPr>
              <a:t>retains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 </a:t>
            </a:r>
            <a:r>
              <a:rPr sz="800" spc="-5" dirty="0">
                <a:latin typeface="Microsoft Sans Serif"/>
                <a:cs typeface="Microsoft Sans Serif"/>
              </a:rPr>
              <a:t>which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match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-15" dirty="0">
                <a:latin typeface="Calibri"/>
                <a:cs typeface="Calibri"/>
              </a:rPr>
              <a:t>R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b="1" spc="-60" dirty="0">
                <a:latin typeface="Tahoma"/>
                <a:cs typeface="Tahoma"/>
              </a:rPr>
              <a:t>semi-join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Semi-join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67" y="853578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083132"/>
          <a:ext cx="7645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667" y="1897683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5" dirty="0">
                <a:latin typeface="Calibri"/>
                <a:cs typeface="Calibri"/>
              </a:rPr>
              <a:t>S(D,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25" dirty="0">
                <a:latin typeface="Calibri"/>
                <a:cs typeface="Calibri"/>
              </a:rPr>
              <a:t>E,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14" dirty="0">
                <a:latin typeface="Calibri"/>
                <a:cs typeface="Calibri"/>
              </a:rPr>
              <a:t>F)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2127237"/>
          <a:ext cx="76454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62468" y="1054124"/>
            <a:ext cx="2218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6944" dirty="0">
                <a:latin typeface="Calibri"/>
                <a:cs typeface="Calibri"/>
              </a:rPr>
              <a:t>P(A,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247" baseline="6944" dirty="0">
                <a:latin typeface="Lucida Sans Unicode"/>
                <a:cs typeface="Lucida Sans Unicode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R(A,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5" baseline="6944" dirty="0">
                <a:latin typeface="Verdana"/>
                <a:cs typeface="Verdana"/>
              </a:rPr>
              <a:t>n</a:t>
            </a:r>
            <a:r>
              <a:rPr sz="600" spc="10" dirty="0">
                <a:latin typeface="Calibri"/>
                <a:cs typeface="Calibri"/>
              </a:rPr>
              <a:t>A=D </a:t>
            </a:r>
            <a:r>
              <a:rPr sz="600" spc="50" dirty="0">
                <a:latin typeface="Calibri"/>
                <a:cs typeface="Calibri"/>
              </a:rPr>
              <a:t> </a:t>
            </a:r>
            <a:r>
              <a:rPr sz="1200" spc="142" baseline="6944" dirty="0">
                <a:latin typeface="Calibri"/>
                <a:cs typeface="Calibri"/>
              </a:rPr>
              <a:t>S(D,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87" baseline="6944" dirty="0">
                <a:latin typeface="Calibri"/>
                <a:cs typeface="Calibri"/>
              </a:rPr>
              <a:t>E,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72" baseline="6944" dirty="0">
                <a:latin typeface="Calibri"/>
                <a:cs typeface="Calibri"/>
              </a:rPr>
              <a:t>F)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98040" y="1271028"/>
          <a:ext cx="76454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62468" y="1847709"/>
            <a:ext cx="2218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82" baseline="6944" dirty="0">
                <a:latin typeface="Calibri"/>
                <a:cs typeface="Calibri"/>
              </a:rPr>
              <a:t>Q(D,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87" baseline="6944" dirty="0">
                <a:latin typeface="Calibri"/>
                <a:cs typeface="Calibri"/>
              </a:rPr>
              <a:t>E,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72" baseline="6944" dirty="0">
                <a:latin typeface="Calibri"/>
                <a:cs typeface="Calibri"/>
              </a:rPr>
              <a:t>F)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247" baseline="6944" dirty="0">
                <a:latin typeface="Lucida Sans Unicode"/>
                <a:cs typeface="Lucida Sans Unicode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R(A,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5" baseline="6944" dirty="0">
                <a:latin typeface="Verdana"/>
                <a:cs typeface="Verdana"/>
              </a:rPr>
              <a:t>u</a:t>
            </a:r>
            <a:r>
              <a:rPr sz="600" spc="10" dirty="0">
                <a:latin typeface="Calibri"/>
                <a:cs typeface="Calibri"/>
              </a:rPr>
              <a:t>A=D 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1200" spc="142" baseline="6944" dirty="0">
                <a:latin typeface="Calibri"/>
                <a:cs typeface="Calibri"/>
              </a:rPr>
              <a:t>S(D,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87" baseline="6944" dirty="0">
                <a:latin typeface="Calibri"/>
                <a:cs typeface="Calibri"/>
              </a:rPr>
              <a:t>E,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72" baseline="6944" dirty="0">
                <a:latin typeface="Calibri"/>
                <a:cs typeface="Calibri"/>
              </a:rPr>
              <a:t>F)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98040" y="2064613"/>
          <a:ext cx="76454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5" dirty="0"/>
              <a:t>Anti-join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833093"/>
            <a:ext cx="4357370" cy="1840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ts val="950"/>
              </a:lnSpc>
              <a:spcBef>
                <a:spcPts val="135"/>
              </a:spcBef>
            </a:pPr>
            <a:r>
              <a:rPr sz="800" spc="30" dirty="0">
                <a:latin typeface="Microsoft Sans Serif"/>
                <a:cs typeface="Microsoft Sans Serif"/>
              </a:rPr>
              <a:t>A </a:t>
            </a:r>
            <a:r>
              <a:rPr sz="800" b="1" spc="-50" dirty="0">
                <a:latin typeface="Tahoma"/>
                <a:cs typeface="Tahoma"/>
              </a:rPr>
              <a:t>anti-join </a:t>
            </a:r>
            <a:r>
              <a:rPr sz="800" spc="-15" dirty="0">
                <a:latin typeface="Microsoft Sans Serif"/>
                <a:cs typeface="Microsoft Sans Serif"/>
              </a:rPr>
              <a:t>or </a:t>
            </a:r>
            <a:r>
              <a:rPr sz="800" b="1" spc="-45" dirty="0">
                <a:latin typeface="Tahoma"/>
                <a:cs typeface="Tahoma"/>
              </a:rPr>
              <a:t>anti </a:t>
            </a:r>
            <a:r>
              <a:rPr sz="800" b="1" spc="-60" dirty="0">
                <a:latin typeface="Tahoma"/>
                <a:cs typeface="Tahoma"/>
              </a:rPr>
              <a:t>semi-join </a:t>
            </a:r>
            <a:r>
              <a:rPr sz="800" spc="-25" dirty="0">
                <a:latin typeface="Microsoft Sans Serif"/>
                <a:cs typeface="Microsoft Sans Serif"/>
              </a:rPr>
              <a:t>between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-10" dirty="0">
                <a:latin typeface="Microsoft Sans Serif"/>
                <a:cs typeface="Microsoft Sans Serif"/>
              </a:rPr>
              <a:t>relations returns </a:t>
            </a:r>
            <a:r>
              <a:rPr sz="800" spc="-20" dirty="0">
                <a:latin typeface="Microsoft Sans Serif"/>
                <a:cs typeface="Microsoft Sans Serif"/>
              </a:rPr>
              <a:t>those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5" dirty="0">
                <a:latin typeface="Microsoft Sans Serif"/>
                <a:cs typeface="Microsoft Sans Serif"/>
              </a:rPr>
              <a:t>from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35" dirty="0">
                <a:latin typeface="Microsoft Sans Serif"/>
                <a:cs typeface="Microsoft Sans Serif"/>
              </a:rPr>
              <a:t>one </a:t>
            </a:r>
            <a:r>
              <a:rPr sz="800" dirty="0">
                <a:latin typeface="Microsoft Sans Serif"/>
                <a:cs typeface="Microsoft Sans Serif"/>
              </a:rPr>
              <a:t>relation for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 </a:t>
            </a:r>
            <a:r>
              <a:rPr sz="800" spc="-10" dirty="0">
                <a:latin typeface="Microsoft Sans Serif"/>
                <a:cs typeface="Microsoft Sans Serif"/>
              </a:rPr>
              <a:t>there </a:t>
            </a:r>
            <a:r>
              <a:rPr sz="800" spc="-25" dirty="0">
                <a:latin typeface="Microsoft Sans Serif"/>
                <a:cs typeface="Microsoft Sans Serif"/>
              </a:rPr>
              <a:t>exists </a:t>
            </a:r>
            <a:r>
              <a:rPr sz="800" spc="-15" dirty="0">
                <a:latin typeface="Microsoft Sans Serif"/>
                <a:cs typeface="Microsoft Sans Serif"/>
              </a:rPr>
              <a:t>no </a:t>
            </a:r>
            <a:r>
              <a:rPr sz="800" spc="-20" dirty="0">
                <a:latin typeface="Microsoft Sans Serif"/>
                <a:cs typeface="Microsoft Sans Serif"/>
              </a:rPr>
              <a:t>corresponding matches </a:t>
            </a:r>
            <a:r>
              <a:rPr sz="800" spc="-10" dirty="0">
                <a:latin typeface="Microsoft Sans Serif"/>
                <a:cs typeface="Microsoft Sans Serif"/>
              </a:rPr>
              <a:t>(according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5" dirty="0">
                <a:latin typeface="Microsoft Sans Serif"/>
                <a:cs typeface="Microsoft Sans Serif"/>
              </a:rPr>
              <a:t>join condition) in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dirty="0">
                <a:latin typeface="Microsoft Sans Serif"/>
                <a:cs typeface="Microsoft Sans Serif"/>
              </a:rPr>
              <a:t>the other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 marR="168275">
              <a:lnSpc>
                <a:spcPts val="950"/>
              </a:lnSpc>
              <a:spcBef>
                <a:spcPts val="525"/>
              </a:spcBef>
            </a:pPr>
            <a:r>
              <a:rPr sz="800" b="1" spc="-40" dirty="0">
                <a:latin typeface="Tahoma"/>
                <a:cs typeface="Tahoma"/>
              </a:rPr>
              <a:t>left</a:t>
            </a:r>
            <a:r>
              <a:rPr sz="800" b="1" spc="-3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anti-join</a:t>
            </a:r>
            <a:r>
              <a:rPr sz="800" b="1" spc="-45" dirty="0">
                <a:latin typeface="Tahoma"/>
                <a:cs typeface="Tahoma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ONLY </a:t>
            </a:r>
            <a:r>
              <a:rPr sz="800" spc="10" dirty="0">
                <a:latin typeface="Microsoft Sans Serif"/>
                <a:cs typeface="Microsoft Sans Serif"/>
              </a:rPr>
              <a:t>anti-join 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spc="25" dirty="0">
                <a:latin typeface="Calibri"/>
                <a:cs typeface="Calibri"/>
              </a:rPr>
              <a:t>R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i="1" spc="-25" dirty="0">
                <a:latin typeface="Trebuchet MS"/>
                <a:cs typeface="Trebuchet MS"/>
              </a:rPr>
              <a:t>d</a:t>
            </a:r>
            <a:r>
              <a:rPr sz="800" i="1" spc="-2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 </a:t>
            </a:r>
            <a:r>
              <a:rPr sz="800" spc="-10" dirty="0">
                <a:latin typeface="Microsoft Sans Serif"/>
                <a:cs typeface="Microsoft Sans Serif"/>
              </a:rPr>
              <a:t>retains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 </a:t>
            </a:r>
            <a:r>
              <a:rPr sz="800" spc="-15" dirty="0">
                <a:latin typeface="Microsoft Sans Serif"/>
                <a:cs typeface="Microsoft Sans Serif"/>
              </a:rPr>
              <a:t>do </a:t>
            </a:r>
            <a:r>
              <a:rPr sz="800" spc="15" dirty="0">
                <a:latin typeface="Microsoft Sans Serif"/>
                <a:cs typeface="Microsoft Sans Serif"/>
              </a:rPr>
              <a:t>not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match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i="1" spc="-25" dirty="0">
                <a:latin typeface="Trebuchet MS"/>
                <a:cs typeface="Trebuchet MS"/>
              </a:rPr>
              <a:t>d</a:t>
            </a:r>
            <a:r>
              <a:rPr sz="800" i="1" spc="17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175" dirty="0">
                <a:latin typeface="Calibri"/>
                <a:cs typeface="Calibri"/>
              </a:rPr>
              <a:t>-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(R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110" dirty="0">
                <a:latin typeface="Verdana"/>
                <a:cs typeface="Verdana"/>
              </a:rPr>
              <a:t>n</a:t>
            </a:r>
            <a:r>
              <a:rPr sz="800" spc="135" dirty="0">
                <a:latin typeface="Verdana"/>
                <a:cs typeface="Verdana"/>
              </a:rPr>
              <a:t> </a:t>
            </a:r>
            <a:r>
              <a:rPr sz="800" spc="114" dirty="0">
                <a:latin typeface="Calibri"/>
                <a:cs typeface="Calibri"/>
              </a:rPr>
              <a:t>S)</a:t>
            </a:r>
            <a:endParaRPr sz="800">
              <a:latin typeface="Calibri"/>
              <a:cs typeface="Calibri"/>
            </a:endParaRPr>
          </a:p>
          <a:p>
            <a:pPr marL="12700" marR="601980">
              <a:lnSpc>
                <a:spcPct val="173600"/>
              </a:lnSpc>
              <a:spcBef>
                <a:spcPts val="720"/>
              </a:spcBef>
            </a:pPr>
            <a:r>
              <a:rPr sz="800" b="1" spc="-50" dirty="0">
                <a:latin typeface="Tahoma"/>
                <a:cs typeface="Tahoma"/>
              </a:rPr>
              <a:t>right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anti-join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spc="25" dirty="0">
                <a:latin typeface="Calibri"/>
                <a:cs typeface="Calibri"/>
              </a:rPr>
              <a:t>R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i="1" dirty="0">
                <a:latin typeface="Trebuchet MS"/>
                <a:cs typeface="Trebuchet MS"/>
              </a:rPr>
              <a:t>a</a:t>
            </a:r>
            <a:r>
              <a:rPr sz="800" i="1" spc="180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retains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those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match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i="1" dirty="0">
                <a:latin typeface="Trebuchet MS"/>
                <a:cs typeface="Trebuchet MS"/>
              </a:rPr>
              <a:t>a</a:t>
            </a:r>
            <a:r>
              <a:rPr sz="800" i="1" spc="175" dirty="0">
                <a:latin typeface="Trebuchet MS"/>
                <a:cs typeface="Trebuchet MS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75" dirty="0">
                <a:latin typeface="Calibri"/>
                <a:cs typeface="Calibri"/>
              </a:rPr>
              <a:t>-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(R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spc="110" dirty="0">
                <a:latin typeface="Verdana"/>
                <a:cs typeface="Verdana"/>
              </a:rPr>
              <a:t>u</a:t>
            </a:r>
            <a:r>
              <a:rPr sz="800" spc="140" dirty="0">
                <a:latin typeface="Verdana"/>
                <a:cs typeface="Verdana"/>
              </a:rPr>
              <a:t> </a:t>
            </a:r>
            <a:r>
              <a:rPr sz="800" spc="114" dirty="0">
                <a:latin typeface="Calibri"/>
                <a:cs typeface="Calibri"/>
              </a:rPr>
              <a:t>S)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800" b="1" spc="-50" dirty="0">
                <a:latin typeface="Tahoma"/>
                <a:cs typeface="Tahoma"/>
              </a:rPr>
              <a:t>anti-join</a:t>
            </a:r>
            <a:r>
              <a:rPr sz="800" b="1" spc="30" dirty="0">
                <a:latin typeface="Tahoma"/>
                <a:cs typeface="Tahoma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commutative.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5" dirty="0"/>
              <a:t>Anti-join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67" y="853578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85" dirty="0">
                <a:latin typeface="Calibri"/>
                <a:cs typeface="Calibri"/>
              </a:rPr>
              <a:t>R(A,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B,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083132"/>
          <a:ext cx="7645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667" y="1897683"/>
            <a:ext cx="563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95" dirty="0">
                <a:latin typeface="Calibri"/>
                <a:cs typeface="Calibri"/>
              </a:rPr>
              <a:t>S(D,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25" dirty="0">
                <a:latin typeface="Calibri"/>
                <a:cs typeface="Calibri"/>
              </a:rPr>
              <a:t>E,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114" dirty="0">
                <a:latin typeface="Calibri"/>
                <a:cs typeface="Calibri"/>
              </a:rPr>
              <a:t>F)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839" y="2127237"/>
          <a:ext cx="76454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62468" y="1242008"/>
            <a:ext cx="2193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6944" dirty="0">
                <a:latin typeface="Calibri"/>
                <a:cs typeface="Calibri"/>
              </a:rPr>
              <a:t>P(A,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254" baseline="6944" dirty="0">
                <a:latin typeface="Lucida Sans Unicode"/>
                <a:cs typeface="Lucida Sans Unicode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R(A,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i="1" spc="-37" baseline="6944" dirty="0">
                <a:latin typeface="Trebuchet MS"/>
                <a:cs typeface="Trebuchet MS"/>
              </a:rPr>
              <a:t>d</a:t>
            </a:r>
            <a:r>
              <a:rPr sz="600" spc="-25" dirty="0">
                <a:latin typeface="Calibri"/>
                <a:cs typeface="Calibri"/>
              </a:rPr>
              <a:t>A=D</a:t>
            </a:r>
            <a:r>
              <a:rPr sz="600" spc="225" dirty="0">
                <a:latin typeface="Calibri"/>
                <a:cs typeface="Calibri"/>
              </a:rPr>
              <a:t> </a:t>
            </a:r>
            <a:r>
              <a:rPr sz="1200" spc="142" baseline="6944" dirty="0">
                <a:latin typeface="Calibri"/>
                <a:cs typeface="Calibri"/>
              </a:rPr>
              <a:t>S(D,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87" baseline="6944" dirty="0">
                <a:latin typeface="Calibri"/>
                <a:cs typeface="Calibri"/>
              </a:rPr>
              <a:t>E,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72" baseline="6944" dirty="0">
                <a:latin typeface="Calibri"/>
                <a:cs typeface="Calibri"/>
              </a:rPr>
              <a:t>F)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98040" y="1458912"/>
          <a:ext cx="76454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62468" y="1910345"/>
            <a:ext cx="2193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82" baseline="6944" dirty="0">
                <a:latin typeface="Calibri"/>
                <a:cs typeface="Calibri"/>
              </a:rPr>
              <a:t>Q(D,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87" baseline="6944" dirty="0">
                <a:latin typeface="Calibri"/>
                <a:cs typeface="Calibri"/>
              </a:rPr>
              <a:t>E,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72" baseline="6944" dirty="0">
                <a:latin typeface="Calibri"/>
                <a:cs typeface="Calibri"/>
              </a:rPr>
              <a:t>F)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35" baseline="6944" dirty="0">
                <a:latin typeface="Lucida Sans Unicode"/>
                <a:cs typeface="Lucida Sans Unicode"/>
              </a:rPr>
              <a:t>←</a:t>
            </a:r>
            <a:r>
              <a:rPr sz="1200" spc="247" baseline="6944" dirty="0">
                <a:latin typeface="Lucida Sans Unicode"/>
                <a:cs typeface="Lucida Sans Unicode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R(A,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57" baseline="6944" dirty="0">
                <a:latin typeface="Calibri"/>
                <a:cs typeface="Calibri"/>
              </a:rPr>
              <a:t>B,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27" baseline="6944" dirty="0">
                <a:latin typeface="Calibri"/>
                <a:cs typeface="Calibri"/>
              </a:rPr>
              <a:t>C)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i="1" spc="-22" baseline="6944" dirty="0">
                <a:latin typeface="Trebuchet MS"/>
                <a:cs typeface="Trebuchet MS"/>
              </a:rPr>
              <a:t>a</a:t>
            </a:r>
            <a:r>
              <a:rPr sz="600" spc="-15" dirty="0">
                <a:latin typeface="Calibri"/>
                <a:cs typeface="Calibri"/>
              </a:rPr>
              <a:t>A=D</a:t>
            </a:r>
            <a:r>
              <a:rPr sz="600" spc="220" dirty="0">
                <a:latin typeface="Calibri"/>
                <a:cs typeface="Calibri"/>
              </a:rPr>
              <a:t> </a:t>
            </a:r>
            <a:r>
              <a:rPr sz="1200" spc="142" baseline="6944" dirty="0">
                <a:latin typeface="Calibri"/>
                <a:cs typeface="Calibri"/>
              </a:rPr>
              <a:t>S(D,</a:t>
            </a:r>
            <a:r>
              <a:rPr sz="1200" spc="359" baseline="6944" dirty="0">
                <a:latin typeface="Calibri"/>
                <a:cs typeface="Calibri"/>
              </a:rPr>
              <a:t> </a:t>
            </a:r>
            <a:r>
              <a:rPr sz="1200" spc="187" baseline="6944" dirty="0">
                <a:latin typeface="Calibri"/>
                <a:cs typeface="Calibri"/>
              </a:rPr>
              <a:t>E,</a:t>
            </a:r>
            <a:r>
              <a:rPr sz="1200" spc="352" baseline="6944" dirty="0">
                <a:latin typeface="Calibri"/>
                <a:cs typeface="Calibri"/>
              </a:rPr>
              <a:t> </a:t>
            </a:r>
            <a:r>
              <a:rPr sz="1200" spc="172" baseline="6944" dirty="0">
                <a:latin typeface="Calibri"/>
                <a:cs typeface="Calibri"/>
              </a:rPr>
              <a:t>F)</a:t>
            </a:r>
            <a:endParaRPr sz="1200" baseline="6944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98040" y="2127237"/>
          <a:ext cx="764540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R="38735" algn="ctr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8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120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8732"/>
            <a:ext cx="203200" cy="55880"/>
            <a:chOff x="3242526" y="32487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64932" y="581939"/>
          <a:ext cx="2844800" cy="264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68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Operation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dirty="0">
                          <a:latin typeface="Lucida Sans Unicode"/>
                          <a:cs typeface="Lucida Sans Unicode"/>
                        </a:rPr>
                        <a:t>↓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Venn</a:t>
                      </a:r>
                      <a:r>
                        <a:rPr sz="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Diagram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Representation</a:t>
                      </a:r>
                      <a:r>
                        <a:rPr sz="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↓</a:t>
                      </a:r>
                      <a:endParaRPr sz="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Minimum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Cardinality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Maximum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Cardinality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20" dirty="0"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800" spc="-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600" spc="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600" spc="5" dirty="0">
                          <a:latin typeface="Microsoft Sans Serif"/>
                          <a:cs typeface="Microsoft Sans Serif"/>
                        </a:rPr>
                        <a:t>CONDITION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10" dirty="0">
                          <a:latin typeface="Calibri"/>
                          <a:cs typeface="Calibri"/>
                        </a:rPr>
                        <a:t>mn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10" dirty="0">
                          <a:latin typeface="Calibri"/>
                          <a:cs typeface="Calibri"/>
                        </a:rPr>
                        <a:t>mn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-14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800" i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00" i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10" dirty="0">
                          <a:latin typeface="Calibri"/>
                          <a:cs typeface="Calibri"/>
                        </a:rPr>
                        <a:t>mn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-2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800" i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00" i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-14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800" i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800" i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10" dirty="0">
                          <a:latin typeface="Calibri"/>
                          <a:cs typeface="Calibri"/>
                        </a:rPr>
                        <a:t>mn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-85" dirty="0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sz="800" i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10" dirty="0">
                          <a:latin typeface="Calibri"/>
                          <a:cs typeface="Calibri"/>
                        </a:rPr>
                        <a:t>mn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i="1" spc="-85" dirty="0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sz="800" i="1" spc="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max(m,n)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10" dirty="0">
                          <a:latin typeface="Calibri"/>
                          <a:cs typeface="Calibri"/>
                        </a:rPr>
                        <a:t>mn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3517976" y="3257613"/>
            <a:ext cx="203200" cy="48260"/>
            <a:chOff x="3517976" y="3257613"/>
            <a:chExt cx="203200" cy="48260"/>
          </a:xfrm>
        </p:grpSpPr>
        <p:sp>
          <p:nvSpPr>
            <p:cNvPr id="10" name="object 10"/>
            <p:cNvSpPr/>
            <p:nvPr/>
          </p:nvSpPr>
          <p:spPr>
            <a:xfrm>
              <a:off x="3606877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766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47467"/>
            <a:ext cx="203200" cy="58419"/>
            <a:chOff x="3793439" y="3247467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93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Algebra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Cardinality</a:t>
            </a:r>
            <a:r>
              <a:rPr spc="20" dirty="0"/>
              <a:t> </a:t>
            </a:r>
            <a:r>
              <a:rPr spc="-50" dirty="0"/>
              <a:t>analysis</a:t>
            </a:r>
            <a:r>
              <a:rPr spc="25" dirty="0"/>
              <a:t> </a:t>
            </a:r>
            <a:r>
              <a:rPr spc="-40" dirty="0"/>
              <a:t>of</a:t>
            </a:r>
            <a:r>
              <a:rPr spc="25" dirty="0"/>
              <a:t> </a:t>
            </a:r>
            <a:r>
              <a:rPr spc="-35" dirty="0"/>
              <a:t>join</a:t>
            </a:r>
            <a:r>
              <a:rPr spc="25" dirty="0"/>
              <a:t> </a:t>
            </a:r>
            <a:r>
              <a:rPr spc="-45" dirty="0"/>
              <a:t>operations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9667" y="1229587"/>
            <a:ext cx="1084580" cy="1320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66675">
              <a:lnSpc>
                <a:spcPts val="950"/>
              </a:lnSpc>
              <a:spcBef>
                <a:spcPts val="135"/>
              </a:spcBef>
            </a:pPr>
            <a:r>
              <a:rPr sz="800" b="1" spc="-65" dirty="0">
                <a:latin typeface="Tahoma"/>
                <a:cs typeface="Tahoma"/>
              </a:rPr>
              <a:t>Inputs:</a:t>
            </a:r>
            <a:r>
              <a:rPr sz="800" b="1" spc="-35" dirty="0">
                <a:latin typeface="Tahoma"/>
                <a:cs typeface="Tahoma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5" dirty="0">
                <a:latin typeface="Calibri"/>
                <a:cs typeface="Calibri"/>
              </a:rPr>
              <a:t>m</a:t>
            </a:r>
            <a:r>
              <a:rPr sz="800" spc="-105" dirty="0">
                <a:latin typeface="Microsoft Sans Serif"/>
                <a:cs typeface="Microsoft Sans Serif"/>
              </a:rPr>
              <a:t>,</a:t>
            </a:r>
            <a:r>
              <a:rPr sz="800" spc="-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B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ts val="950"/>
              </a:lnSpc>
              <a:spcBef>
                <a:spcPts val="710"/>
              </a:spcBef>
            </a:pPr>
            <a:r>
              <a:rPr sz="800" b="1" spc="-35" dirty="0">
                <a:latin typeface="Tahoma"/>
                <a:cs typeface="Tahoma"/>
              </a:rPr>
              <a:t>Note:</a:t>
            </a:r>
            <a:r>
              <a:rPr sz="800" b="1" spc="-30" dirty="0">
                <a:latin typeface="Tahoma"/>
                <a:cs typeface="Tahoma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bears 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representative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Venn 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diagram,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 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state which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 </a:t>
            </a:r>
            <a:r>
              <a:rPr sz="800" spc="10" dirty="0">
                <a:latin typeface="Microsoft Sans Serif"/>
                <a:cs typeface="Microsoft Sans Serif"/>
              </a:rPr>
              <a:t> will </a:t>
            </a:r>
            <a:r>
              <a:rPr sz="800" spc="-25" dirty="0">
                <a:latin typeface="Microsoft Sans Serif"/>
                <a:cs typeface="Microsoft Sans Serif"/>
              </a:rPr>
              <a:t>appear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result,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whether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duplicated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result.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1886" y="1114259"/>
            <a:ext cx="298220" cy="19843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1886" y="1378558"/>
            <a:ext cx="298220" cy="19843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1886" y="1642845"/>
            <a:ext cx="298220" cy="1984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3033" y="1908292"/>
            <a:ext cx="298220" cy="19843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3033" y="2172579"/>
            <a:ext cx="298220" cy="198431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432991" y="2587739"/>
            <a:ext cx="27305" cy="53340"/>
            <a:chOff x="1432991" y="2587739"/>
            <a:chExt cx="27305" cy="53340"/>
          </a:xfrm>
        </p:grpSpPr>
        <p:sp>
          <p:nvSpPr>
            <p:cNvPr id="33" name="object 33"/>
            <p:cNvSpPr/>
            <p:nvPr/>
          </p:nvSpPr>
          <p:spPr>
            <a:xfrm>
              <a:off x="1432991" y="263827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32991" y="259026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3033" y="2436879"/>
            <a:ext cx="298220" cy="198431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517840" y="2852039"/>
            <a:ext cx="27305" cy="53340"/>
            <a:chOff x="1517840" y="2852039"/>
            <a:chExt cx="27305" cy="53340"/>
          </a:xfrm>
        </p:grpSpPr>
        <p:sp>
          <p:nvSpPr>
            <p:cNvPr id="37" name="object 37"/>
            <p:cNvSpPr/>
            <p:nvPr/>
          </p:nvSpPr>
          <p:spPr>
            <a:xfrm>
              <a:off x="1517840" y="290255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17840" y="285456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3033" y="2701178"/>
            <a:ext cx="298220" cy="19843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432991" y="3116338"/>
            <a:ext cx="27305" cy="53340"/>
            <a:chOff x="1432991" y="3116338"/>
            <a:chExt cx="27305" cy="53340"/>
          </a:xfrm>
        </p:grpSpPr>
        <p:sp>
          <p:nvSpPr>
            <p:cNvPr id="41" name="object 41"/>
            <p:cNvSpPr/>
            <p:nvPr/>
          </p:nvSpPr>
          <p:spPr>
            <a:xfrm>
              <a:off x="1432991" y="316685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32991" y="311886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539951" y="3116338"/>
            <a:ext cx="27305" cy="53340"/>
            <a:chOff x="1539951" y="3116338"/>
            <a:chExt cx="27305" cy="53340"/>
          </a:xfrm>
        </p:grpSpPr>
        <p:sp>
          <p:nvSpPr>
            <p:cNvPr id="44" name="object 44"/>
            <p:cNvSpPr/>
            <p:nvPr/>
          </p:nvSpPr>
          <p:spPr>
            <a:xfrm>
              <a:off x="1539951" y="316685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9951" y="311886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7298" y="2960877"/>
            <a:ext cx="307396" cy="203019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8" name="object 4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2" name="object 52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9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9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9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Problems</a:t>
            </a:r>
            <a:r>
              <a:rPr spc="15" dirty="0"/>
              <a:t> </a:t>
            </a:r>
            <a:r>
              <a:rPr spc="-60" dirty="0"/>
              <a:t>on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40" dirty="0"/>
              <a:t>Algebra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944" y="1244675"/>
            <a:ext cx="4535805" cy="988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00" marR="939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transformations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(i.e.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replacing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l.h.s.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r.h.s.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expression)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incorrect?</a:t>
            </a:r>
            <a:endParaRPr sz="800">
              <a:latin typeface="Microsoft Sans Serif"/>
              <a:cs typeface="Microsoft Sans Serif"/>
            </a:endParaRPr>
          </a:p>
          <a:p>
            <a:pPr marL="101600">
              <a:lnSpc>
                <a:spcPts val="905"/>
              </a:lnSpc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-22" baseline="-9259" dirty="0">
                <a:latin typeface="Microsoft Sans Serif"/>
                <a:cs typeface="Microsoft Sans Serif"/>
              </a:rPr>
              <a:t>1</a:t>
            </a:r>
            <a:r>
              <a:rPr sz="900" spc="52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-22" baseline="-9259" dirty="0">
                <a:latin typeface="Microsoft Sans Serif"/>
                <a:cs typeface="Microsoft Sans Serif"/>
              </a:rPr>
              <a:t>2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Calibri"/>
                <a:cs typeface="Calibri"/>
              </a:rPr>
              <a:t>C</a:t>
            </a:r>
            <a:r>
              <a:rPr sz="900" spc="-15" baseline="-9259" dirty="0">
                <a:latin typeface="Microsoft Sans Serif"/>
                <a:cs typeface="Microsoft Sans Serif"/>
              </a:rPr>
              <a:t>1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Calibri"/>
                <a:cs typeface="Calibri"/>
              </a:rPr>
              <a:t>C</a:t>
            </a:r>
            <a:r>
              <a:rPr sz="900" spc="-15" baseline="-9259" dirty="0">
                <a:latin typeface="Microsoft Sans Serif"/>
                <a:cs typeface="Microsoft Sans Serif"/>
              </a:rPr>
              <a:t>2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selection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conditions,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Calibri"/>
                <a:cs typeface="Calibri"/>
              </a:rPr>
              <a:t>A</a:t>
            </a:r>
            <a:r>
              <a:rPr sz="900" spc="-44" baseline="-9259" dirty="0">
                <a:latin typeface="Microsoft Sans Serif"/>
                <a:cs typeface="Microsoft Sans Serif"/>
              </a:rPr>
              <a:t>1</a:t>
            </a:r>
            <a:r>
              <a:rPr sz="900" spc="270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Calibri"/>
                <a:cs typeface="Calibri"/>
              </a:rPr>
              <a:t>A</a:t>
            </a:r>
            <a:r>
              <a:rPr sz="900" spc="-44" baseline="-9259" dirty="0">
                <a:latin typeface="Microsoft Sans Serif"/>
                <a:cs typeface="Microsoft Sans Serif"/>
              </a:rPr>
              <a:t>2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3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Calibri"/>
                <a:cs typeface="Calibri"/>
              </a:rPr>
              <a:t>R</a:t>
            </a:r>
            <a:r>
              <a:rPr sz="900" spc="15" baseline="-9259" dirty="0">
                <a:latin typeface="Microsoft Sans Serif"/>
                <a:cs typeface="Microsoft Sans Serif"/>
              </a:rPr>
              <a:t>1</a:t>
            </a:r>
            <a:r>
              <a:rPr sz="800" spc="1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01600">
              <a:lnSpc>
                <a:spcPts val="944"/>
              </a:lnSpc>
            </a:pPr>
            <a:r>
              <a:rPr sz="800" spc="25" dirty="0">
                <a:latin typeface="Microsoft Sans Serif"/>
                <a:cs typeface="Microsoft Sans Serif"/>
              </a:rPr>
              <a:t>(a)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2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→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2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2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37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))</a:t>
            </a:r>
            <a:endParaRPr sz="800">
              <a:latin typeface="Microsoft Sans Serif"/>
              <a:cs typeface="Microsoft Sans Serif"/>
            </a:endParaRPr>
          </a:p>
          <a:p>
            <a:pPr marL="101600">
              <a:lnSpc>
                <a:spcPts val="944"/>
              </a:lnSpc>
            </a:pPr>
            <a:r>
              <a:rPr sz="800" spc="35" dirty="0">
                <a:latin typeface="Microsoft Sans Serif"/>
                <a:cs typeface="Microsoft Sans Serif"/>
              </a:rPr>
              <a:t>(b)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-44" baseline="-9259" dirty="0">
                <a:latin typeface="Calibri"/>
                <a:cs typeface="Calibri"/>
              </a:rPr>
              <a:t>A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→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-44" baseline="-9259" dirty="0">
                <a:latin typeface="Calibri"/>
                <a:cs typeface="Calibri"/>
              </a:rPr>
              <a:t>A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))</a:t>
            </a:r>
            <a:endParaRPr sz="800">
              <a:latin typeface="Microsoft Sans Serif"/>
              <a:cs typeface="Microsoft Sans Serif"/>
            </a:endParaRPr>
          </a:p>
          <a:p>
            <a:pPr marL="101600">
              <a:lnSpc>
                <a:spcPts val="944"/>
              </a:lnSpc>
            </a:pPr>
            <a:r>
              <a:rPr sz="800" spc="30" dirty="0">
                <a:latin typeface="Microsoft Sans Serif"/>
                <a:cs typeface="Microsoft Sans Serif"/>
              </a:rPr>
              <a:t>(c)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-30" baseline="-9259" dirty="0">
                <a:latin typeface="Microsoft Sans Serif"/>
                <a:cs typeface="Microsoft Sans Serif"/>
              </a:rPr>
              <a:t>1</a:t>
            </a:r>
            <a:r>
              <a:rPr sz="900" spc="112" baseline="-9259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→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∪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101600" marR="2943860">
              <a:lnSpc>
                <a:spcPts val="950"/>
              </a:lnSpc>
              <a:spcBef>
                <a:spcPts val="35"/>
              </a:spcBef>
            </a:pPr>
            <a:r>
              <a:rPr sz="800" spc="35" dirty="0">
                <a:latin typeface="Microsoft Sans Serif"/>
                <a:cs typeface="Microsoft Sans Serif"/>
              </a:rPr>
              <a:t>(d)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-44" baseline="-9259" dirty="0">
                <a:latin typeface="Calibri"/>
                <a:cs typeface="Calibri"/>
              </a:rPr>
              <a:t>A</a:t>
            </a:r>
            <a:r>
              <a:rPr sz="750" spc="-22" baseline="-22222" dirty="0">
                <a:latin typeface="Microsoft Sans Serif"/>
                <a:cs typeface="Microsoft Sans Serif"/>
              </a:rPr>
              <a:t>2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→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Trebuchet MS"/>
                <a:cs typeface="Trebuchet MS"/>
              </a:rPr>
              <a:t>σ</a:t>
            </a:r>
            <a:r>
              <a:rPr sz="900" spc="-7" baseline="-9259" dirty="0">
                <a:latin typeface="Calibri"/>
                <a:cs typeface="Calibri"/>
              </a:rPr>
              <a:t>C</a:t>
            </a:r>
            <a:r>
              <a:rPr sz="750" spc="-22" baseline="-22222" dirty="0">
                <a:latin typeface="Microsoft Sans Serif"/>
                <a:cs typeface="Microsoft Sans Serif"/>
              </a:rPr>
              <a:t>1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-44" baseline="-9259" dirty="0">
                <a:latin typeface="Calibri"/>
                <a:cs typeface="Calibri"/>
              </a:rPr>
              <a:t>A</a:t>
            </a:r>
            <a:r>
              <a:rPr sz="750" spc="-22" baseline="-22222" dirty="0">
                <a:latin typeface="Microsoft Sans Serif"/>
                <a:cs typeface="Microsoft Sans Serif"/>
              </a:rPr>
              <a:t>2</a:t>
            </a:r>
            <a:r>
              <a:rPr sz="750" spc="-52" baseline="-22222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55" dirty="0">
                <a:latin typeface="Microsoft Sans Serif"/>
                <a:cs typeface="Microsoft Sans Serif"/>
              </a:rPr>
              <a:t>))  </a:t>
            </a:r>
            <a:r>
              <a:rPr sz="800" spc="-10" dirty="0">
                <a:latin typeface="Microsoft Sans Serif"/>
                <a:cs typeface="Microsoft Sans Serif"/>
              </a:rPr>
              <a:t>[GATE1998]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Problems</a:t>
            </a:r>
            <a:r>
              <a:rPr spc="15" dirty="0"/>
              <a:t> </a:t>
            </a:r>
            <a:r>
              <a:rPr spc="-60" dirty="0"/>
              <a:t>on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40" dirty="0"/>
              <a:t>Algebra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944" y="1244675"/>
            <a:ext cx="4534535" cy="988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600" marR="939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Suppose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R</a:t>
            </a:r>
            <a:r>
              <a:rPr sz="900" spc="112" baseline="-9259" dirty="0">
                <a:latin typeface="Microsoft Sans Serif"/>
                <a:cs typeface="Microsoft Sans Serif"/>
              </a:rPr>
              <a:t>1</a:t>
            </a:r>
            <a:r>
              <a:rPr sz="800" spc="75" dirty="0">
                <a:latin typeface="Calibri"/>
                <a:cs typeface="Calibri"/>
              </a:rPr>
              <a:t>(A,B)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R</a:t>
            </a:r>
            <a:r>
              <a:rPr sz="900" spc="112" baseline="-9259" dirty="0">
                <a:latin typeface="Microsoft Sans Serif"/>
                <a:cs typeface="Microsoft Sans Serif"/>
              </a:rPr>
              <a:t>2</a:t>
            </a:r>
            <a:r>
              <a:rPr sz="800" spc="75" dirty="0">
                <a:latin typeface="Calibri"/>
                <a:cs typeface="Calibri"/>
              </a:rPr>
              <a:t>(C,D)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schemas.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Let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Calibri"/>
                <a:cs typeface="Calibri"/>
              </a:rPr>
              <a:t>r</a:t>
            </a:r>
            <a:r>
              <a:rPr sz="900" spc="89" baseline="-9259" dirty="0">
                <a:latin typeface="Microsoft Sans Serif"/>
                <a:cs typeface="Microsoft Sans Serif"/>
              </a:rPr>
              <a:t>1</a:t>
            </a:r>
            <a:r>
              <a:rPr sz="900" spc="254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Calibri"/>
                <a:cs typeface="Calibri"/>
              </a:rPr>
              <a:t>r</a:t>
            </a:r>
            <a:r>
              <a:rPr sz="900" spc="89" baseline="-9259" dirty="0">
                <a:latin typeface="Microsoft Sans Serif"/>
                <a:cs typeface="Microsoft Sans Serif"/>
              </a:rPr>
              <a:t>2</a:t>
            </a:r>
            <a:r>
              <a:rPr sz="900" spc="254" baseline="-9259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corresponding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 </a:t>
            </a:r>
            <a:r>
              <a:rPr sz="800" spc="-20" dirty="0">
                <a:latin typeface="Microsoft Sans Serif"/>
                <a:cs typeface="Microsoft Sans Serif"/>
              </a:rPr>
              <a:t>instances.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B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25" dirty="0">
                <a:latin typeface="Microsoft Sans Serif"/>
                <a:cs typeface="Microsoft Sans Serif"/>
              </a:rPr>
              <a:t>refers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5" dirty="0">
                <a:latin typeface="Calibri"/>
                <a:cs typeface="Calibri"/>
              </a:rPr>
              <a:t>C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10" dirty="0">
                <a:latin typeface="Calibri"/>
                <a:cs typeface="Calibri"/>
              </a:rPr>
              <a:t>R</a:t>
            </a:r>
            <a:r>
              <a:rPr sz="900" spc="15" baseline="-9259" dirty="0">
                <a:latin typeface="Microsoft Sans Serif"/>
                <a:cs typeface="Microsoft Sans Serif"/>
              </a:rPr>
              <a:t>2</a:t>
            </a:r>
            <a:r>
              <a:rPr sz="800" spc="10" dirty="0">
                <a:latin typeface="Microsoft Sans Serif"/>
                <a:cs typeface="Microsoft Sans Serif"/>
              </a:rPr>
              <a:t>.  </a:t>
            </a:r>
            <a:r>
              <a:rPr sz="800" spc="20" dirty="0">
                <a:latin typeface="Microsoft Sans Serif"/>
                <a:cs typeface="Microsoft Sans Serif"/>
              </a:rPr>
              <a:t>If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5" dirty="0">
                <a:latin typeface="Microsoft Sans Serif"/>
                <a:cs typeface="Microsoft Sans Serif"/>
              </a:rPr>
              <a:t>data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60" dirty="0">
                <a:latin typeface="Calibri"/>
                <a:cs typeface="Calibri"/>
              </a:rPr>
              <a:t>r</a:t>
            </a:r>
            <a:r>
              <a:rPr sz="900" spc="89" baseline="-9259" dirty="0">
                <a:latin typeface="Microsoft Sans Serif"/>
                <a:cs typeface="Microsoft Sans Serif"/>
              </a:rPr>
              <a:t>1 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Calibri"/>
                <a:cs typeface="Calibri"/>
              </a:rPr>
              <a:t>r</a:t>
            </a:r>
            <a:r>
              <a:rPr sz="900" spc="89" baseline="-9259" dirty="0">
                <a:latin typeface="Microsoft Sans Serif"/>
                <a:cs typeface="Microsoft Sans Serif"/>
              </a:rPr>
              <a:t>2  </a:t>
            </a:r>
            <a:r>
              <a:rPr sz="800" spc="-10" dirty="0">
                <a:latin typeface="Microsoft Sans Serif"/>
                <a:cs typeface="Microsoft Sans Serif"/>
              </a:rPr>
              <a:t>satisfy </a:t>
            </a:r>
            <a:r>
              <a:rPr sz="800" spc="-5" dirty="0">
                <a:latin typeface="Microsoft Sans Serif"/>
                <a:cs typeface="Microsoft Sans Serif"/>
              </a:rPr>
              <a:t> referential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integrity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constraints,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ALWAYS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TRUE?</a:t>
            </a:r>
            <a:endParaRPr sz="800">
              <a:latin typeface="Microsoft Sans Serif"/>
              <a:cs typeface="Microsoft Sans Serif"/>
            </a:endParaRPr>
          </a:p>
          <a:p>
            <a:pPr marL="272415" indent="-171450">
              <a:lnSpc>
                <a:spcPts val="905"/>
              </a:lnSpc>
              <a:buFont typeface="Microsoft Sans Serif"/>
              <a:buAutoNum type="alphaLcParenBoth"/>
              <a:tabLst>
                <a:tab pos="273050" algn="l"/>
              </a:tabLst>
            </a:pP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60" baseline="-9259" dirty="0">
                <a:latin typeface="Calibri"/>
                <a:cs typeface="Calibri"/>
              </a:rPr>
              <a:t>B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140" dirty="0">
                <a:latin typeface="Calibri"/>
                <a:cs typeface="Calibri"/>
              </a:rPr>
              <a:t>r</a:t>
            </a:r>
            <a:r>
              <a:rPr sz="900" spc="37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60" baseline="-9259" dirty="0">
                <a:latin typeface="Calibri"/>
                <a:cs typeface="Calibri"/>
              </a:rPr>
              <a:t>C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140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φ</a:t>
            </a:r>
            <a:endParaRPr sz="800">
              <a:latin typeface="Trebuchet MS"/>
              <a:cs typeface="Trebuchet MS"/>
            </a:endParaRPr>
          </a:p>
          <a:p>
            <a:pPr marL="276225" indent="-175260">
              <a:lnSpc>
                <a:spcPts val="944"/>
              </a:lnSpc>
              <a:buFont typeface="Microsoft Sans Serif"/>
              <a:buAutoNum type="alphaLcParenBoth"/>
              <a:tabLst>
                <a:tab pos="276860" algn="l"/>
              </a:tabLst>
            </a:pP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67" baseline="-9259" dirty="0">
                <a:latin typeface="Calibri"/>
                <a:cs typeface="Calibri"/>
              </a:rPr>
              <a:t>C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140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60" baseline="-9259" dirty="0">
                <a:latin typeface="Calibri"/>
                <a:cs typeface="Calibri"/>
              </a:rPr>
              <a:t>B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140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φ</a:t>
            </a:r>
            <a:endParaRPr sz="800">
              <a:latin typeface="Trebuchet MS"/>
              <a:cs typeface="Trebuchet MS"/>
            </a:endParaRPr>
          </a:p>
          <a:p>
            <a:pPr marL="268605" indent="-167640">
              <a:lnSpc>
                <a:spcPts val="944"/>
              </a:lnSpc>
              <a:buFont typeface="Microsoft Sans Serif"/>
              <a:buAutoNum type="alphaLcParenBoth"/>
              <a:tabLst>
                <a:tab pos="269240" algn="l"/>
              </a:tabLst>
            </a:pPr>
            <a:r>
              <a:rPr sz="800" i="1" spc="55" dirty="0">
                <a:latin typeface="Trebuchet MS"/>
                <a:cs typeface="Trebuchet MS"/>
              </a:rPr>
              <a:t>π</a:t>
            </a:r>
            <a:r>
              <a:rPr sz="900" spc="82" baseline="-9259" dirty="0">
                <a:latin typeface="Calibri"/>
                <a:cs typeface="Calibri"/>
              </a:rPr>
              <a:t>B</a:t>
            </a:r>
            <a:r>
              <a:rPr sz="800" spc="55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Calibri"/>
                <a:cs typeface="Calibri"/>
              </a:rPr>
              <a:t>r</a:t>
            </a:r>
            <a:r>
              <a:rPr sz="900" spc="82" baseline="-9259" dirty="0">
                <a:latin typeface="Microsoft Sans Serif"/>
                <a:cs typeface="Microsoft Sans Serif"/>
              </a:rPr>
              <a:t>1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i="1" spc="55" dirty="0">
                <a:latin typeface="Trebuchet MS"/>
                <a:cs typeface="Trebuchet MS"/>
              </a:rPr>
              <a:t>π</a:t>
            </a:r>
            <a:r>
              <a:rPr sz="900" spc="82" baseline="-9259" dirty="0">
                <a:latin typeface="Calibri"/>
                <a:cs typeface="Calibri"/>
              </a:rPr>
              <a:t>C</a:t>
            </a:r>
            <a:r>
              <a:rPr sz="800" spc="55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Calibri"/>
                <a:cs typeface="Calibri"/>
              </a:rPr>
              <a:t>r</a:t>
            </a:r>
            <a:r>
              <a:rPr sz="900" spc="82" baseline="-9259" dirty="0">
                <a:latin typeface="Microsoft Sans Serif"/>
                <a:cs typeface="Microsoft Sans Serif"/>
              </a:rPr>
              <a:t>2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276225" indent="-175260">
              <a:lnSpc>
                <a:spcPts val="944"/>
              </a:lnSpc>
              <a:buFont typeface="Microsoft Sans Serif"/>
              <a:buAutoNum type="alphaLcParenBoth"/>
              <a:tabLst>
                <a:tab pos="276860" algn="l"/>
              </a:tabLst>
            </a:pP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60" baseline="-9259" dirty="0">
                <a:latin typeface="Calibri"/>
                <a:cs typeface="Calibri"/>
              </a:rPr>
              <a:t>B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140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Trebuchet MS"/>
                <a:cs typeface="Trebuchet MS"/>
              </a:rPr>
              <a:t>π</a:t>
            </a:r>
            <a:r>
              <a:rPr sz="900" spc="67" baseline="-9259" dirty="0">
                <a:latin typeface="Calibri"/>
                <a:cs typeface="Calibri"/>
              </a:rPr>
              <a:t>C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140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Lucida Sans Unicode"/>
                <a:cs typeface="Lucida Sans Unicode"/>
              </a:rPr>
              <a:t>/</a:t>
            </a:r>
            <a:r>
              <a:rPr sz="800" spc="190" dirty="0">
                <a:latin typeface="Microsoft Sans Serif"/>
                <a:cs typeface="Microsoft Sans Serif"/>
              </a:rPr>
              <a:t>=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φ</a:t>
            </a:r>
            <a:endParaRPr sz="800">
              <a:latin typeface="Trebuchet MS"/>
              <a:cs typeface="Trebuchet MS"/>
            </a:endParaRPr>
          </a:p>
          <a:p>
            <a:pPr marL="101600">
              <a:lnSpc>
                <a:spcPts val="955"/>
              </a:lnSpc>
            </a:pPr>
            <a:r>
              <a:rPr sz="800" spc="-10" dirty="0">
                <a:latin typeface="Microsoft Sans Serif"/>
                <a:cs typeface="Microsoft Sans Serif"/>
              </a:rPr>
              <a:t>[GATE2012]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008" y="792"/>
            <a:ext cx="1142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Query</a:t>
            </a:r>
            <a:r>
              <a:rPr sz="600" spc="4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Languages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Introduction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45" dirty="0"/>
              <a:t>Query</a:t>
            </a:r>
            <a:r>
              <a:rPr spc="25" dirty="0"/>
              <a:t> </a:t>
            </a:r>
            <a:r>
              <a:rPr spc="-60" dirty="0"/>
              <a:t>Languages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764" y="830439"/>
            <a:ext cx="787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Tahoma"/>
                <a:cs typeface="Tahoma"/>
              </a:rPr>
              <a:t>Database</a:t>
            </a:r>
            <a:r>
              <a:rPr sz="800" b="1" spc="15" dirty="0">
                <a:latin typeface="Tahoma"/>
                <a:cs typeface="Tahoma"/>
              </a:rPr>
              <a:t> </a:t>
            </a:r>
            <a:r>
              <a:rPr sz="800" b="1" spc="-30" dirty="0">
                <a:latin typeface="Tahoma"/>
                <a:cs typeface="Tahoma"/>
              </a:rPr>
              <a:t>Model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5342" y="830439"/>
            <a:ext cx="6324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Tahoma"/>
                <a:cs typeface="Tahoma"/>
              </a:rPr>
              <a:t>Query</a:t>
            </a:r>
            <a:r>
              <a:rPr sz="800" b="1" spc="10" dirty="0">
                <a:latin typeface="Tahoma"/>
                <a:cs typeface="Tahoma"/>
              </a:rPr>
              <a:t> </a:t>
            </a:r>
            <a:r>
              <a:rPr sz="800" b="1" spc="-30" dirty="0">
                <a:latin typeface="Tahoma"/>
                <a:cs typeface="Tahoma"/>
              </a:rPr>
              <a:t>Model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544" y="998512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>
                <a:moveTo>
                  <a:pt x="0" y="0"/>
                </a:moveTo>
                <a:lnTo>
                  <a:pt x="41898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764" y="956970"/>
            <a:ext cx="1397635" cy="3695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Model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30" dirty="0">
                <a:latin typeface="Microsoft Sans Serif"/>
                <a:cs typeface="Microsoft Sans Serif"/>
              </a:rPr>
              <a:t>set-based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(no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duplicate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tuples)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193" y="956970"/>
            <a:ext cx="230949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4869" indent="-635">
              <a:lnSpc>
                <a:spcPct val="141100"/>
              </a:lnSpc>
              <a:spcBef>
                <a:spcPts val="100"/>
              </a:spcBef>
            </a:pP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Algebra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(Procedural)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Calculus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(Non-procedural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Declarative)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544" y="1519796"/>
            <a:ext cx="4190365" cy="0"/>
          </a:xfrm>
          <a:custGeom>
            <a:avLst/>
            <a:gdLst/>
            <a:ahLst/>
            <a:cxnLst/>
            <a:rect l="l" t="t" r="r" b="b"/>
            <a:pathLst>
              <a:path w="4190365">
                <a:moveTo>
                  <a:pt x="0" y="0"/>
                </a:moveTo>
                <a:lnTo>
                  <a:pt x="41898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844" y="1719947"/>
            <a:ext cx="4265930" cy="115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latin typeface="Microsoft Sans Serif"/>
                <a:cs typeface="Microsoft Sans Serif"/>
              </a:rPr>
              <a:t>These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models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45" dirty="0">
                <a:latin typeface="Tahoma"/>
                <a:cs typeface="Tahoma"/>
              </a:rPr>
              <a:t>abstract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b="1" spc="-45" dirty="0">
                <a:latin typeface="Tahoma"/>
                <a:cs typeface="Tahoma"/>
              </a:rPr>
              <a:t>theoretical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Algebra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Calculus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(with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safe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queries)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equivalent.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practice,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implemented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RDBMS,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query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implemented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SQL.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12700" marR="35560">
              <a:lnSpc>
                <a:spcPts val="950"/>
              </a:lnSpc>
            </a:pPr>
            <a:r>
              <a:rPr sz="800" spc="30" dirty="0">
                <a:latin typeface="Microsoft Sans Serif"/>
                <a:cs typeface="Microsoft Sans Serif"/>
              </a:rPr>
              <a:t>A </a:t>
            </a:r>
            <a:r>
              <a:rPr sz="800" spc="-25" dirty="0">
                <a:latin typeface="Microsoft Sans Serif"/>
                <a:cs typeface="Microsoft Sans Serif"/>
              </a:rPr>
              <a:t>language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 </a:t>
            </a:r>
            <a:r>
              <a:rPr sz="800" b="1" spc="-50" dirty="0">
                <a:latin typeface="Tahoma"/>
                <a:cs typeface="Tahoma"/>
              </a:rPr>
              <a:t>relationally</a:t>
            </a:r>
            <a:r>
              <a:rPr sz="800" b="1" spc="-45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complete</a:t>
            </a:r>
            <a:r>
              <a:rPr sz="800" b="1" spc="-50" dirty="0">
                <a:latin typeface="Tahoma"/>
                <a:cs typeface="Tahoma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if </a:t>
            </a:r>
            <a:r>
              <a:rPr sz="800" spc="50" dirty="0">
                <a:latin typeface="Microsoft Sans Serif"/>
                <a:cs typeface="Microsoft Sans Serif"/>
              </a:rPr>
              <a:t>it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capacity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45" dirty="0">
                <a:latin typeface="Microsoft Sans Serif"/>
                <a:cs typeface="Microsoft Sans Serif"/>
              </a:rPr>
              <a:t>express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every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query </a:t>
            </a:r>
            <a:r>
              <a:rPr sz="800" spc="-35" dirty="0">
                <a:latin typeface="Microsoft Sans Serif"/>
                <a:cs typeface="Microsoft Sans Serif"/>
              </a:rPr>
              <a:t>expressible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through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algebra.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SQL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relationally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complete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Problems</a:t>
            </a:r>
            <a:r>
              <a:rPr spc="15" dirty="0"/>
              <a:t> </a:t>
            </a:r>
            <a:r>
              <a:rPr spc="-60" dirty="0"/>
              <a:t>on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40" dirty="0"/>
              <a:t>Algebra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485073"/>
            <a:ext cx="4328795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Give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algebra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using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minimum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operators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Lucida Sans Unicode"/>
                <a:cs typeface="Lucida Sans Unicode"/>
              </a:rPr>
              <a:t>{∪</a:t>
            </a:r>
            <a:r>
              <a:rPr sz="800" spc="170" dirty="0">
                <a:latin typeface="Lucida Sans Unicode"/>
                <a:cs typeface="Lucida Sans Unicode"/>
              </a:rPr>
              <a:t> </a:t>
            </a:r>
            <a:r>
              <a:rPr sz="800" spc="220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12700" marR="2780665">
              <a:lnSpc>
                <a:spcPts val="950"/>
              </a:lnSpc>
              <a:spcBef>
                <a:spcPts val="35"/>
              </a:spcBef>
            </a:pPr>
            <a:r>
              <a:rPr sz="800" spc="175" dirty="0">
                <a:latin typeface="Calibri"/>
                <a:cs typeface="Calibri"/>
              </a:rPr>
              <a:t>-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160" dirty="0">
                <a:latin typeface="Lucida Sans Unicode"/>
                <a:cs typeface="Lucida Sans Unicode"/>
              </a:rPr>
              <a:t>}</a:t>
            </a:r>
            <a:r>
              <a:rPr sz="800" spc="2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equivalent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∩</a:t>
            </a:r>
            <a:r>
              <a:rPr sz="800" spc="-1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S</a:t>
            </a:r>
            <a:r>
              <a:rPr sz="800" spc="30" dirty="0">
                <a:latin typeface="Microsoft Sans Serif"/>
                <a:cs typeface="Microsoft Sans Serif"/>
              </a:rPr>
              <a:t>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[GATE1994]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Problems</a:t>
            </a:r>
            <a:r>
              <a:rPr spc="15" dirty="0"/>
              <a:t> </a:t>
            </a:r>
            <a:r>
              <a:rPr spc="-60" dirty="0"/>
              <a:t>on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40" dirty="0"/>
              <a:t>Algebra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92757"/>
            <a:ext cx="4356735" cy="868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Consider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Calibri"/>
                <a:cs typeface="Calibri"/>
              </a:rPr>
              <a:t>S</a:t>
            </a:r>
            <a:r>
              <a:rPr sz="800" spc="30" dirty="0">
                <a:latin typeface="Microsoft Sans Serif"/>
                <a:cs typeface="Microsoft Sans Serif"/>
              </a:rPr>
              <a:t>.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20" dirty="0">
                <a:latin typeface="Calibri"/>
                <a:cs typeface="Calibri"/>
              </a:rPr>
              <a:t>m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n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tuples,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maximum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minimum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sizes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respectively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are: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905"/>
              </a:lnSpc>
              <a:buFont typeface="Microsoft Sans Serif"/>
              <a:buAutoNum type="alphaLcParenBoth"/>
              <a:tabLst>
                <a:tab pos="184150" algn="l"/>
              </a:tabLst>
            </a:pPr>
            <a:r>
              <a:rPr sz="800" spc="-65" dirty="0">
                <a:latin typeface="Calibri"/>
                <a:cs typeface="Calibri"/>
              </a:rPr>
              <a:t>m+n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Font typeface="Microsoft Sans Serif"/>
              <a:buAutoNum type="alphaLcParenBoth"/>
              <a:tabLst>
                <a:tab pos="187960" algn="l"/>
              </a:tabLst>
            </a:pPr>
            <a:r>
              <a:rPr sz="800" spc="-110" dirty="0">
                <a:latin typeface="Calibri"/>
                <a:cs typeface="Calibri"/>
              </a:rPr>
              <a:t>mn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Font typeface="Microsoft Sans Serif"/>
              <a:buAutoNum type="alphaLcParenBoth"/>
              <a:tabLst>
                <a:tab pos="180340" algn="l"/>
              </a:tabLst>
            </a:pPr>
            <a:r>
              <a:rPr sz="800" spc="-65" dirty="0">
                <a:latin typeface="Calibri"/>
                <a:cs typeface="Calibri"/>
              </a:rPr>
              <a:t>m+n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|m-n|</a:t>
            </a:r>
            <a:endParaRPr sz="800">
              <a:latin typeface="Calibri"/>
              <a:cs typeface="Calibri"/>
            </a:endParaRPr>
          </a:p>
          <a:p>
            <a:pPr marL="187325" indent="-175260">
              <a:lnSpc>
                <a:spcPts val="944"/>
              </a:lnSpc>
              <a:buFont typeface="Microsoft Sans Serif"/>
              <a:buAutoNum type="alphaLcParenBoth"/>
              <a:tabLst>
                <a:tab pos="187960" algn="l"/>
              </a:tabLst>
            </a:pPr>
            <a:r>
              <a:rPr sz="800" spc="-110" dirty="0">
                <a:latin typeface="Calibri"/>
                <a:cs typeface="Calibri"/>
              </a:rPr>
              <a:t>mn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65" dirty="0">
                <a:latin typeface="Calibri"/>
                <a:cs typeface="Calibri"/>
              </a:rPr>
              <a:t>m+n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latin typeface="Microsoft Sans Serif"/>
                <a:cs typeface="Microsoft Sans Serif"/>
              </a:rPr>
              <a:t>[GATE1999]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744" y="0"/>
            <a:ext cx="3505835" cy="14179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75895" algn="ctr">
              <a:lnSpc>
                <a:spcPct val="100000"/>
              </a:lnSpc>
              <a:spcBef>
                <a:spcPts val="420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  <a:p>
            <a:pPr marL="50800" marR="43180">
              <a:lnSpc>
                <a:spcPct val="104700"/>
              </a:lnSpc>
              <a:spcBef>
                <a:spcPts val="375"/>
              </a:spcBef>
            </a:pPr>
            <a:r>
              <a:rPr sz="800" spc="5" dirty="0">
                <a:latin typeface="Microsoft Sans Serif"/>
                <a:cs typeface="Microsoft Sans Serif"/>
              </a:rPr>
              <a:t>Q. </a:t>
            </a:r>
            <a:r>
              <a:rPr sz="800" spc="-30" dirty="0">
                <a:latin typeface="Microsoft Sans Serif"/>
                <a:cs typeface="Microsoft Sans Serif"/>
              </a:rPr>
              <a:t>Consider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5" dirty="0">
                <a:latin typeface="Microsoft Sans Serif"/>
                <a:cs typeface="Microsoft Sans Serif"/>
              </a:rPr>
              <a:t>following </a:t>
            </a:r>
            <a:r>
              <a:rPr sz="800" dirty="0">
                <a:latin typeface="Microsoft Sans Serif"/>
                <a:cs typeface="Microsoft Sans Serif"/>
              </a:rPr>
              <a:t>relation </a:t>
            </a:r>
            <a:r>
              <a:rPr sz="800" spc="105" dirty="0">
                <a:latin typeface="Calibri"/>
                <a:cs typeface="Calibri"/>
              </a:rPr>
              <a:t>P(X,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125" dirty="0">
                <a:latin typeface="Calibri"/>
                <a:cs typeface="Calibri"/>
              </a:rPr>
              <a:t>Y, </a:t>
            </a:r>
            <a:r>
              <a:rPr sz="800" spc="80" dirty="0">
                <a:latin typeface="Calibri"/>
                <a:cs typeface="Calibri"/>
              </a:rPr>
              <a:t>Z)</a:t>
            </a:r>
            <a:r>
              <a:rPr sz="800" spc="80" dirty="0">
                <a:latin typeface="Microsoft Sans Serif"/>
                <a:cs typeface="Microsoft Sans Serif"/>
              </a:rPr>
              <a:t>, </a:t>
            </a:r>
            <a:r>
              <a:rPr sz="800" spc="70" dirty="0">
                <a:latin typeface="Calibri"/>
                <a:cs typeface="Calibri"/>
              </a:rPr>
              <a:t>Q(X,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125" dirty="0">
                <a:latin typeface="Calibri"/>
                <a:cs typeface="Calibri"/>
              </a:rPr>
              <a:t>Y, </a:t>
            </a:r>
            <a:r>
              <a:rPr sz="800" spc="105" dirty="0">
                <a:latin typeface="Calibri"/>
                <a:cs typeface="Calibri"/>
              </a:rPr>
              <a:t>T)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Calibri"/>
                <a:cs typeface="Calibri"/>
              </a:rPr>
              <a:t>R(Y,  </a:t>
            </a:r>
            <a:r>
              <a:rPr sz="800" spc="50" dirty="0">
                <a:latin typeface="Calibri"/>
                <a:cs typeface="Calibri"/>
              </a:rPr>
              <a:t>V)</a:t>
            </a:r>
            <a:r>
              <a:rPr sz="800" spc="50" dirty="0">
                <a:latin typeface="Microsoft Sans Serif"/>
                <a:cs typeface="Microsoft Sans Serif"/>
              </a:rPr>
              <a:t>: 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How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returned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algebra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query?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spc="105" dirty="0">
                <a:latin typeface="Calibri"/>
                <a:cs typeface="Calibri"/>
              </a:rPr>
              <a:t>x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i="1" spc="67" baseline="6944" dirty="0">
                <a:latin typeface="Trebuchet MS"/>
                <a:cs typeface="Trebuchet MS"/>
              </a:rPr>
              <a:t>σ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600" spc="5" dirty="0">
                <a:latin typeface="Calibri"/>
                <a:cs typeface="Calibri"/>
              </a:rPr>
              <a:t>P</a:t>
            </a:r>
            <a:r>
              <a:rPr sz="600" i="1" spc="5" dirty="0">
                <a:latin typeface="Verdana"/>
                <a:cs typeface="Verdana"/>
              </a:rPr>
              <a:t>.</a:t>
            </a:r>
            <a:r>
              <a:rPr sz="600" spc="25" dirty="0">
                <a:latin typeface="Calibri"/>
                <a:cs typeface="Calibri"/>
              </a:rPr>
              <a:t>Y</a:t>
            </a:r>
            <a:r>
              <a:rPr sz="600" spc="140" dirty="0">
                <a:latin typeface="Microsoft Sans Serif"/>
                <a:cs typeface="Microsoft Sans Serif"/>
              </a:rPr>
              <a:t>=</a:t>
            </a:r>
            <a:r>
              <a:rPr sz="600" spc="-10" dirty="0">
                <a:latin typeface="Calibri"/>
                <a:cs typeface="Calibri"/>
              </a:rPr>
              <a:t>R</a:t>
            </a:r>
            <a:r>
              <a:rPr sz="600" i="1" spc="5" dirty="0">
                <a:latin typeface="Verdana"/>
                <a:cs typeface="Verdana"/>
              </a:rPr>
              <a:t>.</a:t>
            </a:r>
            <a:r>
              <a:rPr sz="600" spc="25" dirty="0">
                <a:latin typeface="Calibri"/>
                <a:cs typeface="Calibri"/>
              </a:rPr>
              <a:t>Y</a:t>
            </a:r>
            <a:r>
              <a:rPr sz="600" i="1" spc="195" dirty="0">
                <a:latin typeface="Palatino Linotype"/>
                <a:cs typeface="Palatino Linotype"/>
              </a:rPr>
              <a:t>∧</a:t>
            </a:r>
            <a:r>
              <a:rPr sz="600" spc="-10" dirty="0">
                <a:latin typeface="Calibri"/>
                <a:cs typeface="Calibri"/>
              </a:rPr>
              <a:t>R</a:t>
            </a:r>
            <a:r>
              <a:rPr sz="600" i="1" spc="5" dirty="0">
                <a:latin typeface="Verdana"/>
                <a:cs typeface="Verdana"/>
              </a:rPr>
              <a:t>.</a:t>
            </a:r>
            <a:r>
              <a:rPr sz="600" spc="-25" dirty="0">
                <a:latin typeface="Calibri"/>
                <a:cs typeface="Calibri"/>
              </a:rPr>
              <a:t>V</a:t>
            </a:r>
            <a:r>
              <a:rPr sz="600" spc="140" dirty="0">
                <a:latin typeface="Microsoft Sans Serif"/>
                <a:cs typeface="Microsoft Sans Serif"/>
              </a:rPr>
              <a:t>=</a:t>
            </a:r>
            <a:r>
              <a:rPr sz="600" spc="25" dirty="0">
                <a:latin typeface="Calibri"/>
                <a:cs typeface="Calibri"/>
              </a:rPr>
              <a:t>V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spc="7" baseline="6944" dirty="0">
                <a:latin typeface="Calibri"/>
                <a:cs typeface="Calibri"/>
              </a:rPr>
              <a:t>P </a:t>
            </a:r>
            <a:r>
              <a:rPr sz="1200" spc="30" baseline="6944" dirty="0">
                <a:latin typeface="Lucida Sans Unicode"/>
                <a:cs typeface="Lucida Sans Unicode"/>
              </a:rPr>
              <a:t>×</a:t>
            </a:r>
            <a:r>
              <a:rPr sz="1200" spc="-97" baseline="6944" dirty="0">
                <a:latin typeface="Lucida Sans Unicode"/>
                <a:cs typeface="Lucida Sans Unicode"/>
              </a:rPr>
              <a:t> </a:t>
            </a:r>
            <a:r>
              <a:rPr sz="1200" spc="-22" baseline="6944" dirty="0">
                <a:latin typeface="Calibri"/>
                <a:cs typeface="Calibri"/>
              </a:rPr>
              <a:t>R</a:t>
            </a:r>
            <a:r>
              <a:rPr sz="1200" spc="89" baseline="6944" dirty="0">
                <a:latin typeface="Microsoft Sans Serif"/>
                <a:cs typeface="Microsoft Sans Serif"/>
              </a:rPr>
              <a:t>)))</a:t>
            </a:r>
            <a:r>
              <a:rPr sz="1200" spc="30" baseline="6944" dirty="0">
                <a:latin typeface="Lucida Sans Unicode"/>
                <a:cs typeface="Lucida Sans Unicode"/>
              </a:rPr>
              <a:t>−</a:t>
            </a:r>
            <a:r>
              <a:rPr sz="1200" i="1" baseline="6944" dirty="0">
                <a:latin typeface="Trebuchet MS"/>
                <a:cs typeface="Trebuchet MS"/>
              </a:rPr>
              <a:t>π</a:t>
            </a:r>
            <a:r>
              <a:rPr sz="600" spc="105" dirty="0">
                <a:latin typeface="Calibri"/>
                <a:cs typeface="Calibri"/>
              </a:rPr>
              <a:t>x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i="1" spc="67" baseline="6944" dirty="0">
                <a:latin typeface="Trebuchet MS"/>
                <a:cs typeface="Trebuchet MS"/>
              </a:rPr>
              <a:t>σ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600" spc="-90" dirty="0">
                <a:latin typeface="Calibri"/>
                <a:cs typeface="Calibri"/>
              </a:rPr>
              <a:t>Q</a:t>
            </a:r>
            <a:r>
              <a:rPr sz="600" i="1" spc="5" dirty="0">
                <a:latin typeface="Verdana"/>
                <a:cs typeface="Verdana"/>
              </a:rPr>
              <a:t>.</a:t>
            </a:r>
            <a:r>
              <a:rPr sz="600" spc="25" dirty="0">
                <a:latin typeface="Calibri"/>
                <a:cs typeface="Calibri"/>
              </a:rPr>
              <a:t>Y</a:t>
            </a:r>
            <a:r>
              <a:rPr sz="600" spc="140" dirty="0">
                <a:latin typeface="Microsoft Sans Serif"/>
                <a:cs typeface="Microsoft Sans Serif"/>
              </a:rPr>
              <a:t>=</a:t>
            </a:r>
            <a:r>
              <a:rPr sz="600" spc="-10" dirty="0">
                <a:latin typeface="Calibri"/>
                <a:cs typeface="Calibri"/>
              </a:rPr>
              <a:t>R</a:t>
            </a:r>
            <a:r>
              <a:rPr sz="600" i="1" spc="5" dirty="0">
                <a:latin typeface="Verdana"/>
                <a:cs typeface="Verdana"/>
              </a:rPr>
              <a:t>.</a:t>
            </a:r>
            <a:r>
              <a:rPr sz="600" spc="25" dirty="0">
                <a:latin typeface="Calibri"/>
                <a:cs typeface="Calibri"/>
              </a:rPr>
              <a:t>Y</a:t>
            </a:r>
            <a:r>
              <a:rPr sz="600" i="1" spc="195" dirty="0">
                <a:latin typeface="Palatino Linotype"/>
                <a:cs typeface="Palatino Linotype"/>
              </a:rPr>
              <a:t>∧</a:t>
            </a:r>
            <a:r>
              <a:rPr sz="600" spc="-90" dirty="0">
                <a:latin typeface="Calibri"/>
                <a:cs typeface="Calibri"/>
              </a:rPr>
              <a:t>Q</a:t>
            </a:r>
            <a:r>
              <a:rPr sz="600" i="1" spc="5" dirty="0">
                <a:latin typeface="Verdana"/>
                <a:cs typeface="Verdana"/>
              </a:rPr>
              <a:t>.</a:t>
            </a:r>
            <a:r>
              <a:rPr sz="600" spc="25" dirty="0">
                <a:latin typeface="Calibri"/>
                <a:cs typeface="Calibri"/>
              </a:rPr>
              <a:t>T</a:t>
            </a:r>
            <a:r>
              <a:rPr sz="600" i="1" spc="80" dirty="0">
                <a:latin typeface="Verdana"/>
                <a:cs typeface="Verdana"/>
              </a:rPr>
              <a:t>&gt;</a:t>
            </a:r>
            <a:r>
              <a:rPr sz="600" spc="30" dirty="0">
                <a:latin typeface="Microsoft Sans Serif"/>
                <a:cs typeface="Microsoft Sans Serif"/>
              </a:rPr>
              <a:t>2</a:t>
            </a:r>
            <a:r>
              <a:rPr sz="1200" spc="89" baseline="6944" dirty="0">
                <a:latin typeface="Microsoft Sans Serif"/>
                <a:cs typeface="Microsoft Sans Serif"/>
              </a:rPr>
              <a:t>(</a:t>
            </a:r>
            <a:r>
              <a:rPr sz="1200" spc="-179" baseline="6944" dirty="0">
                <a:latin typeface="Calibri"/>
                <a:cs typeface="Calibri"/>
              </a:rPr>
              <a:t>Q</a:t>
            </a:r>
            <a:r>
              <a:rPr sz="1200" spc="7" baseline="6944" dirty="0">
                <a:latin typeface="Calibri"/>
                <a:cs typeface="Calibri"/>
              </a:rPr>
              <a:t> </a:t>
            </a:r>
            <a:r>
              <a:rPr sz="1200" spc="30" baseline="6944" dirty="0">
                <a:latin typeface="Lucida Sans Unicode"/>
                <a:cs typeface="Lucida Sans Unicode"/>
              </a:rPr>
              <a:t>×</a:t>
            </a:r>
            <a:r>
              <a:rPr sz="1200" spc="-97" baseline="6944" dirty="0">
                <a:latin typeface="Lucida Sans Unicode"/>
                <a:cs typeface="Lucida Sans Unicode"/>
              </a:rPr>
              <a:t> </a:t>
            </a:r>
            <a:r>
              <a:rPr sz="1200" spc="-22" baseline="6944" dirty="0">
                <a:latin typeface="Calibri"/>
                <a:cs typeface="Calibri"/>
              </a:rPr>
              <a:t>R</a:t>
            </a:r>
            <a:r>
              <a:rPr sz="1200" spc="89" baseline="6944" dirty="0">
                <a:latin typeface="Microsoft Sans Serif"/>
                <a:cs typeface="Microsoft Sans Serif"/>
              </a:rPr>
              <a:t>)))</a:t>
            </a:r>
            <a:endParaRPr sz="1200" baseline="6944">
              <a:latin typeface="Microsoft Sans Serif"/>
              <a:cs typeface="Microsoft Sans Serif"/>
            </a:endParaRPr>
          </a:p>
          <a:p>
            <a:pPr marL="221615" indent="-171450">
              <a:lnSpc>
                <a:spcPts val="955"/>
              </a:lnSpc>
              <a:spcBef>
                <a:spcPts val="835"/>
              </a:spcBef>
              <a:buAutoNum type="alphaLcParenBoth"/>
              <a:tabLst>
                <a:tab pos="22225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  <a:p>
            <a:pPr marL="225425" indent="-175260">
              <a:lnSpc>
                <a:spcPts val="944"/>
              </a:lnSpc>
              <a:buAutoNum type="alphaLcParenBoth"/>
              <a:tabLst>
                <a:tab pos="2260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  <a:p>
            <a:pPr marL="217804" indent="-167640">
              <a:lnSpc>
                <a:spcPts val="944"/>
              </a:lnSpc>
              <a:buAutoNum type="alphaLcParenBoth"/>
              <a:tabLst>
                <a:tab pos="21844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  <a:p>
            <a:pPr marL="50800" marR="2716530">
              <a:lnSpc>
                <a:spcPts val="950"/>
              </a:lnSpc>
              <a:spcBef>
                <a:spcPts val="35"/>
              </a:spcBef>
              <a:buAutoNum type="alphaLcParenBoth"/>
              <a:tabLst>
                <a:tab pos="2260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4 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[GATE2019]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Ans: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Option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(b)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8135" y="665295"/>
            <a:ext cx="2042805" cy="77460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3728" y="792"/>
            <a:ext cx="665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Calculus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Types</a:t>
            </a:r>
            <a:r>
              <a:rPr spc="20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35" dirty="0"/>
              <a:t>Calculus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44865"/>
            <a:ext cx="4263390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>
              <a:lnSpc>
                <a:spcPts val="955"/>
              </a:lnSpc>
              <a:spcBef>
                <a:spcPts val="95"/>
              </a:spcBef>
              <a:buAutoNum type="alphaLcParenBoth"/>
              <a:tabLst>
                <a:tab pos="18415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Tuple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Calculus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(TRC)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55"/>
              </a:lnSpc>
              <a:buAutoNum type="alphaLcParenBoth"/>
              <a:tabLst>
                <a:tab pos="187960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Domain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Calculus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(DRC)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560"/>
              </a:spcBef>
            </a:pPr>
            <a:r>
              <a:rPr sz="800" spc="5" dirty="0">
                <a:latin typeface="Microsoft Sans Serif"/>
                <a:cs typeface="Microsoft Sans Serif"/>
              </a:rPr>
              <a:t>TRC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DRC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5" dirty="0">
                <a:latin typeface="Tahoma"/>
                <a:cs typeface="Tahoma"/>
              </a:rPr>
              <a:t>equivalent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power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safe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queries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concerned),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query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expressed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through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TRC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parallel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DRC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serve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purpose.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800" spc="5" dirty="0">
                <a:latin typeface="Microsoft Sans Serif"/>
                <a:cs typeface="Microsoft Sans Serif"/>
              </a:rPr>
              <a:t>TRC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DRC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also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equivalent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power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algebra.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075" y="792"/>
            <a:ext cx="879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Tuple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Calculus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Tuple</a:t>
            </a:r>
            <a:r>
              <a:rPr spc="15" dirty="0"/>
              <a:t> </a:t>
            </a:r>
            <a:r>
              <a:rPr spc="-30" dirty="0"/>
              <a:t>Relational</a:t>
            </a:r>
            <a:r>
              <a:rPr spc="15" dirty="0"/>
              <a:t> </a:t>
            </a:r>
            <a:r>
              <a:rPr spc="-35" dirty="0"/>
              <a:t>Calculus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213" y="1399248"/>
          <a:ext cx="764540" cy="138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Tahoma"/>
                <a:cs typeface="Tahoma"/>
              </a:rPr>
              <a:t>Syntax:</a:t>
            </a:r>
            <a:r>
              <a:rPr b="1" spc="135" dirty="0">
                <a:latin typeface="Tahoma"/>
                <a:cs typeface="Tahoma"/>
              </a:rPr>
              <a:t> </a:t>
            </a:r>
            <a:r>
              <a:rPr spc="120" dirty="0">
                <a:latin typeface="Lucida Sans Unicode"/>
                <a:cs typeface="Lucida Sans Unicode"/>
              </a:rPr>
              <a:t>{</a:t>
            </a:r>
            <a:r>
              <a:rPr spc="120" dirty="0">
                <a:latin typeface="Calibri"/>
                <a:cs typeface="Calibri"/>
              </a:rPr>
              <a:t>t.attributes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65" dirty="0">
                <a:latin typeface="Lucida Sans Unicode"/>
                <a:cs typeface="Lucida Sans Unicode"/>
              </a:rPr>
              <a:t>|</a:t>
            </a:r>
            <a:r>
              <a:rPr spc="25" dirty="0">
                <a:latin typeface="Lucida Sans Unicode"/>
                <a:cs typeface="Lucida Sans Unicode"/>
              </a:rPr>
              <a:t> </a:t>
            </a:r>
            <a:r>
              <a:rPr spc="-25" dirty="0"/>
              <a:t>range</a:t>
            </a:r>
            <a:r>
              <a:rPr spc="70" dirty="0"/>
              <a:t> </a:t>
            </a:r>
            <a:r>
              <a:rPr dirty="0"/>
              <a:t>relation</a:t>
            </a:r>
            <a:r>
              <a:rPr spc="65" dirty="0"/>
              <a:t> </a:t>
            </a:r>
            <a:r>
              <a:rPr spc="5" dirty="0"/>
              <a:t>of</a:t>
            </a:r>
            <a:r>
              <a:rPr spc="125" dirty="0"/>
              <a:t> </a:t>
            </a:r>
            <a:r>
              <a:rPr spc="155" dirty="0">
                <a:latin typeface="Calibri"/>
                <a:cs typeface="Calibri"/>
              </a:rPr>
              <a:t>t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25" dirty="0"/>
              <a:t>AND</a:t>
            </a:r>
            <a:r>
              <a:rPr spc="60" dirty="0"/>
              <a:t> </a:t>
            </a:r>
            <a:r>
              <a:rPr spc="25" dirty="0"/>
              <a:t>conditions(</a:t>
            </a:r>
            <a:r>
              <a:rPr spc="25" dirty="0">
                <a:latin typeface="Calibri"/>
                <a:cs typeface="Calibri"/>
              </a:rPr>
              <a:t>t</a:t>
            </a:r>
            <a:r>
              <a:rPr spc="25" dirty="0"/>
              <a:t>)</a:t>
            </a:r>
            <a:r>
              <a:rPr spc="25" dirty="0">
                <a:latin typeface="Lucida Sans Unicode"/>
                <a:cs typeface="Lucida Sans Unicode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Lucida Sans Unicode"/>
              <a:cs typeface="Lucida Sans Unicode"/>
            </a:endParaRPr>
          </a:p>
          <a:p>
            <a:pPr marL="135890">
              <a:lnSpc>
                <a:spcPct val="100000"/>
              </a:lnSpc>
            </a:pPr>
            <a:r>
              <a:rPr spc="95" dirty="0">
                <a:latin typeface="Calibri"/>
                <a:cs typeface="Calibri"/>
              </a:rPr>
              <a:t>P(A,B,C)</a:t>
            </a:r>
          </a:p>
          <a:p>
            <a:pPr marL="2321560" marR="55880">
              <a:lnSpc>
                <a:spcPts val="950"/>
              </a:lnSpc>
              <a:spcBef>
                <a:spcPts val="330"/>
              </a:spcBef>
            </a:pPr>
            <a:r>
              <a:rPr spc="-5" dirty="0"/>
              <a:t>Find </a:t>
            </a:r>
            <a:r>
              <a:rPr spc="-20" dirty="0"/>
              <a:t>those </a:t>
            </a:r>
            <a:r>
              <a:rPr spc="-35" dirty="0"/>
              <a:t>values</a:t>
            </a:r>
            <a:r>
              <a:rPr spc="-30" dirty="0"/>
              <a:t> </a:t>
            </a:r>
            <a:r>
              <a:rPr spc="5" dirty="0"/>
              <a:t>of</a:t>
            </a:r>
            <a:r>
              <a:rPr spc="10" dirty="0"/>
              <a:t> 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0" dirty="0"/>
              <a:t>s</a:t>
            </a:r>
            <a:r>
              <a:rPr spc="-55" dirty="0"/>
              <a:t> </a:t>
            </a:r>
            <a:r>
              <a:rPr dirty="0"/>
              <a:t>for </a:t>
            </a:r>
            <a:r>
              <a:rPr spc="-5" dirty="0"/>
              <a:t>which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5" dirty="0"/>
              <a:t>has</a:t>
            </a:r>
            <a:r>
              <a:rPr spc="-40" dirty="0"/>
              <a:t> a </a:t>
            </a:r>
            <a:r>
              <a:rPr spc="-200" dirty="0"/>
              <a:t> </a:t>
            </a:r>
            <a:r>
              <a:rPr spc="-25" dirty="0"/>
              <a:t>value</a:t>
            </a:r>
            <a:r>
              <a:rPr spc="60" dirty="0"/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z="900" spc="44" baseline="-9259" dirty="0"/>
              <a:t>1</a:t>
            </a:r>
            <a:endParaRPr sz="900" baseline="-9259">
              <a:latin typeface="Calibri"/>
              <a:cs typeface="Calibri"/>
            </a:endParaRPr>
          </a:p>
          <a:p>
            <a:pPr marL="2321560">
              <a:lnSpc>
                <a:spcPct val="100000"/>
              </a:lnSpc>
              <a:spcBef>
                <a:spcPts val="670"/>
              </a:spcBef>
            </a:pPr>
            <a:r>
              <a:rPr spc="125" dirty="0">
                <a:latin typeface="Lucida Sans Unicode"/>
                <a:cs typeface="Lucida Sans Unicode"/>
              </a:rPr>
              <a:t>{</a:t>
            </a:r>
            <a:r>
              <a:rPr spc="125" dirty="0">
                <a:latin typeface="Calibri"/>
                <a:cs typeface="Calibri"/>
              </a:rPr>
              <a:t>t.A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65" dirty="0">
                <a:latin typeface="Lucida Sans Unicode"/>
                <a:cs typeface="Lucida Sans Unicode"/>
              </a:rPr>
              <a:t>|</a:t>
            </a:r>
            <a:r>
              <a:rPr spc="20" dirty="0">
                <a:latin typeface="Lucida Sans Unicode"/>
                <a:cs typeface="Lucida Sans Unicode"/>
              </a:rPr>
              <a:t> </a:t>
            </a:r>
            <a:r>
              <a:rPr spc="130" dirty="0">
                <a:latin typeface="Calibri"/>
                <a:cs typeface="Calibri"/>
              </a:rPr>
              <a:t>P(t)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25" dirty="0"/>
              <a:t>AND</a:t>
            </a:r>
            <a:r>
              <a:rPr spc="55" dirty="0"/>
              <a:t> </a:t>
            </a:r>
            <a:r>
              <a:rPr spc="120" dirty="0">
                <a:latin typeface="Calibri"/>
                <a:cs typeface="Calibri"/>
              </a:rPr>
              <a:t>t.C</a:t>
            </a:r>
            <a:r>
              <a:rPr spc="2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= 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90" dirty="0">
                <a:latin typeface="Calibri"/>
                <a:cs typeface="Calibri"/>
              </a:rPr>
              <a:t>c</a:t>
            </a:r>
            <a:r>
              <a:rPr sz="900" spc="135" baseline="-9259" dirty="0"/>
              <a:t>1</a:t>
            </a:r>
            <a:r>
              <a:rPr sz="800" spc="9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19845" y="1994827"/>
          <a:ext cx="26035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075" y="792"/>
            <a:ext cx="879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Tuple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Calculus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Tuple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35" dirty="0"/>
              <a:t>Calculus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453" y="1335683"/>
            <a:ext cx="987425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ts val="950"/>
              </a:lnSpc>
              <a:spcBef>
                <a:spcPts val="135"/>
              </a:spcBef>
            </a:pPr>
            <a:r>
              <a:rPr sz="800" b="1" spc="-35" dirty="0">
                <a:latin typeface="Tahoma"/>
                <a:cs typeface="Tahoma"/>
              </a:rPr>
              <a:t>Atomic</a:t>
            </a:r>
            <a:r>
              <a:rPr sz="800" b="1" spc="15" dirty="0">
                <a:latin typeface="Tahoma"/>
                <a:cs typeface="Tahoma"/>
              </a:rPr>
              <a:t> </a:t>
            </a:r>
            <a:r>
              <a:rPr sz="800" b="1" spc="-70" dirty="0">
                <a:latin typeface="Tahoma"/>
                <a:cs typeface="Tahoma"/>
              </a:rPr>
              <a:t>expressions: </a:t>
            </a:r>
            <a:r>
              <a:rPr sz="800" b="1" spc="-220" dirty="0">
                <a:latin typeface="Tahoma"/>
                <a:cs typeface="Tahoma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Range</a:t>
            </a:r>
            <a:r>
              <a:rPr sz="800" spc="3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relation: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125" dirty="0">
                <a:latin typeface="Calibri"/>
                <a:cs typeface="Calibri"/>
              </a:rPr>
              <a:t>R(t)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ts val="905"/>
              </a:lnSpc>
            </a:pPr>
            <a:r>
              <a:rPr sz="800" spc="-10" dirty="0">
                <a:latin typeface="Microsoft Sans Serif"/>
                <a:cs typeface="Microsoft Sans Serif"/>
              </a:rPr>
              <a:t>Conditions:</a:t>
            </a:r>
            <a:endParaRPr sz="800">
              <a:latin typeface="Microsoft Sans Serif"/>
              <a:cs typeface="Microsoft Sans Serif"/>
            </a:endParaRPr>
          </a:p>
          <a:p>
            <a:pPr marL="38100" marR="224154">
              <a:lnSpc>
                <a:spcPts val="950"/>
              </a:lnSpc>
              <a:spcBef>
                <a:spcPts val="35"/>
              </a:spcBef>
            </a:pPr>
            <a:r>
              <a:rPr sz="800" spc="110" dirty="0">
                <a:latin typeface="Calibri"/>
                <a:cs typeface="Calibri"/>
              </a:rPr>
              <a:t>t.A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35" dirty="0">
                <a:latin typeface="Trebuchet MS"/>
                <a:cs typeface="Trebuchet MS"/>
              </a:rPr>
              <a:t> </a:t>
            </a:r>
            <a:r>
              <a:rPr sz="800" spc="65" dirty="0">
                <a:latin typeface="Calibri"/>
                <a:cs typeface="Calibri"/>
              </a:rPr>
              <a:t>constant </a:t>
            </a:r>
            <a:r>
              <a:rPr sz="800" spc="-165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t</a:t>
            </a:r>
            <a:r>
              <a:rPr sz="900" spc="135" baseline="-9259" dirty="0">
                <a:latin typeface="Microsoft Sans Serif"/>
                <a:cs typeface="Microsoft Sans Serif"/>
              </a:rPr>
              <a:t>1</a:t>
            </a:r>
            <a:r>
              <a:rPr sz="800" spc="90" dirty="0">
                <a:latin typeface="Calibri"/>
                <a:cs typeface="Calibri"/>
              </a:rPr>
              <a:t>.A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50" dirty="0">
                <a:latin typeface="Trebuchet MS"/>
                <a:cs typeface="Trebuchet MS"/>
              </a:rPr>
              <a:t> </a:t>
            </a:r>
            <a:r>
              <a:rPr sz="800" spc="95" dirty="0">
                <a:latin typeface="Calibri"/>
                <a:cs typeface="Calibri"/>
              </a:rPr>
              <a:t>t</a:t>
            </a:r>
            <a:r>
              <a:rPr sz="900" spc="142" baseline="-9259" dirty="0">
                <a:latin typeface="Microsoft Sans Serif"/>
                <a:cs typeface="Microsoft Sans Serif"/>
              </a:rPr>
              <a:t>2</a:t>
            </a:r>
            <a:r>
              <a:rPr sz="800" spc="95" dirty="0">
                <a:latin typeface="Calibri"/>
                <a:cs typeface="Calibri"/>
              </a:rPr>
              <a:t>.B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5681" y="1270405"/>
            <a:ext cx="109664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50" dirty="0">
                <a:latin typeface="Tahoma"/>
                <a:cs typeface="Tahoma"/>
              </a:rPr>
              <a:t>Composite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70" dirty="0">
                <a:latin typeface="Tahoma"/>
                <a:cs typeface="Tahoma"/>
              </a:rPr>
              <a:t>expressions: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55"/>
              </a:lnSpc>
            </a:pPr>
            <a:r>
              <a:rPr sz="800" spc="-35" dirty="0">
                <a:latin typeface="Microsoft Sans Serif"/>
                <a:cs typeface="Microsoft Sans Serif"/>
              </a:rPr>
              <a:t>Range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relation: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0281" y="1510803"/>
            <a:ext cx="152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37" baseline="-9259" dirty="0">
                <a:latin typeface="Microsoft Sans Serif"/>
                <a:cs typeface="Microsoft Sans Serif"/>
              </a:rPr>
              <a:t>1</a:t>
            </a:r>
            <a:r>
              <a:rPr sz="800" spc="165" dirty="0">
                <a:latin typeface="Calibri"/>
                <a:cs typeface="Calibri"/>
              </a:rPr>
              <a:t>(t</a:t>
            </a:r>
            <a:r>
              <a:rPr sz="900" spc="37" baseline="-9259" dirty="0">
                <a:latin typeface="Microsoft Sans Serif"/>
                <a:cs typeface="Microsoft Sans Serif"/>
              </a:rPr>
              <a:t>1</a:t>
            </a:r>
            <a:r>
              <a:rPr sz="800" spc="180" dirty="0">
                <a:latin typeface="Calibri"/>
                <a:cs typeface="Calibri"/>
              </a:rPr>
              <a:t>)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165" dirty="0">
                <a:latin typeface="Calibri"/>
                <a:cs typeface="Calibri"/>
              </a:rPr>
              <a:t>(t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180" dirty="0">
                <a:latin typeface="Calibri"/>
                <a:cs typeface="Calibri"/>
              </a:rPr>
              <a:t>)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-114" dirty="0">
                <a:latin typeface="Lucida Sans Unicode"/>
                <a:cs typeface="Lucida Sans Unicode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900" i="1" spc="-15" baseline="-9259" dirty="0">
                <a:latin typeface="Arial"/>
                <a:cs typeface="Arial"/>
              </a:rPr>
              <a:t>n</a:t>
            </a:r>
            <a:r>
              <a:rPr sz="900" i="1" spc="-165" baseline="-9259" dirty="0">
                <a:latin typeface="Arial"/>
                <a:cs typeface="Arial"/>
              </a:rPr>
              <a:t> </a:t>
            </a:r>
            <a:r>
              <a:rPr sz="800" spc="165" dirty="0">
                <a:latin typeface="Calibri"/>
                <a:cs typeface="Calibri"/>
              </a:rPr>
              <a:t>(t</a:t>
            </a:r>
            <a:r>
              <a:rPr sz="900" i="1" spc="-15" baseline="-9259" dirty="0">
                <a:latin typeface="Arial"/>
                <a:cs typeface="Arial"/>
              </a:rPr>
              <a:t>n</a:t>
            </a:r>
            <a:r>
              <a:rPr sz="900" i="1" spc="-165" baseline="-9259" dirty="0">
                <a:latin typeface="Arial"/>
                <a:cs typeface="Arial"/>
              </a:rPr>
              <a:t> </a:t>
            </a:r>
            <a:r>
              <a:rPr sz="800" spc="180" dirty="0"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681" y="1631009"/>
            <a:ext cx="1014094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Conditions: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45" dirty="0">
                <a:latin typeface="Microsoft Sans Serif"/>
                <a:cs typeface="Microsoft Sans Serif"/>
              </a:rPr>
              <a:t>(i)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free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variables: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0281" y="1871407"/>
            <a:ext cx="1097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F</a:t>
            </a:r>
            <a:r>
              <a:rPr sz="900" spc="22" baseline="-9259" dirty="0">
                <a:latin typeface="Microsoft Sans Serif"/>
                <a:cs typeface="Microsoft Sans Serif"/>
              </a:rPr>
              <a:t>1</a:t>
            </a:r>
            <a:r>
              <a:rPr sz="900" spc="240" baseline="-9259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20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F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30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Calibri"/>
                <a:cs typeface="Calibri"/>
              </a:rPr>
              <a:t>F</a:t>
            </a:r>
            <a:r>
              <a:rPr sz="900" spc="22" baseline="-9259" dirty="0">
                <a:latin typeface="Microsoft Sans Serif"/>
                <a:cs typeface="Microsoft Sans Serif"/>
              </a:rPr>
              <a:t>1</a:t>
            </a:r>
            <a:r>
              <a:rPr sz="900" spc="240" baseline="-9259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∨</a:t>
            </a:r>
            <a:r>
              <a:rPr sz="800" spc="20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F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30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¬</a:t>
            </a:r>
            <a:r>
              <a:rPr sz="800" spc="20" dirty="0">
                <a:latin typeface="Lucida Sans Unicode"/>
                <a:cs typeface="Lucida Sans Unicode"/>
              </a:rPr>
              <a:t> </a:t>
            </a:r>
            <a:r>
              <a:rPr sz="800" spc="15" dirty="0">
                <a:latin typeface="Calibri"/>
                <a:cs typeface="Calibri"/>
              </a:rPr>
              <a:t>F</a:t>
            </a:r>
            <a:r>
              <a:rPr sz="900" spc="22" baseline="-9259" dirty="0">
                <a:latin typeface="Microsoft Sans Serif"/>
                <a:cs typeface="Microsoft Sans Serif"/>
              </a:rPr>
              <a:t>1</a:t>
            </a:r>
            <a:endParaRPr sz="900" baseline="-9259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5694" y="1991600"/>
            <a:ext cx="2760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0" dirty="0">
                <a:latin typeface="Microsoft Sans Serif"/>
                <a:cs typeface="Microsoft Sans Serif"/>
              </a:rPr>
              <a:t>(ii)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bounded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variables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using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quantifiers: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-240" dirty="0">
                <a:latin typeface="Lucida Sans Unicode"/>
                <a:cs typeface="Lucida Sans Unicode"/>
              </a:rPr>
              <a:t>∀</a:t>
            </a:r>
            <a:r>
              <a:rPr sz="800" spc="-5" dirty="0">
                <a:latin typeface="Lucida Sans Unicode"/>
                <a:cs typeface="Lucida Sans Unicode"/>
              </a:rPr>
              <a:t> </a:t>
            </a:r>
            <a:r>
              <a:rPr sz="800" spc="114" dirty="0">
                <a:latin typeface="Calibri"/>
                <a:cs typeface="Calibri"/>
              </a:rPr>
              <a:t>t(F)</a:t>
            </a:r>
            <a:r>
              <a:rPr sz="800" spc="114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∃</a:t>
            </a:r>
            <a:r>
              <a:rPr sz="800" spc="30" dirty="0">
                <a:latin typeface="Lucida Sans Unicode"/>
                <a:cs typeface="Lucida Sans Unicode"/>
              </a:rPr>
              <a:t> </a:t>
            </a:r>
            <a:r>
              <a:rPr sz="800" spc="140" dirty="0">
                <a:latin typeface="Calibri"/>
                <a:cs typeface="Calibri"/>
              </a:rPr>
              <a:t>t(F)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075" y="792"/>
            <a:ext cx="879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Tuple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Calculus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Tuple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35" dirty="0"/>
              <a:t>Calculus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67687"/>
            <a:ext cx="4148454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22225">
              <a:lnSpc>
                <a:spcPts val="950"/>
              </a:lnSpc>
              <a:spcBef>
                <a:spcPts val="135"/>
              </a:spcBef>
            </a:pPr>
            <a:r>
              <a:rPr sz="800" spc="10" dirty="0">
                <a:latin typeface="Microsoft Sans Serif"/>
                <a:cs typeface="Microsoft Sans Serif"/>
              </a:rPr>
              <a:t>List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names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addresses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work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department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named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90" dirty="0">
                <a:latin typeface="Calibri"/>
                <a:cs typeface="Calibri"/>
              </a:rPr>
              <a:t>‘CSE’</a:t>
            </a:r>
            <a:r>
              <a:rPr sz="800" spc="90" dirty="0">
                <a:latin typeface="Microsoft Sans Serif"/>
                <a:cs typeface="Microsoft Sans Serif"/>
              </a:rPr>
              <a:t>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database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schema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following: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-15" dirty="0">
                <a:latin typeface="Calibri"/>
                <a:cs typeface="Calibri"/>
              </a:rPr>
              <a:t>EMP(</a:t>
            </a:r>
            <a:r>
              <a:rPr sz="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ENAME</a:t>
            </a:r>
            <a:r>
              <a:rPr sz="800" spc="-15" dirty="0">
                <a:latin typeface="Calibri"/>
                <a:cs typeface="Calibri"/>
              </a:rPr>
              <a:t>,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EADDRESS, 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EDOB, 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ESAL,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DNO)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44"/>
              </a:lnSpc>
            </a:pPr>
            <a:r>
              <a:rPr sz="800" spc="15" dirty="0">
                <a:latin typeface="Calibri"/>
                <a:cs typeface="Calibri"/>
              </a:rPr>
              <a:t>DEPT(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DNO</a:t>
            </a:r>
            <a:r>
              <a:rPr sz="800" spc="15" dirty="0">
                <a:latin typeface="Calibri"/>
                <a:cs typeface="Calibri"/>
              </a:rPr>
              <a:t>,</a:t>
            </a:r>
            <a:r>
              <a:rPr sz="800" spc="210" dirty="0">
                <a:latin typeface="Calibri"/>
                <a:cs typeface="Calibri"/>
              </a:rPr>
              <a:t> </a:t>
            </a:r>
            <a:r>
              <a:rPr sz="800" spc="-35" dirty="0">
                <a:latin typeface="Calibri"/>
                <a:cs typeface="Calibri"/>
              </a:rPr>
              <a:t>DNAME,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DMGR)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alibri"/>
                <a:cs typeface="Calibri"/>
              </a:rPr>
              <a:t>EMP.DNO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foreign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Calibri"/>
                <a:cs typeface="Calibri"/>
              </a:rPr>
              <a:t>DEPT.DNO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40" dirty="0">
                <a:latin typeface="Lucida Sans Unicode"/>
                <a:cs typeface="Lucida Sans Unicode"/>
              </a:rPr>
              <a:t>{</a:t>
            </a:r>
            <a:r>
              <a:rPr sz="800" spc="40" dirty="0">
                <a:latin typeface="Calibri"/>
                <a:cs typeface="Calibri"/>
              </a:rPr>
              <a:t>t.ENAME,t.EADDRESS</a:t>
            </a:r>
            <a:r>
              <a:rPr sz="800" spc="245" dirty="0">
                <a:latin typeface="Calibri"/>
                <a:cs typeface="Calibri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spc="175" dirty="0">
                <a:latin typeface="Lucida Sans Unicode"/>
                <a:cs typeface="Lucida Sans Unicode"/>
              </a:rPr>
              <a:t> </a:t>
            </a:r>
            <a:r>
              <a:rPr sz="800" spc="45" dirty="0">
                <a:latin typeface="Calibri"/>
                <a:cs typeface="Calibri"/>
              </a:rPr>
              <a:t>EMP(t)</a:t>
            </a:r>
            <a:r>
              <a:rPr sz="800" spc="250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175" dirty="0">
                <a:latin typeface="Lucida Sans Unicode"/>
                <a:cs typeface="Lucida Sans Unicode"/>
              </a:rPr>
              <a:t> </a:t>
            </a:r>
            <a:r>
              <a:rPr sz="800" spc="60" dirty="0">
                <a:latin typeface="Calibri"/>
                <a:cs typeface="Calibri"/>
              </a:rPr>
              <a:t>(</a:t>
            </a:r>
            <a:r>
              <a:rPr sz="800" spc="60" dirty="0">
                <a:latin typeface="Lucida Sans Unicode"/>
                <a:cs typeface="Lucida Sans Unicode"/>
              </a:rPr>
              <a:t>∃</a:t>
            </a:r>
            <a:r>
              <a:rPr sz="800" spc="175" dirty="0">
                <a:latin typeface="Lucida Sans Unicode"/>
                <a:cs typeface="Lucida Sans Unicode"/>
              </a:rPr>
              <a:t> </a:t>
            </a:r>
            <a:r>
              <a:rPr sz="800" spc="70" dirty="0">
                <a:latin typeface="Calibri"/>
                <a:cs typeface="Calibri"/>
              </a:rPr>
              <a:t>d)(DEPT(d)</a:t>
            </a:r>
            <a:r>
              <a:rPr sz="800" spc="250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175" dirty="0">
                <a:latin typeface="Lucida Sans Unicode"/>
                <a:cs typeface="Lucida Sans Unicode"/>
              </a:rPr>
              <a:t> </a:t>
            </a:r>
            <a:r>
              <a:rPr sz="800" spc="25" dirty="0">
                <a:latin typeface="Calibri"/>
                <a:cs typeface="Calibri"/>
              </a:rPr>
              <a:t>d.DNAME=‘CSE’ 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175" dirty="0">
                <a:latin typeface="Lucida Sans Unicode"/>
                <a:cs typeface="Lucida Sans Unicode"/>
              </a:rPr>
              <a:t> </a:t>
            </a:r>
            <a:r>
              <a:rPr sz="800" spc="30" dirty="0">
                <a:latin typeface="Calibri"/>
                <a:cs typeface="Calibri"/>
              </a:rPr>
              <a:t>d.DNO=t.DNO)</a:t>
            </a:r>
            <a:r>
              <a:rPr sz="800" spc="3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561" y="792"/>
            <a:ext cx="954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Domain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Calculus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Domain</a:t>
            </a:r>
            <a:r>
              <a:rPr spc="15" dirty="0"/>
              <a:t> </a:t>
            </a:r>
            <a:r>
              <a:rPr spc="-30" dirty="0"/>
              <a:t>Relational</a:t>
            </a:r>
            <a:r>
              <a:rPr spc="15" dirty="0"/>
              <a:t> </a:t>
            </a:r>
            <a:r>
              <a:rPr spc="-35" dirty="0"/>
              <a:t>Calculus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213" y="1399248"/>
          <a:ext cx="764540" cy="138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900" spc="-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900" spc="44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Tahoma"/>
                <a:cs typeface="Tahoma"/>
              </a:rPr>
              <a:t>Syntax:</a:t>
            </a:r>
            <a:r>
              <a:rPr b="1" spc="145" dirty="0">
                <a:latin typeface="Tahoma"/>
                <a:cs typeface="Tahoma"/>
              </a:rPr>
              <a:t> </a:t>
            </a:r>
            <a:r>
              <a:rPr spc="95" dirty="0">
                <a:latin typeface="Lucida Sans Unicode"/>
                <a:cs typeface="Lucida Sans Unicode"/>
              </a:rPr>
              <a:t>{</a:t>
            </a:r>
            <a:r>
              <a:rPr spc="95" dirty="0">
                <a:latin typeface="Calibri"/>
                <a:cs typeface="Calibri"/>
              </a:rPr>
              <a:t>&lt;attributes&gt;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65" dirty="0">
                <a:latin typeface="Lucida Sans Unicode"/>
                <a:cs typeface="Lucida Sans Unicode"/>
              </a:rPr>
              <a:t>|</a:t>
            </a:r>
            <a:r>
              <a:rPr spc="25" dirty="0">
                <a:latin typeface="Lucida Sans Unicode"/>
                <a:cs typeface="Lucida Sans Unicode"/>
              </a:rPr>
              <a:t> </a:t>
            </a:r>
            <a:r>
              <a:rPr spc="-10" dirty="0"/>
              <a:t>domain</a:t>
            </a:r>
            <a:r>
              <a:rPr spc="75" dirty="0"/>
              <a:t> </a:t>
            </a:r>
            <a:r>
              <a:rPr dirty="0"/>
              <a:t>constraint</a:t>
            </a:r>
            <a:r>
              <a:rPr spc="70" dirty="0"/>
              <a:t> </a:t>
            </a:r>
            <a:r>
              <a:rPr spc="5" dirty="0"/>
              <a:t>of</a:t>
            </a:r>
            <a:r>
              <a:rPr spc="70" dirty="0"/>
              <a:t> </a:t>
            </a:r>
            <a:r>
              <a:rPr spc="5" dirty="0"/>
              <a:t>attributes</a:t>
            </a:r>
            <a:r>
              <a:rPr spc="75" dirty="0"/>
              <a:t> </a:t>
            </a:r>
            <a:r>
              <a:rPr spc="25" dirty="0"/>
              <a:t>AND</a:t>
            </a:r>
            <a:r>
              <a:rPr spc="70" dirty="0"/>
              <a:t> </a:t>
            </a:r>
            <a:r>
              <a:rPr spc="-5" dirty="0"/>
              <a:t>conditions</a:t>
            </a:r>
            <a:r>
              <a:rPr spc="65" dirty="0"/>
              <a:t> </a:t>
            </a:r>
            <a:r>
              <a:rPr spc="-15" dirty="0"/>
              <a:t>on</a:t>
            </a:r>
            <a:r>
              <a:rPr spc="70" dirty="0"/>
              <a:t> </a:t>
            </a:r>
            <a:r>
              <a:rPr spc="20" dirty="0"/>
              <a:t>attributes</a:t>
            </a:r>
            <a:r>
              <a:rPr spc="20" dirty="0">
                <a:latin typeface="Lucida Sans Unicode"/>
                <a:cs typeface="Lucida Sans Unicode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Lucida Sans Unicode"/>
              <a:cs typeface="Lucida Sans Unicode"/>
            </a:endParaRPr>
          </a:p>
          <a:p>
            <a:pPr marL="135890">
              <a:lnSpc>
                <a:spcPct val="100000"/>
              </a:lnSpc>
            </a:pPr>
            <a:r>
              <a:rPr spc="95" dirty="0">
                <a:latin typeface="Calibri"/>
                <a:cs typeface="Calibri"/>
              </a:rPr>
              <a:t>P(A,B,C)</a:t>
            </a:r>
          </a:p>
          <a:p>
            <a:pPr marL="2321560" marR="55880">
              <a:lnSpc>
                <a:spcPts val="950"/>
              </a:lnSpc>
              <a:spcBef>
                <a:spcPts val="330"/>
              </a:spcBef>
            </a:pPr>
            <a:r>
              <a:rPr spc="-5" dirty="0"/>
              <a:t>Find </a:t>
            </a:r>
            <a:r>
              <a:rPr spc="-20" dirty="0"/>
              <a:t>those </a:t>
            </a:r>
            <a:r>
              <a:rPr spc="-35" dirty="0"/>
              <a:t>values</a:t>
            </a:r>
            <a:r>
              <a:rPr spc="-30" dirty="0"/>
              <a:t> </a:t>
            </a:r>
            <a:r>
              <a:rPr spc="5" dirty="0"/>
              <a:t>of</a:t>
            </a:r>
            <a:r>
              <a:rPr spc="10" dirty="0"/>
              <a:t> 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0" dirty="0"/>
              <a:t>s</a:t>
            </a:r>
            <a:r>
              <a:rPr spc="-55" dirty="0"/>
              <a:t> </a:t>
            </a:r>
            <a:r>
              <a:rPr dirty="0"/>
              <a:t>for </a:t>
            </a:r>
            <a:r>
              <a:rPr spc="-5" dirty="0"/>
              <a:t>which 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5" dirty="0"/>
              <a:t>has</a:t>
            </a:r>
            <a:r>
              <a:rPr spc="-40" dirty="0"/>
              <a:t> a </a:t>
            </a:r>
            <a:r>
              <a:rPr spc="-200" dirty="0"/>
              <a:t> </a:t>
            </a:r>
            <a:r>
              <a:rPr spc="-25" dirty="0"/>
              <a:t>value</a:t>
            </a:r>
            <a:r>
              <a:rPr spc="60" dirty="0"/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z="900" spc="44" baseline="-9259" dirty="0"/>
              <a:t>1</a:t>
            </a:r>
            <a:endParaRPr sz="900" baseline="-9259">
              <a:latin typeface="Calibri"/>
              <a:cs typeface="Calibri"/>
            </a:endParaRPr>
          </a:p>
          <a:p>
            <a:pPr marL="2321560">
              <a:lnSpc>
                <a:spcPct val="100000"/>
              </a:lnSpc>
              <a:spcBef>
                <a:spcPts val="670"/>
              </a:spcBef>
            </a:pPr>
            <a:r>
              <a:rPr spc="60" dirty="0">
                <a:latin typeface="Lucida Sans Unicode"/>
                <a:cs typeface="Lucida Sans Unicode"/>
              </a:rPr>
              <a:t>{</a:t>
            </a:r>
            <a:r>
              <a:rPr spc="60" dirty="0">
                <a:latin typeface="Calibri"/>
                <a:cs typeface="Calibri"/>
              </a:rPr>
              <a:t>&lt;a&gt;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65" dirty="0">
                <a:latin typeface="Lucida Sans Unicode"/>
                <a:cs typeface="Lucida Sans Unicode"/>
              </a:rPr>
              <a:t>|</a:t>
            </a:r>
            <a:r>
              <a:rPr spc="20" dirty="0">
                <a:latin typeface="Lucida Sans Unicode"/>
                <a:cs typeface="Lucida Sans Unicode"/>
              </a:rPr>
              <a:t> </a:t>
            </a:r>
            <a:r>
              <a:rPr spc="-35" dirty="0">
                <a:latin typeface="Lucida Sans Unicode"/>
                <a:cs typeface="Lucida Sans Unicode"/>
              </a:rPr>
              <a:t>∃</a:t>
            </a:r>
            <a:r>
              <a:rPr spc="-35" dirty="0"/>
              <a:t>b</a:t>
            </a:r>
            <a:r>
              <a:rPr spc="65" dirty="0"/>
              <a:t> </a:t>
            </a:r>
            <a:r>
              <a:rPr spc="-45" dirty="0">
                <a:latin typeface="Lucida Sans Unicode"/>
                <a:cs typeface="Lucida Sans Unicode"/>
              </a:rPr>
              <a:t>∃</a:t>
            </a:r>
            <a:r>
              <a:rPr spc="-45" dirty="0"/>
              <a:t>c</a:t>
            </a:r>
            <a:r>
              <a:rPr spc="65" dirty="0"/>
              <a:t> </a:t>
            </a:r>
            <a:r>
              <a:rPr spc="110" dirty="0"/>
              <a:t>(</a:t>
            </a:r>
            <a:r>
              <a:rPr spc="110" dirty="0">
                <a:latin typeface="Calibri"/>
                <a:cs typeface="Calibri"/>
              </a:rPr>
              <a:t>P(a,b,c)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25" dirty="0"/>
              <a:t>AND</a:t>
            </a:r>
            <a:r>
              <a:rPr spc="60" dirty="0"/>
              <a:t> </a:t>
            </a:r>
            <a:r>
              <a:rPr spc="80" dirty="0">
                <a:latin typeface="Calibri"/>
                <a:cs typeface="Calibri"/>
              </a:rPr>
              <a:t>c</a:t>
            </a:r>
            <a:r>
              <a:rPr spc="2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= 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85" dirty="0">
                <a:latin typeface="Calibri"/>
                <a:cs typeface="Calibri"/>
              </a:rPr>
              <a:t>c</a:t>
            </a:r>
            <a:r>
              <a:rPr sz="900" spc="127" baseline="-9259" dirty="0"/>
              <a:t>1</a:t>
            </a:r>
            <a:r>
              <a:rPr sz="800" spc="85" dirty="0"/>
              <a:t>)</a:t>
            </a:r>
            <a:r>
              <a:rPr sz="800" spc="85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19845" y="1994827"/>
          <a:ext cx="26035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15" baseline="-9259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900" baseline="-9259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561" y="792"/>
            <a:ext cx="954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Domain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Calculus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Domain</a:t>
            </a:r>
            <a:r>
              <a:rPr spc="20" dirty="0"/>
              <a:t> </a:t>
            </a:r>
            <a:r>
              <a:rPr spc="-30" dirty="0"/>
              <a:t>Relational</a:t>
            </a:r>
            <a:r>
              <a:rPr spc="20" dirty="0"/>
              <a:t> </a:t>
            </a:r>
            <a:r>
              <a:rPr spc="-35" dirty="0"/>
              <a:t>Calculus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44" y="581912"/>
            <a:ext cx="4379595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955"/>
              </a:lnSpc>
              <a:spcBef>
                <a:spcPts val="95"/>
              </a:spcBef>
            </a:pPr>
            <a:r>
              <a:rPr sz="800" b="1" spc="-55" dirty="0">
                <a:latin typeface="Tahoma"/>
                <a:cs typeface="Tahoma"/>
              </a:rPr>
              <a:t>Formal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35" dirty="0">
                <a:latin typeface="Tahoma"/>
                <a:cs typeface="Tahoma"/>
              </a:rPr>
              <a:t>Definition</a:t>
            </a:r>
            <a:r>
              <a:rPr sz="800" spc="-35" dirty="0">
                <a:latin typeface="Microsoft Sans Serif"/>
                <a:cs typeface="Microsoft Sans Serif"/>
              </a:rPr>
              <a:t>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expression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calculus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form</a:t>
            </a:r>
            <a:endParaRPr sz="800">
              <a:latin typeface="Microsoft Sans Serif"/>
              <a:cs typeface="Microsoft Sans Serif"/>
            </a:endParaRPr>
          </a:p>
          <a:p>
            <a:pPr marL="63500">
              <a:lnSpc>
                <a:spcPts val="944"/>
              </a:lnSpc>
            </a:pPr>
            <a:r>
              <a:rPr sz="800" spc="160" dirty="0">
                <a:latin typeface="Lucida Sans Unicode"/>
                <a:cs typeface="Lucida Sans Unicode"/>
              </a:rPr>
              <a:t>{</a:t>
            </a:r>
            <a:r>
              <a:rPr sz="800" spc="50" dirty="0">
                <a:latin typeface="Calibri"/>
                <a:cs typeface="Calibri"/>
              </a:rPr>
              <a:t>&lt;x</a:t>
            </a:r>
            <a:r>
              <a:rPr sz="900" spc="37" baseline="-9259" dirty="0">
                <a:latin typeface="Microsoft Sans Serif"/>
                <a:cs typeface="Microsoft Sans Serif"/>
              </a:rPr>
              <a:t>1</a:t>
            </a:r>
            <a:r>
              <a:rPr sz="800" spc="150" dirty="0">
                <a:latin typeface="Calibri"/>
                <a:cs typeface="Calibri"/>
              </a:rPr>
              <a:t>,x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220" dirty="0">
                <a:latin typeface="Calibri"/>
                <a:cs typeface="Calibri"/>
              </a:rPr>
              <a:t>,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spc="150" dirty="0">
                <a:latin typeface="Calibri"/>
                <a:cs typeface="Calibri"/>
              </a:rPr>
              <a:t>,x</a:t>
            </a:r>
            <a:r>
              <a:rPr sz="900" i="1" spc="-15" baseline="-9259" dirty="0">
                <a:latin typeface="Arial"/>
                <a:cs typeface="Arial"/>
              </a:rPr>
              <a:t>n</a:t>
            </a:r>
            <a:r>
              <a:rPr sz="900" i="1" spc="-165" baseline="-9259" dirty="0">
                <a:latin typeface="Arial"/>
                <a:cs typeface="Arial"/>
              </a:rPr>
              <a:t> </a:t>
            </a:r>
            <a:r>
              <a:rPr sz="800" spc="20" dirty="0">
                <a:latin typeface="Calibri"/>
                <a:cs typeface="Calibri"/>
              </a:rPr>
              <a:t>&gt;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65" dirty="0">
                <a:latin typeface="Lucida Sans Unicode"/>
                <a:cs typeface="Lucida Sans Unicode"/>
              </a:rPr>
              <a:t>|</a:t>
            </a:r>
            <a:r>
              <a:rPr sz="800" spc="25" dirty="0">
                <a:latin typeface="Lucida Sans Unicode"/>
                <a:cs typeface="Lucida Sans Unicode"/>
              </a:rPr>
              <a:t> </a:t>
            </a:r>
            <a:r>
              <a:rPr sz="800" i="1" spc="70" dirty="0">
                <a:latin typeface="Arial"/>
                <a:cs typeface="Arial"/>
              </a:rPr>
              <a:t>P</a:t>
            </a:r>
            <a:r>
              <a:rPr sz="800" spc="125" dirty="0">
                <a:latin typeface="Calibri"/>
                <a:cs typeface="Calibri"/>
              </a:rPr>
              <a:t>(x</a:t>
            </a:r>
            <a:r>
              <a:rPr sz="900" spc="44" baseline="-9259" dirty="0">
                <a:latin typeface="Microsoft Sans Serif"/>
                <a:cs typeface="Microsoft Sans Serif"/>
              </a:rPr>
              <a:t>1</a:t>
            </a:r>
            <a:r>
              <a:rPr sz="800" spc="150" dirty="0">
                <a:latin typeface="Calibri"/>
                <a:cs typeface="Calibri"/>
              </a:rPr>
              <a:t>,x</a:t>
            </a:r>
            <a:r>
              <a:rPr sz="900" spc="44" baseline="-9259" dirty="0">
                <a:latin typeface="Microsoft Sans Serif"/>
                <a:cs typeface="Microsoft Sans Serif"/>
              </a:rPr>
              <a:t>2</a:t>
            </a:r>
            <a:r>
              <a:rPr sz="800" spc="220" dirty="0">
                <a:latin typeface="Calibri"/>
                <a:cs typeface="Calibri"/>
              </a:rPr>
              <a:t>,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spc="150" dirty="0">
                <a:latin typeface="Calibri"/>
                <a:cs typeface="Calibri"/>
              </a:rPr>
              <a:t>,x</a:t>
            </a:r>
            <a:r>
              <a:rPr sz="900" i="1" spc="-15" baseline="-9259" dirty="0">
                <a:latin typeface="Arial"/>
                <a:cs typeface="Arial"/>
              </a:rPr>
              <a:t>n</a:t>
            </a:r>
            <a:r>
              <a:rPr sz="900" i="1" spc="-165" baseline="-9259" dirty="0">
                <a:latin typeface="Arial"/>
                <a:cs typeface="Arial"/>
              </a:rPr>
              <a:t> </a:t>
            </a:r>
            <a:r>
              <a:rPr sz="800" spc="180" dirty="0">
                <a:latin typeface="Calibri"/>
                <a:cs typeface="Calibri"/>
              </a:rPr>
              <a:t>)</a:t>
            </a:r>
            <a:r>
              <a:rPr sz="800" spc="16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  <a:p>
            <a:pPr marL="63500" marR="43180">
              <a:lnSpc>
                <a:spcPts val="950"/>
              </a:lnSpc>
              <a:spcBef>
                <a:spcPts val="35"/>
              </a:spcBef>
            </a:pP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85" dirty="0">
                <a:latin typeface="Calibri"/>
                <a:cs typeface="Calibri"/>
              </a:rPr>
              <a:t>x</a:t>
            </a:r>
            <a:r>
              <a:rPr sz="900" spc="127" baseline="-9259" dirty="0">
                <a:latin typeface="Microsoft Sans Serif"/>
                <a:cs typeface="Microsoft Sans Serif"/>
              </a:rPr>
              <a:t>1</a:t>
            </a:r>
            <a:r>
              <a:rPr sz="800" spc="85" dirty="0">
                <a:latin typeface="Calibri"/>
                <a:cs typeface="Calibri"/>
              </a:rPr>
              <a:t>,x</a:t>
            </a:r>
            <a:r>
              <a:rPr sz="900" spc="127" baseline="-9259" dirty="0">
                <a:latin typeface="Microsoft Sans Serif"/>
                <a:cs typeface="Microsoft Sans Serif"/>
              </a:rPr>
              <a:t>2</a:t>
            </a:r>
            <a:r>
              <a:rPr sz="800" spc="85" dirty="0">
                <a:latin typeface="Calibri"/>
                <a:cs typeface="Calibri"/>
              </a:rPr>
              <a:t>,</a:t>
            </a:r>
            <a:r>
              <a:rPr sz="800" i="1" spc="85" dirty="0">
                <a:latin typeface="Trebuchet MS"/>
                <a:cs typeface="Trebuchet MS"/>
              </a:rPr>
              <a:t>.</a:t>
            </a:r>
            <a:r>
              <a:rPr sz="800" i="1" spc="-95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95" dirty="0">
                <a:latin typeface="Trebuchet MS"/>
                <a:cs typeface="Trebuchet MS"/>
              </a:rPr>
              <a:t> </a:t>
            </a:r>
            <a:r>
              <a:rPr sz="800" i="1" spc="55" dirty="0">
                <a:latin typeface="Trebuchet MS"/>
                <a:cs typeface="Trebuchet MS"/>
              </a:rPr>
              <a:t>.</a:t>
            </a:r>
            <a:r>
              <a:rPr sz="800" spc="55" dirty="0">
                <a:latin typeface="Calibri"/>
                <a:cs typeface="Calibri"/>
              </a:rPr>
              <a:t>,x</a:t>
            </a:r>
            <a:r>
              <a:rPr sz="900" i="1" spc="82" baseline="-9259" dirty="0">
                <a:latin typeface="Arial"/>
                <a:cs typeface="Arial"/>
              </a:rPr>
              <a:t>n</a:t>
            </a:r>
            <a:r>
              <a:rPr sz="900" i="1" spc="270" baseline="-9259" dirty="0">
                <a:latin typeface="Arial"/>
                <a:cs typeface="Arial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represent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variables,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5" dirty="0">
                <a:latin typeface="Arial"/>
                <a:cs typeface="Arial"/>
              </a:rPr>
              <a:t>P</a:t>
            </a:r>
            <a:r>
              <a:rPr sz="800" i="1" spc="135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represents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formula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composed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atoms,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5" dirty="0">
                <a:latin typeface="Microsoft Sans Serif"/>
                <a:cs typeface="Microsoft Sans Serif"/>
              </a:rPr>
              <a:t>case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calculus.</a:t>
            </a:r>
            <a:endParaRPr sz="800">
              <a:latin typeface="Microsoft Sans Serif"/>
              <a:cs typeface="Microsoft Sans Serif"/>
            </a:endParaRPr>
          </a:p>
          <a:p>
            <a:pPr marL="63500">
              <a:lnSpc>
                <a:spcPts val="915"/>
              </a:lnSpc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atom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calculus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forms: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04950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32" y="1258835"/>
            <a:ext cx="40366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latin typeface="Calibri"/>
                <a:cs typeface="Calibri"/>
              </a:rPr>
              <a:t>&lt;x</a:t>
            </a:r>
            <a:r>
              <a:rPr sz="900" spc="112" baseline="-9259" dirty="0">
                <a:latin typeface="Microsoft Sans Serif"/>
                <a:cs typeface="Microsoft Sans Serif"/>
              </a:rPr>
              <a:t>1</a:t>
            </a:r>
            <a:r>
              <a:rPr sz="800" spc="75" dirty="0">
                <a:latin typeface="Calibri"/>
                <a:cs typeface="Calibri"/>
              </a:rPr>
              <a:t>,x</a:t>
            </a:r>
            <a:r>
              <a:rPr sz="900" spc="112" baseline="-9259" dirty="0">
                <a:latin typeface="Microsoft Sans Serif"/>
                <a:cs typeface="Microsoft Sans Serif"/>
              </a:rPr>
              <a:t>2</a:t>
            </a:r>
            <a:r>
              <a:rPr sz="800" spc="75" dirty="0">
                <a:latin typeface="Calibri"/>
                <a:cs typeface="Calibri"/>
              </a:rPr>
              <a:t>,</a:t>
            </a:r>
            <a:r>
              <a:rPr sz="800" i="1" spc="75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55" dirty="0">
                <a:latin typeface="Trebuchet MS"/>
                <a:cs typeface="Trebuchet MS"/>
              </a:rPr>
              <a:t>.</a:t>
            </a:r>
            <a:r>
              <a:rPr sz="800" spc="55" dirty="0">
                <a:latin typeface="Calibri"/>
                <a:cs typeface="Calibri"/>
              </a:rPr>
              <a:t>,x</a:t>
            </a:r>
            <a:r>
              <a:rPr sz="900" i="1" spc="82" baseline="-9259" dirty="0">
                <a:latin typeface="Arial"/>
                <a:cs typeface="Arial"/>
              </a:rPr>
              <a:t>n</a:t>
            </a:r>
            <a:r>
              <a:rPr sz="900" i="1" spc="-165" baseline="-9259" dirty="0">
                <a:latin typeface="Arial"/>
                <a:cs typeface="Arial"/>
              </a:rPr>
              <a:t> </a:t>
            </a:r>
            <a:r>
              <a:rPr sz="800" spc="20" dirty="0">
                <a:latin typeface="Calibri"/>
                <a:cs typeface="Calibri"/>
              </a:rPr>
              <a:t>&gt; 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∈</a:t>
            </a:r>
            <a:r>
              <a:rPr sz="800" spc="17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i="1" spc="150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85" dirty="0">
                <a:latin typeface="Calibri"/>
                <a:cs typeface="Calibri"/>
              </a:rPr>
              <a:t>x</a:t>
            </a:r>
            <a:r>
              <a:rPr sz="900" spc="127" baseline="-9259" dirty="0">
                <a:latin typeface="Microsoft Sans Serif"/>
                <a:cs typeface="Microsoft Sans Serif"/>
              </a:rPr>
              <a:t>1</a:t>
            </a:r>
            <a:r>
              <a:rPr sz="800" spc="85" dirty="0">
                <a:latin typeface="Calibri"/>
                <a:cs typeface="Calibri"/>
              </a:rPr>
              <a:t>,x</a:t>
            </a:r>
            <a:r>
              <a:rPr sz="900" spc="127" baseline="-9259" dirty="0">
                <a:latin typeface="Microsoft Sans Serif"/>
                <a:cs typeface="Microsoft Sans Serif"/>
              </a:rPr>
              <a:t>2</a:t>
            </a:r>
            <a:r>
              <a:rPr sz="800" spc="85" dirty="0">
                <a:latin typeface="Calibri"/>
                <a:cs typeface="Calibri"/>
              </a:rPr>
              <a:t>,</a:t>
            </a:r>
            <a:r>
              <a:rPr sz="800" i="1" spc="85" dirty="0">
                <a:latin typeface="Trebuchet MS"/>
                <a:cs typeface="Trebuchet MS"/>
              </a:rPr>
              <a:t>.</a:t>
            </a:r>
            <a:r>
              <a:rPr sz="800" i="1" spc="-95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.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55" dirty="0">
                <a:latin typeface="Trebuchet MS"/>
                <a:cs typeface="Trebuchet MS"/>
              </a:rPr>
              <a:t>.</a:t>
            </a:r>
            <a:r>
              <a:rPr sz="800" spc="55" dirty="0">
                <a:latin typeface="Calibri"/>
                <a:cs typeface="Calibri"/>
              </a:rPr>
              <a:t>,x</a:t>
            </a:r>
            <a:r>
              <a:rPr sz="900" i="1" spc="82" baseline="-9259" dirty="0">
                <a:latin typeface="Arial"/>
                <a:cs typeface="Arial"/>
              </a:rPr>
              <a:t>n</a:t>
            </a:r>
            <a:r>
              <a:rPr sz="900" i="1" spc="262" baseline="-9259" dirty="0">
                <a:latin typeface="Arial"/>
                <a:cs typeface="Arial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342339"/>
            <a:ext cx="3945254" cy="7404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spc="-25" dirty="0">
                <a:latin typeface="Microsoft Sans Serif"/>
                <a:cs typeface="Microsoft Sans Serif"/>
              </a:rPr>
              <a:t>variables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constants.</a:t>
            </a:r>
            <a:endParaRPr sz="800">
              <a:latin typeface="Microsoft Sans Serif"/>
              <a:cs typeface="Microsoft Sans Serif"/>
            </a:endParaRPr>
          </a:p>
          <a:p>
            <a:pPr marL="12700" marR="6350">
              <a:lnSpc>
                <a:spcPts val="950"/>
              </a:lnSpc>
              <a:spcBef>
                <a:spcPts val="325"/>
              </a:spcBef>
            </a:pPr>
            <a:r>
              <a:rPr sz="800" spc="75" dirty="0">
                <a:latin typeface="Calibri"/>
                <a:cs typeface="Calibri"/>
              </a:rPr>
              <a:t>x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30" dirty="0">
                <a:latin typeface="Trebuchet MS"/>
                <a:cs typeface="Trebuchet MS"/>
              </a:rPr>
              <a:t> </a:t>
            </a:r>
            <a:r>
              <a:rPr sz="800" spc="35" dirty="0">
                <a:latin typeface="Calibri"/>
                <a:cs typeface="Calibri"/>
              </a:rPr>
              <a:t>y</a:t>
            </a:r>
            <a:r>
              <a:rPr sz="800" spc="35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x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Calibri"/>
                <a:cs typeface="Calibri"/>
              </a:rPr>
              <a:t>y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variables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7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comparison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operator.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15" dirty="0">
                <a:latin typeface="Arial"/>
                <a:cs typeface="Arial"/>
              </a:rPr>
              <a:t>x</a:t>
            </a:r>
            <a:r>
              <a:rPr sz="800" i="1" spc="135" dirty="0"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15" dirty="0">
                <a:latin typeface="Arial"/>
                <a:cs typeface="Arial"/>
              </a:rPr>
              <a:t>y</a:t>
            </a:r>
            <a:r>
              <a:rPr sz="800" i="1" spc="150" dirty="0">
                <a:latin typeface="Arial"/>
                <a:cs typeface="Arial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domains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compared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15" dirty="0">
                <a:latin typeface="Trebuchet MS"/>
                <a:cs typeface="Trebuchet MS"/>
              </a:rPr>
              <a:t>θ</a:t>
            </a:r>
            <a:r>
              <a:rPr sz="800" spc="-1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290"/>
              </a:spcBef>
            </a:pPr>
            <a:r>
              <a:rPr sz="800" spc="75" dirty="0">
                <a:latin typeface="Calibri"/>
                <a:cs typeface="Calibri"/>
              </a:rPr>
              <a:t>x</a:t>
            </a:r>
            <a:r>
              <a:rPr sz="800" spc="240" dirty="0">
                <a:latin typeface="Calibri"/>
                <a:cs typeface="Calibri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35" dirty="0">
                <a:latin typeface="Trebuchet MS"/>
                <a:cs typeface="Trebuchet MS"/>
              </a:rPr>
              <a:t> </a:t>
            </a:r>
            <a:r>
              <a:rPr sz="800" spc="45" dirty="0">
                <a:latin typeface="Calibri"/>
                <a:cs typeface="Calibri"/>
              </a:rPr>
              <a:t>c</a:t>
            </a:r>
            <a:r>
              <a:rPr sz="800" spc="45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x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variable,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θ</a:t>
            </a:r>
            <a:r>
              <a:rPr sz="800" i="1" spc="65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comparison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80" dirty="0">
                <a:latin typeface="Calibri"/>
                <a:cs typeface="Calibri"/>
              </a:rPr>
              <a:t>c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constant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x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variable.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83309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61667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19019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677172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83532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993491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5844" y="2278050"/>
            <a:ext cx="4302125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617220" indent="-277495">
              <a:lnSpc>
                <a:spcPct val="129700"/>
              </a:lnSpc>
              <a:spcBef>
                <a:spcPts val="100"/>
              </a:spcBef>
            </a:pPr>
            <a:r>
              <a:rPr sz="800" spc="-25" dirty="0">
                <a:latin typeface="Microsoft Sans Serif"/>
                <a:cs typeface="Microsoft Sans Serif"/>
              </a:rPr>
              <a:t>We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build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formulae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atoms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using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recursively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applied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rules: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formula.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i="1" spc="5" dirty="0">
                <a:latin typeface="Arial"/>
                <a:cs typeface="Arial"/>
              </a:rPr>
              <a:t>P</a:t>
            </a:r>
            <a:r>
              <a:rPr sz="800" i="1" spc="120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formula,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so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¬</a:t>
            </a:r>
            <a:r>
              <a:rPr sz="800" i="1" spc="-35" dirty="0">
                <a:latin typeface="Arial"/>
                <a:cs typeface="Arial"/>
              </a:rPr>
              <a:t>P</a:t>
            </a:r>
            <a:r>
              <a:rPr sz="800" i="1" spc="114" dirty="0">
                <a:latin typeface="Arial"/>
                <a:cs typeface="Arial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(</a:t>
            </a:r>
            <a:r>
              <a:rPr sz="800" i="1" spc="50" dirty="0">
                <a:latin typeface="Arial"/>
                <a:cs typeface="Arial"/>
              </a:rPr>
              <a:t>P</a:t>
            </a:r>
            <a:r>
              <a:rPr sz="800" spc="50" dirty="0"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1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2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formulae,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so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1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∧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Arial"/>
                <a:cs typeface="Arial"/>
              </a:rPr>
              <a:t>P</a:t>
            </a:r>
            <a:r>
              <a:rPr sz="800" spc="20" dirty="0">
                <a:latin typeface="Microsoft Sans Serif"/>
                <a:cs typeface="Microsoft Sans Serif"/>
              </a:rPr>
              <a:t>2,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1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Lucida Sans Unicode"/>
                <a:cs typeface="Lucida Sans Unicode"/>
              </a:rPr>
              <a:t>∨</a:t>
            </a:r>
            <a:r>
              <a:rPr sz="800" spc="-65" dirty="0">
                <a:latin typeface="Lucida Sans Unicode"/>
                <a:cs typeface="Lucida Sans Unicode"/>
              </a:rPr>
              <a:t> </a:t>
            </a:r>
            <a:r>
              <a:rPr sz="800" i="1" spc="20" dirty="0">
                <a:latin typeface="Arial"/>
                <a:cs typeface="Arial"/>
              </a:rPr>
              <a:t>P</a:t>
            </a:r>
            <a:r>
              <a:rPr sz="800" spc="20" dirty="0">
                <a:latin typeface="Microsoft Sans Serif"/>
                <a:cs typeface="Microsoft Sans Serif"/>
              </a:rPr>
              <a:t>2,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1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90" dirty="0">
                <a:latin typeface="Lucida Sans Unicode"/>
                <a:cs typeface="Lucida Sans Unicode"/>
              </a:rPr>
              <a:t>⇒</a:t>
            </a:r>
            <a:r>
              <a:rPr sz="800" spc="-20" dirty="0">
                <a:latin typeface="Lucida Sans Unicode"/>
                <a:cs typeface="Lucida Sans Unicode"/>
              </a:rPr>
              <a:t> 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  <a:p>
            <a:pPr marL="289560" marR="5080">
              <a:lnSpc>
                <a:spcPts val="950"/>
              </a:lnSpc>
              <a:spcBef>
                <a:spcPts val="325"/>
              </a:spcBef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65" dirty="0">
                <a:latin typeface="Arial"/>
                <a:cs typeface="Arial"/>
              </a:rPr>
              <a:t>P</a:t>
            </a:r>
            <a:r>
              <a:rPr sz="800" spc="65" dirty="0">
                <a:latin typeface="Microsoft Sans Serif"/>
                <a:cs typeface="Microsoft Sans Serif"/>
              </a:rPr>
              <a:t>(</a:t>
            </a:r>
            <a:r>
              <a:rPr sz="800" spc="65" dirty="0">
                <a:latin typeface="Calibri"/>
                <a:cs typeface="Calibri"/>
              </a:rPr>
              <a:t>x</a:t>
            </a:r>
            <a:r>
              <a:rPr sz="800" spc="65" dirty="0">
                <a:latin typeface="Microsoft Sans Serif"/>
                <a:cs typeface="Microsoft Sans Serif"/>
              </a:rPr>
              <a:t>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formula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Calibri"/>
                <a:cs typeface="Calibri"/>
              </a:rPr>
              <a:t>x</a:t>
            </a:r>
            <a:r>
              <a:rPr sz="800" spc="40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x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domain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variable,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then: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Lucida Sans Unicode"/>
                <a:cs typeface="Lucida Sans Unicode"/>
              </a:rPr>
              <a:t>∃</a:t>
            </a:r>
            <a:r>
              <a:rPr sz="800" spc="50" dirty="0">
                <a:latin typeface="Calibri"/>
                <a:cs typeface="Calibri"/>
              </a:rPr>
              <a:t>x</a:t>
            </a:r>
            <a:r>
              <a:rPr sz="800" spc="50" dirty="0">
                <a:latin typeface="Microsoft Sans Serif"/>
                <a:cs typeface="Microsoft Sans Serif"/>
              </a:rPr>
              <a:t>(</a:t>
            </a:r>
            <a:r>
              <a:rPr sz="800" i="1" spc="50" dirty="0">
                <a:latin typeface="Arial"/>
                <a:cs typeface="Arial"/>
              </a:rPr>
              <a:t>P</a:t>
            </a:r>
            <a:r>
              <a:rPr sz="800" spc="50" dirty="0">
                <a:latin typeface="Microsoft Sans Serif"/>
                <a:cs typeface="Microsoft Sans Serif"/>
              </a:rPr>
              <a:t>(</a:t>
            </a:r>
            <a:r>
              <a:rPr sz="800" spc="50" dirty="0">
                <a:latin typeface="Calibri"/>
                <a:cs typeface="Calibri"/>
              </a:rPr>
              <a:t>x</a:t>
            </a:r>
            <a:r>
              <a:rPr sz="800" spc="50" dirty="0">
                <a:latin typeface="Microsoft Sans Serif"/>
                <a:cs typeface="Microsoft Sans Serif"/>
              </a:rPr>
              <a:t>))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Lucida Sans Unicode"/>
                <a:cs typeface="Lucida Sans Unicode"/>
              </a:rPr>
              <a:t>∀</a:t>
            </a:r>
            <a:r>
              <a:rPr sz="800" spc="25" dirty="0">
                <a:latin typeface="Calibri"/>
                <a:cs typeface="Calibri"/>
              </a:rPr>
              <a:t>x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i="1" spc="25" dirty="0">
                <a:latin typeface="Arial"/>
                <a:cs typeface="Arial"/>
              </a:rPr>
              <a:t>P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spc="25" dirty="0">
                <a:latin typeface="Calibri"/>
                <a:cs typeface="Calibri"/>
              </a:rPr>
              <a:t>x</a:t>
            </a:r>
            <a:r>
              <a:rPr sz="800" spc="25" dirty="0">
                <a:latin typeface="Microsoft Sans Serif"/>
                <a:cs typeface="Microsoft Sans Serif"/>
              </a:rPr>
              <a:t>))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also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formulae.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2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008" y="792"/>
            <a:ext cx="11423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Query</a:t>
            </a:r>
            <a:r>
              <a:rPr sz="600" spc="4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Languages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Introduction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45" dirty="0"/>
              <a:t>Query</a:t>
            </a:r>
            <a:r>
              <a:rPr spc="30" dirty="0"/>
              <a:t> </a:t>
            </a:r>
            <a:r>
              <a:rPr spc="-60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4989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28253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308913"/>
            <a:ext cx="4027170" cy="7404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b="1" spc="-50" dirty="0">
                <a:latin typeface="Tahoma"/>
                <a:cs typeface="Tahoma"/>
              </a:rPr>
              <a:t>Cardinality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and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Degree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25" dirty="0">
                <a:latin typeface="Tahoma"/>
                <a:cs typeface="Tahoma"/>
              </a:rPr>
              <a:t>/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30" dirty="0">
                <a:latin typeface="Tahoma"/>
                <a:cs typeface="Tahoma"/>
              </a:rPr>
              <a:t>Arity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Relation</a:t>
            </a:r>
            <a:endParaRPr sz="800">
              <a:latin typeface="Tahoma"/>
              <a:cs typeface="Tahoma"/>
            </a:endParaRPr>
          </a:p>
          <a:p>
            <a:pPr marL="289560" marR="5080">
              <a:lnSpc>
                <a:spcPts val="950"/>
              </a:lnSpc>
              <a:spcBef>
                <a:spcPts val="325"/>
              </a:spcBef>
            </a:pPr>
            <a:r>
              <a:rPr sz="800" b="1" spc="-50" dirty="0">
                <a:latin typeface="Tahoma"/>
                <a:cs typeface="Tahoma"/>
              </a:rPr>
              <a:t>Degree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25" dirty="0">
                <a:latin typeface="Tahoma"/>
                <a:cs typeface="Tahoma"/>
              </a:rPr>
              <a:t>/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30" dirty="0">
                <a:latin typeface="Tahoma"/>
                <a:cs typeface="Tahoma"/>
              </a:rPr>
              <a:t>Arity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relation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columns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intrinsic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property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ts val="955"/>
              </a:lnSpc>
              <a:spcBef>
                <a:spcPts val="250"/>
              </a:spcBef>
            </a:pPr>
            <a:r>
              <a:rPr sz="800" b="1" spc="-50" dirty="0">
                <a:latin typeface="Tahoma"/>
                <a:cs typeface="Tahoma"/>
              </a:rPr>
              <a:t>Cardinality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of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65" dirty="0">
                <a:latin typeface="Tahoma"/>
                <a:cs typeface="Tahoma"/>
              </a:rPr>
              <a:t>a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relation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ts val="955"/>
              </a:lnSpc>
            </a:pPr>
            <a:r>
              <a:rPr sz="800" spc="45" dirty="0">
                <a:latin typeface="Microsoft Sans Serif"/>
                <a:cs typeface="Microsoft Sans Serif"/>
              </a:rPr>
              <a:t>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intrinsic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property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represents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5" dirty="0"/>
              <a:t>Basic</a:t>
            </a:r>
            <a:r>
              <a:rPr spc="-35" dirty="0"/>
              <a:t> Operations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4790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0605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6422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32406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845500"/>
            <a:ext cx="3643629" cy="13881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spc="-50" dirty="0">
                <a:latin typeface="Tahoma"/>
                <a:cs typeface="Tahoma"/>
              </a:rPr>
              <a:t>There</a:t>
            </a:r>
            <a:r>
              <a:rPr sz="1100" b="1" spc="70" dirty="0">
                <a:latin typeface="Tahoma"/>
                <a:cs typeface="Tahoma"/>
              </a:rPr>
              <a:t> </a:t>
            </a:r>
            <a:r>
              <a:rPr sz="1100" b="1" spc="-100" dirty="0">
                <a:latin typeface="Tahoma"/>
                <a:cs typeface="Tahoma"/>
              </a:rPr>
              <a:t>are</a:t>
            </a:r>
            <a:r>
              <a:rPr sz="1100" b="1" spc="7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SIX</a:t>
            </a:r>
            <a:r>
              <a:rPr sz="1100" b="1" spc="75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basic</a:t>
            </a:r>
            <a:r>
              <a:rPr sz="1100" b="1" spc="75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operations: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b="1" spc="-75" dirty="0">
                <a:latin typeface="Tahoma"/>
                <a:cs typeface="Tahoma"/>
              </a:rPr>
              <a:t>Unary</a:t>
            </a:r>
            <a:r>
              <a:rPr sz="1100" b="1" spc="45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operations:</a:t>
            </a:r>
            <a:endParaRPr sz="1100">
              <a:latin typeface="Tahoma"/>
              <a:cs typeface="Tahoma"/>
            </a:endParaRPr>
          </a:p>
          <a:p>
            <a:pPr marL="289560" marR="496570">
              <a:lnSpc>
                <a:spcPts val="1250"/>
              </a:lnSpc>
              <a:spcBef>
                <a:spcPts val="25"/>
              </a:spcBef>
            </a:pPr>
            <a:r>
              <a:rPr sz="800" b="1" spc="-45" dirty="0">
                <a:latin typeface="Tahoma"/>
                <a:cs typeface="Tahoma"/>
              </a:rPr>
              <a:t>Selection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</a:t>
            </a:r>
            <a:r>
              <a:rPr sz="800" i="1" spc="45" dirty="0">
                <a:latin typeface="Trebuchet MS"/>
                <a:cs typeface="Trebuchet MS"/>
              </a:rPr>
              <a:t>σ</a:t>
            </a:r>
            <a:r>
              <a:rPr sz="800" spc="45" dirty="0">
                <a:latin typeface="Microsoft Sans Serif"/>
                <a:cs typeface="Microsoft Sans Serif"/>
              </a:rPr>
              <a:t>):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Selects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b="1" spc="-45" dirty="0">
                <a:latin typeface="Tahoma"/>
                <a:cs typeface="Tahoma"/>
              </a:rPr>
              <a:t>Projection</a:t>
            </a:r>
            <a:r>
              <a:rPr sz="800" b="1" spc="-40" dirty="0">
                <a:latin typeface="Tahoma"/>
                <a:cs typeface="Tahoma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i="1" spc="40" dirty="0">
                <a:latin typeface="Trebuchet MS"/>
                <a:cs typeface="Trebuchet MS"/>
              </a:rPr>
              <a:t>π</a:t>
            </a:r>
            <a:r>
              <a:rPr sz="800" spc="40" dirty="0">
                <a:latin typeface="Microsoft Sans Serif"/>
                <a:cs typeface="Microsoft Sans Serif"/>
              </a:rPr>
              <a:t>):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Retains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20" dirty="0">
                <a:latin typeface="Microsoft Sans Serif"/>
                <a:cs typeface="Microsoft Sans Serif"/>
              </a:rPr>
              <a:t>columns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b="1" spc="-60" dirty="0">
                <a:latin typeface="Tahoma"/>
                <a:cs typeface="Tahoma"/>
              </a:rPr>
              <a:t>Rename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</a:t>
            </a:r>
            <a:r>
              <a:rPr sz="800" i="1" spc="25" dirty="0">
                <a:latin typeface="Trebuchet MS"/>
                <a:cs typeface="Trebuchet MS"/>
              </a:rPr>
              <a:t>ρ</a:t>
            </a:r>
            <a:r>
              <a:rPr sz="800" spc="25" dirty="0">
                <a:latin typeface="Microsoft Sans Serif"/>
                <a:cs typeface="Microsoft Sans Serif"/>
              </a:rPr>
              <a:t>):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Renames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b="1" spc="-65" dirty="0">
                <a:latin typeface="Tahoma"/>
                <a:cs typeface="Tahoma"/>
              </a:rPr>
              <a:t>Binary</a:t>
            </a:r>
            <a:r>
              <a:rPr sz="1100" b="1" spc="40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operations: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225"/>
              </a:spcBef>
            </a:pPr>
            <a:r>
              <a:rPr sz="800" b="1" spc="-55" dirty="0">
                <a:latin typeface="Tahoma"/>
                <a:cs typeface="Tahoma"/>
              </a:rPr>
              <a:t>Cross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35" dirty="0">
                <a:latin typeface="Tahoma"/>
                <a:cs typeface="Tahoma"/>
              </a:rPr>
              <a:t>Product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25" dirty="0">
                <a:latin typeface="Tahoma"/>
                <a:cs typeface="Tahoma"/>
              </a:rPr>
              <a:t>/</a:t>
            </a:r>
            <a:r>
              <a:rPr sz="800" b="1" spc="65" dirty="0">
                <a:latin typeface="Tahoma"/>
                <a:cs typeface="Tahoma"/>
              </a:rPr>
              <a:t> </a:t>
            </a:r>
            <a:r>
              <a:rPr sz="800" b="1" spc="-50" dirty="0">
                <a:latin typeface="Tahoma"/>
                <a:cs typeface="Tahoma"/>
              </a:rPr>
              <a:t>Cartesian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35" dirty="0">
                <a:latin typeface="Tahoma"/>
                <a:cs typeface="Tahoma"/>
              </a:rPr>
              <a:t>Product</a:t>
            </a:r>
            <a:r>
              <a:rPr sz="800" b="1" spc="50" dirty="0">
                <a:latin typeface="Tahoma"/>
                <a:cs typeface="Tahoma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spc="40" dirty="0">
                <a:latin typeface="Lucida Sans Unicode"/>
                <a:cs typeface="Lucida Sans Unicode"/>
              </a:rPr>
              <a:t>×</a:t>
            </a:r>
            <a:r>
              <a:rPr sz="800" spc="40" dirty="0">
                <a:latin typeface="Microsoft Sans Serif"/>
                <a:cs typeface="Microsoft Sans Serif"/>
              </a:rPr>
              <a:t>):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Allows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combine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90559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2244444"/>
            <a:ext cx="38944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Tahoma"/>
                <a:cs typeface="Tahoma"/>
              </a:rPr>
              <a:t>Difference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25" dirty="0">
                <a:latin typeface="Tahoma"/>
                <a:cs typeface="Tahoma"/>
              </a:rPr>
              <a:t>/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35" dirty="0">
                <a:latin typeface="Tahoma"/>
                <a:cs typeface="Tahoma"/>
              </a:rPr>
              <a:t>Set</a:t>
            </a:r>
            <a:r>
              <a:rPr sz="800" b="1" spc="60" dirty="0">
                <a:latin typeface="Tahoma"/>
                <a:cs typeface="Tahoma"/>
              </a:rPr>
              <a:t> </a:t>
            </a:r>
            <a:r>
              <a:rPr sz="800" b="1" spc="-55" dirty="0">
                <a:latin typeface="Tahoma"/>
                <a:cs typeface="Tahoma"/>
              </a:rPr>
              <a:t>difference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spc="40" dirty="0">
                <a:latin typeface="Lucida Sans Unicode"/>
                <a:cs typeface="Lucida Sans Unicode"/>
              </a:rPr>
              <a:t>−</a:t>
            </a:r>
            <a:r>
              <a:rPr sz="800" spc="40" dirty="0">
                <a:latin typeface="Microsoft Sans Serif"/>
                <a:cs typeface="Microsoft Sans Serif"/>
              </a:rPr>
              <a:t>):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Returns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present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but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2327948"/>
            <a:ext cx="2152650" cy="3422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dirty="0">
                <a:latin typeface="Microsoft Sans Serif"/>
                <a:cs typeface="Microsoft Sans Serif"/>
              </a:rPr>
              <a:t>other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b="1" spc="-45" dirty="0">
                <a:latin typeface="Tahoma"/>
                <a:cs typeface="Tahoma"/>
              </a:rPr>
              <a:t>Union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15" dirty="0">
                <a:latin typeface="Lucida Sans Unicode"/>
                <a:cs typeface="Lucida Sans Unicode"/>
              </a:rPr>
              <a:t>∪</a:t>
            </a:r>
            <a:r>
              <a:rPr sz="800" spc="15" dirty="0">
                <a:latin typeface="Microsoft Sans Serif"/>
                <a:cs typeface="Microsoft Sans Serif"/>
              </a:rPr>
              <a:t>):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Consolidates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568918"/>
            <a:ext cx="65265" cy="6526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5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More</a:t>
            </a:r>
            <a:r>
              <a:rPr spc="-5" dirty="0"/>
              <a:t> </a:t>
            </a:r>
            <a:r>
              <a:rPr spc="-35" dirty="0"/>
              <a:t>Operations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5660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14754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372751" y="1650593"/>
            <a:ext cx="27305" cy="53340"/>
            <a:chOff x="3372751" y="1650593"/>
            <a:chExt cx="27305" cy="53340"/>
          </a:xfrm>
        </p:grpSpPr>
        <p:sp>
          <p:nvSpPr>
            <p:cNvPr id="8" name="object 8"/>
            <p:cNvSpPr/>
            <p:nvPr/>
          </p:nvSpPr>
          <p:spPr>
            <a:xfrm>
              <a:off x="3372751" y="1701114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2751" y="165312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2302" y="1770799"/>
            <a:ext cx="27305" cy="53340"/>
            <a:chOff x="542302" y="1770799"/>
            <a:chExt cx="27305" cy="53340"/>
          </a:xfrm>
        </p:grpSpPr>
        <p:sp>
          <p:nvSpPr>
            <p:cNvPr id="11" name="object 11"/>
            <p:cNvSpPr/>
            <p:nvPr/>
          </p:nvSpPr>
          <p:spPr>
            <a:xfrm>
              <a:off x="542302" y="182131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302" y="177332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62100" y="1770799"/>
            <a:ext cx="27305" cy="53340"/>
            <a:chOff x="1362100" y="1770799"/>
            <a:chExt cx="27305" cy="53340"/>
          </a:xfrm>
        </p:grpSpPr>
        <p:sp>
          <p:nvSpPr>
            <p:cNvPr id="14" name="object 14"/>
            <p:cNvSpPr/>
            <p:nvPr/>
          </p:nvSpPr>
          <p:spPr>
            <a:xfrm>
              <a:off x="1362100" y="182131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2100" y="177332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69047" y="1770799"/>
            <a:ext cx="27305" cy="53340"/>
            <a:chOff x="1469047" y="1770799"/>
            <a:chExt cx="27305" cy="53340"/>
          </a:xfrm>
        </p:grpSpPr>
        <p:sp>
          <p:nvSpPr>
            <p:cNvPr id="17" name="object 17"/>
            <p:cNvSpPr/>
            <p:nvPr/>
          </p:nvSpPr>
          <p:spPr>
            <a:xfrm>
              <a:off x="1469047" y="182131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9047" y="177332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8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2932" y="1273785"/>
            <a:ext cx="3880485" cy="898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b="1" spc="-60" dirty="0">
                <a:latin typeface="Tahoma"/>
                <a:cs typeface="Tahoma"/>
              </a:rPr>
              <a:t>Intersection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15" dirty="0">
                <a:latin typeface="Lucida Sans Unicode"/>
                <a:cs typeface="Lucida Sans Unicode"/>
              </a:rPr>
              <a:t>∩</a:t>
            </a:r>
            <a:r>
              <a:rPr sz="800" spc="15" dirty="0">
                <a:latin typeface="Microsoft Sans Serif"/>
                <a:cs typeface="Microsoft Sans Serif"/>
              </a:rPr>
              <a:t>):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Returns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present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both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  <a:spcBef>
                <a:spcPts val="285"/>
              </a:spcBef>
            </a:pPr>
            <a:r>
              <a:rPr sz="800" b="1" spc="-40" dirty="0">
                <a:latin typeface="Tahoma"/>
                <a:cs typeface="Tahoma"/>
              </a:rPr>
              <a:t>Join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(</a:t>
            </a:r>
            <a:r>
              <a:rPr sz="800" i="1" spc="-10" dirty="0">
                <a:latin typeface="Trebuchet MS"/>
                <a:cs typeface="Trebuchet MS"/>
              </a:rPr>
              <a:t>da</a:t>
            </a:r>
            <a:r>
              <a:rPr sz="800" spc="-10" dirty="0">
                <a:latin typeface="Microsoft Sans Serif"/>
                <a:cs typeface="Microsoft Sans Serif"/>
              </a:rPr>
              <a:t>):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Allows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combine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-10" dirty="0">
                <a:latin typeface="Microsoft Sans Serif"/>
                <a:cs typeface="Microsoft Sans Serif"/>
              </a:rPr>
              <a:t>There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-35" dirty="0">
                <a:latin typeface="Microsoft Sans Serif"/>
                <a:cs typeface="Microsoft Sans Serif"/>
              </a:rPr>
              <a:t> several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types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10" dirty="0">
                <a:latin typeface="Microsoft Sans Serif"/>
                <a:cs typeface="Microsoft Sans Serif"/>
              </a:rPr>
              <a:t>joins: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semi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 </a:t>
            </a:r>
            <a:r>
              <a:rPr sz="800" spc="35" dirty="0">
                <a:latin typeface="Microsoft Sans Serif"/>
                <a:cs typeface="Microsoft Sans Serif"/>
              </a:rPr>
              <a:t>(</a:t>
            </a:r>
            <a:r>
              <a:rPr sz="800" spc="35" dirty="0">
                <a:latin typeface="Verdana"/>
                <a:cs typeface="Verdana"/>
              </a:rPr>
              <a:t>u</a:t>
            </a:r>
            <a:r>
              <a:rPr sz="800" i="1" spc="35" dirty="0">
                <a:latin typeface="Trebuchet MS"/>
                <a:cs typeface="Trebuchet MS"/>
              </a:rPr>
              <a:t>, </a:t>
            </a:r>
            <a:r>
              <a:rPr sz="800" spc="60" dirty="0">
                <a:latin typeface="Verdana"/>
                <a:cs typeface="Verdana"/>
              </a:rPr>
              <a:t>n</a:t>
            </a:r>
            <a:r>
              <a:rPr sz="800" spc="60" dirty="0">
                <a:latin typeface="Microsoft Sans Serif"/>
                <a:cs typeface="Microsoft Sans Serif"/>
              </a:rPr>
              <a:t>), </a:t>
            </a:r>
            <a:r>
              <a:rPr sz="800" spc="15" dirty="0">
                <a:latin typeface="Microsoft Sans Serif"/>
                <a:cs typeface="Microsoft Sans Serif"/>
              </a:rPr>
              <a:t>left </a:t>
            </a:r>
            <a:r>
              <a:rPr sz="800" dirty="0">
                <a:latin typeface="Microsoft Sans Serif"/>
                <a:cs typeface="Microsoft Sans Serif"/>
              </a:rPr>
              <a:t>outer </a:t>
            </a:r>
            <a:r>
              <a:rPr sz="800" spc="5" dirty="0">
                <a:latin typeface="Microsoft Sans Serif"/>
                <a:cs typeface="Microsoft Sans Serif"/>
              </a:rPr>
              <a:t>join </a:t>
            </a:r>
            <a:r>
              <a:rPr sz="800" spc="60" dirty="0">
                <a:latin typeface="Microsoft Sans Serif"/>
                <a:cs typeface="Microsoft Sans Serif"/>
              </a:rPr>
              <a:t>( </a:t>
            </a:r>
            <a:r>
              <a:rPr sz="800" i="1" spc="-25" dirty="0">
                <a:latin typeface="Trebuchet MS"/>
                <a:cs typeface="Trebuchet MS"/>
              </a:rPr>
              <a:t>da</a:t>
            </a:r>
            <a:r>
              <a:rPr sz="800" spc="-25" dirty="0">
                <a:latin typeface="Microsoft Sans Serif"/>
                <a:cs typeface="Microsoft Sans Serif"/>
              </a:rPr>
              <a:t>),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right </a:t>
            </a:r>
            <a:r>
              <a:rPr sz="800" dirty="0">
                <a:latin typeface="Microsoft Sans Serif"/>
                <a:cs typeface="Microsoft Sans Serif"/>
              </a:rPr>
              <a:t>outer </a:t>
            </a:r>
            <a:r>
              <a:rPr sz="800" spc="5" dirty="0">
                <a:latin typeface="Microsoft Sans Serif"/>
                <a:cs typeface="Microsoft Sans Serif"/>
              </a:rPr>
              <a:t>join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(</a:t>
            </a:r>
            <a:r>
              <a:rPr sz="800" i="1" spc="-35" dirty="0">
                <a:latin typeface="Trebuchet MS"/>
                <a:cs typeface="Trebuchet MS"/>
              </a:rPr>
              <a:t>da</a:t>
            </a:r>
            <a:r>
              <a:rPr sz="800" i="1" spc="-75" dirty="0">
                <a:latin typeface="Trebuchet MS"/>
                <a:cs typeface="Trebuchet MS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),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full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outer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join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(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i="1" spc="-85" dirty="0">
                <a:latin typeface="Trebuchet MS"/>
                <a:cs typeface="Trebuchet MS"/>
              </a:rPr>
              <a:t>da</a:t>
            </a:r>
            <a:r>
              <a:rPr sz="800" i="1" spc="-70" dirty="0">
                <a:latin typeface="Trebuchet MS"/>
                <a:cs typeface="Trebuchet MS"/>
              </a:rPr>
              <a:t> </a:t>
            </a:r>
            <a:r>
              <a:rPr sz="800" spc="60" dirty="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b="1" spc="-45" dirty="0">
                <a:latin typeface="Tahoma"/>
                <a:cs typeface="Tahoma"/>
              </a:rPr>
              <a:t>Division</a:t>
            </a:r>
            <a:r>
              <a:rPr sz="800" b="1" spc="45" dirty="0">
                <a:latin typeface="Tahoma"/>
                <a:cs typeface="Tahoma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(</a:t>
            </a:r>
            <a:r>
              <a:rPr sz="800" i="1" spc="35" dirty="0">
                <a:latin typeface="Trebuchet MS"/>
                <a:cs typeface="Trebuchet MS"/>
              </a:rPr>
              <a:t>/</a:t>
            </a:r>
            <a:r>
              <a:rPr sz="800" spc="35" dirty="0">
                <a:latin typeface="Microsoft Sans Serif"/>
                <a:cs typeface="Microsoft Sans Serif"/>
              </a:rPr>
              <a:t>):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Returns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those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subsets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another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b="1" spc="-50" dirty="0">
                <a:latin typeface="Tahoma"/>
                <a:cs typeface="Tahoma"/>
              </a:rPr>
              <a:t>Assignment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55" dirty="0">
                <a:latin typeface="Microsoft Sans Serif"/>
                <a:cs typeface="Microsoft Sans Serif"/>
              </a:rPr>
              <a:t>(</a:t>
            </a:r>
            <a:r>
              <a:rPr sz="800" spc="55" dirty="0">
                <a:latin typeface="Lucida Sans Unicode"/>
                <a:cs typeface="Lucida Sans Unicode"/>
              </a:rPr>
              <a:t>←</a:t>
            </a:r>
            <a:r>
              <a:rPr sz="800" spc="55" dirty="0">
                <a:latin typeface="Microsoft Sans Serif"/>
                <a:cs typeface="Microsoft Sans Serif"/>
              </a:rPr>
              <a:t>):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Assigning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output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13305"/>
            <a:ext cx="65265" cy="652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71471"/>
            <a:ext cx="65265" cy="6526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7" name="object 27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4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Selection</a:t>
            </a:r>
            <a:r>
              <a:rPr spc="-15" dirty="0"/>
              <a:t> </a:t>
            </a:r>
            <a:r>
              <a:rPr spc="-4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967" y="635151"/>
            <a:ext cx="4340860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120" marR="1400810">
              <a:lnSpc>
                <a:spcPts val="950"/>
              </a:lnSpc>
              <a:spcBef>
                <a:spcPts val="135"/>
              </a:spcBef>
            </a:pPr>
            <a:r>
              <a:rPr sz="800" b="1" spc="-45" dirty="0">
                <a:latin typeface="Tahoma"/>
                <a:cs typeface="Tahoma"/>
              </a:rPr>
              <a:t>Selection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</a:t>
            </a:r>
            <a:r>
              <a:rPr sz="800" i="1" spc="45" dirty="0">
                <a:latin typeface="Trebuchet MS"/>
                <a:cs typeface="Trebuchet MS"/>
              </a:rPr>
              <a:t>σ</a:t>
            </a:r>
            <a:r>
              <a:rPr sz="800" spc="45" dirty="0">
                <a:latin typeface="Microsoft Sans Serif"/>
                <a:cs typeface="Microsoft Sans Serif"/>
              </a:rPr>
              <a:t>):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selects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Also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5" dirty="0">
                <a:latin typeface="Tahoma"/>
                <a:cs typeface="Tahoma"/>
              </a:rPr>
              <a:t>horizontal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partitioning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71120">
              <a:lnSpc>
                <a:spcPct val="100000"/>
              </a:lnSpc>
              <a:spcBef>
                <a:spcPts val="55"/>
              </a:spcBef>
            </a:pPr>
            <a:r>
              <a:rPr sz="1200" spc="-7" baseline="6944" dirty="0">
                <a:latin typeface="Microsoft Sans Serif"/>
                <a:cs typeface="Microsoft Sans Serif"/>
              </a:rPr>
              <a:t>Syntax:</a:t>
            </a:r>
            <a:r>
              <a:rPr sz="1200" spc="187" baseline="6944" dirty="0">
                <a:latin typeface="Microsoft Sans Serif"/>
                <a:cs typeface="Microsoft Sans Serif"/>
              </a:rPr>
              <a:t> </a:t>
            </a:r>
            <a:r>
              <a:rPr sz="1200" i="1" spc="22" baseline="6944" dirty="0">
                <a:latin typeface="Trebuchet MS"/>
                <a:cs typeface="Trebuchet MS"/>
              </a:rPr>
              <a:t>σ</a:t>
            </a:r>
            <a:r>
              <a:rPr sz="600" spc="15" dirty="0">
                <a:latin typeface="Calibri"/>
                <a:cs typeface="Calibri"/>
              </a:rPr>
              <a:t>&lt;CONDITION&gt;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spc="22" baseline="6944" dirty="0">
                <a:latin typeface="Calibri"/>
                <a:cs typeface="Calibri"/>
              </a:rPr>
              <a:t>&lt;RELATION&gt;</a:t>
            </a:r>
            <a:r>
              <a:rPr sz="1200" spc="22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2066289" marR="55880">
              <a:lnSpc>
                <a:spcPts val="950"/>
              </a:lnSpc>
              <a:spcBef>
                <a:spcPts val="5"/>
              </a:spcBef>
            </a:pPr>
            <a:r>
              <a:rPr sz="800" spc="-25" dirty="0">
                <a:latin typeface="Microsoft Sans Serif"/>
                <a:cs typeface="Microsoft Sans Serif"/>
              </a:rPr>
              <a:t>Select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details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-25" dirty="0">
                <a:latin typeface="Microsoft Sans Serif"/>
                <a:cs typeface="Microsoft Sans Serif"/>
              </a:rPr>
              <a:t>salary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spc="40" dirty="0">
                <a:latin typeface="Calibri"/>
                <a:cs typeface="Calibri"/>
              </a:rPr>
              <a:t>ESAL</a:t>
            </a:r>
            <a:r>
              <a:rPr sz="800" spc="40" dirty="0">
                <a:latin typeface="Microsoft Sans Serif"/>
                <a:cs typeface="Microsoft Sans Serif"/>
              </a:rPr>
              <a:t>) 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greater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10000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2066289">
              <a:lnSpc>
                <a:spcPts val="915"/>
              </a:lnSpc>
            </a:pP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ESAL,</a:t>
            </a:r>
            <a:r>
              <a:rPr sz="800" spc="229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DEPT)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given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beside</a:t>
            </a:r>
            <a:endParaRPr sz="800">
              <a:latin typeface="Microsoft Sans Serif"/>
              <a:cs typeface="Microsoft Sans Serif"/>
            </a:endParaRPr>
          </a:p>
          <a:p>
            <a:pPr marL="2066289">
              <a:lnSpc>
                <a:spcPct val="100000"/>
              </a:lnSpc>
              <a:spcBef>
                <a:spcPts val="85"/>
              </a:spcBef>
            </a:pPr>
            <a:r>
              <a:rPr sz="1200" i="1" spc="37" baseline="6944" dirty="0">
                <a:latin typeface="Trebuchet MS"/>
                <a:cs typeface="Trebuchet MS"/>
              </a:rPr>
              <a:t>σ</a:t>
            </a:r>
            <a:r>
              <a:rPr sz="600" spc="25" dirty="0">
                <a:latin typeface="Calibri"/>
                <a:cs typeface="Calibri"/>
              </a:rPr>
              <a:t>ESAL</a:t>
            </a:r>
            <a:r>
              <a:rPr sz="600" spc="155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&gt;</a:t>
            </a:r>
            <a:r>
              <a:rPr sz="600" spc="15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10000</a:t>
            </a:r>
            <a:r>
              <a:rPr sz="1200" baseline="6944" dirty="0">
                <a:latin typeface="Microsoft Sans Serif"/>
                <a:cs typeface="Microsoft Sans Serif"/>
              </a:rPr>
              <a:t>(</a:t>
            </a:r>
            <a:r>
              <a:rPr sz="1200" baseline="6944" dirty="0">
                <a:latin typeface="Calibri"/>
                <a:cs typeface="Calibri"/>
              </a:rPr>
              <a:t>EMP</a:t>
            </a:r>
            <a:r>
              <a:rPr sz="1200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70" dirty="0">
                <a:latin typeface="Calibri"/>
                <a:cs typeface="Calibri"/>
              </a:rPr>
              <a:t> ESAL,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DEPT)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839" y="1957857"/>
          <a:ext cx="152908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u="sng" spc="6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25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10500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ABD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9000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1098" y="1682254"/>
          <a:ext cx="152908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spc="60" dirty="0"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19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10500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95525" y="2246285"/>
            <a:ext cx="2318385" cy="400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0480">
              <a:lnSpc>
                <a:spcPct val="103800"/>
              </a:lnSpc>
              <a:spcBef>
                <a:spcPts val="60"/>
              </a:spcBef>
            </a:pPr>
            <a:r>
              <a:rPr sz="800" spc="-25" dirty="0">
                <a:latin typeface="Microsoft Sans Serif"/>
                <a:cs typeface="Microsoft Sans Serif"/>
              </a:rPr>
              <a:t>Select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details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working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department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(</a:t>
            </a:r>
            <a:r>
              <a:rPr sz="800" spc="20" dirty="0">
                <a:latin typeface="Calibri"/>
                <a:cs typeface="Calibri"/>
              </a:rPr>
              <a:t>DEPT</a:t>
            </a:r>
            <a:r>
              <a:rPr sz="800" spc="20" dirty="0">
                <a:latin typeface="Microsoft Sans Serif"/>
                <a:cs typeface="Microsoft Sans Serif"/>
              </a:rPr>
              <a:t>) </a:t>
            </a:r>
            <a:r>
              <a:rPr sz="800" spc="30" dirty="0">
                <a:latin typeface="Microsoft Sans Serif"/>
                <a:cs typeface="Microsoft Sans Serif"/>
              </a:rPr>
              <a:t>’4’ </a:t>
            </a:r>
            <a:r>
              <a:rPr sz="800" spc="10" dirty="0">
                <a:latin typeface="Microsoft Sans Serif"/>
                <a:cs typeface="Microsoft Sans Serif"/>
              </a:rPr>
              <a:t>from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Calibri"/>
                <a:cs typeface="Calibri"/>
              </a:rPr>
              <a:t>EMP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mentioned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beside 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1200" i="1" spc="7" baseline="6944" dirty="0">
                <a:latin typeface="Trebuchet MS"/>
                <a:cs typeface="Trebuchet MS"/>
              </a:rPr>
              <a:t>σ</a:t>
            </a:r>
            <a:r>
              <a:rPr sz="600" spc="5" dirty="0">
                <a:latin typeface="Calibri"/>
                <a:cs typeface="Calibri"/>
              </a:rPr>
              <a:t>DEPT</a:t>
            </a:r>
            <a:r>
              <a:rPr sz="600" spc="40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=</a:t>
            </a:r>
            <a:r>
              <a:rPr sz="600" spc="30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4</a:t>
            </a:r>
            <a:r>
              <a:rPr sz="1200" spc="-7" baseline="6944" dirty="0">
                <a:latin typeface="Microsoft Sans Serif"/>
                <a:cs typeface="Microsoft Sans Serif"/>
              </a:rPr>
              <a:t>(</a:t>
            </a:r>
            <a:r>
              <a:rPr sz="1200" spc="-7" baseline="6944" dirty="0">
                <a:latin typeface="Calibri"/>
                <a:cs typeface="Calibri"/>
              </a:rPr>
              <a:t>EMP</a:t>
            </a:r>
            <a:r>
              <a:rPr sz="1200" spc="-7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1098" y="2636037"/>
          <a:ext cx="1529080" cy="50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spc="60" dirty="0"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19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844"/>
                        </a:lnSpc>
                      </a:pP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ABD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9000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654" y="792"/>
            <a:ext cx="641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Alge</a:t>
            </a:r>
            <a:r>
              <a:rPr sz="600" spc="-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b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Selection</a:t>
            </a:r>
            <a:r>
              <a:rPr spc="-15" dirty="0"/>
              <a:t> </a:t>
            </a:r>
            <a:r>
              <a:rPr spc="-4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44" y="634173"/>
            <a:ext cx="2936875" cy="400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ts val="950"/>
              </a:lnSpc>
              <a:spcBef>
                <a:spcPts val="135"/>
              </a:spcBef>
            </a:pPr>
            <a:r>
              <a:rPr sz="800" b="1" spc="-45" dirty="0">
                <a:latin typeface="Tahoma"/>
                <a:cs typeface="Tahoma"/>
              </a:rPr>
              <a:t>Selection</a:t>
            </a:r>
            <a:r>
              <a:rPr sz="800" b="1" spc="40" dirty="0">
                <a:latin typeface="Tahoma"/>
                <a:cs typeface="Tahoma"/>
              </a:rPr>
              <a:t> </a:t>
            </a:r>
            <a:r>
              <a:rPr sz="800" spc="45" dirty="0">
                <a:latin typeface="Microsoft Sans Serif"/>
                <a:cs typeface="Microsoft Sans Serif"/>
              </a:rPr>
              <a:t>(</a:t>
            </a:r>
            <a:r>
              <a:rPr sz="800" i="1" spc="45" dirty="0">
                <a:latin typeface="Trebuchet MS"/>
                <a:cs typeface="Trebuchet MS"/>
              </a:rPr>
              <a:t>σ</a:t>
            </a:r>
            <a:r>
              <a:rPr sz="800" spc="45" dirty="0">
                <a:latin typeface="Microsoft Sans Serif"/>
                <a:cs typeface="Microsoft Sans Serif"/>
              </a:rPr>
              <a:t>):</a:t>
            </a:r>
            <a:r>
              <a:rPr sz="800" spc="1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selects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subset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rows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relation.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Also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5" dirty="0">
                <a:latin typeface="Tahoma"/>
                <a:cs typeface="Tahoma"/>
              </a:rPr>
              <a:t>horizontal</a:t>
            </a:r>
            <a:r>
              <a:rPr sz="800" b="1" spc="55" dirty="0">
                <a:latin typeface="Tahoma"/>
                <a:cs typeface="Tahoma"/>
              </a:rPr>
              <a:t> </a:t>
            </a:r>
            <a:r>
              <a:rPr sz="800" b="1" spc="-45" dirty="0">
                <a:latin typeface="Tahoma"/>
                <a:cs typeface="Tahoma"/>
              </a:rPr>
              <a:t>partitioning</a:t>
            </a:r>
            <a:r>
              <a:rPr sz="800" spc="-4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1200" spc="-7" baseline="6944" dirty="0">
                <a:latin typeface="Microsoft Sans Serif"/>
                <a:cs typeface="Microsoft Sans Serif"/>
              </a:rPr>
              <a:t>Syntax:</a:t>
            </a:r>
            <a:r>
              <a:rPr sz="1200" spc="187" baseline="6944" dirty="0">
                <a:latin typeface="Microsoft Sans Serif"/>
                <a:cs typeface="Microsoft Sans Serif"/>
              </a:rPr>
              <a:t> </a:t>
            </a:r>
            <a:r>
              <a:rPr sz="1200" i="1" spc="22" baseline="6944" dirty="0">
                <a:latin typeface="Trebuchet MS"/>
                <a:cs typeface="Trebuchet MS"/>
              </a:rPr>
              <a:t>σ</a:t>
            </a:r>
            <a:r>
              <a:rPr sz="600" spc="15" dirty="0">
                <a:latin typeface="Calibri"/>
                <a:cs typeface="Calibri"/>
              </a:rPr>
              <a:t>&lt;CONDITION&gt;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spc="22" baseline="6944" dirty="0">
                <a:latin typeface="Calibri"/>
                <a:cs typeface="Calibri"/>
              </a:rPr>
              <a:t>&lt;RELATION&gt;</a:t>
            </a:r>
            <a:r>
              <a:rPr sz="1200" spc="22" baseline="6944" dirty="0">
                <a:latin typeface="Microsoft Sans Serif"/>
                <a:cs typeface="Microsoft Sans Serif"/>
              </a:rPr>
              <a:t>)</a:t>
            </a:r>
            <a:endParaRPr sz="1200" baseline="6944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67" y="1719832"/>
            <a:ext cx="14776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latin typeface="Calibri"/>
                <a:cs typeface="Calibri"/>
              </a:rPr>
              <a:t>EMP(</a:t>
            </a:r>
            <a:r>
              <a:rPr sz="800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EID</a:t>
            </a:r>
            <a:r>
              <a:rPr sz="800" spc="45" dirty="0">
                <a:latin typeface="Calibri"/>
                <a:cs typeface="Calibri"/>
              </a:rPr>
              <a:t>,</a:t>
            </a:r>
            <a:r>
              <a:rPr sz="800" spc="22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ENAME,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ESAL,</a:t>
            </a:r>
            <a:r>
              <a:rPr sz="800" spc="22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DEPT)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839" y="1958098"/>
          <a:ext cx="152908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32"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u="sng" spc="6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19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ABC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10500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ABD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9000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95525" y="1171319"/>
            <a:ext cx="2436495" cy="760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40005">
              <a:lnSpc>
                <a:spcPts val="950"/>
              </a:lnSpc>
              <a:spcBef>
                <a:spcPts val="135"/>
              </a:spcBef>
            </a:pPr>
            <a:r>
              <a:rPr sz="800" spc="-25" dirty="0">
                <a:latin typeface="Microsoft Sans Serif"/>
                <a:cs typeface="Microsoft Sans Serif"/>
              </a:rPr>
              <a:t>Select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details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department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(</a:t>
            </a:r>
            <a:r>
              <a:rPr sz="800" spc="20" dirty="0">
                <a:latin typeface="Calibri"/>
                <a:cs typeface="Calibri"/>
              </a:rPr>
              <a:t>DEPT</a:t>
            </a:r>
            <a:r>
              <a:rPr sz="800" spc="20" dirty="0">
                <a:latin typeface="Microsoft Sans Serif"/>
                <a:cs typeface="Microsoft Sans Serif"/>
              </a:rPr>
              <a:t>)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’4’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salary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</a:t>
            </a:r>
            <a:r>
              <a:rPr sz="800" spc="40" dirty="0">
                <a:latin typeface="Calibri"/>
                <a:cs typeface="Calibri"/>
              </a:rPr>
              <a:t>ESAL</a:t>
            </a:r>
            <a:r>
              <a:rPr sz="800" spc="40" dirty="0">
                <a:latin typeface="Microsoft Sans Serif"/>
                <a:cs typeface="Microsoft Sans Serif"/>
              </a:rPr>
              <a:t>) </a:t>
            </a:r>
            <a:r>
              <a:rPr sz="800" spc="-15" dirty="0">
                <a:latin typeface="Microsoft Sans Serif"/>
                <a:cs typeface="Microsoft Sans Serif"/>
              </a:rPr>
              <a:t>greater</a:t>
            </a:r>
            <a:r>
              <a:rPr sz="800" spc="1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 </a:t>
            </a:r>
            <a:r>
              <a:rPr sz="800" dirty="0">
                <a:latin typeface="Microsoft Sans Serif"/>
                <a:cs typeface="Microsoft Sans Serif"/>
              </a:rPr>
              <a:t>INR </a:t>
            </a:r>
            <a:r>
              <a:rPr sz="800" spc="-25" dirty="0">
                <a:latin typeface="Microsoft Sans Serif"/>
                <a:cs typeface="Microsoft Sans Serif"/>
              </a:rPr>
              <a:t>10000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 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75" dirty="0">
                <a:latin typeface="Calibri"/>
                <a:cs typeface="Calibri"/>
              </a:rPr>
              <a:t>EMP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mentioned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beside</a:t>
            </a:r>
            <a:endParaRPr sz="800">
              <a:latin typeface="Microsoft Sans Serif"/>
              <a:cs typeface="Microsoft Sans Serif"/>
            </a:endParaRPr>
          </a:p>
          <a:p>
            <a:pPr marL="38100" marR="30480">
              <a:lnSpc>
                <a:spcPts val="950"/>
              </a:lnSpc>
              <a:spcBef>
                <a:spcPts val="90"/>
              </a:spcBef>
            </a:pPr>
            <a:r>
              <a:rPr sz="1200" i="1" spc="7" baseline="6944" dirty="0">
                <a:latin typeface="Trebuchet MS"/>
                <a:cs typeface="Trebuchet MS"/>
              </a:rPr>
              <a:t>σ</a:t>
            </a:r>
            <a:r>
              <a:rPr sz="600" spc="5" dirty="0">
                <a:latin typeface="Calibri"/>
                <a:cs typeface="Calibri"/>
              </a:rPr>
              <a:t>DEPT</a:t>
            </a:r>
            <a:r>
              <a:rPr sz="600" spc="45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=</a:t>
            </a:r>
            <a:r>
              <a:rPr sz="600" spc="35" dirty="0">
                <a:latin typeface="Calibri"/>
                <a:cs typeface="Calibri"/>
              </a:rPr>
              <a:t> </a:t>
            </a:r>
            <a:r>
              <a:rPr sz="600" spc="10" dirty="0">
                <a:latin typeface="Calibri"/>
                <a:cs typeface="Calibri"/>
              </a:rPr>
              <a:t>4</a:t>
            </a:r>
            <a:r>
              <a:rPr sz="600" spc="40" dirty="0">
                <a:latin typeface="Calibri"/>
                <a:cs typeface="Calibri"/>
              </a:rPr>
              <a:t> </a:t>
            </a:r>
            <a:r>
              <a:rPr sz="600" spc="-55" dirty="0">
                <a:latin typeface="Calibri"/>
                <a:cs typeface="Calibri"/>
              </a:rPr>
              <a:t>AND</a:t>
            </a:r>
            <a:r>
              <a:rPr sz="600" spc="20" dirty="0">
                <a:latin typeface="Calibri"/>
                <a:cs typeface="Calibri"/>
              </a:rPr>
              <a:t> </a:t>
            </a:r>
            <a:r>
              <a:rPr sz="600" spc="25" dirty="0">
                <a:latin typeface="Calibri"/>
                <a:cs typeface="Calibri"/>
              </a:rPr>
              <a:t>ESAL</a:t>
            </a:r>
            <a:r>
              <a:rPr sz="600" spc="180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&gt;</a:t>
            </a:r>
            <a:r>
              <a:rPr sz="600" spc="3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10000</a:t>
            </a:r>
            <a:r>
              <a:rPr sz="1200" baseline="6944" dirty="0">
                <a:latin typeface="Microsoft Sans Serif"/>
                <a:cs typeface="Microsoft Sans Serif"/>
              </a:rPr>
              <a:t>(</a:t>
            </a:r>
            <a:r>
              <a:rPr sz="1200" baseline="6944" dirty="0">
                <a:latin typeface="Calibri"/>
                <a:cs typeface="Calibri"/>
              </a:rPr>
              <a:t>EMP</a:t>
            </a:r>
            <a:r>
              <a:rPr sz="1200" baseline="6944" dirty="0">
                <a:latin typeface="Microsoft Sans Serif"/>
                <a:cs typeface="Microsoft Sans Serif"/>
              </a:rPr>
              <a:t>)</a:t>
            </a:r>
            <a:r>
              <a:rPr sz="1200" spc="97" baseline="6944" dirty="0"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latin typeface="Microsoft Sans Serif"/>
                <a:cs typeface="Microsoft Sans Serif"/>
              </a:rPr>
              <a:t>(cascading</a:t>
            </a:r>
            <a:r>
              <a:rPr sz="1200" spc="97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conditions) </a:t>
            </a:r>
            <a:r>
              <a:rPr sz="1200" spc="-300" baseline="6944" dirty="0">
                <a:latin typeface="Microsoft Sans Serif"/>
                <a:cs typeface="Microsoft Sans Serif"/>
              </a:rPr>
              <a:t> </a:t>
            </a:r>
            <a:r>
              <a:rPr sz="1200" i="1" spc="7" baseline="6944" dirty="0">
                <a:latin typeface="Trebuchet MS"/>
                <a:cs typeface="Trebuchet MS"/>
              </a:rPr>
              <a:t>σ</a:t>
            </a:r>
            <a:r>
              <a:rPr sz="600" spc="5" dirty="0">
                <a:latin typeface="Calibri"/>
                <a:cs typeface="Calibri"/>
              </a:rPr>
              <a:t>DEPT  </a:t>
            </a:r>
            <a:r>
              <a:rPr sz="600" spc="15" dirty="0">
                <a:latin typeface="Calibri"/>
                <a:cs typeface="Calibri"/>
              </a:rPr>
              <a:t>=  </a:t>
            </a:r>
            <a:r>
              <a:rPr sz="600" spc="35" dirty="0">
                <a:latin typeface="Calibri"/>
                <a:cs typeface="Calibri"/>
              </a:rPr>
              <a:t>4</a:t>
            </a:r>
            <a:r>
              <a:rPr sz="1200" spc="52" baseline="6944" dirty="0">
                <a:latin typeface="Microsoft Sans Serif"/>
                <a:cs typeface="Microsoft Sans Serif"/>
              </a:rPr>
              <a:t>(</a:t>
            </a:r>
            <a:r>
              <a:rPr sz="1200" i="1" spc="52" baseline="6944" dirty="0">
                <a:latin typeface="Trebuchet MS"/>
                <a:cs typeface="Trebuchet MS"/>
              </a:rPr>
              <a:t>σ</a:t>
            </a:r>
            <a:r>
              <a:rPr sz="600" spc="35" dirty="0">
                <a:latin typeface="Calibri"/>
                <a:cs typeface="Calibri"/>
              </a:rPr>
              <a:t>ESAL  </a:t>
            </a:r>
            <a:r>
              <a:rPr sz="600" spc="15" dirty="0">
                <a:latin typeface="Calibri"/>
                <a:cs typeface="Calibri"/>
              </a:rPr>
              <a:t>&gt;  </a:t>
            </a:r>
            <a:r>
              <a:rPr sz="600" spc="5" dirty="0">
                <a:latin typeface="Calibri"/>
                <a:cs typeface="Calibri"/>
              </a:rPr>
              <a:t>10000</a:t>
            </a:r>
            <a:r>
              <a:rPr sz="1200" spc="7" baseline="6944" dirty="0">
                <a:latin typeface="Microsoft Sans Serif"/>
                <a:cs typeface="Microsoft Sans Serif"/>
              </a:rPr>
              <a:t>(</a:t>
            </a:r>
            <a:r>
              <a:rPr sz="1200" spc="7" baseline="6944" dirty="0">
                <a:latin typeface="Calibri"/>
                <a:cs typeface="Calibri"/>
              </a:rPr>
              <a:t>EMP</a:t>
            </a:r>
            <a:r>
              <a:rPr sz="1200" spc="7" baseline="6944" dirty="0">
                <a:latin typeface="Microsoft Sans Serif"/>
                <a:cs typeface="Microsoft Sans Serif"/>
              </a:rPr>
              <a:t>)) </a:t>
            </a:r>
            <a:r>
              <a:rPr sz="1200" spc="-22" baseline="6944" dirty="0">
                <a:latin typeface="Microsoft Sans Serif"/>
                <a:cs typeface="Microsoft Sans Serif"/>
              </a:rPr>
              <a:t>(nested</a:t>
            </a:r>
            <a:r>
              <a:rPr sz="1200" spc="270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conditions) </a:t>
            </a:r>
            <a:r>
              <a:rPr sz="1200" spc="7" baseline="6944" dirty="0">
                <a:latin typeface="Microsoft Sans Serif"/>
                <a:cs typeface="Microsoft Sans Serif"/>
              </a:rPr>
              <a:t> </a:t>
            </a:r>
            <a:r>
              <a:rPr sz="1200" i="1" spc="37" baseline="6944" dirty="0">
                <a:latin typeface="Trebuchet MS"/>
                <a:cs typeface="Trebuchet MS"/>
              </a:rPr>
              <a:t>σ</a:t>
            </a:r>
            <a:r>
              <a:rPr sz="600" spc="25" dirty="0">
                <a:latin typeface="Calibri"/>
                <a:cs typeface="Calibri"/>
              </a:rPr>
              <a:t>ESAL</a:t>
            </a:r>
            <a:r>
              <a:rPr sz="600" spc="180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&gt;</a:t>
            </a:r>
            <a:r>
              <a:rPr sz="600" spc="35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10000</a:t>
            </a:r>
            <a:r>
              <a:rPr sz="1200" spc="22" baseline="6944" dirty="0">
                <a:latin typeface="Microsoft Sans Serif"/>
                <a:cs typeface="Microsoft Sans Serif"/>
              </a:rPr>
              <a:t>(</a:t>
            </a:r>
            <a:r>
              <a:rPr sz="1200" i="1" spc="22" baseline="6944" dirty="0">
                <a:latin typeface="Trebuchet MS"/>
                <a:cs typeface="Trebuchet MS"/>
              </a:rPr>
              <a:t>σ</a:t>
            </a:r>
            <a:r>
              <a:rPr sz="600" spc="15" dirty="0">
                <a:latin typeface="Calibri"/>
                <a:cs typeface="Calibri"/>
              </a:rPr>
              <a:t>DEPT</a:t>
            </a:r>
            <a:r>
              <a:rPr sz="600" spc="35" dirty="0">
                <a:latin typeface="Calibri"/>
                <a:cs typeface="Calibri"/>
              </a:rPr>
              <a:t> </a:t>
            </a:r>
            <a:r>
              <a:rPr sz="600" spc="15" dirty="0">
                <a:latin typeface="Calibri"/>
                <a:cs typeface="Calibri"/>
              </a:rPr>
              <a:t>=</a:t>
            </a:r>
            <a:r>
              <a:rPr sz="600" spc="3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4</a:t>
            </a:r>
            <a:r>
              <a:rPr sz="1200" baseline="6944" dirty="0">
                <a:latin typeface="Microsoft Sans Serif"/>
                <a:cs typeface="Microsoft Sans Serif"/>
              </a:rPr>
              <a:t>(</a:t>
            </a:r>
            <a:r>
              <a:rPr sz="1200" baseline="6944" dirty="0">
                <a:latin typeface="Calibri"/>
                <a:cs typeface="Calibri"/>
              </a:rPr>
              <a:t>EMP</a:t>
            </a:r>
            <a:r>
              <a:rPr sz="1200" baseline="6944" dirty="0">
                <a:latin typeface="Microsoft Sans Serif"/>
                <a:cs typeface="Microsoft Sans Serif"/>
              </a:rPr>
              <a:t>))</a:t>
            </a:r>
            <a:r>
              <a:rPr sz="1200" spc="97" baseline="6944" dirty="0">
                <a:latin typeface="Microsoft Sans Serif"/>
                <a:cs typeface="Microsoft Sans Serif"/>
              </a:rPr>
              <a:t> </a:t>
            </a:r>
            <a:r>
              <a:rPr sz="1200" spc="-22" baseline="6944" dirty="0">
                <a:latin typeface="Microsoft Sans Serif"/>
                <a:cs typeface="Microsoft Sans Serif"/>
              </a:rPr>
              <a:t>(nested</a:t>
            </a:r>
            <a:r>
              <a:rPr sz="1200" spc="104" baseline="6944" dirty="0">
                <a:latin typeface="Microsoft Sans Serif"/>
                <a:cs typeface="Microsoft Sans Serif"/>
              </a:rPr>
              <a:t> </a:t>
            </a:r>
            <a:r>
              <a:rPr sz="1200" baseline="6944" dirty="0">
                <a:latin typeface="Microsoft Sans Serif"/>
                <a:cs typeface="Microsoft Sans Serif"/>
              </a:rPr>
              <a:t>conditions)</a:t>
            </a:r>
            <a:endParaRPr sz="1200" baseline="6944">
              <a:latin typeface="Microsoft Sans Serif"/>
              <a:cs typeface="Microsoft Sans Serif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1098" y="1921675"/>
          <a:ext cx="1529080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720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spc="60" dirty="0">
                          <a:latin typeface="Calibri"/>
                          <a:cs typeface="Calibri"/>
                        </a:rPr>
                        <a:t>EID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spc="-70" dirty="0">
                          <a:latin typeface="Calibri"/>
                          <a:cs typeface="Calibri"/>
                        </a:rPr>
                        <a:t>ENAME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19"/>
                        </a:lnSpc>
                      </a:pPr>
                      <a:r>
                        <a:rPr sz="800" spc="30" dirty="0">
                          <a:latin typeface="Calibri"/>
                          <a:cs typeface="Calibri"/>
                        </a:rPr>
                        <a:t>ESAL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19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DEF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11000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004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DBC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12000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20925" y="2268993"/>
            <a:ext cx="23742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25" dirty="0">
                <a:latin typeface="Microsoft Sans Serif"/>
                <a:cs typeface="Microsoft Sans Serif"/>
              </a:rPr>
              <a:t>As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order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nesting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conditions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affect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output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Select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Microsoft Sans Serif"/>
                <a:cs typeface="Microsoft Sans Serif"/>
              </a:rPr>
              <a:t>(</a:t>
            </a:r>
            <a:r>
              <a:rPr sz="800" i="1" spc="55" dirty="0">
                <a:latin typeface="Trebuchet MS"/>
                <a:cs typeface="Trebuchet MS"/>
              </a:rPr>
              <a:t>σ</a:t>
            </a:r>
            <a:r>
              <a:rPr sz="800" spc="55" dirty="0">
                <a:latin typeface="Microsoft Sans Serif"/>
                <a:cs typeface="Microsoft Sans Serif"/>
              </a:rPr>
              <a:t>)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operator,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50" dirty="0">
                <a:latin typeface="Tahoma"/>
                <a:cs typeface="Tahoma"/>
              </a:rPr>
              <a:t>commutative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1817789" y="3350342"/>
            <a:ext cx="972819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Abstract</a:t>
            </a:r>
            <a:r>
              <a:rPr sz="600" b="1" spc="10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Query</a:t>
            </a:r>
            <a:r>
              <a:rPr sz="600" b="1" spc="1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5" dirty="0">
                <a:solidFill>
                  <a:srgbClr val="00008E"/>
                </a:solidFill>
                <a:latin typeface="Tahoma"/>
                <a:cs typeface="Tahoma"/>
                <a:hlinkClick r:id="rId3" action="ppaction://hlinksldjump"/>
              </a:rPr>
              <a:t>Languages: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4836</Words>
  <Application>Microsoft Office PowerPoint</Application>
  <PresentationFormat>Custom</PresentationFormat>
  <Paragraphs>1205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Lucida Sans Unicode</vt:lpstr>
      <vt:lpstr>Microsoft Sans Serif</vt:lpstr>
      <vt:lpstr>Palatino Linotype</vt:lpstr>
      <vt:lpstr>Tahoma</vt:lpstr>
      <vt:lpstr>Times New Roman</vt:lpstr>
      <vt:lpstr>Trebuchet MS</vt:lpstr>
      <vt:lpstr>Verdana</vt:lpstr>
      <vt:lpstr>Office Theme</vt:lpstr>
      <vt:lpstr>Abstract Query Languages: Relational Algebra and Relational Calculus</vt:lpstr>
      <vt:lpstr>Outline</vt:lpstr>
      <vt:lpstr>Introduction to Query Languages</vt:lpstr>
      <vt:lpstr>Introduction to Query Languages</vt:lpstr>
      <vt:lpstr>Introduction to Query Languages</vt:lpstr>
      <vt:lpstr>Basic Operations</vt:lpstr>
      <vt:lpstr>More Operations</vt:lpstr>
      <vt:lpstr>Selection operation</vt:lpstr>
      <vt:lpstr>Selection operation</vt:lpstr>
      <vt:lpstr>Selection operation</vt:lpstr>
      <vt:lpstr>Projection operation</vt:lpstr>
      <vt:lpstr>Projection operation</vt:lpstr>
      <vt:lpstr>Projection operation</vt:lpstr>
      <vt:lpstr>Cascading Selection and Projection operation</vt:lpstr>
      <vt:lpstr>Rename operation</vt:lpstr>
      <vt:lpstr>Set operations</vt:lpstr>
      <vt:lpstr>Set operations</vt:lpstr>
      <vt:lpstr>Set operations</vt:lpstr>
      <vt:lpstr>Cardinality analysis of set operations</vt:lpstr>
      <vt:lpstr>Cross Product / Cartesian Product</vt:lpstr>
      <vt:lpstr>Cross Product / Cartesian Product</vt:lpstr>
      <vt:lpstr>Join</vt:lpstr>
      <vt:lpstr>Join</vt:lpstr>
      <vt:lpstr>Join</vt:lpstr>
      <vt:lpstr>Join</vt:lpstr>
      <vt:lpstr>Division</vt:lpstr>
      <vt:lpstr>Division</vt:lpstr>
      <vt:lpstr>Division</vt:lpstr>
      <vt:lpstr>Division</vt:lpstr>
      <vt:lpstr>Outer Join</vt:lpstr>
      <vt:lpstr>PowerPoint Presentation</vt:lpstr>
      <vt:lpstr>PowerPoint Presentation</vt:lpstr>
      <vt:lpstr>Semi-join</vt:lpstr>
      <vt:lpstr>Semi-join</vt:lpstr>
      <vt:lpstr>Anti-join</vt:lpstr>
      <vt:lpstr>Anti-join</vt:lpstr>
      <vt:lpstr>Cardinality analysis of join operations</vt:lpstr>
      <vt:lpstr>Problems on Relational Algebra</vt:lpstr>
      <vt:lpstr>Problems on Relational Algebra</vt:lpstr>
      <vt:lpstr>Problems on Relational Algebra</vt:lpstr>
      <vt:lpstr>Problems on Relational Algebra</vt:lpstr>
      <vt:lpstr>PowerPoint Presentation</vt:lpstr>
      <vt:lpstr>Types of Relational Calculus</vt:lpstr>
      <vt:lpstr>Tuple Relational Calculus</vt:lpstr>
      <vt:lpstr>Tuple Relational Calculus</vt:lpstr>
      <vt:lpstr>Tuple Relational Calculus</vt:lpstr>
      <vt:lpstr>Domain Relational Calculus</vt:lpstr>
      <vt:lpstr>Domain Relational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Query Languages: - Relational Algebra and Relational Calculus</dc:title>
  <dc:creator>Dr. Sambit Bakshi</dc:creator>
  <cp:lastModifiedBy>Admin</cp:lastModifiedBy>
  <cp:revision>2</cp:revision>
  <dcterms:created xsi:type="dcterms:W3CDTF">2024-02-15T11:00:30Z</dcterms:created>
  <dcterms:modified xsi:type="dcterms:W3CDTF">2024-02-19T11:00:40Z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2024-02-15T00:00:00Z</vt:filetime>
  </property>
</Properties>
</file>