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66" r:id="rId2"/>
    <p:sldId id="375" r:id="rId3"/>
    <p:sldId id="347" r:id="rId4"/>
    <p:sldId id="376" r:id="rId5"/>
    <p:sldId id="377" r:id="rId6"/>
    <p:sldId id="378" r:id="rId7"/>
    <p:sldId id="380" r:id="rId8"/>
    <p:sldId id="379" r:id="rId9"/>
    <p:sldId id="381" r:id="rId10"/>
    <p:sldId id="383" r:id="rId11"/>
    <p:sldId id="382" r:id="rId12"/>
    <p:sldId id="384" r:id="rId13"/>
    <p:sldId id="373" r:id="rId14"/>
    <p:sldId id="350" r:id="rId15"/>
    <p:sldId id="351" r:id="rId16"/>
    <p:sldId id="385" r:id="rId17"/>
    <p:sldId id="386" r:id="rId18"/>
    <p:sldId id="352" r:id="rId19"/>
    <p:sldId id="387" r:id="rId20"/>
    <p:sldId id="388" r:id="rId21"/>
    <p:sldId id="389" r:id="rId22"/>
    <p:sldId id="390" r:id="rId23"/>
    <p:sldId id="354" r:id="rId24"/>
    <p:sldId id="391" r:id="rId25"/>
    <p:sldId id="393" r:id="rId26"/>
    <p:sldId id="394" r:id="rId27"/>
    <p:sldId id="374" r:id="rId28"/>
    <p:sldId id="392" r:id="rId29"/>
    <p:sldId id="395" r:id="rId30"/>
    <p:sldId id="356" r:id="rId31"/>
    <p:sldId id="396" r:id="rId32"/>
    <p:sldId id="397" r:id="rId33"/>
    <p:sldId id="371" r:id="rId34"/>
    <p:sldId id="398" r:id="rId35"/>
    <p:sldId id="3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07915-9113-4635-88EE-C5A757D86D98}" type="datetimeFigureOut">
              <a:rPr lang="en-US" smtClean="0"/>
              <a:pPr/>
              <a:t>10/29/2024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944D61-FE7C-4046-92BF-A26F9F040E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AF0BE-99BA-4F7A-A8B3-8C413462FC63}"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7466B-3BCC-47CC-BA98-2CDE747959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AF0BE-99BA-4F7A-A8B3-8C413462FC63}" type="datetimeFigureOut">
              <a:rPr lang="en-US" smtClean="0"/>
              <a:pPr/>
              <a:t>10/29/2024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466B-3BCC-47CC-BA98-2CDE747959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2E60-33D2-41FB-AADA-549F9C4C19C4}"/>
              </a:ext>
            </a:extLst>
          </p:cNvPr>
          <p:cNvSpPr>
            <a:spLocks noGrp="1"/>
          </p:cNvSpPr>
          <p:nvPr>
            <p:ph type="title"/>
          </p:nvPr>
        </p:nvSpPr>
        <p:spPr/>
        <p:txBody>
          <a:bodyPr/>
          <a:lstStyle/>
          <a:p>
            <a:r>
              <a:rPr lang="en-US" dirty="0"/>
              <a:t>Disk scheduling</a:t>
            </a:r>
            <a:endParaRPr lang="en-IN" dirty="0"/>
          </a:p>
        </p:txBody>
      </p:sp>
      <p:sp>
        <p:nvSpPr>
          <p:cNvPr id="3" name="Content Placeholder 2">
            <a:extLst>
              <a:ext uri="{FF2B5EF4-FFF2-40B4-BE49-F238E27FC236}">
                <a16:creationId xmlns:a16="http://schemas.microsoft.com/office/drawing/2014/main" id="{9CD2553C-96D2-4C21-93D0-46CDDD3A8FA5}"/>
              </a:ext>
            </a:extLst>
          </p:cNvPr>
          <p:cNvSpPr>
            <a:spLocks noGrp="1"/>
          </p:cNvSpPr>
          <p:nvPr>
            <p:ph idx="1"/>
          </p:nvPr>
        </p:nvSpPr>
        <p:spPr/>
        <p:txBody>
          <a:bodyPr/>
          <a:lstStyle/>
          <a:p>
            <a:r>
              <a:rPr lang="en-US" dirty="0"/>
              <a:t>Disk scheduling is a technique operating systems use to manage the order in which disk I/O (input/output) requests are processed. Disk scheduling is also known as I/O Scheduling. The main goals of disk scheduling are to optimize the performance of disk operations, reduce the time it takes to access data and improve overall system efficiency.</a:t>
            </a:r>
            <a:endParaRPr lang="en-IN" dirty="0"/>
          </a:p>
        </p:txBody>
      </p:sp>
    </p:spTree>
    <p:extLst>
      <p:ext uri="{BB962C8B-B14F-4D97-AF65-F5344CB8AC3E}">
        <p14:creationId xmlns:p14="http://schemas.microsoft.com/office/powerpoint/2010/main" val="59559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23A13-2C12-422B-A595-DE74C396E563}"/>
              </a:ext>
            </a:extLst>
          </p:cNvPr>
          <p:cNvSpPr>
            <a:spLocks noGrp="1"/>
          </p:cNvSpPr>
          <p:nvPr>
            <p:ph idx="1"/>
          </p:nvPr>
        </p:nvSpPr>
        <p:spPr/>
        <p:txBody>
          <a:bodyPr/>
          <a:lstStyle/>
          <a:p>
            <a:endParaRPr lang="en-IN" dirty="0"/>
          </a:p>
        </p:txBody>
      </p:sp>
      <p:pic>
        <p:nvPicPr>
          <p:cNvPr id="3074" name="Picture 2" descr="First Come First Serve">
            <a:extLst>
              <a:ext uri="{FF2B5EF4-FFF2-40B4-BE49-F238E27FC236}">
                <a16:creationId xmlns:a16="http://schemas.microsoft.com/office/drawing/2014/main" id="{013E56A4-8480-4C99-8063-F5C05D5E1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757238"/>
            <a:ext cx="8372475"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9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FF76-30CA-4158-972C-F1D91744BA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AB2AE3-1E76-47F0-977B-C182D91B89B0}"/>
              </a:ext>
            </a:extLst>
          </p:cNvPr>
          <p:cNvSpPr>
            <a:spLocks noGrp="1"/>
          </p:cNvSpPr>
          <p:nvPr>
            <p:ph idx="1"/>
          </p:nvPr>
        </p:nvSpPr>
        <p:spPr/>
        <p:txBody>
          <a:bodyPr/>
          <a:lstStyle/>
          <a:p>
            <a:r>
              <a:rPr lang="en-US" dirty="0"/>
              <a:t>So, total overhead movement  (total distance covered by the disk arm) = </a:t>
            </a:r>
          </a:p>
          <a:p>
            <a:pPr marL="0" indent="0">
              <a:buNone/>
            </a:pPr>
            <a:r>
              <a:rPr lang="en-US" sz="2800" dirty="0"/>
              <a:t>(82-50)+(170-82)+(170-43)+(140-43)+(140-24)+(24-16)+(190-16) =642</a:t>
            </a:r>
            <a:endParaRPr lang="en-IN" sz="2800" dirty="0"/>
          </a:p>
        </p:txBody>
      </p:sp>
    </p:spTree>
    <p:extLst>
      <p:ext uri="{BB962C8B-B14F-4D97-AF65-F5344CB8AC3E}">
        <p14:creationId xmlns:p14="http://schemas.microsoft.com/office/powerpoint/2010/main" val="194556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01D5-4907-4B97-9060-1DA94A37A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8B4D4F-A864-468F-AF47-6D30D979EE66}"/>
              </a:ext>
            </a:extLst>
          </p:cNvPr>
          <p:cNvSpPr>
            <a:spLocks noGrp="1"/>
          </p:cNvSpPr>
          <p:nvPr>
            <p:ph idx="1"/>
          </p:nvPr>
        </p:nvSpPr>
        <p:spPr/>
        <p:txBody>
          <a:bodyPr>
            <a:normAutofit fontScale="85000" lnSpcReduction="20000"/>
          </a:bodyPr>
          <a:lstStyle/>
          <a:p>
            <a:pPr marL="0" indent="0">
              <a:buNone/>
            </a:pPr>
            <a:r>
              <a:rPr lang="en-US" sz="4600" dirty="0"/>
              <a:t>Advantages of FCFS</a:t>
            </a:r>
          </a:p>
          <a:p>
            <a:endParaRPr lang="en-US" dirty="0"/>
          </a:p>
          <a:p>
            <a:r>
              <a:rPr lang="en-US" dirty="0"/>
              <a:t>Every request gets a fair chance</a:t>
            </a:r>
          </a:p>
          <a:p>
            <a:r>
              <a:rPr lang="en-US" dirty="0"/>
              <a:t>No indefinite postponement</a:t>
            </a:r>
          </a:p>
          <a:p>
            <a:r>
              <a:rPr lang="en-US" dirty="0"/>
              <a:t>Disadvantages of FCFS</a:t>
            </a:r>
          </a:p>
          <a:p>
            <a:endParaRPr lang="en-US" dirty="0"/>
          </a:p>
          <a:p>
            <a:pPr marL="0" indent="0">
              <a:buNone/>
            </a:pPr>
            <a:r>
              <a:rPr lang="en-US" sz="4000" dirty="0"/>
              <a:t>Disadvantages of First Come First Serve.</a:t>
            </a:r>
          </a:p>
          <a:p>
            <a:endParaRPr lang="en-US" dirty="0"/>
          </a:p>
          <a:p>
            <a:r>
              <a:rPr lang="en-US" dirty="0"/>
              <a:t>Does not try to optimize seek time</a:t>
            </a:r>
          </a:p>
          <a:p>
            <a:r>
              <a:rPr lang="en-US" dirty="0"/>
              <a:t>May not provide the best possible service</a:t>
            </a:r>
            <a:endParaRPr lang="en-IN" dirty="0"/>
          </a:p>
        </p:txBody>
      </p:sp>
    </p:spTree>
    <p:extLst>
      <p:ext uri="{BB962C8B-B14F-4D97-AF65-F5344CB8AC3E}">
        <p14:creationId xmlns:p14="http://schemas.microsoft.com/office/powerpoint/2010/main" val="325561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3D5E-E083-4540-8EB3-D0C0A1F4F8DC}"/>
              </a:ext>
            </a:extLst>
          </p:cNvPr>
          <p:cNvSpPr>
            <a:spLocks noGrp="1"/>
          </p:cNvSpPr>
          <p:nvPr>
            <p:ph type="title"/>
          </p:nvPr>
        </p:nvSpPr>
        <p:spPr/>
        <p:txBody>
          <a:bodyPr/>
          <a:lstStyle/>
          <a:p>
            <a:r>
              <a:rPr lang="en-US" dirty="0"/>
              <a:t>Shortest Seek Time First</a:t>
            </a:r>
            <a:endParaRPr lang="en-IN" dirty="0"/>
          </a:p>
        </p:txBody>
      </p:sp>
      <p:sp>
        <p:nvSpPr>
          <p:cNvPr id="3" name="Content Placeholder 2">
            <a:extLst>
              <a:ext uri="{FF2B5EF4-FFF2-40B4-BE49-F238E27FC236}">
                <a16:creationId xmlns:a16="http://schemas.microsoft.com/office/drawing/2014/main" id="{3C0E58DA-29FA-4DEC-BE76-B72DF29D43B1}"/>
              </a:ext>
            </a:extLst>
          </p:cNvPr>
          <p:cNvSpPr>
            <a:spLocks noGrp="1"/>
          </p:cNvSpPr>
          <p:nvPr>
            <p:ph idx="1"/>
          </p:nvPr>
        </p:nvSpPr>
        <p:spPr/>
        <p:txBody>
          <a:bodyPr>
            <a:normAutofit fontScale="92500" lnSpcReduction="20000"/>
          </a:bodyPr>
          <a:lstStyle/>
          <a:p>
            <a:r>
              <a:rPr lang="en-US" dirty="0"/>
              <a:t>In SSTF (Shortest Seek Time First), requests having the shortest seek time are executed first. </a:t>
            </a:r>
          </a:p>
          <a:p>
            <a:r>
              <a:rPr lang="en-US" dirty="0"/>
              <a:t>So, the seek time of every request is calculated in advance in the queue and then they are scheduled according to their calculated seek time. </a:t>
            </a:r>
          </a:p>
          <a:p>
            <a:r>
              <a:rPr lang="en-US" dirty="0"/>
              <a:t>As a result, the request near the disk arm will get executed first. </a:t>
            </a:r>
          </a:p>
          <a:p>
            <a:r>
              <a:rPr lang="en-US" dirty="0"/>
              <a:t>SSTF is certainly an improvement over FCFS as it decreases the average response time and increases the throughput of the system.</a:t>
            </a:r>
            <a:endParaRPr lang="en-IN" dirty="0"/>
          </a:p>
        </p:txBody>
      </p:sp>
    </p:spTree>
    <p:extLst>
      <p:ext uri="{BB962C8B-B14F-4D97-AF65-F5344CB8AC3E}">
        <p14:creationId xmlns:p14="http://schemas.microsoft.com/office/powerpoint/2010/main" val="365229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SSTF</a:t>
            </a:r>
          </a:p>
        </p:txBody>
      </p:sp>
      <p:sp>
        <p:nvSpPr>
          <p:cNvPr id="9219" name="Rectangle 3"/>
          <p:cNvSpPr>
            <a:spLocks noGrp="1" noChangeArrowheads="1"/>
          </p:cNvSpPr>
          <p:nvPr>
            <p:ph idx="1"/>
          </p:nvPr>
        </p:nvSpPr>
        <p:spPr/>
        <p:txBody>
          <a:bodyPr/>
          <a:lstStyle/>
          <a:p>
            <a:pPr eaLnBrk="1" hangingPunct="1"/>
            <a:r>
              <a:rPr lang="en-US"/>
              <a:t>Selects the request with the minimum seek time from the current head position.</a:t>
            </a:r>
          </a:p>
          <a:p>
            <a:pPr eaLnBrk="1" hangingPunct="1"/>
            <a:r>
              <a:rPr lang="en-US"/>
              <a:t>SSTF scheduling is a form of SJF scheduling; may cause starvation of some requests.</a:t>
            </a:r>
          </a:p>
          <a:p>
            <a:pPr eaLnBrk="1" hangingPunct="1"/>
            <a:r>
              <a:rPr lang="en-US"/>
              <a:t>Illustration shows total head movement of 236 cylinders.</a:t>
            </a:r>
          </a:p>
        </p:txBody>
      </p:sp>
      <p:sp>
        <p:nvSpPr>
          <p:cNvPr id="9220" name="Slide Number Placeholder 5"/>
          <p:cNvSpPr>
            <a:spLocks noGrp="1"/>
          </p:cNvSpPr>
          <p:nvPr>
            <p:ph type="sldNum" sz="quarter" idx="12"/>
          </p:nvPr>
        </p:nvSpPr>
        <p:spPr>
          <a:noFill/>
        </p:spPr>
        <p:txBody>
          <a:bodyPr/>
          <a:lstStyle/>
          <a:p>
            <a:fld id="{CE567D1F-4C30-4516-AF0D-BD97B4BEA31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SSTF (Cont.)</a:t>
            </a:r>
          </a:p>
        </p:txBody>
      </p:sp>
      <p:sp>
        <p:nvSpPr>
          <p:cNvPr id="10243" name="Slide Number Placeholder 4"/>
          <p:cNvSpPr>
            <a:spLocks noGrp="1"/>
          </p:cNvSpPr>
          <p:nvPr>
            <p:ph type="sldNum" sz="quarter" idx="12"/>
          </p:nvPr>
        </p:nvSpPr>
        <p:spPr>
          <a:noFill/>
        </p:spPr>
        <p:txBody>
          <a:bodyPr/>
          <a:lstStyle/>
          <a:p>
            <a:fld id="{2A88A0BE-E38B-4A9E-BEA0-759B096A0CF9}" type="slidenum">
              <a:rPr lang="en-US" smtClean="0"/>
              <a:pPr/>
              <a:t>15</a:t>
            </a:fld>
            <a:endParaRPr lang="en-US"/>
          </a:p>
        </p:txBody>
      </p:sp>
      <p:pic>
        <p:nvPicPr>
          <p:cNvPr id="4098" name="Picture 2" descr="Shortest Seek Time First">
            <a:extLst>
              <a:ext uri="{FF2B5EF4-FFF2-40B4-BE49-F238E27FC236}">
                <a16:creationId xmlns:a16="http://schemas.microsoft.com/office/drawing/2014/main" id="{56CE66A3-2134-4B34-AD66-955096BB9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519238"/>
            <a:ext cx="8620125" cy="381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11FD-A7EB-4964-A00D-35813B6EB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4D0EAF-382A-459B-8639-7A9A3D9E91A0}"/>
              </a:ext>
            </a:extLst>
          </p:cNvPr>
          <p:cNvSpPr>
            <a:spLocks noGrp="1"/>
          </p:cNvSpPr>
          <p:nvPr>
            <p:ph idx="1"/>
          </p:nvPr>
        </p:nvSpPr>
        <p:spPr/>
        <p:txBody>
          <a:bodyPr/>
          <a:lstStyle/>
          <a:p>
            <a:r>
              <a:rPr lang="en-US" dirty="0"/>
              <a:t>Suppose the order of request is- (82,170,43,140,24,16,190)</a:t>
            </a:r>
            <a:br>
              <a:rPr lang="en-US" dirty="0"/>
            </a:br>
            <a:r>
              <a:rPr lang="en-US" dirty="0"/>
              <a:t>And current position of Read/Write head is: 50</a:t>
            </a:r>
          </a:p>
          <a:p>
            <a:r>
              <a:rPr lang="en-US" dirty="0"/>
              <a:t>Total overhead movement  (total distance covered by the disk arm) =</a:t>
            </a:r>
          </a:p>
          <a:p>
            <a:pPr marL="0" indent="0">
              <a:buNone/>
            </a:pPr>
            <a:r>
              <a:rPr lang="en-US" sz="2800" dirty="0"/>
              <a:t>(50-43)+(43-24)+(24-16)+(82-16)+(140-82) +(170-140)+(190-170) =208 </a:t>
            </a:r>
            <a:endParaRPr lang="en-IN" sz="2800" dirty="0"/>
          </a:p>
        </p:txBody>
      </p:sp>
    </p:spTree>
    <p:extLst>
      <p:ext uri="{BB962C8B-B14F-4D97-AF65-F5344CB8AC3E}">
        <p14:creationId xmlns:p14="http://schemas.microsoft.com/office/powerpoint/2010/main" val="295668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CE27A-1DCD-4BC1-B114-5EAA47EA429E}"/>
              </a:ext>
            </a:extLst>
          </p:cNvPr>
          <p:cNvSpPr>
            <a:spLocks noGrp="1"/>
          </p:cNvSpPr>
          <p:nvPr>
            <p:ph idx="1"/>
          </p:nvPr>
        </p:nvSpPr>
        <p:spPr>
          <a:xfrm>
            <a:off x="304800" y="838200"/>
            <a:ext cx="8229600" cy="4724400"/>
          </a:xfrm>
        </p:spPr>
        <p:txBody>
          <a:bodyPr>
            <a:normAutofit fontScale="70000" lnSpcReduction="20000"/>
          </a:bodyPr>
          <a:lstStyle/>
          <a:p>
            <a:pPr marL="0" indent="0">
              <a:buNone/>
            </a:pPr>
            <a:r>
              <a:rPr lang="en-US" sz="4000" dirty="0"/>
              <a:t>Advantages of Shortest Seek Time First</a:t>
            </a:r>
          </a:p>
          <a:p>
            <a:endParaRPr lang="en-US" dirty="0"/>
          </a:p>
          <a:p>
            <a:r>
              <a:rPr lang="en-US" dirty="0"/>
              <a:t>The average Response Time decreases</a:t>
            </a:r>
          </a:p>
          <a:p>
            <a:r>
              <a:rPr lang="en-US" dirty="0"/>
              <a:t>Throughput increases</a:t>
            </a:r>
          </a:p>
          <a:p>
            <a:r>
              <a:rPr lang="en-US" dirty="0"/>
              <a:t>Disadvantages of Shortest Seek Time First</a:t>
            </a:r>
          </a:p>
          <a:p>
            <a:endParaRPr lang="en-US" dirty="0"/>
          </a:p>
          <a:p>
            <a:pPr marL="0" indent="0">
              <a:buNone/>
            </a:pPr>
            <a:r>
              <a:rPr lang="en-US" sz="4000" dirty="0"/>
              <a:t>Disadvantages of Shortest Seek Time First</a:t>
            </a:r>
          </a:p>
          <a:p>
            <a:endParaRPr lang="en-US" dirty="0"/>
          </a:p>
          <a:p>
            <a:r>
              <a:rPr lang="en-US" dirty="0"/>
              <a:t>Overhead to calculate seek time in advance</a:t>
            </a:r>
          </a:p>
          <a:p>
            <a:r>
              <a:rPr lang="en-US" dirty="0"/>
              <a:t>Can cause Starvation for a request if it has a higher seek time as compared to incoming requests</a:t>
            </a:r>
          </a:p>
          <a:p>
            <a:r>
              <a:rPr lang="en-US" dirty="0"/>
              <a:t>The high variance of response time as SSTF favors only some requests</a:t>
            </a:r>
            <a:endParaRPr lang="en-IN" dirty="0"/>
          </a:p>
        </p:txBody>
      </p:sp>
    </p:spTree>
    <p:extLst>
      <p:ext uri="{BB962C8B-B14F-4D97-AF65-F5344CB8AC3E}">
        <p14:creationId xmlns:p14="http://schemas.microsoft.com/office/powerpoint/2010/main" val="178352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SCAN</a:t>
            </a:r>
          </a:p>
        </p:txBody>
      </p:sp>
      <p:sp>
        <p:nvSpPr>
          <p:cNvPr id="11267" name="Rectangle 3"/>
          <p:cNvSpPr>
            <a:spLocks noGrp="1" noChangeArrowheads="1"/>
          </p:cNvSpPr>
          <p:nvPr>
            <p:ph idx="1"/>
          </p:nvPr>
        </p:nvSpPr>
        <p:spPr/>
        <p:txBody>
          <a:bodyPr/>
          <a:lstStyle/>
          <a:p>
            <a:pPr eaLnBrk="1" hangingPunct="1"/>
            <a:r>
              <a:rPr lang="en-US" sz="3000" dirty="0"/>
              <a:t>The disk arm starts at one end of the disk, and moves toward the other end, servicing requests until it gets to the other end of the disk, where the head movement is reversed and servicing continues.</a:t>
            </a:r>
          </a:p>
          <a:p>
            <a:pPr eaLnBrk="1" hangingPunct="1"/>
            <a:r>
              <a:rPr lang="en-US" sz="3000" dirty="0"/>
              <a:t>Sometimes called the </a:t>
            </a:r>
            <a:r>
              <a:rPr lang="en-US" sz="3000" i="1" dirty="0"/>
              <a:t>elevator algorithm</a:t>
            </a:r>
            <a:r>
              <a:rPr lang="en-US" sz="3000" dirty="0"/>
              <a:t>.</a:t>
            </a:r>
          </a:p>
          <a:p>
            <a:pPr eaLnBrk="1" hangingPunct="1"/>
            <a:r>
              <a:rPr lang="en-US" sz="3000" dirty="0"/>
              <a:t>Illustration shows total head movement of 208 cylinders.</a:t>
            </a:r>
          </a:p>
        </p:txBody>
      </p:sp>
      <p:sp>
        <p:nvSpPr>
          <p:cNvPr id="11268" name="Slide Number Placeholder 5"/>
          <p:cNvSpPr>
            <a:spLocks noGrp="1"/>
          </p:cNvSpPr>
          <p:nvPr>
            <p:ph type="sldNum" sz="quarter" idx="12"/>
          </p:nvPr>
        </p:nvSpPr>
        <p:spPr>
          <a:noFill/>
        </p:spPr>
        <p:txBody>
          <a:bodyPr/>
          <a:lstStyle/>
          <a:p>
            <a:fld id="{F0BBF136-767B-4D51-87C0-96349B13EFE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C610-2444-456E-B680-7B6405C1F0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12EF3-E1D2-4756-81FA-25B0490D58C0}"/>
              </a:ext>
            </a:extLst>
          </p:cNvPr>
          <p:cNvSpPr>
            <a:spLocks noGrp="1"/>
          </p:cNvSpPr>
          <p:nvPr>
            <p:ph idx="1"/>
          </p:nvPr>
        </p:nvSpPr>
        <p:spPr/>
        <p:txBody>
          <a:bodyPr>
            <a:normAutofit fontScale="92500" lnSpcReduction="10000"/>
          </a:bodyPr>
          <a:lstStyle/>
          <a:p>
            <a:r>
              <a:rPr lang="en-US" dirty="0"/>
              <a:t>In the SCAN algorithm the disk arm moves in a particular direction and services the requests coming in its path and after reaching the end of the disk, it reverses its direction and again services the request arriving in its path.</a:t>
            </a:r>
          </a:p>
          <a:p>
            <a:r>
              <a:rPr lang="en-US" dirty="0"/>
              <a:t> So, this algorithm works as an elevator and is hence also known as an </a:t>
            </a:r>
            <a:r>
              <a:rPr lang="en-US" b="1" dirty="0"/>
              <a:t>elevator algorithm.</a:t>
            </a:r>
          </a:p>
          <a:p>
            <a:r>
              <a:rPr lang="en-US" b="1" dirty="0"/>
              <a:t> </a:t>
            </a:r>
            <a:r>
              <a:rPr lang="en-US" dirty="0"/>
              <a:t>As a result, the requests at the midrange are serviced more and those arriving behind the disk arm will have to wait.</a:t>
            </a:r>
            <a:endParaRPr lang="en-IN" dirty="0"/>
          </a:p>
        </p:txBody>
      </p:sp>
    </p:spTree>
    <p:extLst>
      <p:ext uri="{BB962C8B-B14F-4D97-AF65-F5344CB8AC3E}">
        <p14:creationId xmlns:p14="http://schemas.microsoft.com/office/powerpoint/2010/main" val="367096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2A-9E33-44A7-A80C-36324BF7D825}"/>
              </a:ext>
            </a:extLst>
          </p:cNvPr>
          <p:cNvSpPr>
            <a:spLocks noGrp="1"/>
          </p:cNvSpPr>
          <p:nvPr>
            <p:ph type="title"/>
          </p:nvPr>
        </p:nvSpPr>
        <p:spPr/>
        <p:txBody>
          <a:bodyPr/>
          <a:lstStyle/>
          <a:p>
            <a:r>
              <a:rPr lang="en-US" dirty="0"/>
              <a:t>Disk scheduling</a:t>
            </a:r>
            <a:endParaRPr lang="en-IN" b="1" dirty="0"/>
          </a:p>
        </p:txBody>
      </p:sp>
      <p:sp>
        <p:nvSpPr>
          <p:cNvPr id="3" name="Content Placeholder 2">
            <a:extLst>
              <a:ext uri="{FF2B5EF4-FFF2-40B4-BE49-F238E27FC236}">
                <a16:creationId xmlns:a16="http://schemas.microsoft.com/office/drawing/2014/main" id="{900340D0-689A-4BF4-9AD2-386B16EE7B0D}"/>
              </a:ext>
            </a:extLst>
          </p:cNvPr>
          <p:cNvSpPr>
            <a:spLocks noGrp="1"/>
          </p:cNvSpPr>
          <p:nvPr>
            <p:ph idx="1"/>
          </p:nvPr>
        </p:nvSpPr>
        <p:spPr/>
        <p:txBody>
          <a:bodyPr>
            <a:normAutofit fontScale="92500" lnSpcReduction="10000"/>
          </a:bodyPr>
          <a:lstStyle/>
          <a:p>
            <a:r>
              <a:rPr lang="en-US" dirty="0"/>
              <a:t>Disk scheduling algorithms are crucial in managing how data is read from and written to a computer’s hard disk. </a:t>
            </a:r>
          </a:p>
          <a:p>
            <a:r>
              <a:rPr lang="en-US" dirty="0"/>
              <a:t>These algorithms help determine the order in which disk read and write requests are processed, significantly impacting the speed and efficiency of data access.</a:t>
            </a:r>
          </a:p>
          <a:p>
            <a:r>
              <a:rPr lang="en-US" dirty="0"/>
              <a:t>Common disk scheduling methods include First-Come First-Served (FCFS), Shortest Seek Time First (SSTF), SCAN, C-SCAN, LOOK, and C-LOOK.</a:t>
            </a:r>
            <a:endParaRPr lang="en-IN" dirty="0"/>
          </a:p>
        </p:txBody>
      </p:sp>
    </p:spTree>
    <p:extLst>
      <p:ext uri="{BB962C8B-B14F-4D97-AF65-F5344CB8AC3E}">
        <p14:creationId xmlns:p14="http://schemas.microsoft.com/office/powerpoint/2010/main" val="334223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376B-B042-4E5E-9D99-C12589E3BB93}"/>
              </a:ext>
            </a:extLst>
          </p:cNvPr>
          <p:cNvSpPr>
            <a:spLocks noGrp="1"/>
          </p:cNvSpPr>
          <p:nvPr>
            <p:ph type="title"/>
          </p:nvPr>
        </p:nvSpPr>
        <p:spPr/>
        <p:txBody>
          <a:bodyPr/>
          <a:lstStyle/>
          <a:p>
            <a:r>
              <a:rPr lang="en-US" dirty="0"/>
              <a:t>SCAN</a:t>
            </a:r>
            <a:endParaRPr lang="en-IN" dirty="0"/>
          </a:p>
        </p:txBody>
      </p:sp>
      <p:pic>
        <p:nvPicPr>
          <p:cNvPr id="5122" name="Picture 2" descr="SCAN Algorithm">
            <a:extLst>
              <a:ext uri="{FF2B5EF4-FFF2-40B4-BE49-F238E27FC236}">
                <a16:creationId xmlns:a16="http://schemas.microsoft.com/office/drawing/2014/main" id="{43303629-CF4E-4358-A1ED-EA3986A452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1622" y="1981200"/>
            <a:ext cx="6761708" cy="340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3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0DB6-B625-4579-BF49-58985C9E2F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E26FB3-4830-4534-B123-98857B83D0AE}"/>
              </a:ext>
            </a:extLst>
          </p:cNvPr>
          <p:cNvSpPr>
            <a:spLocks noGrp="1"/>
          </p:cNvSpPr>
          <p:nvPr>
            <p:ph idx="1"/>
          </p:nvPr>
        </p:nvSpPr>
        <p:spPr/>
        <p:txBody>
          <a:bodyPr>
            <a:normAutofit/>
          </a:bodyPr>
          <a:lstStyle/>
          <a:p>
            <a:r>
              <a:rPr lang="en-US" dirty="0"/>
              <a:t>82,170,43,140,24,16,190. And the Read/Write arm is at 50, and it is also given that the disk arm should move </a:t>
            </a:r>
            <a:r>
              <a:rPr lang="en-US" b="1" dirty="0"/>
              <a:t>“towards the larger value”.</a:t>
            </a:r>
          </a:p>
          <a:p>
            <a:endParaRPr lang="en-US" b="1" dirty="0"/>
          </a:p>
          <a:p>
            <a:r>
              <a:rPr lang="en-US" dirty="0"/>
              <a:t>Therefore, the total overhead movement  (total distance covered by the disk arm)  is calculated as</a:t>
            </a:r>
          </a:p>
          <a:p>
            <a:pPr marL="0" indent="0">
              <a:buNone/>
            </a:pPr>
            <a:r>
              <a:rPr lang="en-US" sz="2800" dirty="0"/>
              <a:t>      = (199-50) + (199-16) = 332</a:t>
            </a:r>
            <a:endParaRPr lang="en-IN" sz="2800" dirty="0"/>
          </a:p>
        </p:txBody>
      </p:sp>
    </p:spTree>
    <p:extLst>
      <p:ext uri="{BB962C8B-B14F-4D97-AF65-F5344CB8AC3E}">
        <p14:creationId xmlns:p14="http://schemas.microsoft.com/office/powerpoint/2010/main" val="150218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BF00-D7A3-43D3-ACF4-7293B4FB78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6803C7-6AA6-4590-904A-F0F12D81ED83}"/>
              </a:ext>
            </a:extLst>
          </p:cNvPr>
          <p:cNvSpPr>
            <a:spLocks noGrp="1"/>
          </p:cNvSpPr>
          <p:nvPr>
            <p:ph idx="1"/>
          </p:nvPr>
        </p:nvSpPr>
        <p:spPr/>
        <p:txBody>
          <a:bodyPr>
            <a:normAutofit fontScale="85000" lnSpcReduction="20000"/>
          </a:bodyPr>
          <a:lstStyle/>
          <a:p>
            <a:pPr marL="0" indent="0">
              <a:buNone/>
            </a:pPr>
            <a:r>
              <a:rPr lang="en-US" dirty="0"/>
              <a:t>Advantages of SCAN Algorithm</a:t>
            </a:r>
          </a:p>
          <a:p>
            <a:endParaRPr lang="en-US" dirty="0"/>
          </a:p>
          <a:p>
            <a:r>
              <a:rPr lang="en-US" dirty="0"/>
              <a:t>High throughput</a:t>
            </a:r>
          </a:p>
          <a:p>
            <a:r>
              <a:rPr lang="en-US" dirty="0"/>
              <a:t>Low variance of response time</a:t>
            </a:r>
          </a:p>
          <a:p>
            <a:r>
              <a:rPr lang="en-US" dirty="0"/>
              <a:t>Average response time</a:t>
            </a:r>
          </a:p>
          <a:p>
            <a:r>
              <a:rPr lang="en-US" dirty="0"/>
              <a:t>Disadvantages of SCAN Algorithm</a:t>
            </a:r>
          </a:p>
          <a:p>
            <a:endParaRPr lang="en-US" dirty="0"/>
          </a:p>
          <a:p>
            <a:pPr marL="0" indent="0">
              <a:buNone/>
            </a:pPr>
            <a:r>
              <a:rPr lang="en-US" dirty="0"/>
              <a:t>Disadvantages </a:t>
            </a:r>
          </a:p>
          <a:p>
            <a:endParaRPr lang="en-US" dirty="0"/>
          </a:p>
          <a:p>
            <a:r>
              <a:rPr lang="en-US" dirty="0"/>
              <a:t>Long waiting time for requests for locations just visited by disk arm</a:t>
            </a:r>
            <a:endParaRPr lang="en-IN" dirty="0"/>
          </a:p>
        </p:txBody>
      </p:sp>
    </p:spTree>
    <p:extLst>
      <p:ext uri="{BB962C8B-B14F-4D97-AF65-F5344CB8AC3E}">
        <p14:creationId xmlns:p14="http://schemas.microsoft.com/office/powerpoint/2010/main" val="342484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C-SCAN</a:t>
            </a:r>
          </a:p>
        </p:txBody>
      </p:sp>
      <p:sp>
        <p:nvSpPr>
          <p:cNvPr id="13315" name="Rectangle 3"/>
          <p:cNvSpPr>
            <a:spLocks noGrp="1" noChangeArrowheads="1"/>
          </p:cNvSpPr>
          <p:nvPr>
            <p:ph idx="1"/>
          </p:nvPr>
        </p:nvSpPr>
        <p:spPr>
          <a:xfrm>
            <a:off x="457200" y="1295400"/>
            <a:ext cx="8229600" cy="4830763"/>
          </a:xfrm>
        </p:spPr>
        <p:txBody>
          <a:bodyPr>
            <a:normAutofit lnSpcReduction="10000"/>
          </a:bodyPr>
          <a:lstStyle/>
          <a:p>
            <a:r>
              <a:rPr lang="en-US" sz="2600" dirty="0"/>
              <a:t>In the SCAN algorithm, the disk arm again scans the path that has been scanned, after reversing its direction. </a:t>
            </a:r>
          </a:p>
          <a:p>
            <a:r>
              <a:rPr lang="en-US" sz="2600" dirty="0"/>
              <a:t>So, it may be possible that too many requests are waiting at the other end or there may be zero or few requests pending at the scanned area.</a:t>
            </a:r>
          </a:p>
          <a:p>
            <a:r>
              <a:rPr lang="en-US" sz="2600" dirty="0"/>
              <a:t>These situations are avoided in the CSCAN algorithm in which the disk arm instead of reversing its direction goes to the other end of the disk and starts servicing the requests from there. </a:t>
            </a:r>
          </a:p>
          <a:p>
            <a:r>
              <a:rPr lang="en-US" sz="2600" dirty="0"/>
              <a:t>So, the disk arm moves in a circular fashion and this algorithm is also similar to the SCAN algorithm hence it is known as C-SCAN (Circular SCAN).</a:t>
            </a:r>
          </a:p>
        </p:txBody>
      </p:sp>
      <p:sp>
        <p:nvSpPr>
          <p:cNvPr id="13316" name="Slide Number Placeholder 5"/>
          <p:cNvSpPr>
            <a:spLocks noGrp="1"/>
          </p:cNvSpPr>
          <p:nvPr>
            <p:ph type="sldNum" sz="quarter" idx="12"/>
          </p:nvPr>
        </p:nvSpPr>
        <p:spPr>
          <a:noFill/>
        </p:spPr>
        <p:txBody>
          <a:bodyPr/>
          <a:lstStyle/>
          <a:p>
            <a:fld id="{F5BB42DF-C43F-48A4-AC18-7D02FDD6DA9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0DEC-B7D0-4FFC-8B81-6126BB6D7C61}"/>
              </a:ext>
            </a:extLst>
          </p:cNvPr>
          <p:cNvSpPr>
            <a:spLocks noGrp="1"/>
          </p:cNvSpPr>
          <p:nvPr>
            <p:ph type="title"/>
          </p:nvPr>
        </p:nvSpPr>
        <p:spPr/>
        <p:txBody>
          <a:bodyPr/>
          <a:lstStyle/>
          <a:p>
            <a:r>
              <a:rPr lang="en-US" dirty="0"/>
              <a:t>C-SCAN</a:t>
            </a:r>
            <a:endParaRPr lang="en-IN" dirty="0"/>
          </a:p>
        </p:txBody>
      </p:sp>
      <p:pic>
        <p:nvPicPr>
          <p:cNvPr id="6146" name="Picture 2" descr="Circular SCAN">
            <a:extLst>
              <a:ext uri="{FF2B5EF4-FFF2-40B4-BE49-F238E27FC236}">
                <a16:creationId xmlns:a16="http://schemas.microsoft.com/office/drawing/2014/main" id="{D93BB405-35F7-4808-87A1-54198CFA3D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543800" cy="462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4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F482-4AAA-404E-83AA-106F29050EE0}"/>
              </a:ext>
            </a:extLst>
          </p:cNvPr>
          <p:cNvSpPr>
            <a:spLocks noGrp="1"/>
          </p:cNvSpPr>
          <p:nvPr>
            <p:ph type="title"/>
          </p:nvPr>
        </p:nvSpPr>
        <p:spPr/>
        <p:txBody>
          <a:bodyPr/>
          <a:lstStyle/>
          <a:p>
            <a:r>
              <a:rPr lang="en-US" dirty="0"/>
              <a:t>C-SCAN</a:t>
            </a:r>
            <a:endParaRPr lang="en-IN" dirty="0"/>
          </a:p>
        </p:txBody>
      </p:sp>
      <p:sp>
        <p:nvSpPr>
          <p:cNvPr id="3" name="Content Placeholder 2">
            <a:extLst>
              <a:ext uri="{FF2B5EF4-FFF2-40B4-BE49-F238E27FC236}">
                <a16:creationId xmlns:a16="http://schemas.microsoft.com/office/drawing/2014/main" id="{489411E6-6C85-4F10-9E48-935B4F1F0AC9}"/>
              </a:ext>
            </a:extLst>
          </p:cNvPr>
          <p:cNvSpPr>
            <a:spLocks noGrp="1"/>
          </p:cNvSpPr>
          <p:nvPr>
            <p:ph idx="1"/>
          </p:nvPr>
        </p:nvSpPr>
        <p:spPr/>
        <p:txBody>
          <a:bodyPr>
            <a:normAutofit fontScale="92500" lnSpcReduction="10000"/>
          </a:bodyPr>
          <a:lstStyle/>
          <a:p>
            <a:r>
              <a:rPr lang="en-US" dirty="0"/>
              <a:t>Suppose the requests to be addressed are-82,170,43,140,24,16,190. </a:t>
            </a:r>
          </a:p>
          <a:p>
            <a:r>
              <a:rPr lang="en-US" dirty="0"/>
              <a:t>And the Read/Write arm is at 50, and it is also given that the disk arm should move </a:t>
            </a:r>
            <a:r>
              <a:rPr lang="en-US" b="1" dirty="0"/>
              <a:t>“towards the larger value”.</a:t>
            </a:r>
          </a:p>
          <a:p>
            <a:endParaRPr lang="en-US" dirty="0"/>
          </a:p>
          <a:p>
            <a:r>
              <a:rPr lang="en-US" dirty="0"/>
              <a:t>So, the total overhead movement  (total distance covered by the disk arm) is calculated as:</a:t>
            </a:r>
          </a:p>
          <a:p>
            <a:pPr marL="0" indent="0">
              <a:buNone/>
            </a:pPr>
            <a:r>
              <a:rPr lang="en-US" dirty="0"/>
              <a:t> =(199-50) + (199-0) + (43-0) = 391</a:t>
            </a:r>
            <a:endParaRPr lang="en-IN" dirty="0"/>
          </a:p>
        </p:txBody>
      </p:sp>
    </p:spTree>
    <p:extLst>
      <p:ext uri="{BB962C8B-B14F-4D97-AF65-F5344CB8AC3E}">
        <p14:creationId xmlns:p14="http://schemas.microsoft.com/office/powerpoint/2010/main" val="380400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3323-F643-4879-8E81-8C9578C362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E637D2-AB59-4CCC-93E3-78CD3ECB0F7A}"/>
              </a:ext>
            </a:extLst>
          </p:cNvPr>
          <p:cNvSpPr>
            <a:spLocks noGrp="1"/>
          </p:cNvSpPr>
          <p:nvPr>
            <p:ph idx="1"/>
          </p:nvPr>
        </p:nvSpPr>
        <p:spPr/>
        <p:txBody>
          <a:bodyPr/>
          <a:lstStyle/>
          <a:p>
            <a:pPr marL="0" indent="0" fontAlgn="base">
              <a:buNone/>
            </a:pPr>
            <a:r>
              <a:rPr lang="en-US" b="1" dirty="0"/>
              <a:t>Advantages of C-SCAN Algorithm</a:t>
            </a:r>
            <a:endParaRPr lang="en-US" dirty="0"/>
          </a:p>
          <a:p>
            <a:pPr fontAlgn="base"/>
            <a:r>
              <a:rPr lang="en-US" dirty="0"/>
              <a:t>Here are some of the advantages of C-SCAN.</a:t>
            </a:r>
          </a:p>
          <a:p>
            <a:pPr fontAlgn="base"/>
            <a:r>
              <a:rPr lang="en-US" dirty="0"/>
              <a:t>Provides more uniform wait time compared to SCAN.</a:t>
            </a:r>
          </a:p>
          <a:p>
            <a:endParaRPr lang="en-IN" dirty="0"/>
          </a:p>
        </p:txBody>
      </p:sp>
    </p:spTree>
    <p:extLst>
      <p:ext uri="{BB962C8B-B14F-4D97-AF65-F5344CB8AC3E}">
        <p14:creationId xmlns:p14="http://schemas.microsoft.com/office/powerpoint/2010/main" val="2663761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B1B2-C61D-41AD-AD1F-B53B759D436C}"/>
              </a:ext>
            </a:extLst>
          </p:cNvPr>
          <p:cNvSpPr>
            <a:spLocks noGrp="1"/>
          </p:cNvSpPr>
          <p:nvPr>
            <p:ph type="title"/>
          </p:nvPr>
        </p:nvSpPr>
        <p:spPr/>
        <p:txBody>
          <a:bodyPr/>
          <a:lstStyle/>
          <a:p>
            <a:r>
              <a:rPr lang="en-US" dirty="0"/>
              <a:t>LOOK</a:t>
            </a:r>
            <a:endParaRPr lang="en-IN" dirty="0"/>
          </a:p>
        </p:txBody>
      </p:sp>
      <p:sp>
        <p:nvSpPr>
          <p:cNvPr id="3" name="Content Placeholder 2">
            <a:extLst>
              <a:ext uri="{FF2B5EF4-FFF2-40B4-BE49-F238E27FC236}">
                <a16:creationId xmlns:a16="http://schemas.microsoft.com/office/drawing/2014/main" id="{08BAB270-B048-4588-946F-5BB408B1C86D}"/>
              </a:ext>
            </a:extLst>
          </p:cNvPr>
          <p:cNvSpPr>
            <a:spLocks noGrp="1"/>
          </p:cNvSpPr>
          <p:nvPr>
            <p:ph idx="1"/>
          </p:nvPr>
        </p:nvSpPr>
        <p:spPr/>
        <p:txBody>
          <a:bodyPr>
            <a:normAutofit lnSpcReduction="10000"/>
          </a:bodyPr>
          <a:lstStyle/>
          <a:p>
            <a:r>
              <a:rPr lang="en-US" dirty="0"/>
              <a:t>LOOK Algorithm is similar to the SCAN disk scheduling algorithm except for the difference that the disk arm in spite of going to the end of the disk goes only to the last request to be serviced in front of the head and then reverses its direction from there only. </a:t>
            </a:r>
          </a:p>
          <a:p>
            <a:r>
              <a:rPr lang="en-US" dirty="0"/>
              <a:t>Thus it prevents the extra delay which occurred due to unnecessary traversal to the end of the disk.</a:t>
            </a:r>
            <a:endParaRPr lang="en-IN" dirty="0"/>
          </a:p>
        </p:txBody>
      </p:sp>
    </p:spTree>
    <p:extLst>
      <p:ext uri="{BB962C8B-B14F-4D97-AF65-F5344CB8AC3E}">
        <p14:creationId xmlns:p14="http://schemas.microsoft.com/office/powerpoint/2010/main" val="28753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B7B9-66D8-4B94-AB7E-40F4F2B116DD}"/>
              </a:ext>
            </a:extLst>
          </p:cNvPr>
          <p:cNvSpPr>
            <a:spLocks noGrp="1"/>
          </p:cNvSpPr>
          <p:nvPr>
            <p:ph type="title"/>
          </p:nvPr>
        </p:nvSpPr>
        <p:spPr/>
        <p:txBody>
          <a:bodyPr/>
          <a:lstStyle/>
          <a:p>
            <a:r>
              <a:rPr lang="en-US" dirty="0"/>
              <a:t>LOOK</a:t>
            </a:r>
            <a:endParaRPr lang="en-IN" dirty="0"/>
          </a:p>
        </p:txBody>
      </p:sp>
      <p:pic>
        <p:nvPicPr>
          <p:cNvPr id="7170" name="Picture 2" descr="LOOK Algorithm">
            <a:extLst>
              <a:ext uri="{FF2B5EF4-FFF2-40B4-BE49-F238E27FC236}">
                <a16:creationId xmlns:a16="http://schemas.microsoft.com/office/drawing/2014/main" id="{EBD3C546-FE63-401D-8A9D-2B1DF7EE8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6390" y="2323941"/>
            <a:ext cx="5951220" cy="307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419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D66F-CC20-4710-A191-492B9F7BB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C6F83E-84D7-4185-9C30-68731506B002}"/>
              </a:ext>
            </a:extLst>
          </p:cNvPr>
          <p:cNvSpPr>
            <a:spLocks noGrp="1"/>
          </p:cNvSpPr>
          <p:nvPr>
            <p:ph idx="1"/>
          </p:nvPr>
        </p:nvSpPr>
        <p:spPr/>
        <p:txBody>
          <a:bodyPr>
            <a:normAutofit fontScale="92500" lnSpcReduction="10000"/>
          </a:bodyPr>
          <a:lstStyle/>
          <a:p>
            <a:r>
              <a:rPr lang="en-US" dirty="0"/>
              <a:t>Suppose the requests to be addressed are-82,170,43,140,24,16,190. And the Read/Write arm is at 50, and it is also given that the disk arm should move </a:t>
            </a:r>
            <a:r>
              <a:rPr lang="en-US" b="1" dirty="0"/>
              <a:t>“towards the larger value”.</a:t>
            </a:r>
            <a:r>
              <a:rPr lang="en-US" dirty="0"/>
              <a:t> </a:t>
            </a:r>
          </a:p>
          <a:p>
            <a:endParaRPr lang="en-US" dirty="0"/>
          </a:p>
          <a:p>
            <a:r>
              <a:rPr lang="en-US" dirty="0"/>
              <a:t>So, the total overhead movement  (total distance covered by the disk arm) is calculated as:</a:t>
            </a:r>
          </a:p>
          <a:p>
            <a:endParaRPr lang="en-US" dirty="0"/>
          </a:p>
          <a:p>
            <a:pPr marL="0" indent="0">
              <a:buNone/>
            </a:pPr>
            <a:r>
              <a:rPr lang="en-US" dirty="0"/>
              <a:t>    = (190-50) + (190-16) = 314</a:t>
            </a:r>
            <a:endParaRPr lang="en-IN" dirty="0"/>
          </a:p>
        </p:txBody>
      </p:sp>
    </p:spTree>
    <p:extLst>
      <p:ext uri="{BB962C8B-B14F-4D97-AF65-F5344CB8AC3E}">
        <p14:creationId xmlns:p14="http://schemas.microsoft.com/office/powerpoint/2010/main" val="339662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Disk Scheduling</a:t>
            </a:r>
          </a:p>
        </p:txBody>
      </p:sp>
      <p:sp>
        <p:nvSpPr>
          <p:cNvPr id="6147" name="Rectangle 3"/>
          <p:cNvSpPr>
            <a:spLocks noGrp="1" noChangeArrowheads="1"/>
          </p:cNvSpPr>
          <p:nvPr>
            <p:ph idx="1"/>
          </p:nvPr>
        </p:nvSpPr>
        <p:spPr>
          <a:xfrm>
            <a:off x="457200" y="1447800"/>
            <a:ext cx="8229600" cy="4678363"/>
          </a:xfrm>
        </p:spPr>
        <p:txBody>
          <a:bodyPr>
            <a:normAutofit lnSpcReduction="10000"/>
          </a:bodyPr>
          <a:lstStyle/>
          <a:p>
            <a:pPr eaLnBrk="1" hangingPunct="1"/>
            <a:r>
              <a:rPr lang="en-US" sz="2200" dirty="0"/>
              <a:t>The operating system is responsible for using hardware efficiently — for the disk drives, this means </a:t>
            </a:r>
            <a:r>
              <a:rPr lang="en-US" sz="2200" b="1" dirty="0"/>
              <a:t>having a fast access time and disk bandwidth.</a:t>
            </a:r>
          </a:p>
          <a:p>
            <a:pPr eaLnBrk="1" hangingPunct="1"/>
            <a:r>
              <a:rPr lang="en-US" sz="2200" dirty="0"/>
              <a:t>Access time has two major components</a:t>
            </a:r>
          </a:p>
          <a:p>
            <a:pPr lvl="1" eaLnBrk="1" hangingPunct="1"/>
            <a:r>
              <a:rPr lang="en-US" sz="2200" i="1" dirty="0"/>
              <a:t>Seek time</a:t>
            </a:r>
            <a:r>
              <a:rPr lang="en-US" sz="2200" dirty="0"/>
              <a:t> is the time to move the heads to the cylinder containing the desired sector.</a:t>
            </a:r>
          </a:p>
          <a:p>
            <a:pPr lvl="1" eaLnBrk="1" hangingPunct="1"/>
            <a:r>
              <a:rPr lang="en-US" sz="2200" i="1" dirty="0"/>
              <a:t>Rotational latency</a:t>
            </a:r>
            <a:r>
              <a:rPr lang="en-US" sz="2200" dirty="0"/>
              <a:t> is the additional time waiting for the disk to rotate the desired sector to the disk head.</a:t>
            </a:r>
          </a:p>
          <a:p>
            <a:pPr eaLnBrk="1" hangingPunct="1"/>
            <a:r>
              <a:rPr lang="en-US" sz="2200" b="1" dirty="0"/>
              <a:t>Minimize seek time</a:t>
            </a:r>
          </a:p>
          <a:p>
            <a:pPr eaLnBrk="1" hangingPunct="1"/>
            <a:r>
              <a:rPr lang="en-US" sz="2200" dirty="0"/>
              <a:t>Seek time </a:t>
            </a:r>
            <a:r>
              <a:rPr lang="en-US" sz="2200" dirty="0">
                <a:sym typeface="Symbol" pitchFamily="18" charset="2"/>
              </a:rPr>
              <a:t> seek distance</a:t>
            </a:r>
          </a:p>
          <a:p>
            <a:pPr eaLnBrk="1" hangingPunct="1"/>
            <a:r>
              <a:rPr lang="en-US" sz="2200" dirty="0">
                <a:sym typeface="Symbol" pitchFamily="18" charset="2"/>
              </a:rPr>
              <a:t>Disk bandwidth is the </a:t>
            </a:r>
            <a:r>
              <a:rPr lang="en-US" sz="2200" b="1" dirty="0">
                <a:sym typeface="Symbol" pitchFamily="18" charset="2"/>
              </a:rPr>
              <a:t>total number of bytes transferred</a:t>
            </a:r>
            <a:r>
              <a:rPr lang="en-US" sz="2200" dirty="0">
                <a:sym typeface="Symbol" pitchFamily="18" charset="2"/>
              </a:rPr>
              <a:t>, divided by the total time between the first request for service and the completion of the last transfer.</a:t>
            </a:r>
            <a:endParaRPr lang="en-US" sz="2200" dirty="0"/>
          </a:p>
        </p:txBody>
      </p:sp>
      <p:sp>
        <p:nvSpPr>
          <p:cNvPr id="6148" name="Slide Number Placeholder 5"/>
          <p:cNvSpPr>
            <a:spLocks noGrp="1"/>
          </p:cNvSpPr>
          <p:nvPr>
            <p:ph type="sldNum" sz="quarter" idx="12"/>
          </p:nvPr>
        </p:nvSpPr>
        <p:spPr>
          <a:noFill/>
        </p:spPr>
        <p:txBody>
          <a:bodyPr/>
          <a:lstStyle/>
          <a:p>
            <a:fld id="{7FF6EEBD-5CAE-4CF4-A2C2-FC16D785737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C-LOOK</a:t>
            </a:r>
          </a:p>
        </p:txBody>
      </p:sp>
      <p:sp>
        <p:nvSpPr>
          <p:cNvPr id="15363" name="Rectangle 3"/>
          <p:cNvSpPr>
            <a:spLocks noGrp="1" noChangeArrowheads="1"/>
          </p:cNvSpPr>
          <p:nvPr>
            <p:ph idx="1"/>
          </p:nvPr>
        </p:nvSpPr>
        <p:spPr/>
        <p:txBody>
          <a:bodyPr>
            <a:normAutofit fontScale="92500" lnSpcReduction="10000"/>
          </a:bodyPr>
          <a:lstStyle/>
          <a:p>
            <a:pPr algn="just"/>
            <a:r>
              <a:rPr lang="en-US" dirty="0"/>
              <a:t>As LOOK is similar to the SCAN algorithm, in a similar way, C-LOOK is similar to the CSCAN disk scheduling algorithm. </a:t>
            </a:r>
          </a:p>
          <a:p>
            <a:pPr algn="just"/>
            <a:r>
              <a:rPr lang="en-US" dirty="0"/>
              <a:t>In CLOOK, the disk arm in spite of going to the end goes only to the last request to be serviced in front of the head and then from there goes to the other end’s last request. </a:t>
            </a:r>
          </a:p>
          <a:p>
            <a:pPr algn="just"/>
            <a:r>
              <a:rPr lang="en-US" dirty="0"/>
              <a:t>Thus, it also prevents the extra delay which occurred due to unnecessary traversal to the end of the disk.</a:t>
            </a:r>
          </a:p>
        </p:txBody>
      </p:sp>
      <p:sp>
        <p:nvSpPr>
          <p:cNvPr id="15364" name="Slide Number Placeholder 5"/>
          <p:cNvSpPr>
            <a:spLocks noGrp="1"/>
          </p:cNvSpPr>
          <p:nvPr>
            <p:ph type="sldNum" sz="quarter" idx="12"/>
          </p:nvPr>
        </p:nvSpPr>
        <p:spPr>
          <a:noFill/>
        </p:spPr>
        <p:txBody>
          <a:bodyPr/>
          <a:lstStyle/>
          <a:p>
            <a:fld id="{E6DC4D2C-D2C6-430C-8907-2BC5CB348DB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1E8D-9071-49D5-91E1-26C264A62EDA}"/>
              </a:ext>
            </a:extLst>
          </p:cNvPr>
          <p:cNvSpPr>
            <a:spLocks noGrp="1"/>
          </p:cNvSpPr>
          <p:nvPr>
            <p:ph type="title"/>
          </p:nvPr>
        </p:nvSpPr>
        <p:spPr/>
        <p:txBody>
          <a:bodyPr/>
          <a:lstStyle/>
          <a:p>
            <a:endParaRPr lang="en-IN"/>
          </a:p>
        </p:txBody>
      </p:sp>
      <p:pic>
        <p:nvPicPr>
          <p:cNvPr id="1026" name="Picture 2" descr="C-LOOK">
            <a:extLst>
              <a:ext uri="{FF2B5EF4-FFF2-40B4-BE49-F238E27FC236}">
                <a16:creationId xmlns:a16="http://schemas.microsoft.com/office/drawing/2014/main" id="{E1E48986-6692-4A41-A2B1-AAD425A3B7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4772"/>
            <a:ext cx="6755130" cy="388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02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DB16-56B9-48B0-B307-7361D834A7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FCEDA2-9B75-41EC-9310-100FC3E4685E}"/>
              </a:ext>
            </a:extLst>
          </p:cNvPr>
          <p:cNvSpPr>
            <a:spLocks noGrp="1"/>
          </p:cNvSpPr>
          <p:nvPr>
            <p:ph idx="1"/>
          </p:nvPr>
        </p:nvSpPr>
        <p:spPr/>
        <p:txBody>
          <a:bodyPr/>
          <a:lstStyle/>
          <a:p>
            <a:r>
              <a:rPr lang="en-US" dirty="0"/>
              <a:t>So, the total overhead movement  (total distance covered by the disk arm) is calculated as</a:t>
            </a:r>
          </a:p>
          <a:p>
            <a:endParaRPr lang="en-US" dirty="0"/>
          </a:p>
          <a:p>
            <a:pPr marL="0" indent="0">
              <a:buNone/>
            </a:pPr>
            <a:r>
              <a:rPr lang="en-US" dirty="0"/>
              <a:t>= (190-50) + (190-16) + (43-16) = 341</a:t>
            </a:r>
            <a:endParaRPr lang="en-IN" dirty="0"/>
          </a:p>
        </p:txBody>
      </p:sp>
    </p:spTree>
    <p:extLst>
      <p:ext uri="{BB962C8B-B14F-4D97-AF65-F5344CB8AC3E}">
        <p14:creationId xmlns:p14="http://schemas.microsoft.com/office/powerpoint/2010/main" val="2131353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9E80-FCC9-4D6A-A145-65C8D91980E2}"/>
              </a:ext>
            </a:extLst>
          </p:cNvPr>
          <p:cNvSpPr>
            <a:spLocks noGrp="1"/>
          </p:cNvSpPr>
          <p:nvPr>
            <p:ph type="title"/>
          </p:nvPr>
        </p:nvSpPr>
        <p:spPr/>
        <p:txBody>
          <a:bodyPr>
            <a:normAutofit/>
          </a:bodyPr>
          <a:lstStyle/>
          <a:p>
            <a:r>
              <a:rPr lang="en-IN" b="1" dirty="0"/>
              <a:t>LIFO (Last-In First-Out)</a:t>
            </a:r>
            <a:endParaRPr lang="en-IN" dirty="0"/>
          </a:p>
        </p:txBody>
      </p:sp>
      <p:sp>
        <p:nvSpPr>
          <p:cNvPr id="3" name="Content Placeholder 2">
            <a:extLst>
              <a:ext uri="{FF2B5EF4-FFF2-40B4-BE49-F238E27FC236}">
                <a16:creationId xmlns:a16="http://schemas.microsoft.com/office/drawing/2014/main" id="{D0F441EE-AB7B-4322-B484-2527B3F0E68E}"/>
              </a:ext>
            </a:extLst>
          </p:cNvPr>
          <p:cNvSpPr>
            <a:spLocks noGrp="1"/>
          </p:cNvSpPr>
          <p:nvPr>
            <p:ph idx="1"/>
          </p:nvPr>
        </p:nvSpPr>
        <p:spPr/>
        <p:txBody>
          <a:bodyPr/>
          <a:lstStyle/>
          <a:p>
            <a:r>
              <a:rPr lang="en-US" dirty="0"/>
              <a:t>In LIFO (Last In, First Out) algorithm, the newest jobs are serviced before the existing ones i.e. in order of requests that get serviced the job that is newest or last entered is serviced first, and then the rest in the same order.</a:t>
            </a:r>
            <a:endParaRPr lang="en-IN" dirty="0"/>
          </a:p>
        </p:txBody>
      </p:sp>
    </p:spTree>
    <p:extLst>
      <p:ext uri="{BB962C8B-B14F-4D97-AF65-F5344CB8AC3E}">
        <p14:creationId xmlns:p14="http://schemas.microsoft.com/office/powerpoint/2010/main" val="2653278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0510-E487-4B06-B3C8-AD5EF3B48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F7F820-9DAF-4E15-9BE5-661EA53D1509}"/>
              </a:ext>
            </a:extLst>
          </p:cNvPr>
          <p:cNvSpPr>
            <a:spLocks noGrp="1"/>
          </p:cNvSpPr>
          <p:nvPr>
            <p:ph idx="1"/>
          </p:nvPr>
        </p:nvSpPr>
        <p:spPr/>
        <p:txBody>
          <a:bodyPr/>
          <a:lstStyle/>
          <a:p>
            <a:pPr marL="0" indent="0" fontAlgn="base">
              <a:buNone/>
            </a:pPr>
            <a:r>
              <a:rPr lang="en-US" b="1" dirty="0"/>
              <a:t>Advantages of LIFO (Last-In First-Out)</a:t>
            </a:r>
            <a:endParaRPr lang="en-US" dirty="0"/>
          </a:p>
          <a:p>
            <a:pPr fontAlgn="base"/>
            <a:endParaRPr lang="en-US" dirty="0"/>
          </a:p>
          <a:p>
            <a:pPr fontAlgn="base"/>
            <a:r>
              <a:rPr lang="en-US" dirty="0"/>
              <a:t>Maximizes locality and resource utilization</a:t>
            </a:r>
          </a:p>
          <a:p>
            <a:pPr fontAlgn="base"/>
            <a:r>
              <a:rPr lang="en-US" dirty="0"/>
              <a:t>Can seem a little unfair to other requests and if new requests keep coming in, it cause starvation to the old and existing ones.</a:t>
            </a:r>
          </a:p>
          <a:p>
            <a:endParaRPr lang="en-IN" dirty="0"/>
          </a:p>
        </p:txBody>
      </p:sp>
    </p:spTree>
    <p:extLst>
      <p:ext uri="{BB962C8B-B14F-4D97-AF65-F5344CB8AC3E}">
        <p14:creationId xmlns:p14="http://schemas.microsoft.com/office/powerpoint/2010/main" val="2466173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a:t>Selecting a Disk-Scheduling Algorithm</a:t>
            </a:r>
          </a:p>
        </p:txBody>
      </p:sp>
      <p:sp>
        <p:nvSpPr>
          <p:cNvPr id="17411" name="Rectangle 3"/>
          <p:cNvSpPr>
            <a:spLocks noGrp="1" noChangeArrowheads="1"/>
          </p:cNvSpPr>
          <p:nvPr>
            <p:ph idx="1"/>
          </p:nvPr>
        </p:nvSpPr>
        <p:spPr/>
        <p:txBody>
          <a:bodyPr/>
          <a:lstStyle/>
          <a:p>
            <a:pPr eaLnBrk="1" hangingPunct="1"/>
            <a:r>
              <a:rPr lang="en-US" sz="2200" dirty="0"/>
              <a:t>SSTF is common and has a natural appeal</a:t>
            </a:r>
          </a:p>
          <a:p>
            <a:pPr eaLnBrk="1" hangingPunct="1"/>
            <a:r>
              <a:rPr lang="en-US" sz="2200" dirty="0"/>
              <a:t>SCAN and C-SCAN perform better for systems that place a heavy load on the disk.</a:t>
            </a:r>
          </a:p>
          <a:p>
            <a:pPr eaLnBrk="1" hangingPunct="1"/>
            <a:r>
              <a:rPr lang="en-US" sz="2200" dirty="0"/>
              <a:t>Performance depends on the number and types of requests.</a:t>
            </a:r>
          </a:p>
          <a:p>
            <a:pPr eaLnBrk="1" hangingPunct="1"/>
            <a:r>
              <a:rPr lang="en-US" sz="2200" dirty="0"/>
              <a:t>Requests for disk service can be influenced by the file-allocation method.</a:t>
            </a:r>
          </a:p>
          <a:p>
            <a:pPr eaLnBrk="1" hangingPunct="1"/>
            <a:r>
              <a:rPr lang="en-US" sz="2200" dirty="0"/>
              <a:t>The disk-scheduling algorithm should be written as a separate module of the operating system, allowing it to be replaced with a different algorithm if necessary.</a:t>
            </a:r>
          </a:p>
          <a:p>
            <a:pPr eaLnBrk="1" hangingPunct="1"/>
            <a:r>
              <a:rPr lang="en-US" sz="2200" dirty="0"/>
              <a:t>Either SSTF or LOOK is a reasonable choice for the default algorithm.</a:t>
            </a:r>
          </a:p>
        </p:txBody>
      </p:sp>
      <p:sp>
        <p:nvSpPr>
          <p:cNvPr id="17412" name="Slide Number Placeholder 5"/>
          <p:cNvSpPr>
            <a:spLocks noGrp="1"/>
          </p:cNvSpPr>
          <p:nvPr>
            <p:ph type="sldNum" sz="quarter" idx="12"/>
          </p:nvPr>
        </p:nvSpPr>
        <p:spPr>
          <a:noFill/>
        </p:spPr>
        <p:txBody>
          <a:bodyPr/>
          <a:lstStyle/>
          <a:p>
            <a:fld id="{01F800CE-99B0-4030-8126-4F503886A1CC}"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51ED-9A25-46DA-94B4-B765DA9EDCD0}"/>
              </a:ext>
            </a:extLst>
          </p:cNvPr>
          <p:cNvSpPr>
            <a:spLocks noGrp="1"/>
          </p:cNvSpPr>
          <p:nvPr>
            <p:ph type="title"/>
          </p:nvPr>
        </p:nvSpPr>
        <p:spPr/>
        <p:txBody>
          <a:bodyPr/>
          <a:lstStyle/>
          <a:p>
            <a:r>
              <a:rPr lang="en-US" dirty="0"/>
              <a:t>Importance of Disk Scheduling</a:t>
            </a:r>
            <a:endParaRPr lang="en-IN" dirty="0"/>
          </a:p>
        </p:txBody>
      </p:sp>
      <p:sp>
        <p:nvSpPr>
          <p:cNvPr id="3" name="Content Placeholder 2">
            <a:extLst>
              <a:ext uri="{FF2B5EF4-FFF2-40B4-BE49-F238E27FC236}">
                <a16:creationId xmlns:a16="http://schemas.microsoft.com/office/drawing/2014/main" id="{EDEEBCA1-960F-49FF-85D7-4C5DCA2582C1}"/>
              </a:ext>
            </a:extLst>
          </p:cNvPr>
          <p:cNvSpPr>
            <a:spLocks noGrp="1"/>
          </p:cNvSpPr>
          <p:nvPr>
            <p:ph idx="1"/>
          </p:nvPr>
        </p:nvSpPr>
        <p:spPr/>
        <p:txBody>
          <a:bodyPr>
            <a:normAutofit fontScale="92500" lnSpcReduction="10000"/>
          </a:bodyPr>
          <a:lstStyle/>
          <a:p>
            <a:pPr fontAlgn="base"/>
            <a:r>
              <a:rPr lang="en-US" dirty="0"/>
              <a:t>Multiple I/O requests may arrive by different processes and only one I/O request can be served at a time by the disk controller. Thus other I/O requests need to wait in the waiting queue and need to be scheduled.</a:t>
            </a:r>
          </a:p>
          <a:p>
            <a:pPr fontAlgn="base"/>
            <a:r>
              <a:rPr lang="en-US" dirty="0"/>
              <a:t>Two or more requests may be far from each other so this can result in greater disk arm movement.</a:t>
            </a:r>
          </a:p>
          <a:p>
            <a:pPr fontAlgn="base"/>
            <a:r>
              <a:rPr lang="en-US" dirty="0"/>
              <a:t>Hard drives are one of the slowest parts of the computer system and thus need to be accessed in an efficient manner.</a:t>
            </a:r>
          </a:p>
          <a:p>
            <a:endParaRPr lang="en-IN" dirty="0"/>
          </a:p>
        </p:txBody>
      </p:sp>
    </p:spTree>
    <p:extLst>
      <p:ext uri="{BB962C8B-B14F-4D97-AF65-F5344CB8AC3E}">
        <p14:creationId xmlns:p14="http://schemas.microsoft.com/office/powerpoint/2010/main" val="56439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C71-A588-4C55-82CE-619A23ACA723}"/>
              </a:ext>
            </a:extLst>
          </p:cNvPr>
          <p:cNvSpPr>
            <a:spLocks noGrp="1"/>
          </p:cNvSpPr>
          <p:nvPr>
            <p:ph type="title"/>
          </p:nvPr>
        </p:nvSpPr>
        <p:spPr/>
        <p:txBody>
          <a:bodyPr>
            <a:normAutofit fontScale="90000"/>
          </a:bodyPr>
          <a:lstStyle/>
          <a:p>
            <a:r>
              <a:rPr lang="en-US" b="1" dirty="0"/>
              <a:t>Key Terms Associated with Disk Scheduling</a:t>
            </a:r>
            <a:br>
              <a:rPr lang="en-US" b="1" dirty="0"/>
            </a:br>
            <a:endParaRPr lang="en-IN" dirty="0"/>
          </a:p>
        </p:txBody>
      </p:sp>
      <p:sp>
        <p:nvSpPr>
          <p:cNvPr id="3" name="Content Placeholder 2">
            <a:extLst>
              <a:ext uri="{FF2B5EF4-FFF2-40B4-BE49-F238E27FC236}">
                <a16:creationId xmlns:a16="http://schemas.microsoft.com/office/drawing/2014/main" id="{2683113A-6765-40DD-9FF6-6FFB45C60DE9}"/>
              </a:ext>
            </a:extLst>
          </p:cNvPr>
          <p:cNvSpPr>
            <a:spLocks noGrp="1"/>
          </p:cNvSpPr>
          <p:nvPr>
            <p:ph idx="1"/>
          </p:nvPr>
        </p:nvSpPr>
        <p:spPr/>
        <p:txBody>
          <a:bodyPr>
            <a:normAutofit fontScale="70000" lnSpcReduction="20000"/>
          </a:bodyPr>
          <a:lstStyle/>
          <a:p>
            <a:r>
              <a:rPr lang="en-US" b="1" dirty="0"/>
              <a:t>Seek Time: </a:t>
            </a:r>
            <a:r>
              <a:rPr lang="en-US" dirty="0"/>
              <a:t>Seek time is the time taken to locate the disk arm to a specified track where the data is to be read or written. So the disk scheduling algorithm that gives a minimum average seek time is better.</a:t>
            </a:r>
          </a:p>
          <a:p>
            <a:r>
              <a:rPr lang="en-US" b="1" dirty="0"/>
              <a:t>Rotational Latency: </a:t>
            </a:r>
            <a:r>
              <a:rPr lang="en-US" dirty="0"/>
              <a:t>Rotational Latency is the time taken by the desired sector of the disk to rotate into a position so that it can access the read/write heads. So the disk scheduling algorithm that gives minimum rotational latency is better.</a:t>
            </a:r>
          </a:p>
          <a:p>
            <a:r>
              <a:rPr lang="en-US" b="1" dirty="0"/>
              <a:t>Transfer Time: </a:t>
            </a:r>
            <a:r>
              <a:rPr lang="en-US" dirty="0"/>
              <a:t>Transfer time is the time to transfer the data. It depends on the rotating speed of the disk and the number of bytes to be transferred.</a:t>
            </a:r>
          </a:p>
          <a:p>
            <a:r>
              <a:rPr lang="en-US" b="1" dirty="0"/>
              <a:t>Disk Access Time:</a:t>
            </a:r>
          </a:p>
          <a:p>
            <a:pPr marL="0" indent="0">
              <a:buNone/>
            </a:pPr>
            <a:r>
              <a:rPr lang="en-US" dirty="0"/>
              <a:t>        Disk Access Time = Seek Time + Rotational Latency + Transfer Time </a:t>
            </a:r>
          </a:p>
          <a:p>
            <a:r>
              <a:rPr lang="en-US" dirty="0"/>
              <a:t>Total Seek Time = </a:t>
            </a:r>
            <a:r>
              <a:rPr lang="en-US" b="1" dirty="0"/>
              <a:t>Total head Movement * Seek Time</a:t>
            </a:r>
            <a:endParaRPr lang="en-IN" b="1" dirty="0"/>
          </a:p>
        </p:txBody>
      </p:sp>
    </p:spTree>
    <p:extLst>
      <p:ext uri="{BB962C8B-B14F-4D97-AF65-F5344CB8AC3E}">
        <p14:creationId xmlns:p14="http://schemas.microsoft.com/office/powerpoint/2010/main" val="422663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k Access Time and Disk Response Time">
            <a:extLst>
              <a:ext uri="{FF2B5EF4-FFF2-40B4-BE49-F238E27FC236}">
                <a16:creationId xmlns:a16="http://schemas.microsoft.com/office/drawing/2014/main" id="{340B09F0-BFA4-40A4-BBFE-99CC406800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229600" cy="20679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F2F08B-E5B6-4A32-9B1B-9F65F475BFEC}"/>
              </a:ext>
            </a:extLst>
          </p:cNvPr>
          <p:cNvSpPr/>
          <p:nvPr/>
        </p:nvSpPr>
        <p:spPr>
          <a:xfrm>
            <a:off x="457200" y="3721040"/>
            <a:ext cx="7391400" cy="2677656"/>
          </a:xfrm>
          <a:prstGeom prst="rect">
            <a:avLst/>
          </a:prstGeom>
        </p:spPr>
        <p:txBody>
          <a:bodyPr wrap="square">
            <a:spAutoFit/>
          </a:bodyPr>
          <a:lstStyle/>
          <a:p>
            <a:pPr fontAlgn="base">
              <a:buFont typeface="Arial" panose="020B0604020202020204" pitchFamily="34" charset="0"/>
              <a:buChar char="•"/>
            </a:pPr>
            <a:r>
              <a:rPr lang="en-US" sz="2400" b="1" dirty="0">
                <a:solidFill>
                  <a:srgbClr val="273239"/>
                </a:solidFill>
                <a:latin typeface="Nunito"/>
              </a:rPr>
              <a:t>Disk Response Time: </a:t>
            </a:r>
            <a:r>
              <a:rPr lang="en-US" sz="2400" dirty="0">
                <a:solidFill>
                  <a:srgbClr val="273239"/>
                </a:solidFill>
                <a:latin typeface="Nunito"/>
              </a:rPr>
              <a:t>Response Time is the average time spent by a request waiting to perform its I/O operation. The average</a:t>
            </a:r>
            <a:r>
              <a:rPr lang="en-US" sz="2400" i="1" dirty="0">
                <a:solidFill>
                  <a:srgbClr val="273239"/>
                </a:solidFill>
                <a:latin typeface="Nunito"/>
              </a:rPr>
              <a:t> Response time </a:t>
            </a:r>
            <a:r>
              <a:rPr lang="en-US" sz="2400" dirty="0">
                <a:solidFill>
                  <a:srgbClr val="273239"/>
                </a:solidFill>
                <a:latin typeface="Nunito"/>
              </a:rPr>
              <a:t>is the response time of all requests. </a:t>
            </a:r>
            <a:r>
              <a:rPr lang="en-US" sz="2400" i="1" dirty="0">
                <a:solidFill>
                  <a:srgbClr val="273239"/>
                </a:solidFill>
                <a:latin typeface="Nunito"/>
              </a:rPr>
              <a:t>Variance Response Time </a:t>
            </a:r>
            <a:r>
              <a:rPr lang="en-US" sz="2400" dirty="0">
                <a:solidFill>
                  <a:srgbClr val="273239"/>
                </a:solidFill>
                <a:latin typeface="Nunito"/>
              </a:rPr>
              <a:t>is the measure of how individual requests are serviced with respect to average response time. So the disk scheduling algorithm that gives minimum variance response time is better.</a:t>
            </a:r>
            <a:endParaRPr lang="en-US" sz="2400" b="0" i="0" dirty="0">
              <a:solidFill>
                <a:srgbClr val="273239"/>
              </a:solidFill>
              <a:effectLst/>
              <a:latin typeface="Nunito"/>
            </a:endParaRPr>
          </a:p>
        </p:txBody>
      </p:sp>
    </p:spTree>
    <p:extLst>
      <p:ext uri="{BB962C8B-B14F-4D97-AF65-F5344CB8AC3E}">
        <p14:creationId xmlns:p14="http://schemas.microsoft.com/office/powerpoint/2010/main" val="328433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3F86-AA26-452D-8616-0EA67522ED81}"/>
              </a:ext>
            </a:extLst>
          </p:cNvPr>
          <p:cNvSpPr>
            <a:spLocks noGrp="1"/>
          </p:cNvSpPr>
          <p:nvPr>
            <p:ph type="title"/>
          </p:nvPr>
        </p:nvSpPr>
        <p:spPr/>
        <p:txBody>
          <a:bodyPr>
            <a:normAutofit fontScale="90000"/>
          </a:bodyPr>
          <a:lstStyle/>
          <a:p>
            <a:r>
              <a:rPr lang="en-US" b="1" dirty="0"/>
              <a:t>Goal of Disk Scheduling Algorithms</a:t>
            </a:r>
            <a:br>
              <a:rPr lang="en-US" b="1" dirty="0"/>
            </a:br>
            <a:endParaRPr lang="en-IN" dirty="0"/>
          </a:p>
        </p:txBody>
      </p:sp>
      <p:sp>
        <p:nvSpPr>
          <p:cNvPr id="3" name="Content Placeholder 2">
            <a:extLst>
              <a:ext uri="{FF2B5EF4-FFF2-40B4-BE49-F238E27FC236}">
                <a16:creationId xmlns:a16="http://schemas.microsoft.com/office/drawing/2014/main" id="{36DCA251-4A74-4A31-9F4D-BE4EC881734C}"/>
              </a:ext>
            </a:extLst>
          </p:cNvPr>
          <p:cNvSpPr>
            <a:spLocks noGrp="1"/>
          </p:cNvSpPr>
          <p:nvPr>
            <p:ph idx="1"/>
          </p:nvPr>
        </p:nvSpPr>
        <p:spPr/>
        <p:txBody>
          <a:bodyPr/>
          <a:lstStyle/>
          <a:p>
            <a:pPr fontAlgn="base"/>
            <a:r>
              <a:rPr lang="en-US" dirty="0"/>
              <a:t>Minimize Seek Time</a:t>
            </a:r>
          </a:p>
          <a:p>
            <a:pPr fontAlgn="base"/>
            <a:r>
              <a:rPr lang="en-US" dirty="0"/>
              <a:t>Maximize Throughput</a:t>
            </a:r>
          </a:p>
          <a:p>
            <a:pPr fontAlgn="base"/>
            <a:r>
              <a:rPr lang="en-US" dirty="0"/>
              <a:t>Minimize Latency</a:t>
            </a:r>
          </a:p>
          <a:p>
            <a:pPr fontAlgn="base"/>
            <a:r>
              <a:rPr lang="en-US" dirty="0"/>
              <a:t>Fairness</a:t>
            </a:r>
          </a:p>
          <a:p>
            <a:pPr fontAlgn="base"/>
            <a:r>
              <a:rPr lang="en-US" dirty="0"/>
              <a:t>Efficiency in Resource Utilization</a:t>
            </a:r>
          </a:p>
          <a:p>
            <a:endParaRPr lang="en-IN" dirty="0"/>
          </a:p>
        </p:txBody>
      </p:sp>
    </p:spTree>
    <p:extLst>
      <p:ext uri="{BB962C8B-B14F-4D97-AF65-F5344CB8AC3E}">
        <p14:creationId xmlns:p14="http://schemas.microsoft.com/office/powerpoint/2010/main" val="104698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3E7B-5629-4761-9B3F-DE48D010EF35}"/>
              </a:ext>
            </a:extLst>
          </p:cNvPr>
          <p:cNvSpPr>
            <a:spLocks noGrp="1"/>
          </p:cNvSpPr>
          <p:nvPr>
            <p:ph type="title"/>
          </p:nvPr>
        </p:nvSpPr>
        <p:spPr/>
        <p:txBody>
          <a:bodyPr>
            <a:normAutofit fontScale="90000"/>
          </a:bodyPr>
          <a:lstStyle/>
          <a:p>
            <a:r>
              <a:rPr lang="en-IN" b="1" dirty="0"/>
              <a:t>Disk Scheduling Algorithms</a:t>
            </a:r>
            <a:br>
              <a:rPr lang="en-IN" b="1" dirty="0"/>
            </a:br>
            <a:endParaRPr lang="en-IN" dirty="0"/>
          </a:p>
        </p:txBody>
      </p:sp>
      <p:sp>
        <p:nvSpPr>
          <p:cNvPr id="3" name="Content Placeholder 2">
            <a:extLst>
              <a:ext uri="{FF2B5EF4-FFF2-40B4-BE49-F238E27FC236}">
                <a16:creationId xmlns:a16="http://schemas.microsoft.com/office/drawing/2014/main" id="{F1743CF4-4251-4277-8515-7E0A59538AF4}"/>
              </a:ext>
            </a:extLst>
          </p:cNvPr>
          <p:cNvSpPr>
            <a:spLocks noGrp="1"/>
          </p:cNvSpPr>
          <p:nvPr>
            <p:ph idx="1"/>
          </p:nvPr>
        </p:nvSpPr>
        <p:spPr/>
        <p:txBody>
          <a:bodyPr>
            <a:normAutofit/>
          </a:bodyPr>
          <a:lstStyle/>
          <a:p>
            <a:pPr fontAlgn="base"/>
            <a:r>
              <a:rPr lang="en-US" dirty="0"/>
              <a:t>FCFS (First Come First Serve)</a:t>
            </a:r>
          </a:p>
          <a:p>
            <a:pPr fontAlgn="base"/>
            <a:r>
              <a:rPr lang="en-US" dirty="0"/>
              <a:t>SSTF (Shortest Seek Time First)</a:t>
            </a:r>
          </a:p>
          <a:p>
            <a:pPr fontAlgn="base"/>
            <a:r>
              <a:rPr lang="en-US" dirty="0"/>
              <a:t>SCAN</a:t>
            </a:r>
          </a:p>
          <a:p>
            <a:pPr fontAlgn="base"/>
            <a:r>
              <a:rPr lang="en-US" dirty="0"/>
              <a:t>C-SCAN</a:t>
            </a:r>
          </a:p>
          <a:p>
            <a:pPr fontAlgn="base"/>
            <a:r>
              <a:rPr lang="en-US" dirty="0"/>
              <a:t>LOOK</a:t>
            </a:r>
          </a:p>
          <a:p>
            <a:pPr fontAlgn="base"/>
            <a:r>
              <a:rPr lang="en-US" dirty="0"/>
              <a:t>C-LOOK</a:t>
            </a:r>
          </a:p>
          <a:p>
            <a:pPr fontAlgn="base"/>
            <a:r>
              <a:rPr lang="en-US" dirty="0"/>
              <a:t>LIFO (Last-In First-Out)</a:t>
            </a:r>
          </a:p>
          <a:p>
            <a:endParaRPr lang="en-IN" dirty="0"/>
          </a:p>
        </p:txBody>
      </p:sp>
    </p:spTree>
    <p:extLst>
      <p:ext uri="{BB962C8B-B14F-4D97-AF65-F5344CB8AC3E}">
        <p14:creationId xmlns:p14="http://schemas.microsoft.com/office/powerpoint/2010/main" val="337660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49A8-AC26-4830-9805-928761C8F169}"/>
              </a:ext>
            </a:extLst>
          </p:cNvPr>
          <p:cNvSpPr>
            <a:spLocks noGrp="1"/>
          </p:cNvSpPr>
          <p:nvPr>
            <p:ph type="title"/>
          </p:nvPr>
        </p:nvSpPr>
        <p:spPr/>
        <p:txBody>
          <a:bodyPr/>
          <a:lstStyle/>
          <a:p>
            <a:r>
              <a:rPr lang="en-US" dirty="0"/>
              <a:t>FCFS</a:t>
            </a:r>
            <a:endParaRPr lang="en-IN" dirty="0"/>
          </a:p>
        </p:txBody>
      </p:sp>
      <p:sp>
        <p:nvSpPr>
          <p:cNvPr id="3" name="Content Placeholder 2">
            <a:extLst>
              <a:ext uri="{FF2B5EF4-FFF2-40B4-BE49-F238E27FC236}">
                <a16:creationId xmlns:a16="http://schemas.microsoft.com/office/drawing/2014/main" id="{7A1F9541-9762-4BB0-9DB4-B24C444EF743}"/>
              </a:ext>
            </a:extLst>
          </p:cNvPr>
          <p:cNvSpPr>
            <a:spLocks noGrp="1"/>
          </p:cNvSpPr>
          <p:nvPr>
            <p:ph idx="1"/>
          </p:nvPr>
        </p:nvSpPr>
        <p:spPr>
          <a:xfrm>
            <a:off x="457200" y="1295400"/>
            <a:ext cx="8229600" cy="5105400"/>
          </a:xfrm>
        </p:spPr>
        <p:txBody>
          <a:bodyPr>
            <a:normAutofit/>
          </a:bodyPr>
          <a:lstStyle/>
          <a:p>
            <a:r>
              <a:rPr lang="en-US" dirty="0"/>
              <a:t>FCFS is the simplest of all Disk Scheduling Algorithms. </a:t>
            </a:r>
          </a:p>
          <a:p>
            <a:r>
              <a:rPr lang="en-US" dirty="0"/>
              <a:t>In FCFS, the requests are addressed in the order they arrive in the disk queue. </a:t>
            </a:r>
          </a:p>
          <a:p>
            <a:r>
              <a:rPr lang="en-US" dirty="0"/>
              <a:t>Let us understand this with the help of an example.</a:t>
            </a:r>
          </a:p>
          <a:p>
            <a:pPr marL="0" indent="0">
              <a:buNone/>
            </a:pPr>
            <a:r>
              <a:rPr lang="en-US" dirty="0"/>
              <a:t>Suppose the order of request is-</a:t>
            </a:r>
            <a:r>
              <a:rPr lang="en-US" sz="2800" dirty="0"/>
              <a:t>(82,170,43,140,24,16,190)</a:t>
            </a:r>
            <a:br>
              <a:rPr lang="en-US" dirty="0"/>
            </a:br>
            <a:r>
              <a:rPr lang="en-US" dirty="0"/>
              <a:t>And current position of Read/Write head is: 50 </a:t>
            </a:r>
            <a:endParaRPr lang="en-IN" dirty="0"/>
          </a:p>
        </p:txBody>
      </p:sp>
    </p:spTree>
    <p:extLst>
      <p:ext uri="{BB962C8B-B14F-4D97-AF65-F5344CB8AC3E}">
        <p14:creationId xmlns:p14="http://schemas.microsoft.com/office/powerpoint/2010/main" val="75043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1886</Words>
  <Application>Microsoft Office PowerPoint</Application>
  <PresentationFormat>On-screen Show (4:3)</PresentationFormat>
  <Paragraphs>154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Nunito</vt:lpstr>
      <vt:lpstr>Symbol</vt:lpstr>
      <vt:lpstr>Office Theme</vt:lpstr>
      <vt:lpstr>Disk scheduling</vt:lpstr>
      <vt:lpstr>Disk scheduling</vt:lpstr>
      <vt:lpstr>Disk Scheduling</vt:lpstr>
      <vt:lpstr>Importance of Disk Scheduling</vt:lpstr>
      <vt:lpstr>Key Terms Associated with Disk Scheduling </vt:lpstr>
      <vt:lpstr>PowerPoint Presentation</vt:lpstr>
      <vt:lpstr>Goal of Disk Scheduling Algorithms </vt:lpstr>
      <vt:lpstr>Disk Scheduling Algorithms </vt:lpstr>
      <vt:lpstr>FCFS</vt:lpstr>
      <vt:lpstr>PowerPoint Presentation</vt:lpstr>
      <vt:lpstr>PowerPoint Presentation</vt:lpstr>
      <vt:lpstr>PowerPoint Presentation</vt:lpstr>
      <vt:lpstr>Shortest Seek Time First</vt:lpstr>
      <vt:lpstr>SSTF</vt:lpstr>
      <vt:lpstr>SSTF (Cont.)</vt:lpstr>
      <vt:lpstr>PowerPoint Presentation</vt:lpstr>
      <vt:lpstr>PowerPoint Presentation</vt:lpstr>
      <vt:lpstr>SCAN</vt:lpstr>
      <vt:lpstr>PowerPoint Presentation</vt:lpstr>
      <vt:lpstr>SCAN</vt:lpstr>
      <vt:lpstr>PowerPoint Presentation</vt:lpstr>
      <vt:lpstr>PowerPoint Presentation</vt:lpstr>
      <vt:lpstr>C-SCAN</vt:lpstr>
      <vt:lpstr>C-SCAN</vt:lpstr>
      <vt:lpstr>C-SCAN</vt:lpstr>
      <vt:lpstr>PowerPoint Presentation</vt:lpstr>
      <vt:lpstr>LOOK</vt:lpstr>
      <vt:lpstr>LOOK</vt:lpstr>
      <vt:lpstr>PowerPoint Presentation</vt:lpstr>
      <vt:lpstr>C-LOOK</vt:lpstr>
      <vt:lpstr>PowerPoint Presentation</vt:lpstr>
      <vt:lpstr>PowerPoint Presentation</vt:lpstr>
      <vt:lpstr>LIFO (Last-In First-Out)</vt:lpstr>
      <vt:lpstr>PowerPoint Presentation</vt:lpstr>
      <vt:lpstr>Selecting a Disk-Scheduling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&amp; File system</dc:title>
  <dc:creator>user</dc:creator>
  <cp:lastModifiedBy>jayaraj</cp:lastModifiedBy>
  <cp:revision>39</cp:revision>
  <dcterms:created xsi:type="dcterms:W3CDTF">2014-08-28T06:10:38Z</dcterms:created>
  <dcterms:modified xsi:type="dcterms:W3CDTF">2024-10-29T06:23:11Z</dcterms:modified>
</cp:coreProperties>
</file>