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9" r:id="rId3"/>
    <p:sldId id="313" r:id="rId4"/>
    <p:sldId id="296" r:id="rId5"/>
    <p:sldId id="297" r:id="rId6"/>
    <p:sldId id="304" r:id="rId7"/>
    <p:sldId id="267" r:id="rId8"/>
    <p:sldId id="269" r:id="rId9"/>
    <p:sldId id="270" r:id="rId10"/>
    <p:sldId id="271" r:id="rId11"/>
    <p:sldId id="300" r:id="rId12"/>
    <p:sldId id="307" r:id="rId13"/>
    <p:sldId id="308" r:id="rId14"/>
    <p:sldId id="301" r:id="rId15"/>
    <p:sldId id="309" r:id="rId16"/>
    <p:sldId id="310" r:id="rId17"/>
    <p:sldId id="311" r:id="rId18"/>
    <p:sldId id="303" r:id="rId19"/>
    <p:sldId id="312" r:id="rId20"/>
    <p:sldId id="272" r:id="rId21"/>
    <p:sldId id="274" r:id="rId22"/>
    <p:sldId id="277" r:id="rId23"/>
    <p:sldId id="278" r:id="rId24"/>
    <p:sldId id="276" r:id="rId25"/>
    <p:sldId id="279" r:id="rId26"/>
    <p:sldId id="280" r:id="rId27"/>
    <p:sldId id="281" r:id="rId28"/>
    <p:sldId id="282" r:id="rId29"/>
    <p:sldId id="284" r:id="rId30"/>
    <p:sldId id="288" r:id="rId31"/>
    <p:sldId id="289" r:id="rId32"/>
    <p:sldId id="290" r:id="rId33"/>
    <p:sldId id="291" r:id="rId34"/>
    <p:sldId id="292" r:id="rId35"/>
    <p:sldId id="314" r:id="rId36"/>
    <p:sldId id="31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978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07915-9113-4635-88EE-C5A757D86D98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4D61-FE7C-4046-92BF-A26F9F040E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44D61-FE7C-4046-92BF-A26F9F040E4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4D61-FE7C-4046-92BF-A26F9F040E4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84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44D61-FE7C-4046-92BF-A26F9F040E4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A801-F619-4D56-A409-C785B3D84166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82A3-108A-4C40-B24D-1B476B18E126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7A00-DD9A-44A1-9196-F1D7948E4448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BD38-4229-48A9-B6E4-86E706AFEF69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F8C-FE27-4142-A7A7-F870C9E7F19C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006B-E03D-4073-9735-7A19BB94FCFD}" type="datetime1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9A00-9C3A-4E3D-BD57-5970BC05FB4F}" type="datetime1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1215-56E7-41FE-9423-FD8FE9E8A5EA}" type="datetime1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7424-6340-4E7D-BFB7-4A29689B0C47}" type="datetime1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EF34-099E-477E-BF40-3812E7086B57}" type="datetime1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51BF2-8B59-4E3A-8858-F424AA46CA62}" type="datetime1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8F17F-8EE2-4C28-89A3-20809E1311D8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File </a:t>
            </a:r>
            <a:r>
              <a:rPr lang="en-US"/>
              <a:t>system Implementations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layout for /etc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600200"/>
            <a:ext cx="434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kernel Architecture (UNIX)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3938588" y="1484313"/>
            <a:ext cx="1927225" cy="360362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Library</a:t>
            </a:r>
          </a:p>
        </p:txBody>
      </p:sp>
      <p:sp>
        <p:nvSpPr>
          <p:cNvPr id="147461" name="Line 5"/>
          <p:cNvSpPr>
            <a:spLocks noChangeShapeType="1"/>
          </p:cNvSpPr>
          <p:nvPr/>
        </p:nvSpPr>
        <p:spPr bwMode="auto">
          <a:xfrm>
            <a:off x="395288" y="1989138"/>
            <a:ext cx="849788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62" name="Line 6"/>
          <p:cNvSpPr>
            <a:spLocks noChangeShapeType="1"/>
          </p:cNvSpPr>
          <p:nvPr/>
        </p:nvSpPr>
        <p:spPr bwMode="auto">
          <a:xfrm>
            <a:off x="395288" y="6021388"/>
            <a:ext cx="849788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395288" y="6237288"/>
            <a:ext cx="7272337" cy="4318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A50021"/>
                </a:solidFill>
              </a:rPr>
              <a:t>hardware</a:t>
            </a:r>
          </a:p>
        </p:txBody>
      </p:sp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395288" y="2708275"/>
            <a:ext cx="2921000" cy="6477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/>
              <a:t>File Subsystem</a:t>
            </a:r>
          </a:p>
        </p:txBody>
      </p:sp>
      <p:sp>
        <p:nvSpPr>
          <p:cNvPr id="147465" name="Rectangle 9"/>
          <p:cNvSpPr>
            <a:spLocks noChangeArrowheads="1"/>
          </p:cNvSpPr>
          <p:nvPr/>
        </p:nvSpPr>
        <p:spPr bwMode="auto">
          <a:xfrm>
            <a:off x="395288" y="4149725"/>
            <a:ext cx="2921000" cy="50482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>
                <a:solidFill>
                  <a:srgbClr val="A50021"/>
                </a:solidFill>
              </a:rPr>
              <a:t>  character        block</a:t>
            </a:r>
          </a:p>
        </p:txBody>
      </p:sp>
      <p:sp>
        <p:nvSpPr>
          <p:cNvPr id="147466" name="Rectangle 10"/>
          <p:cNvSpPr>
            <a:spLocks noChangeArrowheads="1"/>
          </p:cNvSpPr>
          <p:nvPr/>
        </p:nvSpPr>
        <p:spPr bwMode="auto">
          <a:xfrm>
            <a:off x="395288" y="5445125"/>
            <a:ext cx="7272337" cy="4318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A50021"/>
                </a:solidFill>
              </a:rPr>
              <a:t>Hardware control</a:t>
            </a:r>
          </a:p>
        </p:txBody>
      </p:sp>
      <p:sp>
        <p:nvSpPr>
          <p:cNvPr id="147467" name="Rectangle 11"/>
          <p:cNvSpPr>
            <a:spLocks noChangeArrowheads="1"/>
          </p:cNvSpPr>
          <p:nvPr/>
        </p:nvSpPr>
        <p:spPr bwMode="auto">
          <a:xfrm>
            <a:off x="1824038" y="3502025"/>
            <a:ext cx="1431925" cy="4318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Buffer Cache</a:t>
            </a:r>
          </a:p>
        </p:txBody>
      </p:sp>
      <p:sp>
        <p:nvSpPr>
          <p:cNvPr id="147468" name="Rectangle 12"/>
          <p:cNvSpPr>
            <a:spLocks noChangeArrowheads="1"/>
          </p:cNvSpPr>
          <p:nvPr/>
        </p:nvSpPr>
        <p:spPr bwMode="auto">
          <a:xfrm>
            <a:off x="395288" y="2133600"/>
            <a:ext cx="7272337" cy="4318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A50021"/>
                </a:solidFill>
              </a:rPr>
              <a:t>system call interface</a:t>
            </a:r>
          </a:p>
        </p:txBody>
      </p:sp>
      <p:sp>
        <p:nvSpPr>
          <p:cNvPr id="147469" name="Rectangle 13"/>
          <p:cNvSpPr>
            <a:spLocks noChangeArrowheads="1"/>
          </p:cNvSpPr>
          <p:nvPr/>
        </p:nvSpPr>
        <p:spPr bwMode="auto">
          <a:xfrm>
            <a:off x="396875" y="4652963"/>
            <a:ext cx="2921000" cy="50482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A50021"/>
                </a:solidFill>
              </a:rPr>
              <a:t>Device driver</a:t>
            </a:r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>
            <a:off x="1763713" y="4149725"/>
            <a:ext cx="0" cy="504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71" name="Rectangle 15"/>
          <p:cNvSpPr>
            <a:spLocks noChangeArrowheads="1"/>
          </p:cNvSpPr>
          <p:nvPr/>
        </p:nvSpPr>
        <p:spPr bwMode="auto">
          <a:xfrm>
            <a:off x="4000500" y="2708275"/>
            <a:ext cx="3667125" cy="201612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72" name="Line 16"/>
          <p:cNvSpPr>
            <a:spLocks noChangeShapeType="1"/>
          </p:cNvSpPr>
          <p:nvPr/>
        </p:nvSpPr>
        <p:spPr bwMode="auto">
          <a:xfrm>
            <a:off x="6053138" y="2708275"/>
            <a:ext cx="0" cy="2016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74" name="Text Box 18"/>
          <p:cNvSpPr txBox="1">
            <a:spLocks noChangeArrowheads="1"/>
          </p:cNvSpPr>
          <p:nvPr/>
        </p:nvSpPr>
        <p:spPr bwMode="auto">
          <a:xfrm>
            <a:off x="5983288" y="2728913"/>
            <a:ext cx="17192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/>
              <a:t>Inter process </a:t>
            </a:r>
          </a:p>
          <a:p>
            <a:pPr algn="ctr"/>
            <a:r>
              <a:rPr lang="en-US" sz="1800"/>
              <a:t>communication</a:t>
            </a:r>
          </a:p>
        </p:txBody>
      </p:sp>
      <p:sp>
        <p:nvSpPr>
          <p:cNvPr id="147475" name="Text Box 19"/>
          <p:cNvSpPr txBox="1">
            <a:spLocks noChangeArrowheads="1"/>
          </p:cNvSpPr>
          <p:nvPr/>
        </p:nvSpPr>
        <p:spPr bwMode="auto">
          <a:xfrm>
            <a:off x="6113463" y="3494088"/>
            <a:ext cx="14938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/>
              <a:t>Scheduler</a:t>
            </a:r>
          </a:p>
        </p:txBody>
      </p:sp>
      <p:sp>
        <p:nvSpPr>
          <p:cNvPr id="147476" name="Text Box 20"/>
          <p:cNvSpPr txBox="1">
            <a:spLocks noChangeArrowheads="1"/>
          </p:cNvSpPr>
          <p:nvPr/>
        </p:nvSpPr>
        <p:spPr bwMode="auto">
          <a:xfrm>
            <a:off x="6113463" y="3940175"/>
            <a:ext cx="1493837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/>
              <a:t>Memory Management</a:t>
            </a:r>
          </a:p>
        </p:txBody>
      </p:sp>
      <p:sp>
        <p:nvSpPr>
          <p:cNvPr id="147477" name="Line 21"/>
          <p:cNvSpPr>
            <a:spLocks noChangeShapeType="1"/>
          </p:cNvSpPr>
          <p:nvPr/>
        </p:nvSpPr>
        <p:spPr bwMode="auto">
          <a:xfrm>
            <a:off x="6053138" y="3429000"/>
            <a:ext cx="16144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78" name="Line 22"/>
          <p:cNvSpPr>
            <a:spLocks noChangeShapeType="1"/>
          </p:cNvSpPr>
          <p:nvPr/>
        </p:nvSpPr>
        <p:spPr bwMode="auto">
          <a:xfrm>
            <a:off x="6053138" y="3933825"/>
            <a:ext cx="16144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79" name="Text Box 23"/>
          <p:cNvSpPr txBox="1">
            <a:spLocks noChangeArrowheads="1"/>
          </p:cNvSpPr>
          <p:nvPr/>
        </p:nvSpPr>
        <p:spPr bwMode="auto">
          <a:xfrm>
            <a:off x="4067175" y="3448050"/>
            <a:ext cx="199072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Process Control</a:t>
            </a:r>
          </a:p>
          <a:p>
            <a:r>
              <a:rPr lang="en-US" sz="2000"/>
              <a:t> Subsystem</a:t>
            </a:r>
          </a:p>
        </p:txBody>
      </p:sp>
      <p:sp>
        <p:nvSpPr>
          <p:cNvPr id="147480" name="Text Box 24"/>
          <p:cNvSpPr txBox="1">
            <a:spLocks noChangeArrowheads="1"/>
          </p:cNvSpPr>
          <p:nvPr/>
        </p:nvSpPr>
        <p:spPr bwMode="auto">
          <a:xfrm>
            <a:off x="1908175" y="1117600"/>
            <a:ext cx="1581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User program</a:t>
            </a:r>
          </a:p>
        </p:txBody>
      </p:sp>
      <p:sp>
        <p:nvSpPr>
          <p:cNvPr id="147482" name="Text Box 26"/>
          <p:cNvSpPr txBox="1">
            <a:spLocks noChangeArrowheads="1"/>
          </p:cNvSpPr>
          <p:nvPr/>
        </p:nvSpPr>
        <p:spPr bwMode="auto">
          <a:xfrm>
            <a:off x="7864475" y="1431925"/>
            <a:ext cx="1200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User level</a:t>
            </a:r>
          </a:p>
        </p:txBody>
      </p:sp>
      <p:sp>
        <p:nvSpPr>
          <p:cNvPr id="147483" name="Text Box 27"/>
          <p:cNvSpPr txBox="1">
            <a:spLocks noChangeArrowheads="1"/>
          </p:cNvSpPr>
          <p:nvPr/>
        </p:nvSpPr>
        <p:spPr bwMode="auto">
          <a:xfrm>
            <a:off x="7835900" y="5438775"/>
            <a:ext cx="13398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kernel level</a:t>
            </a:r>
          </a:p>
        </p:txBody>
      </p:sp>
      <p:sp>
        <p:nvSpPr>
          <p:cNvPr id="147484" name="Text Box 28"/>
          <p:cNvSpPr txBox="1">
            <a:spLocks noChangeArrowheads="1"/>
          </p:cNvSpPr>
          <p:nvPr/>
        </p:nvSpPr>
        <p:spPr bwMode="auto">
          <a:xfrm>
            <a:off x="7835900" y="6302375"/>
            <a:ext cx="1200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User level</a:t>
            </a:r>
          </a:p>
        </p:txBody>
      </p:sp>
      <p:sp>
        <p:nvSpPr>
          <p:cNvPr id="147485" name="Text Box 29"/>
          <p:cNvSpPr txBox="1">
            <a:spLocks noChangeArrowheads="1"/>
          </p:cNvSpPr>
          <p:nvPr/>
        </p:nvSpPr>
        <p:spPr bwMode="auto">
          <a:xfrm>
            <a:off x="7812088" y="2125663"/>
            <a:ext cx="13398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kernel level</a:t>
            </a:r>
          </a:p>
        </p:txBody>
      </p:sp>
      <p:cxnSp>
        <p:nvCxnSpPr>
          <p:cNvPr id="147486" name="AutoShape 30"/>
          <p:cNvCxnSpPr>
            <a:cxnSpLocks noChangeShapeType="1"/>
            <a:stCxn id="147480" idx="3"/>
            <a:endCxn id="147460" idx="1"/>
          </p:cNvCxnSpPr>
          <p:nvPr/>
        </p:nvCxnSpPr>
        <p:spPr bwMode="auto">
          <a:xfrm>
            <a:off x="3489325" y="1301750"/>
            <a:ext cx="449263" cy="3635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147488" name="Line 32"/>
          <p:cNvSpPr>
            <a:spLocks noChangeShapeType="1"/>
          </p:cNvSpPr>
          <p:nvPr/>
        </p:nvSpPr>
        <p:spPr bwMode="auto">
          <a:xfrm>
            <a:off x="2555875" y="1484313"/>
            <a:ext cx="0" cy="649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89" name="Line 33"/>
          <p:cNvSpPr>
            <a:spLocks noChangeShapeType="1"/>
          </p:cNvSpPr>
          <p:nvPr/>
        </p:nvSpPr>
        <p:spPr bwMode="auto">
          <a:xfrm>
            <a:off x="684213" y="2349500"/>
            <a:ext cx="0" cy="719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91" name="Line 35"/>
          <p:cNvSpPr>
            <a:spLocks noChangeShapeType="1"/>
          </p:cNvSpPr>
          <p:nvPr/>
        </p:nvSpPr>
        <p:spPr bwMode="auto">
          <a:xfrm>
            <a:off x="5651500" y="2349500"/>
            <a:ext cx="0" cy="719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92" name="Line 36"/>
          <p:cNvSpPr>
            <a:spLocks noChangeShapeType="1"/>
          </p:cNvSpPr>
          <p:nvPr/>
        </p:nvSpPr>
        <p:spPr bwMode="auto">
          <a:xfrm>
            <a:off x="3132138" y="2997200"/>
            <a:ext cx="1295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93" name="Line 37"/>
          <p:cNvSpPr>
            <a:spLocks noChangeShapeType="1"/>
          </p:cNvSpPr>
          <p:nvPr/>
        </p:nvSpPr>
        <p:spPr bwMode="auto">
          <a:xfrm>
            <a:off x="2843213" y="3141663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94" name="Line 38"/>
          <p:cNvSpPr>
            <a:spLocks noChangeShapeType="1"/>
          </p:cNvSpPr>
          <p:nvPr/>
        </p:nvSpPr>
        <p:spPr bwMode="auto">
          <a:xfrm>
            <a:off x="2484438" y="3789363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95" name="Line 39"/>
          <p:cNvSpPr>
            <a:spLocks noChangeShapeType="1"/>
          </p:cNvSpPr>
          <p:nvPr/>
        </p:nvSpPr>
        <p:spPr bwMode="auto">
          <a:xfrm>
            <a:off x="900113" y="3284538"/>
            <a:ext cx="0" cy="1008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96" name="Line 40"/>
          <p:cNvSpPr>
            <a:spLocks noChangeShapeType="1"/>
          </p:cNvSpPr>
          <p:nvPr/>
        </p:nvSpPr>
        <p:spPr bwMode="auto">
          <a:xfrm>
            <a:off x="900113" y="4941888"/>
            <a:ext cx="0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97" name="Line 41"/>
          <p:cNvSpPr>
            <a:spLocks noChangeShapeType="1"/>
          </p:cNvSpPr>
          <p:nvPr/>
        </p:nvSpPr>
        <p:spPr bwMode="auto">
          <a:xfrm>
            <a:off x="5580063" y="4365625"/>
            <a:ext cx="0" cy="1223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kernel could read and write to and from the disk for all file access</a:t>
            </a:r>
          </a:p>
          <a:p>
            <a:pPr marL="742950" lvl="2" indent="-342900"/>
            <a:r>
              <a:rPr lang="en-US" dirty="0"/>
              <a:t>System response time and throughput will be poor because of slow disk transfer rate</a:t>
            </a:r>
          </a:p>
          <a:p>
            <a:r>
              <a:rPr lang="en-US" dirty="0"/>
              <a:t>There for kernel attempts to minimize the frequency of the disk access by keeping a pool of internal data buffers</a:t>
            </a:r>
          </a:p>
          <a:p>
            <a:r>
              <a:rPr lang="en-US" dirty="0"/>
              <a:t>This buffers are called buffer cache.</a:t>
            </a:r>
          </a:p>
          <a:p>
            <a:endParaRPr lang="en-US" dirty="0"/>
          </a:p>
          <a:p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5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"/>
            <a:ext cx="7772400" cy="574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Low level file system algorithms in </a:t>
            </a:r>
            <a:r>
              <a:rPr lang="en-US" dirty="0" err="1"/>
              <a:t>unix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00200"/>
            <a:ext cx="74676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allocation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Scenarios for retrieval of a buffer</a:t>
            </a:r>
          </a:p>
          <a:p>
            <a:pPr lvl="1"/>
            <a:r>
              <a:rPr lang="en-US" dirty="0"/>
              <a:t>The kernel identifies the block it needs by supplying the logical device number and block number.</a:t>
            </a:r>
          </a:p>
          <a:p>
            <a:pPr lvl="1"/>
            <a:r>
              <a:rPr lang="en-US" dirty="0"/>
              <a:t>For reading and writing disk blocks, we use the algorithm </a:t>
            </a:r>
            <a:r>
              <a:rPr lang="en-US" b="1" dirty="0" err="1"/>
              <a:t>getblk</a:t>
            </a:r>
            <a:r>
              <a:rPr lang="en-US" dirty="0"/>
              <a:t> to allocate buffers from the pool.</a:t>
            </a:r>
          </a:p>
          <a:p>
            <a:pPr lvl="1"/>
            <a:r>
              <a:rPr lang="en-US" dirty="0"/>
              <a:t>The </a:t>
            </a:r>
            <a:r>
              <a:rPr lang="en-US" b="1" dirty="0" err="1"/>
              <a:t>getblk</a:t>
            </a:r>
            <a:r>
              <a:rPr lang="en-US" dirty="0"/>
              <a:t> algorithm searches the buffer cache for a block and if the buffer </a:t>
            </a:r>
            <a:r>
              <a:rPr lang="en-US"/>
              <a:t>is present, </a:t>
            </a:r>
            <a:r>
              <a:rPr lang="en-US" dirty="0"/>
              <a:t>it locks the buffer and returns	</a:t>
            </a:r>
          </a:p>
          <a:p>
            <a:pPr lvl="2"/>
            <a:r>
              <a:rPr lang="en-US" dirty="0"/>
              <a:t>If the block is not in the cache, kernel reassigns a free buffer  to the block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bread</a:t>
            </a:r>
            <a:r>
              <a:rPr lang="en-US" dirty="0"/>
              <a:t> and </a:t>
            </a:r>
            <a:r>
              <a:rPr lang="en-US" b="1" dirty="0" err="1"/>
              <a:t>bwrite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algorithm </a:t>
            </a:r>
            <a:r>
              <a:rPr lang="en-US" b="1" dirty="0"/>
              <a:t>bread</a:t>
            </a:r>
            <a:r>
              <a:rPr lang="en-US" dirty="0"/>
              <a:t> allocates a buffer for a block and reads the data into the buffer</a:t>
            </a:r>
          </a:p>
          <a:p>
            <a:r>
              <a:rPr lang="en-US" dirty="0"/>
              <a:t>The algorithm </a:t>
            </a:r>
            <a:r>
              <a:rPr lang="en-US" b="1" dirty="0" err="1"/>
              <a:t>bwrite</a:t>
            </a:r>
            <a:r>
              <a:rPr lang="en-US" dirty="0"/>
              <a:t> copies data into a block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breada</a:t>
            </a:r>
            <a:r>
              <a:rPr lang="en-US" dirty="0"/>
              <a:t> is a variant of bread… block read-ahead algorithm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Low level file system algorithms in </a:t>
            </a:r>
            <a:r>
              <a:rPr lang="en-US" dirty="0" err="1"/>
              <a:t>unix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00200"/>
            <a:ext cx="74676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3000" dirty="0">
                <a:latin typeface="Times New Roman" pitchFamily="18" charset="0"/>
              </a:rPr>
              <a:t>Algorithm </a:t>
            </a:r>
            <a:r>
              <a:rPr lang="en-US" altLang="ko-KR" sz="3000" dirty="0" err="1">
                <a:solidFill>
                  <a:schemeClr val="accent1"/>
                </a:solidFill>
                <a:latin typeface="Times New Roman" pitchFamily="18" charset="0"/>
              </a:rPr>
              <a:t>ialloc</a:t>
            </a:r>
            <a:r>
              <a:rPr lang="en-US" altLang="ko-KR" sz="3000" dirty="0">
                <a:solidFill>
                  <a:schemeClr val="accent1"/>
                </a:solidFill>
                <a:latin typeface="Times New Roman" pitchFamily="18" charset="0"/>
              </a:rPr>
              <a:t> &amp; </a:t>
            </a:r>
            <a:r>
              <a:rPr lang="en-US" altLang="ko-KR" sz="3000" dirty="0" err="1">
                <a:solidFill>
                  <a:schemeClr val="accent1"/>
                </a:solidFill>
                <a:latin typeface="Times New Roman" pitchFamily="18" charset="0"/>
              </a:rPr>
              <a:t>ifreee</a:t>
            </a:r>
            <a:r>
              <a:rPr lang="en-US" altLang="ko-KR" sz="30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altLang="ko-KR" sz="3000" dirty="0">
                <a:latin typeface="Times New Roman" pitchFamily="18" charset="0"/>
              </a:rPr>
              <a:t>: assigns and removes a disk </a:t>
            </a:r>
            <a:r>
              <a:rPr lang="en-US" altLang="ko-KR" sz="3000" dirty="0" err="1">
                <a:latin typeface="Times New Roman" pitchFamily="18" charset="0"/>
              </a:rPr>
              <a:t>i</a:t>
            </a:r>
            <a:r>
              <a:rPr lang="en-US" altLang="ko-KR" sz="3000" dirty="0">
                <a:latin typeface="Times New Roman" pitchFamily="18" charset="0"/>
              </a:rPr>
              <a:t>-node to a newly created file.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sz="3000" dirty="0">
                <a:latin typeface="Times New Roman" pitchFamily="18" charset="0"/>
              </a:rPr>
              <a:t>Algorithm </a:t>
            </a:r>
            <a:r>
              <a:rPr lang="en-US" altLang="ko-KR" sz="3000" dirty="0" err="1">
                <a:solidFill>
                  <a:schemeClr val="accent1"/>
                </a:solidFill>
                <a:latin typeface="Times New Roman" pitchFamily="18" charset="0"/>
              </a:rPr>
              <a:t>iget</a:t>
            </a:r>
            <a:r>
              <a:rPr lang="en-US" altLang="ko-KR" sz="3000" dirty="0">
                <a:solidFill>
                  <a:schemeClr val="accent1"/>
                </a:solidFill>
                <a:latin typeface="Times New Roman" pitchFamily="18" charset="0"/>
              </a:rPr>
              <a:t>, </a:t>
            </a:r>
            <a:r>
              <a:rPr lang="en-US" altLang="ko-KR" sz="3000" dirty="0" err="1">
                <a:solidFill>
                  <a:schemeClr val="accent1"/>
                </a:solidFill>
                <a:latin typeface="Times New Roman" pitchFamily="18" charset="0"/>
              </a:rPr>
              <a:t>iput</a:t>
            </a:r>
            <a:r>
              <a:rPr lang="en-US" altLang="ko-KR" sz="30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altLang="ko-KR" sz="3000" dirty="0">
                <a:latin typeface="Times New Roman" pitchFamily="18" charset="0"/>
              </a:rPr>
              <a:t>: controls the allocation of in-core </a:t>
            </a:r>
            <a:r>
              <a:rPr lang="en-US" altLang="ko-KR" sz="3000" dirty="0" err="1">
                <a:latin typeface="Times New Roman" pitchFamily="18" charset="0"/>
              </a:rPr>
              <a:t>i</a:t>
            </a:r>
            <a:r>
              <a:rPr lang="en-US" altLang="ko-KR" sz="3000" dirty="0">
                <a:latin typeface="Times New Roman" pitchFamily="18" charset="0"/>
              </a:rPr>
              <a:t>-nodes when the process access a file.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sz="3000" dirty="0">
                <a:latin typeface="Times New Roman" pitchFamily="18" charset="0"/>
              </a:rPr>
              <a:t>Algorithm </a:t>
            </a:r>
            <a:r>
              <a:rPr lang="en-US" altLang="ko-KR" sz="3000" dirty="0" err="1">
                <a:solidFill>
                  <a:schemeClr val="accent1"/>
                </a:solidFill>
                <a:latin typeface="Times New Roman" pitchFamily="18" charset="0"/>
              </a:rPr>
              <a:t>bmap</a:t>
            </a:r>
            <a:r>
              <a:rPr lang="en-US" altLang="ko-KR" sz="3000" dirty="0">
                <a:latin typeface="Times New Roman" pitchFamily="18" charset="0"/>
              </a:rPr>
              <a:t> : locates the disk blocks of a file. </a:t>
            </a:r>
          </a:p>
          <a:p>
            <a:r>
              <a:rPr lang="en-US" altLang="ko-KR" sz="3000" dirty="0">
                <a:latin typeface="Times New Roman" pitchFamily="18" charset="0"/>
              </a:rPr>
              <a:t>Algorithm </a:t>
            </a:r>
            <a:r>
              <a:rPr lang="en-US" altLang="ko-KR" sz="3000" dirty="0" err="1">
                <a:solidFill>
                  <a:schemeClr val="accent1"/>
                </a:solidFill>
                <a:latin typeface="Times New Roman" pitchFamily="18" charset="0"/>
              </a:rPr>
              <a:t>namei</a:t>
            </a:r>
            <a:r>
              <a:rPr lang="en-US" altLang="ko-KR" sz="3000" dirty="0">
                <a:latin typeface="Times New Roman" pitchFamily="18" charset="0"/>
              </a:rPr>
              <a:t> : converts the file names manipulated by process to </a:t>
            </a:r>
            <a:r>
              <a:rPr lang="en-US" altLang="ko-KR" sz="3000" dirty="0" err="1">
                <a:latin typeface="Times New Roman" pitchFamily="18" charset="0"/>
              </a:rPr>
              <a:t>inodes</a:t>
            </a:r>
            <a:r>
              <a:rPr lang="en-US" altLang="ko-KR" sz="3000" dirty="0">
                <a:latin typeface="Times New Roman" pitchFamily="18" charset="0"/>
              </a:rPr>
              <a:t> used internally by the kernel.</a:t>
            </a:r>
          </a:p>
          <a:p>
            <a:r>
              <a:rPr lang="en-US" altLang="ko-KR" sz="3000" dirty="0">
                <a:latin typeface="Times New Roman" pitchFamily="18" charset="0"/>
              </a:rPr>
              <a:t>Algorithm </a:t>
            </a:r>
            <a:r>
              <a:rPr lang="en-US" altLang="ko-KR" sz="3000" dirty="0" err="1">
                <a:solidFill>
                  <a:schemeClr val="accent1"/>
                </a:solidFill>
                <a:latin typeface="Times New Roman" pitchFamily="18" charset="0"/>
              </a:rPr>
              <a:t>alloc</a:t>
            </a:r>
            <a:r>
              <a:rPr lang="en-US" altLang="ko-KR" sz="3000" dirty="0">
                <a:solidFill>
                  <a:schemeClr val="accent1"/>
                </a:solidFill>
                <a:latin typeface="Times New Roman" pitchFamily="18" charset="0"/>
              </a:rPr>
              <a:t> &amp; free </a:t>
            </a:r>
            <a:r>
              <a:rPr lang="en-US" altLang="ko-KR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</a:rPr>
              <a:t>:</a:t>
            </a:r>
            <a:r>
              <a:rPr lang="en-US" altLang="ko-KR" sz="3000" dirty="0">
                <a:latin typeface="Times New Roman" pitchFamily="18" charset="0"/>
              </a:rPr>
              <a:t> allocates and remove a data block from a file system to a newly created file.</a:t>
            </a:r>
          </a:p>
          <a:p>
            <a:endParaRPr lang="en-US" altLang="ko-KR" sz="3000" dirty="0">
              <a:latin typeface="Times New Roman" pitchFamily="18" charset="0"/>
            </a:endParaRPr>
          </a:p>
          <a:p>
            <a:endParaRPr lang="en-US" altLang="ko-KR" dirty="0">
              <a:latin typeface="Times New Roman" pitchFamily="18" charset="0"/>
            </a:endParaRPr>
          </a:p>
          <a:p>
            <a:endParaRPr lang="en-US" altLang="ko-KR" dirty="0">
              <a:latin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572" y="304800"/>
            <a:ext cx="8229600" cy="1143000"/>
          </a:xfrm>
        </p:spPr>
        <p:txBody>
          <a:bodyPr/>
          <a:lstStyle/>
          <a:p>
            <a:r>
              <a:rPr lang="en-US" dirty="0"/>
              <a:t>Accessing </a:t>
            </a:r>
            <a:r>
              <a:rPr lang="en-US" dirty="0" err="1"/>
              <a:t>i</a:t>
            </a:r>
            <a:r>
              <a:rPr lang="en-US" dirty="0"/>
              <a:t>-node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72" y="1413641"/>
            <a:ext cx="8229600" cy="4525963"/>
          </a:xfrm>
        </p:spPr>
        <p:txBody>
          <a:bodyPr/>
          <a:lstStyle/>
          <a:p>
            <a:r>
              <a:rPr lang="en-US" dirty="0"/>
              <a:t>Algorithm </a:t>
            </a:r>
            <a:r>
              <a:rPr lang="en-US" b="1" dirty="0" err="1"/>
              <a:t>iget</a:t>
            </a:r>
            <a:r>
              <a:rPr lang="en-US" dirty="0"/>
              <a:t> allocates an </a:t>
            </a:r>
            <a:r>
              <a:rPr lang="en-US" dirty="0" err="1"/>
              <a:t>incore</a:t>
            </a:r>
            <a:r>
              <a:rPr lang="en-US" dirty="0"/>
              <a:t> copy of an </a:t>
            </a:r>
            <a:r>
              <a:rPr lang="en-US" dirty="0" err="1"/>
              <a:t>i</a:t>
            </a:r>
            <a:r>
              <a:rPr lang="en-US" dirty="0"/>
              <a:t>-node</a:t>
            </a:r>
          </a:p>
          <a:p>
            <a:pPr lvl="1"/>
            <a:r>
              <a:rPr lang="en-US" dirty="0"/>
              <a:t>Kernel maps the device number and </a:t>
            </a:r>
            <a:r>
              <a:rPr lang="en-US" dirty="0" err="1"/>
              <a:t>inode</a:t>
            </a:r>
            <a:r>
              <a:rPr lang="en-US" dirty="0"/>
              <a:t> number to search</a:t>
            </a:r>
          </a:p>
          <a:p>
            <a:pPr lvl="2"/>
            <a:r>
              <a:rPr lang="en-US" sz="2800" dirty="0"/>
              <a:t>If it cant be find, allocate a new one.</a:t>
            </a:r>
          </a:p>
          <a:p>
            <a:pPr lvl="2"/>
            <a:r>
              <a:rPr lang="en-US" sz="2800" dirty="0"/>
              <a:t>The kernel then prepares to read the disk copy of newly accessed </a:t>
            </a:r>
            <a:r>
              <a:rPr lang="en-US" sz="2800" dirty="0" err="1"/>
              <a:t>inode</a:t>
            </a:r>
            <a:r>
              <a:rPr lang="en-US" sz="2800" dirty="0"/>
              <a:t> to </a:t>
            </a:r>
            <a:r>
              <a:rPr lang="en-US" sz="2800" dirty="0" err="1"/>
              <a:t>incore</a:t>
            </a:r>
            <a:r>
              <a:rPr lang="en-US" sz="2800" dirty="0"/>
              <a:t> copy.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endParaRPr lang="en-US" sz="2400">
              <a:latin typeface="Arial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A Possible File System Layout</a:t>
            </a:r>
          </a:p>
        </p:txBody>
      </p:sp>
      <p:pic>
        <p:nvPicPr>
          <p:cNvPr id="47109" name="Picture 5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72802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981200" y="4572000"/>
            <a:ext cx="4572000" cy="9787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609600" indent="-60960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dirty="0">
                <a:latin typeface="Arial" charset="0"/>
              </a:rPr>
              <a:t>Superblock contains info about the </a:t>
            </a:r>
            <a:r>
              <a:rPr lang="en-US" dirty="0" err="1">
                <a:latin typeface="Arial" charset="0"/>
              </a:rPr>
              <a:t>fs</a:t>
            </a:r>
            <a:r>
              <a:rPr lang="en-US" dirty="0">
                <a:latin typeface="Arial" charset="0"/>
              </a:rPr>
              <a:t> (e.g. type of </a:t>
            </a:r>
            <a:r>
              <a:rPr lang="en-US" dirty="0" err="1">
                <a:latin typeface="Arial" charset="0"/>
              </a:rPr>
              <a:t>fs</a:t>
            </a:r>
            <a:r>
              <a:rPr lang="en-US" dirty="0">
                <a:latin typeface="Arial" charset="0"/>
              </a:rPr>
              <a:t>, number of blocks, …)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dirty="0" err="1">
                <a:latin typeface="Arial" charset="0"/>
              </a:rPr>
              <a:t>i</a:t>
            </a:r>
            <a:r>
              <a:rPr lang="en-US" dirty="0">
                <a:latin typeface="Arial" charset="0"/>
              </a:rPr>
              <a:t>-nodes contain info about files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65532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dirty="0">
                <a:latin typeface="Times New Roman" pitchFamily="18" charset="0"/>
              </a:rPr>
              <a:t>Conversion of a path name to an </a:t>
            </a:r>
            <a:r>
              <a:rPr lang="en-US" altLang="ko-KR" dirty="0" err="1">
                <a:latin typeface="Times New Roman" pitchFamily="18" charset="0"/>
              </a:rPr>
              <a:t>inode</a:t>
            </a:r>
            <a:r>
              <a:rPr lang="en-US" altLang="ko-KR" dirty="0">
                <a:latin typeface="Times New Roman" pitchFamily="18" charset="0"/>
              </a:rPr>
              <a:t> – </a:t>
            </a:r>
            <a:r>
              <a:rPr lang="en-US" altLang="ko-KR" b="1" dirty="0" err="1">
                <a:solidFill>
                  <a:schemeClr val="hlink"/>
                </a:solidFill>
                <a:latin typeface="Times New Roman" pitchFamily="18" charset="0"/>
              </a:rPr>
              <a:t>namei</a:t>
            </a:r>
            <a:r>
              <a:rPr lang="en-US" altLang="ko-KR" b="1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</a:rPr>
              <a:t>algorithm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447800"/>
            <a:ext cx="8153400" cy="5410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ko-KR" sz="2400" b="1" dirty="0">
                <a:latin typeface="Times New Roman" pitchFamily="18" charset="0"/>
              </a:rPr>
              <a:t>Kernel work internally with </a:t>
            </a:r>
            <a:r>
              <a:rPr lang="en-US" altLang="ko-KR" sz="2400" b="1" dirty="0" err="1">
                <a:latin typeface="Times New Roman" pitchFamily="18" charset="0"/>
              </a:rPr>
              <a:t>inodes</a:t>
            </a:r>
            <a:r>
              <a:rPr lang="en-US" altLang="ko-KR" sz="2400" b="1" dirty="0">
                <a:latin typeface="Times New Roman" pitchFamily="18" charset="0"/>
              </a:rPr>
              <a:t> rather than path names. it converts path name to </a:t>
            </a:r>
            <a:r>
              <a:rPr lang="en-US" altLang="ko-KR" sz="2400" b="1" dirty="0" err="1">
                <a:latin typeface="Times New Roman" pitchFamily="18" charset="0"/>
              </a:rPr>
              <a:t>inodes</a:t>
            </a:r>
            <a:r>
              <a:rPr lang="en-US" altLang="ko-KR" sz="2400" b="1" dirty="0">
                <a:latin typeface="Times New Roman" pitchFamily="18" charset="0"/>
              </a:rPr>
              <a:t> internally to access the file</a:t>
            </a:r>
          </a:p>
          <a:p>
            <a:pPr>
              <a:buFont typeface="Wingdings" pitchFamily="2" charset="2"/>
              <a:buChar char="q"/>
            </a:pPr>
            <a:r>
              <a:rPr lang="en-US" altLang="ko-KR" sz="2400" dirty="0">
                <a:latin typeface="Times New Roman" pitchFamily="18" charset="0"/>
              </a:rPr>
              <a:t>The algorithm </a:t>
            </a:r>
            <a:r>
              <a:rPr lang="en-US" altLang="ko-KR" sz="2400" dirty="0" err="1">
                <a:latin typeface="Times New Roman" pitchFamily="18" charset="0"/>
              </a:rPr>
              <a:t>namei</a:t>
            </a:r>
            <a:r>
              <a:rPr lang="en-US" altLang="ko-KR" sz="2400" dirty="0">
                <a:latin typeface="Times New Roman" pitchFamily="18" charset="0"/>
              </a:rPr>
              <a:t> parses the pathname one component at a time, converting each component into an </a:t>
            </a:r>
            <a:r>
              <a:rPr lang="en-US" altLang="ko-KR" sz="2400" dirty="0" err="1">
                <a:latin typeface="Times New Roman" pitchFamily="18" charset="0"/>
              </a:rPr>
              <a:t>inode</a:t>
            </a:r>
            <a:r>
              <a:rPr lang="en-US" altLang="ko-KR" sz="2400" dirty="0">
                <a:latin typeface="Times New Roman" pitchFamily="18" charset="0"/>
              </a:rPr>
              <a:t> based on its names in the current directory and eventually returns </a:t>
            </a:r>
            <a:r>
              <a:rPr lang="en-US" altLang="ko-KR" sz="2400" dirty="0" err="1">
                <a:latin typeface="Times New Roman" pitchFamily="18" charset="0"/>
              </a:rPr>
              <a:t>inode</a:t>
            </a:r>
            <a:r>
              <a:rPr lang="en-US" altLang="ko-KR" sz="2400" dirty="0">
                <a:latin typeface="Times New Roman" pitchFamily="18" charset="0"/>
              </a:rPr>
              <a:t> of the input pathname.</a:t>
            </a:r>
          </a:p>
          <a:p>
            <a:pPr>
              <a:buFont typeface="Wingdings" pitchFamily="2" charset="2"/>
              <a:buChar char="q"/>
            </a:pPr>
            <a:r>
              <a:rPr lang="en-US" altLang="ko-KR" sz="2400" dirty="0">
                <a:latin typeface="Times New Roman" pitchFamily="18" charset="0"/>
              </a:rPr>
              <a:t>If path name starts from root, then the kernel assigns root </a:t>
            </a:r>
            <a:r>
              <a:rPr lang="en-US" altLang="ko-KR" sz="2400" dirty="0" err="1">
                <a:latin typeface="Times New Roman" pitchFamily="18" charset="0"/>
              </a:rPr>
              <a:t>inode</a:t>
            </a:r>
            <a:r>
              <a:rPr lang="en-US" altLang="ko-KR" sz="2400" dirty="0">
                <a:latin typeface="Times New Roman" pitchFamily="18" charset="0"/>
              </a:rPr>
              <a:t>(</a:t>
            </a:r>
            <a:r>
              <a:rPr lang="en-US" altLang="ko-KR" sz="2400" dirty="0" err="1">
                <a:latin typeface="Times New Roman" pitchFamily="18" charset="0"/>
              </a:rPr>
              <a:t>iget</a:t>
            </a:r>
            <a:r>
              <a:rPr lang="en-US" altLang="ko-KR" sz="2400" dirty="0">
                <a:latin typeface="Times New Roman" pitchFamily="18" charset="0"/>
              </a:rPr>
              <a:t>) to working </a:t>
            </a:r>
            <a:r>
              <a:rPr lang="en-US" altLang="ko-KR" sz="2400" dirty="0" err="1">
                <a:latin typeface="Times New Roman" pitchFamily="18" charset="0"/>
              </a:rPr>
              <a:t>inode</a:t>
            </a:r>
            <a:endParaRPr lang="en-US" altLang="ko-KR" sz="2400" dirty="0">
              <a:latin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altLang="ko-KR" sz="2400" dirty="0">
                <a:latin typeface="Times New Roman" pitchFamily="18" charset="0"/>
              </a:rPr>
              <a:t>Otherwise, the kernel assigns current directory (u area contains)</a:t>
            </a:r>
            <a:r>
              <a:rPr lang="en-US" altLang="ko-KR" sz="2400" dirty="0" err="1">
                <a:latin typeface="Times New Roman" pitchFamily="18" charset="0"/>
              </a:rPr>
              <a:t>inode</a:t>
            </a:r>
            <a:r>
              <a:rPr lang="en-US" altLang="ko-KR" sz="2400" dirty="0">
                <a:latin typeface="Times New Roman" pitchFamily="18" charset="0"/>
              </a:rPr>
              <a:t> to working </a:t>
            </a:r>
            <a:r>
              <a:rPr lang="en-US" altLang="ko-KR" sz="2400" dirty="0" err="1">
                <a:latin typeface="Times New Roman" pitchFamily="18" charset="0"/>
              </a:rPr>
              <a:t>inode</a:t>
            </a:r>
            <a:r>
              <a:rPr lang="en-US" altLang="ko-KR" sz="2400" dirty="0">
                <a:latin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altLang="ko-KR" sz="2400" dirty="0">
                <a:latin typeface="Times New Roman" pitchFamily="18" charset="0"/>
              </a:rPr>
              <a:t>While there is more path name, the kernel reads next path  name component from input, and verifies that working </a:t>
            </a:r>
            <a:r>
              <a:rPr lang="en-US" altLang="ko-KR" sz="2400" dirty="0" err="1">
                <a:latin typeface="Times New Roman" pitchFamily="18" charset="0"/>
              </a:rPr>
              <a:t>inode</a:t>
            </a:r>
            <a:r>
              <a:rPr lang="en-US" altLang="ko-KR" sz="2400" dirty="0">
                <a:latin typeface="Times New Roman" pitchFamily="18" charset="0"/>
              </a:rPr>
              <a:t> is of directory, access permissions OK</a:t>
            </a:r>
          </a:p>
          <a:p>
            <a:pPr lvl="1">
              <a:buFont typeface="Wingdings" pitchFamily="2" charset="2"/>
              <a:buChar char="q"/>
            </a:pPr>
            <a:r>
              <a:rPr lang="en-US" altLang="ko-KR" sz="2000" dirty="0">
                <a:latin typeface="Times New Roman" pitchFamily="18" charset="0"/>
              </a:rPr>
              <a:t>If working </a:t>
            </a:r>
            <a:r>
              <a:rPr lang="en-US" altLang="ko-KR" sz="2000" dirty="0" err="1">
                <a:latin typeface="Times New Roman" pitchFamily="18" charset="0"/>
              </a:rPr>
              <a:t>inode</a:t>
            </a:r>
            <a:r>
              <a:rPr lang="en-US" altLang="ko-KR" sz="2000" dirty="0">
                <a:latin typeface="Times New Roman" pitchFamily="18" charset="0"/>
              </a:rPr>
              <a:t> is of root and component is ‘..’, then the   kernel checks whether there is more path name or not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ko-KR" sz="2000" dirty="0">
                <a:latin typeface="Times New Roman" pitchFamily="18" charset="0"/>
              </a:rPr>
              <a:t>Otherwise the kernel reads directory by repeated use of </a:t>
            </a:r>
            <a:r>
              <a:rPr lang="en-US" altLang="ko-KR" sz="2000" dirty="0" err="1">
                <a:latin typeface="Times New Roman" pitchFamily="18" charset="0"/>
              </a:rPr>
              <a:t>bmap,bread,brelse</a:t>
            </a:r>
            <a:endParaRPr lang="en-US" altLang="ko-KR" sz="20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Times New Roman" pitchFamily="18" charset="0"/>
              </a:rPr>
              <a:t>Super block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18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latin typeface="Times New Roman" pitchFamily="18" charset="0"/>
              </a:rPr>
              <a:t>consists of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Times New Roman" pitchFamily="18" charset="0"/>
              </a:rPr>
              <a:t>  - the size of the file system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Times New Roman" pitchFamily="18" charset="0"/>
              </a:rPr>
              <a:t>  - the number of  free blocks in the file system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Times New Roman" pitchFamily="18" charset="0"/>
              </a:rPr>
              <a:t>  - a list of free blocks available on the file system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Times New Roman" pitchFamily="18" charset="0"/>
              </a:rPr>
              <a:t>  - the index of the next free block in the free block list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Times New Roman" pitchFamily="18" charset="0"/>
              </a:rPr>
              <a:t>  - the size of the </a:t>
            </a:r>
            <a:r>
              <a:rPr lang="en-US" altLang="ko-KR" sz="2400" dirty="0" err="1">
                <a:latin typeface="Times New Roman" pitchFamily="18" charset="0"/>
              </a:rPr>
              <a:t>inode</a:t>
            </a:r>
            <a:r>
              <a:rPr lang="en-US" altLang="ko-KR" sz="2400" dirty="0">
                <a:latin typeface="Times New Roman" pitchFamily="18" charset="0"/>
              </a:rPr>
              <a:t> list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Times New Roman" pitchFamily="18" charset="0"/>
              </a:rPr>
              <a:t>  - the number of free </a:t>
            </a:r>
            <a:r>
              <a:rPr lang="en-US" altLang="ko-KR" sz="2400" dirty="0" err="1">
                <a:latin typeface="Times New Roman" pitchFamily="18" charset="0"/>
              </a:rPr>
              <a:t>inodes</a:t>
            </a:r>
            <a:r>
              <a:rPr lang="en-US" altLang="ko-KR" sz="2400" dirty="0">
                <a:latin typeface="Times New Roman" pitchFamily="18" charset="0"/>
              </a:rPr>
              <a:t> in the file system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Times New Roman" pitchFamily="18" charset="0"/>
              </a:rPr>
              <a:t>  - a list of free </a:t>
            </a:r>
            <a:r>
              <a:rPr lang="en-US" altLang="ko-KR" sz="2400" dirty="0" err="1">
                <a:latin typeface="Times New Roman" pitchFamily="18" charset="0"/>
              </a:rPr>
              <a:t>inodes</a:t>
            </a:r>
            <a:r>
              <a:rPr lang="en-US" altLang="ko-KR" sz="2400" dirty="0">
                <a:latin typeface="Times New Roman" pitchFamily="18" charset="0"/>
              </a:rPr>
              <a:t> in the file system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Times New Roman" pitchFamily="18" charset="0"/>
              </a:rPr>
              <a:t>  - the index of the next free </a:t>
            </a:r>
            <a:r>
              <a:rPr lang="en-US" altLang="ko-KR" sz="2400" dirty="0" err="1">
                <a:latin typeface="Times New Roman" pitchFamily="18" charset="0"/>
              </a:rPr>
              <a:t>inode</a:t>
            </a:r>
            <a:r>
              <a:rPr lang="en-US" altLang="ko-KR" sz="2400" dirty="0">
                <a:latin typeface="Times New Roman" pitchFamily="18" charset="0"/>
              </a:rPr>
              <a:t> in the free </a:t>
            </a:r>
            <a:r>
              <a:rPr lang="en-US" altLang="ko-KR" sz="2400" dirty="0" err="1">
                <a:latin typeface="Times New Roman" pitchFamily="18" charset="0"/>
              </a:rPr>
              <a:t>inode</a:t>
            </a:r>
            <a:r>
              <a:rPr lang="en-US" altLang="ko-KR" sz="2400" dirty="0">
                <a:latin typeface="Times New Roman" pitchFamily="18" charset="0"/>
              </a:rPr>
              <a:t> list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Times New Roman" pitchFamily="18" charset="0"/>
              </a:rPr>
              <a:t>  - lock fields for the free block and free </a:t>
            </a:r>
            <a:r>
              <a:rPr lang="en-US" altLang="ko-KR" sz="2400" dirty="0" err="1">
                <a:latin typeface="Times New Roman" pitchFamily="18" charset="0"/>
              </a:rPr>
              <a:t>inode</a:t>
            </a:r>
            <a:r>
              <a:rPr lang="en-US" altLang="ko-KR" sz="2400" dirty="0">
                <a:latin typeface="Times New Roman" pitchFamily="18" charset="0"/>
              </a:rPr>
              <a:t> lists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Times New Roman" pitchFamily="18" charset="0"/>
              </a:rPr>
              <a:t>  - a flag indicating that the super block has been modified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495300"/>
            <a:ext cx="779145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819399"/>
          </a:xfrm>
        </p:spPr>
        <p:txBody>
          <a:bodyPr>
            <a:normAutofit/>
          </a:bodyPr>
          <a:lstStyle/>
          <a:p>
            <a:r>
              <a:rPr lang="en-US" b="1" dirty="0" err="1"/>
              <a:t>Fd</a:t>
            </a:r>
            <a:r>
              <a:rPr lang="en-US" b="1" dirty="0"/>
              <a:t>=open(pathname, flags, modes);</a:t>
            </a:r>
          </a:p>
          <a:p>
            <a:pPr lvl="1"/>
            <a:r>
              <a:rPr lang="en-US" dirty="0"/>
              <a:t>Pathname : file name</a:t>
            </a:r>
          </a:p>
          <a:p>
            <a:pPr lvl="1"/>
            <a:r>
              <a:rPr lang="en-US" dirty="0"/>
              <a:t>Flags : type of the open</a:t>
            </a:r>
          </a:p>
          <a:p>
            <a:pPr lvl="1"/>
            <a:r>
              <a:rPr lang="en-US" dirty="0"/>
              <a:t>Modes : file permission (</a:t>
            </a:r>
            <a:r>
              <a:rPr lang="en-US" dirty="0" err="1"/>
              <a:t>esp</a:t>
            </a:r>
            <a:r>
              <a:rPr lang="en-US" dirty="0"/>
              <a:t> for </a:t>
            </a:r>
            <a:r>
              <a:rPr lang="en-US" dirty="0" err="1"/>
              <a:t>creat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Returns an integer called the user file descriptor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572000"/>
            <a:ext cx="5943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open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47800"/>
            <a:ext cx="7315200" cy="4377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for open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95400"/>
            <a:ext cx="5858804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syntax of the read system call is</a:t>
            </a:r>
          </a:p>
          <a:p>
            <a:pPr>
              <a:buNone/>
            </a:pPr>
            <a:r>
              <a:rPr lang="en-US" b="1" dirty="0"/>
              <a:t>     number = read(</a:t>
            </a:r>
            <a:r>
              <a:rPr lang="en-US" b="1" dirty="0" err="1"/>
              <a:t>fd</a:t>
            </a:r>
            <a:r>
              <a:rPr lang="en-US" b="1" dirty="0"/>
              <a:t>, buffer, count)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 	-</a:t>
            </a:r>
            <a:r>
              <a:rPr lang="en-US" sz="2800" dirty="0" err="1"/>
              <a:t>fd</a:t>
            </a:r>
            <a:r>
              <a:rPr lang="en-US" sz="2800" dirty="0"/>
              <a:t> is the file descriptor returned by open</a:t>
            </a:r>
          </a:p>
          <a:p>
            <a:pPr>
              <a:buNone/>
            </a:pPr>
            <a:r>
              <a:rPr lang="en-US" sz="2800" dirty="0"/>
              <a:t> 	-buffer is the address of the data structure</a:t>
            </a:r>
          </a:p>
          <a:p>
            <a:pPr>
              <a:buNone/>
            </a:pPr>
            <a:r>
              <a:rPr lang="en-US" sz="2800" dirty="0"/>
              <a:t>	-Count is the number of bytes the user wants to read</a:t>
            </a:r>
          </a:p>
          <a:p>
            <a:pPr>
              <a:buNone/>
            </a:pPr>
            <a:r>
              <a:rPr lang="en-US" sz="2800" dirty="0"/>
              <a:t> 	-number is the number of bytes actually read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81000"/>
            <a:ext cx="6095999" cy="574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685800"/>
            <a:ext cx="6705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838200"/>
            <a:ext cx="7162800" cy="548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Write() system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syntax for the write system call is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b="1" dirty="0"/>
              <a:t>number = write(</a:t>
            </a:r>
            <a:r>
              <a:rPr lang="en-US" b="1" dirty="0" err="1"/>
              <a:t>fd</a:t>
            </a:r>
            <a:r>
              <a:rPr lang="en-US" b="1" dirty="0"/>
              <a:t>, buffer, count);</a:t>
            </a:r>
          </a:p>
          <a:p>
            <a:r>
              <a:rPr lang="en-US" dirty="0"/>
              <a:t>where the meaning of the variables </a:t>
            </a:r>
            <a:r>
              <a:rPr lang="en-US" dirty="0" err="1"/>
              <a:t>fd</a:t>
            </a:r>
            <a:r>
              <a:rPr lang="en-US" dirty="0"/>
              <a:t>, buffer, count, and number are the same as they are for the read system call. </a:t>
            </a:r>
          </a:p>
          <a:p>
            <a:r>
              <a:rPr lang="en-US" dirty="0"/>
              <a:t>The algorithm for writing a regular file is similar </a:t>
            </a:r>
          </a:p>
          <a:p>
            <a:r>
              <a:rPr lang="en-US" dirty="0"/>
              <a:t>to that for reading a regular file.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Super block contains</a:t>
            </a:r>
          </a:p>
          <a:p>
            <a:pPr lvl="1"/>
            <a:r>
              <a:rPr lang="en-US" dirty="0"/>
              <a:t>Size of the file system</a:t>
            </a:r>
          </a:p>
          <a:p>
            <a:pPr lvl="1"/>
            <a:r>
              <a:rPr lang="en-US" dirty="0"/>
              <a:t>The number of free blocks</a:t>
            </a:r>
          </a:p>
          <a:p>
            <a:pPr lvl="1"/>
            <a:r>
              <a:rPr lang="en-US" dirty="0"/>
              <a:t>A list of free blocks available</a:t>
            </a:r>
          </a:p>
          <a:p>
            <a:pPr lvl="1"/>
            <a:r>
              <a:rPr lang="en-US" dirty="0"/>
              <a:t>The index of the next free block</a:t>
            </a:r>
          </a:p>
          <a:p>
            <a:pPr lvl="1"/>
            <a:r>
              <a:rPr lang="en-US" dirty="0"/>
              <a:t>Size of the </a:t>
            </a:r>
            <a:r>
              <a:rPr lang="en-US" dirty="0" err="1"/>
              <a:t>inode</a:t>
            </a:r>
            <a:r>
              <a:rPr lang="en-US" dirty="0"/>
              <a:t> list</a:t>
            </a:r>
          </a:p>
          <a:p>
            <a:pPr lvl="1"/>
            <a:r>
              <a:rPr lang="en-US" dirty="0"/>
              <a:t>The number of free </a:t>
            </a:r>
            <a:r>
              <a:rPr lang="en-US" dirty="0" err="1"/>
              <a:t>i</a:t>
            </a:r>
            <a:r>
              <a:rPr lang="en-US" dirty="0"/>
              <a:t>-nodes in the file system</a:t>
            </a:r>
          </a:p>
          <a:p>
            <a:pPr lvl="1"/>
            <a:r>
              <a:rPr lang="en-US" dirty="0"/>
              <a:t>The index of the next free </a:t>
            </a:r>
            <a:r>
              <a:rPr lang="en-US" dirty="0" err="1"/>
              <a:t>i</a:t>
            </a:r>
            <a:r>
              <a:rPr lang="en-US" dirty="0"/>
              <a:t>-node in the free </a:t>
            </a:r>
            <a:r>
              <a:rPr lang="en-US" dirty="0" err="1"/>
              <a:t>inode</a:t>
            </a:r>
            <a:r>
              <a:rPr lang="en-US" dirty="0"/>
              <a:t>-list</a:t>
            </a:r>
          </a:p>
          <a:p>
            <a:pPr lvl="1"/>
            <a:r>
              <a:rPr lang="en-US" dirty="0"/>
              <a:t>lock fields for the free block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creat</a:t>
            </a:r>
            <a:r>
              <a:rPr lang="en-US" dirty="0"/>
              <a:t> system call creates a new file in the system. The syntax for the </a:t>
            </a:r>
            <a:r>
              <a:rPr lang="en-US" dirty="0" err="1"/>
              <a:t>creat</a:t>
            </a:r>
            <a:r>
              <a:rPr lang="en-US" dirty="0"/>
              <a:t> system call is</a:t>
            </a:r>
          </a:p>
          <a:p>
            <a:pPr>
              <a:buNone/>
            </a:pPr>
            <a:r>
              <a:rPr lang="en-US" b="1" dirty="0"/>
              <a:t>   </a:t>
            </a:r>
            <a:r>
              <a:rPr lang="en-US" b="1" dirty="0" err="1"/>
              <a:t>fd</a:t>
            </a:r>
            <a:r>
              <a:rPr lang="en-US" b="1" dirty="0"/>
              <a:t> - </a:t>
            </a:r>
            <a:r>
              <a:rPr lang="en-US" b="1" dirty="0" err="1"/>
              <a:t>creat</a:t>
            </a:r>
            <a:r>
              <a:rPr lang="en-US" b="1" dirty="0"/>
              <a:t>(pathname, modes) ;</a:t>
            </a:r>
          </a:p>
          <a:p>
            <a:r>
              <a:rPr lang="en-US" dirty="0"/>
              <a:t>where the variables pathname, modes, and </a:t>
            </a:r>
            <a:r>
              <a:rPr lang="en-US" dirty="0" err="1"/>
              <a:t>fd</a:t>
            </a:r>
            <a:r>
              <a:rPr lang="en-US" dirty="0"/>
              <a:t> mean the same as they do in the open system call.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914401"/>
            <a:ext cx="5791200" cy="5201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syntax for the close system call is</a:t>
            </a:r>
          </a:p>
          <a:p>
            <a:pPr lvl="1">
              <a:buNone/>
            </a:pPr>
            <a:r>
              <a:rPr lang="en-US" b="1" dirty="0"/>
              <a:t>close(</a:t>
            </a:r>
            <a:r>
              <a:rPr lang="en-US" b="1" dirty="0" err="1"/>
              <a:t>fd</a:t>
            </a:r>
            <a:r>
              <a:rPr lang="en-US" b="1" dirty="0"/>
              <a:t>);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fd</a:t>
            </a:r>
            <a:r>
              <a:rPr lang="en-US" dirty="0"/>
              <a:t> is the file descriptor for the open file.</a:t>
            </a:r>
          </a:p>
          <a:p>
            <a:pPr algn="just"/>
            <a:r>
              <a:rPr lang="en-US" dirty="0"/>
              <a:t>The kernel does the close operation by manipulating the file descriptor and the corresponding file table and </a:t>
            </a:r>
            <a:r>
              <a:rPr lang="en-US" dirty="0" err="1"/>
              <a:t>inode</a:t>
            </a:r>
            <a:r>
              <a:rPr lang="en-US" dirty="0"/>
              <a:t> table entries. If the reference count of the file table entry is greater than 1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Process B: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fd1= open(''/etc/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", O_RDONLY);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fd2 ,.,. open("private", O_RDONLY);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676400"/>
            <a:ext cx="445389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2362200"/>
            <a:ext cx="3276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5867400" y="1705253"/>
            <a:ext cx="1555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Process A:</a:t>
            </a:r>
            <a:endParaRPr lang="en-IN" sz="2400" b="1" u="sng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after closing a file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47052" y="1600200"/>
            <a:ext cx="444989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 program</a:t>
            </a:r>
          </a:p>
        </p:txBody>
      </p:sp>
      <p:pic>
        <p:nvPicPr>
          <p:cNvPr id="4" name="Picture 1029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34169" y="1600200"/>
            <a:ext cx="607566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2719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 …</a:t>
            </a:r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57200" y="1992818"/>
          <a:ext cx="8229600" cy="3740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9959995" imgH="9072920" progId="">
                  <p:embed/>
                </p:oleObj>
              </mc:Choice>
              <mc:Fallback>
                <p:oleObj name="Image" r:id="rId2" imgW="19959995" imgH="9072920" progId="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92818"/>
                        <a:ext cx="8229600" cy="3740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80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>
                <a:latin typeface="Times New Roman" pitchFamily="18" charset="0"/>
              </a:rPr>
              <a:t>Inode</a:t>
            </a:r>
            <a:endParaRPr lang="en-US" altLang="ko-KR" sz="3600" dirty="0">
              <a:latin typeface="Times New Roman" pitchFamily="18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ko-KR" sz="2800" dirty="0" err="1">
                <a:latin typeface="Times New Roman" pitchFamily="18" charset="0"/>
              </a:rPr>
              <a:t>Inode</a:t>
            </a:r>
            <a:r>
              <a:rPr lang="en-US" altLang="ko-KR" sz="2800" dirty="0">
                <a:latin typeface="Times New Roman" pitchFamily="18" charset="0"/>
              </a:rPr>
              <a:t> is the data structure that describes attributes of a file including the layout of its data on disk</a:t>
            </a:r>
          </a:p>
          <a:p>
            <a:pPr lvl="1"/>
            <a:r>
              <a:rPr lang="en-US" altLang="ko-KR" sz="2400" dirty="0">
                <a:latin typeface="Times New Roman" pitchFamily="18" charset="0"/>
              </a:rPr>
              <a:t>contains the information necessary for a process to access a file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2800" dirty="0">
              <a:latin typeface="Times New Roman" pitchFamily="18" charset="0"/>
            </a:endParaRPr>
          </a:p>
          <a:p>
            <a:r>
              <a:rPr lang="en-US" altLang="ko-KR" sz="2800" dirty="0">
                <a:latin typeface="Times New Roman" pitchFamily="18" charset="0"/>
              </a:rPr>
              <a:t>Contains the administrative information of a file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2800" dirty="0">
              <a:latin typeface="Times New Roman" pitchFamily="18" charset="0"/>
            </a:endParaRPr>
          </a:p>
          <a:p>
            <a:pPr eaLnBrk="1" hangingPunct="1"/>
            <a:r>
              <a:rPr lang="en-US" altLang="ko-KR" sz="2800" dirty="0">
                <a:latin typeface="Times New Roman" pitchFamily="18" charset="0"/>
              </a:rPr>
              <a:t>There are 2 versions of </a:t>
            </a:r>
            <a:r>
              <a:rPr lang="en-US" altLang="ko-KR" sz="2800" dirty="0" err="1">
                <a:latin typeface="Times New Roman" pitchFamily="18" charset="0"/>
              </a:rPr>
              <a:t>i</a:t>
            </a:r>
            <a:r>
              <a:rPr lang="en-US" altLang="ko-KR" sz="2800" dirty="0">
                <a:latin typeface="Times New Roman" pitchFamily="18" charset="0"/>
              </a:rPr>
              <a:t>-node</a:t>
            </a:r>
          </a:p>
          <a:p>
            <a:pPr lvl="1"/>
            <a:r>
              <a:rPr lang="en-US" altLang="ko-KR" sz="2400" dirty="0">
                <a:latin typeface="Times New Roman" pitchFamily="18" charset="0"/>
              </a:rPr>
              <a:t>The disk copy that stores the </a:t>
            </a:r>
            <a:r>
              <a:rPr lang="en-US" altLang="ko-KR" sz="2400" dirty="0" err="1">
                <a:latin typeface="Times New Roman" pitchFamily="18" charset="0"/>
              </a:rPr>
              <a:t>inode</a:t>
            </a:r>
            <a:r>
              <a:rPr lang="en-US" altLang="ko-KR" sz="2400" dirty="0">
                <a:latin typeface="Times New Roman" pitchFamily="18" charset="0"/>
              </a:rPr>
              <a:t> information when the file is not in use</a:t>
            </a:r>
          </a:p>
          <a:p>
            <a:pPr lvl="1"/>
            <a:r>
              <a:rPr lang="en-US" altLang="ko-KR" sz="2400" dirty="0" err="1">
                <a:latin typeface="Times New Roman" pitchFamily="18" charset="0"/>
              </a:rPr>
              <a:t>Incore</a:t>
            </a:r>
            <a:r>
              <a:rPr lang="en-US" altLang="ko-KR" sz="2400" dirty="0">
                <a:latin typeface="Times New Roman" pitchFamily="18" charset="0"/>
              </a:rPr>
              <a:t> copy that reads information of the active file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2800" dirty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sz="2800" dirty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sz="2800" dirty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sz="28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>
                <a:latin typeface="Times New Roman" pitchFamily="18" charset="0"/>
              </a:rPr>
              <a:t>Inode</a:t>
            </a:r>
            <a:r>
              <a:rPr lang="en-US" altLang="ko-KR" dirty="0">
                <a:latin typeface="Times New Roman" pitchFamily="18" charset="0"/>
              </a:rPr>
              <a:t> structure</a:t>
            </a:r>
            <a:endParaRPr lang="ko-KR" altLang="en-US" sz="3600" dirty="0">
              <a:latin typeface="Times New Roman" pitchFamily="18" charset="0"/>
            </a:endParaRPr>
          </a:p>
        </p:txBody>
      </p:sp>
      <p:sp>
        <p:nvSpPr>
          <p:cNvPr id="717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>
                <a:latin typeface="Times New Roman" pitchFamily="18" charset="0"/>
              </a:rPr>
              <a:t>consists of</a:t>
            </a:r>
            <a:r>
              <a:rPr lang="en-US" altLang="ko-KR" sz="2800" dirty="0">
                <a:latin typeface="Times New Roman" pitchFamily="18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800" dirty="0">
                <a:latin typeface="Times New Roman" pitchFamily="18" charset="0"/>
              </a:rPr>
              <a:t>  </a:t>
            </a:r>
            <a:r>
              <a:rPr lang="en-US" altLang="ko-KR" sz="2400" dirty="0">
                <a:latin typeface="Times New Roman" pitchFamily="18" charset="0"/>
              </a:rPr>
              <a:t>- file owner identifier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>
                <a:latin typeface="Times New Roman" pitchFamily="18" charset="0"/>
              </a:rPr>
              <a:t>  - file type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>
                <a:latin typeface="Times New Roman" pitchFamily="18" charset="0"/>
              </a:rPr>
              <a:t>  - file access permissions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>
                <a:latin typeface="Times New Roman" pitchFamily="18" charset="0"/>
              </a:rPr>
              <a:t>  - file access times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>
                <a:latin typeface="Times New Roman" pitchFamily="18" charset="0"/>
              </a:rPr>
              <a:t>  - number of links to the file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>
                <a:latin typeface="Times New Roman" pitchFamily="18" charset="0"/>
              </a:rPr>
              <a:t>  - table of  contents for the disk address of data in   a file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>
                <a:latin typeface="Times New Roman" pitchFamily="18" charset="0"/>
              </a:rPr>
              <a:t>  - file size</a:t>
            </a:r>
            <a:endParaRPr lang="ko-KR" alt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data and </a:t>
            </a:r>
            <a:r>
              <a:rPr lang="en-US" dirty="0" err="1"/>
              <a:t>i</a:t>
            </a:r>
            <a:r>
              <a:rPr lang="en-US" dirty="0"/>
              <a:t>-node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Note the distinction between the writing the contents of an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-node to disk and writing the contents of a file to disk.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contents of a file changes only when writing it.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contents of an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-node change when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changing the contents of a file, or ownership or permission or link settings</a:t>
            </a:r>
          </a:p>
          <a:p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Changing the contents of a file automatically implies a change to the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-node.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But changing the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-node doesn’t imply that the contents of the file change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Times New Roman" pitchFamily="18" charset="0"/>
              </a:rPr>
              <a:t>In-core </a:t>
            </a:r>
            <a:r>
              <a:rPr lang="en-US" altLang="ko-KR" dirty="0" err="1">
                <a:latin typeface="Times New Roman" pitchFamily="18" charset="0"/>
              </a:rPr>
              <a:t>inodes</a:t>
            </a:r>
            <a:endParaRPr lang="ko-KR" altLang="en-US" dirty="0">
              <a:latin typeface="Times New Roman" pitchFamily="18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>
                <a:latin typeface="Times New Roman" pitchFamily="18" charset="0"/>
              </a:rPr>
              <a:t>In memory copy of </a:t>
            </a:r>
            <a:r>
              <a:rPr lang="en-US" altLang="ko-KR" sz="2400" dirty="0" err="1">
                <a:latin typeface="Times New Roman" pitchFamily="18" charset="0"/>
              </a:rPr>
              <a:t>i</a:t>
            </a:r>
            <a:r>
              <a:rPr lang="en-US" altLang="ko-KR" sz="2400" dirty="0">
                <a:latin typeface="Times New Roman" pitchFamily="18" charset="0"/>
              </a:rPr>
              <a:t>-node is called in-core  </a:t>
            </a:r>
            <a:r>
              <a:rPr lang="en-US" altLang="ko-KR" sz="2400" dirty="0" err="1">
                <a:latin typeface="Times New Roman" pitchFamily="18" charset="0"/>
              </a:rPr>
              <a:t>inode</a:t>
            </a:r>
            <a:endParaRPr lang="en-US" altLang="ko-KR" sz="2400" dirty="0">
              <a:latin typeface="Times New Roman" pitchFamily="18" charset="0"/>
            </a:endParaRPr>
          </a:p>
          <a:p>
            <a:pPr eaLnBrk="1" hangingPunct="1"/>
            <a:r>
              <a:rPr lang="en-US" altLang="ko-KR" sz="2400" dirty="0">
                <a:latin typeface="Times New Roman" pitchFamily="18" charset="0"/>
              </a:rPr>
              <a:t>in-core copy of the </a:t>
            </a:r>
            <a:r>
              <a:rPr lang="en-US" altLang="ko-KR" sz="2400" dirty="0" err="1">
                <a:latin typeface="Times New Roman" pitchFamily="18" charset="0"/>
              </a:rPr>
              <a:t>inode</a:t>
            </a:r>
            <a:r>
              <a:rPr lang="en-US" altLang="ko-KR" sz="2400" dirty="0">
                <a:latin typeface="Times New Roman" pitchFamily="18" charset="0"/>
              </a:rPr>
              <a:t> contains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>
                <a:latin typeface="Times New Roman" pitchFamily="18" charset="0"/>
              </a:rPr>
              <a:t>  - status of the in-core </a:t>
            </a:r>
            <a:r>
              <a:rPr lang="en-US" altLang="ko-KR" sz="2400" dirty="0" err="1">
                <a:latin typeface="Times New Roman" pitchFamily="18" charset="0"/>
              </a:rPr>
              <a:t>inode</a:t>
            </a:r>
            <a:endParaRPr lang="en-US" altLang="ko-KR" sz="2400" dirty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>
                <a:latin typeface="Times New Roman" pitchFamily="18" charset="0"/>
              </a:rPr>
              <a:t>	     </a:t>
            </a:r>
            <a:r>
              <a:rPr lang="en-US" altLang="ko-KR" sz="2000" dirty="0">
                <a:latin typeface="Times New Roman" pitchFamily="18" charset="0"/>
              </a:rPr>
              <a:t>- locked or waiting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>
                <a:latin typeface="Times New Roman" pitchFamily="18" charset="0"/>
              </a:rPr>
              <a:t>  - logical device number of file system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>
                <a:latin typeface="Times New Roman" pitchFamily="18" charset="0"/>
              </a:rPr>
              <a:t>  - </a:t>
            </a:r>
            <a:r>
              <a:rPr lang="en-US" altLang="ko-KR" sz="2400" dirty="0" err="1">
                <a:latin typeface="Times New Roman" pitchFamily="18" charset="0"/>
              </a:rPr>
              <a:t>inode</a:t>
            </a:r>
            <a:r>
              <a:rPr lang="en-US" altLang="ko-KR" sz="2400" dirty="0">
                <a:latin typeface="Times New Roman" pitchFamily="18" charset="0"/>
              </a:rPr>
              <a:t> number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>
                <a:latin typeface="Times New Roman" pitchFamily="18" charset="0"/>
              </a:rPr>
              <a:t>  - pointers to other in-core </a:t>
            </a:r>
            <a:r>
              <a:rPr lang="en-US" altLang="ko-KR" sz="2400" dirty="0" err="1">
                <a:latin typeface="Times New Roman" pitchFamily="18" charset="0"/>
              </a:rPr>
              <a:t>inodes</a:t>
            </a:r>
            <a:endParaRPr lang="en-US" altLang="ko-KR" sz="2400" dirty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>
                <a:latin typeface="Times New Roman" pitchFamily="18" charset="0"/>
              </a:rPr>
              <a:t>  - reference count 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disk </a:t>
            </a:r>
            <a:r>
              <a:rPr lang="en-US" dirty="0" err="1"/>
              <a:t>i</a:t>
            </a:r>
            <a:r>
              <a:rPr lang="en-US" dirty="0"/>
              <a:t>-node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33662" y="1934369"/>
            <a:ext cx="38766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Times New Roman" pitchFamily="18" charset="0"/>
              </a:rPr>
              <a:t> Directories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1"/>
            <a:ext cx="8421688" cy="4953000"/>
          </a:xfrm>
        </p:spPr>
        <p:txBody>
          <a:bodyPr>
            <a:normAutofit/>
          </a:bodyPr>
          <a:lstStyle/>
          <a:p>
            <a:pPr eaLnBrk="1" hangingPunct="1"/>
            <a:endParaRPr lang="en-US" altLang="ko-KR" sz="2800" dirty="0">
              <a:latin typeface="Times New Roman" pitchFamily="18" charset="0"/>
            </a:endParaRPr>
          </a:p>
          <a:p>
            <a:pPr eaLnBrk="1" hangingPunct="1"/>
            <a:r>
              <a:rPr lang="en-US" altLang="ko-KR" sz="2800" dirty="0">
                <a:latin typeface="Times New Roman" pitchFamily="18" charset="0"/>
              </a:rPr>
              <a:t>Directories are files that give the file systems its hierarchical structure</a:t>
            </a:r>
          </a:p>
          <a:p>
            <a:pPr eaLnBrk="1" hangingPunct="1"/>
            <a:r>
              <a:rPr lang="en-US" altLang="ko-KR" sz="2800" dirty="0">
                <a:latin typeface="Times New Roman" pitchFamily="18" charset="0"/>
              </a:rPr>
              <a:t>They play an important role in conversion of </a:t>
            </a:r>
            <a:r>
              <a:rPr lang="en-US" altLang="ko-KR" sz="2800" b="1" dirty="0">
                <a:latin typeface="Times New Roman" pitchFamily="18" charset="0"/>
              </a:rPr>
              <a:t>a file name to an </a:t>
            </a:r>
            <a:r>
              <a:rPr lang="en-US" altLang="ko-KR" sz="2800" b="1" dirty="0" err="1">
                <a:latin typeface="Times New Roman" pitchFamily="18" charset="0"/>
              </a:rPr>
              <a:t>inode</a:t>
            </a:r>
            <a:r>
              <a:rPr lang="en-US" altLang="ko-KR" sz="2800" b="1" dirty="0">
                <a:latin typeface="Times New Roman" pitchFamily="18" charset="0"/>
              </a:rPr>
              <a:t> number</a:t>
            </a:r>
          </a:p>
          <a:p>
            <a:pPr eaLnBrk="1" hangingPunct="1"/>
            <a:r>
              <a:rPr lang="en-US" altLang="ko-KR" sz="2800" b="1" dirty="0">
                <a:latin typeface="Times New Roman" pitchFamily="18" charset="0"/>
              </a:rPr>
              <a:t>A directory is a file whose data is a sequence of entries, each consisting of an </a:t>
            </a:r>
            <a:r>
              <a:rPr lang="en-US" altLang="ko-KR" sz="2800" b="1" dirty="0" err="1">
                <a:latin typeface="Times New Roman" pitchFamily="18" charset="0"/>
              </a:rPr>
              <a:t>inode</a:t>
            </a:r>
            <a:r>
              <a:rPr lang="en-US" altLang="ko-KR" sz="2800" b="1" dirty="0">
                <a:latin typeface="Times New Roman" pitchFamily="18" charset="0"/>
              </a:rPr>
              <a:t> number and the name of a file contained in the directory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19616</TotalTime>
  <Words>1403</Words>
  <Application>Microsoft Office PowerPoint</Application>
  <PresentationFormat>On-screen Show (4:3)</PresentationFormat>
  <Paragraphs>169</Paragraphs>
  <Slides>36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Times New Roman</vt:lpstr>
      <vt:lpstr>Wingdings</vt:lpstr>
      <vt:lpstr>Office Theme</vt:lpstr>
      <vt:lpstr>Image</vt:lpstr>
      <vt:lpstr>Linux File system Implementations</vt:lpstr>
      <vt:lpstr>PowerPoint Presentation</vt:lpstr>
      <vt:lpstr>Super block</vt:lpstr>
      <vt:lpstr>Inode</vt:lpstr>
      <vt:lpstr>Inode structure</vt:lpstr>
      <vt:lpstr>File data and i-node data</vt:lpstr>
      <vt:lpstr>In-core inodes</vt:lpstr>
      <vt:lpstr>Sample disk i-node</vt:lpstr>
      <vt:lpstr> Directories</vt:lpstr>
      <vt:lpstr>Directory layout for /etc</vt:lpstr>
      <vt:lpstr>kernel Architecture (UNIX)</vt:lpstr>
      <vt:lpstr>Buffer cache</vt:lpstr>
      <vt:lpstr>PowerPoint Presentation</vt:lpstr>
      <vt:lpstr>Low level file system algorithms in unix</vt:lpstr>
      <vt:lpstr>Buffer allocation algorithm</vt:lpstr>
      <vt:lpstr>bread and bwrite</vt:lpstr>
      <vt:lpstr>Low level file system algorithms in unix</vt:lpstr>
      <vt:lpstr>File system algorithms</vt:lpstr>
      <vt:lpstr>Accessing i-node</vt:lpstr>
      <vt:lpstr>Conversion of a path name to an inode – namei algorithm</vt:lpstr>
      <vt:lpstr>Super block</vt:lpstr>
      <vt:lpstr>Open </vt:lpstr>
      <vt:lpstr>Algorithm for open</vt:lpstr>
      <vt:lpstr>Data structures for open</vt:lpstr>
      <vt:lpstr>Read </vt:lpstr>
      <vt:lpstr>PowerPoint Presentation</vt:lpstr>
      <vt:lpstr>PowerPoint Presentation</vt:lpstr>
      <vt:lpstr>PowerPoint Presentation</vt:lpstr>
      <vt:lpstr>Write() system call</vt:lpstr>
      <vt:lpstr>Create()</vt:lpstr>
      <vt:lpstr>PowerPoint Presentation</vt:lpstr>
      <vt:lpstr>Close()</vt:lpstr>
      <vt:lpstr>Process B:   fd1= open(''/etc/passwd", O_RDONLY);            fd2 ,.,. open("private", O_RDONLY);</vt:lpstr>
      <vt:lpstr>Tables after closing a file</vt:lpstr>
      <vt:lpstr>Cp program</vt:lpstr>
      <vt:lpstr>Cp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 &amp; File system</dc:title>
  <dc:creator>user</dc:creator>
  <cp:lastModifiedBy>Maakhish Sai</cp:lastModifiedBy>
  <cp:revision>26</cp:revision>
  <dcterms:created xsi:type="dcterms:W3CDTF">2014-08-28T06:10:38Z</dcterms:created>
  <dcterms:modified xsi:type="dcterms:W3CDTF">2024-11-10T16:39:38Z</dcterms:modified>
</cp:coreProperties>
</file>