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2"/>
  </p:notesMasterIdLst>
  <p:handoutMasterIdLst>
    <p:handoutMasterId r:id="rId23"/>
  </p:handoutMasterIdLst>
  <p:sldIdLst>
    <p:sldId id="257" r:id="rId2"/>
    <p:sldId id="260" r:id="rId3"/>
    <p:sldId id="318" r:id="rId4"/>
    <p:sldId id="325" r:id="rId5"/>
    <p:sldId id="327" r:id="rId6"/>
    <p:sldId id="357" r:id="rId7"/>
    <p:sldId id="323" r:id="rId8"/>
    <p:sldId id="319" r:id="rId9"/>
    <p:sldId id="320" r:id="rId10"/>
    <p:sldId id="305" r:id="rId11"/>
    <p:sldId id="292" r:id="rId12"/>
    <p:sldId id="333" r:id="rId13"/>
    <p:sldId id="307" r:id="rId14"/>
    <p:sldId id="337" r:id="rId15"/>
    <p:sldId id="334" r:id="rId16"/>
    <p:sldId id="339" r:id="rId17"/>
    <p:sldId id="308" r:id="rId18"/>
    <p:sldId id="331" r:id="rId19"/>
    <p:sldId id="344" r:id="rId20"/>
    <p:sldId id="302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2934" autoAdjust="0"/>
  </p:normalViewPr>
  <p:slideViewPr>
    <p:cSldViewPr>
      <p:cViewPr varScale="1">
        <p:scale>
          <a:sx n="66" d="100"/>
          <a:sy n="66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CE6E9-3FC3-4727-BBF8-75B4D5506CC9}" type="datetimeFigureOut">
              <a:rPr lang="en-US" smtClean="0"/>
              <a:pPr/>
              <a:t>10/15/2024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EED64-B0AC-4CFA-A111-13E42404090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B1CC2C4-D793-46EC-88F8-D9CE6EAD06D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C2C4-D793-46EC-88F8-D9CE6EAD06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33" y="4344767"/>
            <a:ext cx="5485135" cy="411519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512" tIns="45578" rIns="91512" bIns="45578"/>
          <a:lstStyle/>
          <a:p>
            <a:pPr>
              <a:spcBef>
                <a:spcPct val="0"/>
              </a:spcBef>
              <a:tabLst>
                <a:tab pos="0" algn="l"/>
                <a:tab pos="904433" algn="l"/>
                <a:tab pos="1808866" algn="l"/>
                <a:tab pos="2713299" algn="l"/>
                <a:tab pos="3617732" algn="l"/>
                <a:tab pos="4522165" algn="l"/>
                <a:tab pos="5426598" algn="l"/>
                <a:tab pos="6331031" algn="l"/>
                <a:tab pos="7235464" algn="l"/>
                <a:tab pos="8139897" algn="l"/>
                <a:tab pos="9044330" algn="l"/>
                <a:tab pos="9948763" algn="l"/>
              </a:tabLst>
            </a:pPr>
            <a:r>
              <a:rPr lang="en-US" dirty="0">
                <a:latin typeface="Calibri" pitchFamily="34" charset="0"/>
                <a:ea typeface="DejaVu Sans" charset="0"/>
                <a:cs typeface="DejaVu Sans" charset="0"/>
              </a:rPr>
              <a:t>The list of all available signals can be found from kill –l command.</a:t>
            </a:r>
          </a:p>
          <a:p>
            <a:pPr>
              <a:spcBef>
                <a:spcPct val="0"/>
              </a:spcBef>
              <a:tabLst>
                <a:tab pos="0" algn="l"/>
                <a:tab pos="904433" algn="l"/>
                <a:tab pos="1808866" algn="l"/>
                <a:tab pos="2713299" algn="l"/>
                <a:tab pos="3617732" algn="l"/>
                <a:tab pos="4522165" algn="l"/>
                <a:tab pos="5426598" algn="l"/>
                <a:tab pos="6331031" algn="l"/>
                <a:tab pos="7235464" algn="l"/>
                <a:tab pos="8139897" algn="l"/>
                <a:tab pos="9044330" algn="l"/>
                <a:tab pos="9948763" algn="l"/>
              </a:tabLst>
            </a:pPr>
            <a:r>
              <a:rPr lang="en-US" dirty="0">
                <a:latin typeface="Calibri" pitchFamily="34" charset="0"/>
                <a:ea typeface="DejaVu Sans" charset="0"/>
                <a:cs typeface="DejaVu Sans" charset="0"/>
              </a:rPr>
              <a:t>Among the list, some of them are </a:t>
            </a:r>
          </a:p>
          <a:p>
            <a:pPr>
              <a:spcBef>
                <a:spcPct val="0"/>
              </a:spcBef>
              <a:buFont typeface="Times New Roman" pitchFamily="18" charset="0"/>
              <a:buAutoNum type="arabicPeriod"/>
              <a:tabLst>
                <a:tab pos="0" algn="l"/>
                <a:tab pos="904433" algn="l"/>
                <a:tab pos="1808866" algn="l"/>
                <a:tab pos="2713299" algn="l"/>
                <a:tab pos="3617732" algn="l"/>
                <a:tab pos="4522165" algn="l"/>
                <a:tab pos="5426598" algn="l"/>
                <a:tab pos="6331031" algn="l"/>
                <a:tab pos="7235464" algn="l"/>
                <a:tab pos="8139897" algn="l"/>
                <a:tab pos="9044330" algn="l"/>
                <a:tab pos="9948763" algn="l"/>
              </a:tabLst>
            </a:pPr>
            <a:r>
              <a:rPr lang="en-US" dirty="0">
                <a:latin typeface="Calibri" pitchFamily="34" charset="0"/>
                <a:ea typeface="DejaVu Sans" charset="0"/>
                <a:cs typeface="DejaVu Sans" charset="0"/>
              </a:rPr>
              <a:t>SIGINT: This signal is generated, when a </a:t>
            </a:r>
            <a:r>
              <a:rPr lang="en-US" dirty="0" err="1">
                <a:latin typeface="Calibri" pitchFamily="34" charset="0"/>
                <a:ea typeface="DejaVu Sans" charset="0"/>
                <a:cs typeface="DejaVu Sans" charset="0"/>
              </a:rPr>
              <a:t>ctrl+c</a:t>
            </a:r>
            <a:r>
              <a:rPr lang="en-US" dirty="0">
                <a:latin typeface="Calibri" pitchFamily="34" charset="0"/>
                <a:ea typeface="DejaVu Sans" charset="0"/>
                <a:cs typeface="DejaVu Sans" charset="0"/>
              </a:rPr>
              <a:t> is given through the keyboard.</a:t>
            </a:r>
          </a:p>
          <a:p>
            <a:pPr>
              <a:spcBef>
                <a:spcPct val="0"/>
              </a:spcBef>
              <a:buFont typeface="Times New Roman" pitchFamily="18" charset="0"/>
              <a:buAutoNum type="arabicPeriod"/>
              <a:tabLst>
                <a:tab pos="0" algn="l"/>
                <a:tab pos="904433" algn="l"/>
                <a:tab pos="1808866" algn="l"/>
                <a:tab pos="2713299" algn="l"/>
                <a:tab pos="3617732" algn="l"/>
                <a:tab pos="4522165" algn="l"/>
                <a:tab pos="5426598" algn="l"/>
                <a:tab pos="6331031" algn="l"/>
                <a:tab pos="7235464" algn="l"/>
                <a:tab pos="8139897" algn="l"/>
                <a:tab pos="9044330" algn="l"/>
                <a:tab pos="9948763" algn="l"/>
              </a:tabLst>
            </a:pPr>
            <a:r>
              <a:rPr lang="en-US" dirty="0">
                <a:latin typeface="Calibri" pitchFamily="34" charset="0"/>
                <a:ea typeface="DejaVu Sans" charset="0"/>
                <a:cs typeface="DejaVu Sans" charset="0"/>
              </a:rPr>
              <a:t>SIGSEGV: This is generated when there is some segmentation problem, related to memory</a:t>
            </a:r>
          </a:p>
          <a:p>
            <a:pPr>
              <a:spcBef>
                <a:spcPct val="0"/>
              </a:spcBef>
              <a:buFont typeface="Times New Roman" pitchFamily="18" charset="0"/>
              <a:buAutoNum type="arabicPeriod"/>
              <a:tabLst>
                <a:tab pos="0" algn="l"/>
                <a:tab pos="904433" algn="l"/>
                <a:tab pos="1808866" algn="l"/>
                <a:tab pos="2713299" algn="l"/>
                <a:tab pos="3617732" algn="l"/>
                <a:tab pos="4522165" algn="l"/>
                <a:tab pos="5426598" algn="l"/>
                <a:tab pos="6331031" algn="l"/>
                <a:tab pos="7235464" algn="l"/>
                <a:tab pos="8139897" algn="l"/>
                <a:tab pos="9044330" algn="l"/>
                <a:tab pos="9948763" algn="l"/>
              </a:tabLst>
            </a:pPr>
            <a:r>
              <a:rPr lang="en-US" dirty="0">
                <a:latin typeface="Calibri" pitchFamily="34" charset="0"/>
                <a:ea typeface="DejaVu Sans" charset="0"/>
                <a:cs typeface="DejaVu Sans" charset="0"/>
              </a:rPr>
              <a:t>SIGPIPE: if the reading end of a pipe is closed and we are writing  at the other write pipe end</a:t>
            </a:r>
          </a:p>
          <a:p>
            <a:pPr>
              <a:spcBef>
                <a:spcPct val="0"/>
              </a:spcBef>
              <a:buFont typeface="Times New Roman" pitchFamily="18" charset="0"/>
              <a:buAutoNum type="arabicPeriod"/>
              <a:tabLst>
                <a:tab pos="0" algn="l"/>
                <a:tab pos="904433" algn="l"/>
                <a:tab pos="1808866" algn="l"/>
                <a:tab pos="2713299" algn="l"/>
                <a:tab pos="3617732" algn="l"/>
                <a:tab pos="4522165" algn="l"/>
                <a:tab pos="5426598" algn="l"/>
                <a:tab pos="6331031" algn="l"/>
                <a:tab pos="7235464" algn="l"/>
                <a:tab pos="8139897" algn="l"/>
                <a:tab pos="9044330" algn="l"/>
                <a:tab pos="9948763" algn="l"/>
              </a:tabLst>
            </a:pPr>
            <a:r>
              <a:rPr lang="en-US" dirty="0">
                <a:latin typeface="Calibri" pitchFamily="34" charset="0"/>
                <a:ea typeface="DejaVu Sans" charset="0"/>
                <a:cs typeface="DejaVu Sans" charset="0"/>
              </a:rPr>
              <a:t>SIGCHLD: This signal is sent by the child process to its parent before exiting</a:t>
            </a:r>
          </a:p>
          <a:p>
            <a:pPr>
              <a:spcBef>
                <a:spcPct val="0"/>
              </a:spcBef>
              <a:buFont typeface="Times New Roman" pitchFamily="18" charset="0"/>
              <a:buAutoNum type="arabicPeriod"/>
              <a:tabLst>
                <a:tab pos="0" algn="l"/>
                <a:tab pos="904433" algn="l"/>
                <a:tab pos="1808866" algn="l"/>
                <a:tab pos="2713299" algn="l"/>
                <a:tab pos="3617732" algn="l"/>
                <a:tab pos="4522165" algn="l"/>
                <a:tab pos="5426598" algn="l"/>
                <a:tab pos="6331031" algn="l"/>
                <a:tab pos="7235464" algn="l"/>
                <a:tab pos="8139897" algn="l"/>
                <a:tab pos="9044330" algn="l"/>
                <a:tab pos="9948763" algn="l"/>
              </a:tabLst>
            </a:pPr>
            <a:r>
              <a:rPr lang="en-US" dirty="0">
                <a:latin typeface="Calibri" pitchFamily="34" charset="0"/>
                <a:ea typeface="DejaVu Sans" charset="0"/>
                <a:cs typeface="DejaVu Sans" charset="0"/>
              </a:rPr>
              <a:t>SIGSTOP: This signal is generated by ctrl-z </a:t>
            </a:r>
          </a:p>
          <a:p>
            <a:pPr>
              <a:spcBef>
                <a:spcPct val="0"/>
              </a:spcBef>
              <a:tabLst>
                <a:tab pos="0" algn="l"/>
                <a:tab pos="904433" algn="l"/>
                <a:tab pos="1808866" algn="l"/>
                <a:tab pos="2713299" algn="l"/>
                <a:tab pos="3617732" algn="l"/>
                <a:tab pos="4522165" algn="l"/>
                <a:tab pos="5426598" algn="l"/>
                <a:tab pos="6331031" algn="l"/>
                <a:tab pos="7235464" algn="l"/>
                <a:tab pos="8139897" algn="l"/>
                <a:tab pos="9044330" algn="l"/>
                <a:tab pos="9948763" algn="l"/>
              </a:tabLst>
            </a:pPr>
            <a:endParaRPr lang="en-US" dirty="0">
              <a:latin typeface="Calibri" pitchFamily="34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C2C4-D793-46EC-88F8-D9CE6EAD06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798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987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79877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9878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9879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9880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79881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9882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8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3/24/2023</a:t>
            </a:r>
            <a:endParaRPr lang="en-US" dirty="0"/>
          </a:p>
        </p:txBody>
      </p:sp>
      <p:sp>
        <p:nvSpPr>
          <p:cNvPr id="7988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9887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5F98F34-1768-4DA8-A7F1-86E0706F36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3/24/2023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D317A-28C3-4CB3-A725-BCA852D3BA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3/24/2023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0D27C-7FD2-4662-9F0F-420E0599BA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3/24/2023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D02310-FE8D-4542-90ED-4405DE6A28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3/24/2023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4C7125E-A819-4DAF-837F-F54B3D35D0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142852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428736"/>
            <a:ext cx="7772400" cy="4530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3/24/2023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CA82A-B737-4324-8293-9F7C147BABA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3/24/2023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85DBF-A0C0-4ACD-B4ED-54D15A7646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3/24/2023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37E8C-4B2C-4B34-A4B9-ADA0DC3897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3/24/2023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B266C-E055-46FB-8A8B-09F84F5E13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3/24/2023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D90674-4EAC-4A16-AE79-708CED9D97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3/24/2023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F694-E61C-402F-8FF6-6334E57425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3/24/2023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4728F-AD35-462E-8098-5656E013A5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3/24/2023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C184E-8381-4034-9634-0E435CF347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788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8852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78853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8854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88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r>
              <a:rPr lang="en-US"/>
              <a:t>3/24/2023</a:t>
            </a: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788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231E2BC-7D14-45F4-A588-68E0BC70747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7375" y="1208088"/>
            <a:ext cx="7773988" cy="1600200"/>
          </a:xfrm>
        </p:spPr>
        <p:txBody>
          <a:bodyPr/>
          <a:lstStyle/>
          <a:p>
            <a:pPr defTabSz="1008063"/>
            <a:r>
              <a:rPr lang="en-US" sz="6300"/>
              <a:t>Signals</a:t>
            </a:r>
            <a:endParaRPr lang="en-US" sz="63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3781425"/>
            <a:ext cx="7575550" cy="2024063"/>
          </a:xfrm>
        </p:spPr>
        <p:txBody>
          <a:bodyPr/>
          <a:lstStyle/>
          <a:p>
            <a:pPr defTabSz="1008063">
              <a:lnSpc>
                <a:spcPct val="90000"/>
              </a:lnSpc>
            </a:pPr>
            <a:endParaRPr lang="en-US" sz="3300" dirty="0"/>
          </a:p>
          <a:p>
            <a:pPr defTabSz="1008063">
              <a:lnSpc>
                <a:spcPct val="90000"/>
              </a:lnSpc>
            </a:pPr>
            <a:r>
              <a:rPr lang="en-US" sz="3300" dirty="0"/>
              <a:t>Inter process mechanism in Linux system</a:t>
            </a:r>
          </a:p>
          <a:p>
            <a:pPr defTabSz="1008063">
              <a:lnSpc>
                <a:spcPct val="90000"/>
              </a:lnSpc>
            </a:pPr>
            <a:r>
              <a:rPr lang="en-US" sz="3300" dirty="0"/>
              <a:t>                                     - </a:t>
            </a:r>
            <a:r>
              <a:rPr lang="en-US" sz="3300" dirty="0" err="1"/>
              <a:t>Jayaraj</a:t>
            </a:r>
            <a:r>
              <a:rPr lang="en-US" sz="3300" dirty="0"/>
              <a:t> P B</a:t>
            </a:r>
            <a:endParaRPr lang="tr-TR" sz="3300" dirty="0"/>
          </a:p>
          <a:p>
            <a:pPr algn="l" defTabSz="1008063">
              <a:lnSpc>
                <a:spcPct val="90000"/>
              </a:lnSpc>
            </a:pP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98F34-1768-4DA8-A7F1-86E0706F36F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BD03E-8849-453E-BC1B-D7E19148C7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3/24/2023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Signal transmission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48" y="2500306"/>
            <a:ext cx="7772400" cy="1428760"/>
          </a:xfrm>
        </p:spPr>
        <p:txBody>
          <a:bodyPr/>
          <a:lstStyle/>
          <a:p>
            <a:r>
              <a:rPr lang="en-US" dirty="0"/>
              <a:t>Signal Generation: </a:t>
            </a:r>
            <a:r>
              <a:rPr lang="en-US" sz="2400" dirty="0"/>
              <a:t>The </a:t>
            </a:r>
            <a:r>
              <a:rPr lang="en-US" sz="2400" b="1" dirty="0"/>
              <a:t>kernel updates </a:t>
            </a:r>
            <a:r>
              <a:rPr lang="en-US" sz="2400" dirty="0"/>
              <a:t>data structure of the </a:t>
            </a:r>
            <a:r>
              <a:rPr lang="en-US" sz="2400" b="1" dirty="0"/>
              <a:t>destination process </a:t>
            </a:r>
            <a:r>
              <a:rPr lang="en-US" sz="2400" dirty="0"/>
              <a:t>to represent that a new signal has been sent.</a:t>
            </a:r>
            <a:endParaRPr lang="en-IN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348" y="3929066"/>
            <a:ext cx="7772400" cy="2189162"/>
          </a:xfrm>
        </p:spPr>
        <p:txBody>
          <a:bodyPr/>
          <a:lstStyle/>
          <a:p>
            <a:r>
              <a:rPr lang="en-US" dirty="0"/>
              <a:t>Signal delivery: </a:t>
            </a:r>
            <a:r>
              <a:rPr lang="en-US" sz="2400" dirty="0"/>
              <a:t>The </a:t>
            </a:r>
            <a:r>
              <a:rPr lang="en-US" sz="2400" b="1" dirty="0"/>
              <a:t>kernel forces </a:t>
            </a:r>
            <a:r>
              <a:rPr lang="en-US" sz="2400" dirty="0"/>
              <a:t>the destination process </a:t>
            </a:r>
            <a:r>
              <a:rPr lang="en-US" sz="2400" b="1" dirty="0"/>
              <a:t>to react to the signal </a:t>
            </a:r>
            <a:r>
              <a:rPr lang="en-US" sz="2400" dirty="0"/>
              <a:t>by changing its </a:t>
            </a:r>
            <a:r>
              <a:rPr lang="en-US" sz="2400" b="1" dirty="0"/>
              <a:t>execution state</a:t>
            </a:r>
            <a:r>
              <a:rPr lang="en-US" sz="2400" dirty="0"/>
              <a:t>, by starting the execution of a specified signal handler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57224" y="1643050"/>
            <a:ext cx="77724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IN" sz="2400" dirty="0"/>
              <a:t>The mechanics consist of two distinct steps: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2310-FE8D-4542-90ED-4405DE6A28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+mn-lt"/>
              </a:rPr>
              <a:t>Delivering a Signal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370013" y="1857364"/>
            <a:ext cx="7315200" cy="434499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endParaRPr lang="en-US" sz="1700" dirty="0"/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2400" dirty="0"/>
              <a:t>Actions performed upon Delivering  a Signal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  <a:buNone/>
            </a:pPr>
            <a:r>
              <a:rPr lang="en-US" sz="2400" dirty="0"/>
              <a:t>    1. Explicitly  </a:t>
            </a:r>
            <a:r>
              <a:rPr lang="en-US" sz="2400" b="1" dirty="0"/>
              <a:t>ignore</a:t>
            </a:r>
            <a:r>
              <a:rPr lang="en-US" sz="2400" dirty="0"/>
              <a:t> the signal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  <a:buNone/>
            </a:pPr>
            <a:r>
              <a:rPr lang="en-US" sz="2400" dirty="0"/>
              <a:t>     2. </a:t>
            </a:r>
            <a:r>
              <a:rPr lang="en-US" sz="2400" b="1" dirty="0"/>
              <a:t>Execute the default action </a:t>
            </a:r>
            <a:r>
              <a:rPr lang="en-US" sz="2400" dirty="0"/>
              <a:t>associated  with the signal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  <a:buNone/>
            </a:pPr>
            <a:r>
              <a:rPr lang="en-US" sz="2400" dirty="0"/>
              <a:t>    3</a:t>
            </a:r>
            <a:r>
              <a:rPr lang="en-US" sz="2400" b="1" dirty="0"/>
              <a:t>. Catch the signal </a:t>
            </a:r>
            <a:r>
              <a:rPr lang="en-US" sz="2400" dirty="0"/>
              <a:t>by invoking  a </a:t>
            </a:r>
            <a:r>
              <a:rPr lang="en-US" sz="2400" b="1" dirty="0"/>
              <a:t>user defined signal  handler</a:t>
            </a:r>
            <a:r>
              <a:rPr lang="en-US" sz="2400" dirty="0"/>
              <a:t>  function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  <a:buNone/>
            </a:pPr>
            <a:r>
              <a:rPr lang="en-US" sz="2400" dirty="0"/>
              <a:t>  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endParaRPr lang="en-US" sz="1700" dirty="0"/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endParaRPr lang="en-US" sz="1700" dirty="0"/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  <a:buNone/>
            </a:pPr>
            <a:endParaRPr lang="en-US" sz="1700" dirty="0"/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endParaRPr lang="en-US" sz="1700" dirty="0"/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2310-FE8D-4542-90ED-4405DE6A28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Ignoring the signal</a:t>
            </a:r>
            <a:endParaRPr lang="en-IN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714488"/>
            <a:ext cx="7772400" cy="44164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sz="2400" b="1" dirty="0" err="1"/>
              <a:t>Do_signal</a:t>
            </a:r>
            <a:r>
              <a:rPr lang="en-US" sz="2400" b="1" dirty="0"/>
              <a:t>() </a:t>
            </a:r>
            <a:r>
              <a:rPr lang="en-US" sz="2400" dirty="0"/>
              <a:t>simply continues with a new execution of the loop.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   ka= &amp;current-&gt;sig-&gt;action[signr-1];</a:t>
            </a:r>
          </a:p>
          <a:p>
            <a:pPr>
              <a:buNone/>
            </a:pPr>
            <a:r>
              <a:rPr lang="en-US" sz="2400" dirty="0"/>
              <a:t>   If (ka-&gt;</a:t>
            </a:r>
            <a:r>
              <a:rPr lang="en-US" sz="2400" dirty="0" err="1"/>
              <a:t>sa.sa_handler</a:t>
            </a:r>
            <a:r>
              <a:rPr lang="en-US" sz="2400" dirty="0"/>
              <a:t>== </a:t>
            </a:r>
            <a:r>
              <a:rPr lang="en-US" sz="2400" b="1" dirty="0"/>
              <a:t>SIG_IGN</a:t>
            </a:r>
            <a:r>
              <a:rPr lang="en-US" sz="2400" dirty="0"/>
              <a:t> )</a:t>
            </a:r>
          </a:p>
          <a:p>
            <a:pPr>
              <a:buNone/>
            </a:pPr>
            <a:r>
              <a:rPr lang="en-US" sz="2400" dirty="0"/>
              <a:t>        Continue ;</a:t>
            </a:r>
            <a:endParaRPr lang="en-IN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2310-FE8D-4542-90ED-4405DE6A28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+mn-lt"/>
              </a:rPr>
              <a:t>Default action for the signal</a:t>
            </a:r>
            <a:endParaRPr lang="en-IN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772400" cy="4543444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Execute the default action associated with the signal</a:t>
            </a:r>
          </a:p>
          <a:p>
            <a:endParaRPr lang="en-US" sz="2400" dirty="0"/>
          </a:p>
          <a:p>
            <a:r>
              <a:rPr lang="en-US" sz="2400" dirty="0"/>
              <a:t>The important actions are (based on signal type)</a:t>
            </a:r>
          </a:p>
          <a:p>
            <a:pPr lvl="1"/>
            <a:r>
              <a:rPr lang="en-US" sz="2200" dirty="0"/>
              <a:t>Terminate  (kill)</a:t>
            </a:r>
          </a:p>
          <a:p>
            <a:pPr lvl="1"/>
            <a:r>
              <a:rPr lang="en-US" sz="2200" dirty="0"/>
              <a:t> Dump   (core file for execution context is created)</a:t>
            </a:r>
          </a:p>
          <a:p>
            <a:pPr lvl="1"/>
            <a:r>
              <a:rPr lang="en-US" sz="2200" dirty="0"/>
              <a:t>Ignore (signal is ignored)</a:t>
            </a:r>
          </a:p>
          <a:p>
            <a:pPr lvl="1"/>
            <a:r>
              <a:rPr lang="en-US" sz="2200" dirty="0"/>
              <a:t>Stop (process is stopped.</a:t>
            </a:r>
          </a:p>
          <a:p>
            <a:pPr>
              <a:buNone/>
            </a:pP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2310-FE8D-4542-90ED-4405DE6A28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dirty="0">
                <a:latin typeface="+mn-lt"/>
              </a:rPr>
              <a:t>Pre-defined Signal Handlers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857364"/>
            <a:ext cx="7772400" cy="4786346"/>
          </a:xfrm>
        </p:spPr>
        <p:txBody>
          <a:bodyPr/>
          <a:lstStyle/>
          <a:p>
            <a:r>
              <a:rPr lang="en-IN" sz="2400" dirty="0"/>
              <a:t>There are two pre-defined signal handler functions that we can use, instead of writing our own:</a:t>
            </a:r>
          </a:p>
          <a:p>
            <a:endParaRPr lang="en-IN" sz="2400" dirty="0"/>
          </a:p>
          <a:p>
            <a:r>
              <a:rPr lang="en-IN" sz="2400" u="sng" dirty="0"/>
              <a:t>SIG_IGN</a:t>
            </a:r>
            <a:r>
              <a:rPr lang="en-IN" sz="2400" dirty="0"/>
              <a:t>: Causes the process to ignore the specified signal. For example, in order to ignore Ctrl-C completely, write this: </a:t>
            </a:r>
            <a:br>
              <a:rPr lang="en-IN" sz="2400" dirty="0"/>
            </a:br>
            <a:r>
              <a:rPr lang="en-IN" sz="2400" b="1" dirty="0"/>
              <a:t>signal(SIGINT, SIG_IGN); </a:t>
            </a:r>
          </a:p>
          <a:p>
            <a:endParaRPr lang="en-IN" sz="2400" dirty="0"/>
          </a:p>
          <a:p>
            <a:r>
              <a:rPr lang="en-IN" sz="2400" u="sng" dirty="0"/>
              <a:t>SIG_DFL</a:t>
            </a:r>
            <a:r>
              <a:rPr lang="en-IN" sz="2400" dirty="0"/>
              <a:t>: Causes the system to set the default signal handler for the given signal </a:t>
            </a:r>
            <a:br>
              <a:rPr lang="en-IN" sz="2400" dirty="0"/>
            </a:br>
            <a:r>
              <a:rPr lang="en-IN" sz="2400" b="1" dirty="0"/>
              <a:t>signal(SIGTSTP, SIG_DFL); </a:t>
            </a:r>
            <a:br>
              <a:rPr lang="en-IN" sz="2400" b="1" dirty="0"/>
            </a:br>
            <a:endParaRPr lang="en-IN" sz="2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2310-FE8D-4542-90ED-4405DE6A28E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n-lt"/>
              </a:rPr>
              <a:t>Executing the default action for the signal</a:t>
            </a:r>
            <a:endParaRPr lang="en-IN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772400" cy="4543444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The signals whose default action is stop may stop all processes in the thread group</a:t>
            </a:r>
          </a:p>
          <a:p>
            <a:endParaRPr lang="en-US" sz="2400" dirty="0"/>
          </a:p>
          <a:p>
            <a:r>
              <a:rPr lang="en-US" sz="2400" dirty="0"/>
              <a:t>The signals whose default action is dump may create a core file in the process working directory.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The default action of terminate is simply killing the process. 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2310-FE8D-4542-90ED-4405DE6A28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+mn-lt"/>
              </a:rPr>
              <a:t>Catching the signal</a:t>
            </a:r>
            <a:endParaRPr lang="en-IN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857364"/>
            <a:ext cx="7772400" cy="4273561"/>
          </a:xfrm>
        </p:spPr>
        <p:txBody>
          <a:bodyPr/>
          <a:lstStyle/>
          <a:p>
            <a:r>
              <a:rPr lang="en-US" sz="2200" dirty="0"/>
              <a:t>If a handler has been established for the signal, </a:t>
            </a:r>
            <a:r>
              <a:rPr lang="en-US" sz="2200" dirty="0" err="1"/>
              <a:t>do_signal</a:t>
            </a:r>
            <a:r>
              <a:rPr lang="en-US" sz="2200" dirty="0"/>
              <a:t>() function must enforces its execution.</a:t>
            </a:r>
          </a:p>
          <a:p>
            <a:endParaRPr lang="en-US" sz="2200" dirty="0"/>
          </a:p>
          <a:p>
            <a:r>
              <a:rPr lang="en-US" sz="2200" b="1" dirty="0"/>
              <a:t>Signal handlers are functions  defined by User mode processes and included in the User mode Segment.</a:t>
            </a:r>
          </a:p>
          <a:p>
            <a:endParaRPr lang="en-US" sz="2200" dirty="0"/>
          </a:p>
          <a:p>
            <a:r>
              <a:rPr lang="en-US" sz="2200" dirty="0" err="1"/>
              <a:t>Handle_signal</a:t>
            </a:r>
            <a:r>
              <a:rPr lang="en-US" sz="2200" dirty="0"/>
              <a:t>() function runs in kernel mode while signal handlers run in user mode.</a:t>
            </a:r>
          </a:p>
          <a:p>
            <a:endParaRPr lang="en-US" sz="2200" dirty="0"/>
          </a:p>
          <a:p>
            <a:endParaRPr lang="en-IN" sz="2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2310-FE8D-4542-90ED-4405DE6A28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+mn-lt"/>
              </a:rPr>
              <a:t>Catching the signal</a:t>
            </a:r>
            <a:endParaRPr lang="en-IN" sz="3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566986"/>
            <a:ext cx="7358114" cy="357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2310-FE8D-4542-90ED-4405DE6A28E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Signal Handling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43050"/>
            <a:ext cx="8077200" cy="4452950"/>
          </a:xfrm>
        </p:spPr>
        <p:txBody>
          <a:bodyPr/>
          <a:lstStyle/>
          <a:p>
            <a:pPr marL="228600" indent="-228600">
              <a:lnSpc>
                <a:spcPct val="80000"/>
              </a:lnSpc>
              <a:defRPr/>
            </a:pPr>
            <a:r>
              <a:rPr lang="en-US" sz="2000" dirty="0"/>
              <a:t>Use the signal handling library:  </a:t>
            </a:r>
            <a:r>
              <a:rPr lang="en-US" sz="2000" b="1" dirty="0" err="1">
                <a:latin typeface="Courier New" charset="0"/>
              </a:rPr>
              <a:t>signal.h</a:t>
            </a:r>
            <a:endParaRPr lang="en-US" sz="2000" b="1" dirty="0">
              <a:latin typeface="Courier New" charset="0"/>
            </a:endParaRPr>
          </a:p>
          <a:p>
            <a:pPr marL="228600" indent="-228600">
              <a:lnSpc>
                <a:spcPct val="80000"/>
              </a:lnSpc>
              <a:buFont typeface="Monotype Sorts" charset="2"/>
              <a:buNone/>
              <a:defRPr/>
            </a:pPr>
            <a:endParaRPr lang="en-US" sz="2000" b="1" dirty="0"/>
          </a:p>
          <a:p>
            <a:pPr marL="228600" indent="-228600">
              <a:lnSpc>
                <a:spcPct val="80000"/>
              </a:lnSpc>
              <a:defRPr/>
            </a:pPr>
            <a:r>
              <a:rPr lang="en-US" sz="2000" dirty="0"/>
              <a:t>Then can use the </a:t>
            </a:r>
            <a:r>
              <a:rPr lang="en-US" sz="2000" b="1" dirty="0">
                <a:latin typeface="Courier New" charset="0"/>
              </a:rPr>
              <a:t>signal</a:t>
            </a:r>
            <a:r>
              <a:rPr lang="en-US" sz="2000" dirty="0"/>
              <a:t> call:</a:t>
            </a:r>
          </a:p>
          <a:p>
            <a:pPr marL="228600" indent="-228600">
              <a:lnSpc>
                <a:spcPct val="80000"/>
              </a:lnSpc>
              <a:buFont typeface="Monotype Sorts" charset="2"/>
              <a:buNone/>
              <a:defRPr/>
            </a:pPr>
            <a:endParaRPr lang="en-US" sz="1200" b="1" dirty="0">
              <a:effectLst/>
              <a:latin typeface="Courier New" charset="0"/>
            </a:endParaRPr>
          </a:p>
          <a:p>
            <a:pPr marL="228600" indent="-22860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1200" b="1" dirty="0">
                <a:effectLst/>
                <a:latin typeface="Courier New" charset="0"/>
              </a:rPr>
              <a:t>  </a:t>
            </a:r>
            <a:r>
              <a:rPr lang="en-US" sz="1800" b="1" dirty="0">
                <a:effectLst/>
                <a:latin typeface="Courier New" charset="0"/>
              </a:rPr>
              <a:t>#include &lt;</a:t>
            </a:r>
            <a:r>
              <a:rPr lang="en-US" sz="1800" b="1" dirty="0" err="1">
                <a:effectLst/>
                <a:latin typeface="Courier New" charset="0"/>
              </a:rPr>
              <a:t>signal.h</a:t>
            </a:r>
            <a:r>
              <a:rPr lang="en-US" sz="1800" b="1" dirty="0">
                <a:effectLst/>
                <a:latin typeface="Courier New" charset="0"/>
              </a:rPr>
              <a:t>&gt;</a:t>
            </a:r>
          </a:p>
          <a:p>
            <a:pPr marL="228600" indent="-228600">
              <a:lnSpc>
                <a:spcPct val="80000"/>
              </a:lnSpc>
              <a:buFont typeface="Monotype Sorts" charset="2"/>
              <a:buNone/>
              <a:defRPr/>
            </a:pPr>
            <a:endParaRPr lang="en-US" sz="1800" b="1" dirty="0">
              <a:effectLst/>
              <a:latin typeface="Courier New" charset="0"/>
            </a:endParaRPr>
          </a:p>
          <a:p>
            <a:pPr marL="228600" indent="-22860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1800" b="1" dirty="0">
                <a:effectLst/>
                <a:latin typeface="Courier New" charset="0"/>
              </a:rPr>
              <a:t>  void (*signal( </a:t>
            </a:r>
            <a:r>
              <a:rPr lang="en-US" sz="1800" b="1" dirty="0" err="1">
                <a:effectLst/>
                <a:latin typeface="Courier New" charset="0"/>
              </a:rPr>
              <a:t>int</a:t>
            </a:r>
            <a:r>
              <a:rPr lang="en-US" sz="1800" b="1" dirty="0">
                <a:effectLst/>
                <a:latin typeface="Courier New" charset="0"/>
              </a:rPr>
              <a:t> sig, void (*handler)(</a:t>
            </a:r>
            <a:r>
              <a:rPr lang="en-US" sz="1800" b="1" dirty="0" err="1">
                <a:effectLst/>
                <a:latin typeface="Courier New" charset="0"/>
              </a:rPr>
              <a:t>int</a:t>
            </a:r>
            <a:r>
              <a:rPr lang="en-US" sz="1800" b="1" dirty="0">
                <a:effectLst/>
                <a:latin typeface="Courier New" charset="0"/>
              </a:rPr>
              <a:t>)));</a:t>
            </a:r>
          </a:p>
          <a:p>
            <a:pPr marL="228600" indent="-228600">
              <a:lnSpc>
                <a:spcPct val="80000"/>
              </a:lnSpc>
              <a:buFont typeface="Monotype Sorts" charset="2"/>
              <a:buNone/>
              <a:defRPr/>
            </a:pPr>
            <a:endParaRPr lang="en-US" sz="1800" b="1" dirty="0">
              <a:effectLst/>
              <a:latin typeface="Courier New" charset="0"/>
            </a:endParaRPr>
          </a:p>
          <a:p>
            <a:pPr marL="228600" indent="-228600">
              <a:lnSpc>
                <a:spcPct val="80000"/>
              </a:lnSpc>
              <a:defRPr/>
            </a:pPr>
            <a:r>
              <a:rPr lang="en-US" sz="2000" b="1" dirty="0">
                <a:effectLst/>
                <a:latin typeface="Courier New" charset="0"/>
              </a:rPr>
              <a:t>signal returns a pointer to the PREVIOUS signal handler</a:t>
            </a:r>
          </a:p>
          <a:p>
            <a:pPr marL="228600" indent="-228600">
              <a:lnSpc>
                <a:spcPct val="80000"/>
              </a:lnSpc>
              <a:buFont typeface="Monotype Sorts" charset="2"/>
              <a:buNone/>
              <a:defRPr/>
            </a:pPr>
            <a:endParaRPr lang="en-US" sz="2000" b="1" dirty="0">
              <a:effectLst/>
              <a:latin typeface="Courier New" charset="0"/>
            </a:endParaRPr>
          </a:p>
          <a:p>
            <a:pPr marL="228600" indent="-228600">
              <a:lnSpc>
                <a:spcPct val="80000"/>
              </a:lnSpc>
              <a:defRPr/>
            </a:pPr>
            <a:r>
              <a:rPr lang="en-US" sz="1600" b="1" dirty="0">
                <a:effectLst/>
                <a:latin typeface="Courier New" charset="0"/>
              </a:rPr>
              <a:t>#include &lt;</a:t>
            </a:r>
            <a:r>
              <a:rPr lang="en-US" sz="1600" b="1" dirty="0" err="1">
                <a:effectLst/>
                <a:latin typeface="Courier New" charset="0"/>
              </a:rPr>
              <a:t>signal.h</a:t>
            </a:r>
            <a:r>
              <a:rPr lang="en-US" sz="1600" b="1" dirty="0">
                <a:effectLst/>
                <a:latin typeface="Courier New" charset="0"/>
              </a:rPr>
              <a:t>&gt;</a:t>
            </a:r>
          </a:p>
          <a:p>
            <a:pPr marL="228600" indent="-228600">
              <a:lnSpc>
                <a:spcPct val="80000"/>
              </a:lnSpc>
              <a:defRPr/>
            </a:pPr>
            <a:r>
              <a:rPr lang="en-US" sz="1600" b="1" dirty="0">
                <a:latin typeface="Courier New" charset="0"/>
              </a:rPr>
              <a:t>Signal (SIGINT, handler);</a:t>
            </a:r>
            <a:endParaRPr lang="en-US" sz="1600" b="1" dirty="0">
              <a:effectLst/>
              <a:latin typeface="Courier New" charset="0"/>
            </a:endParaRPr>
          </a:p>
          <a:p>
            <a:pPr marL="228600" indent="-228600">
              <a:lnSpc>
                <a:spcPct val="80000"/>
              </a:lnSpc>
              <a:buFont typeface="Monotype Sorts" charset="2"/>
              <a:buNone/>
              <a:defRPr/>
            </a:pPr>
            <a:endParaRPr lang="en-US" sz="1600" b="1" dirty="0">
              <a:effectLst/>
              <a:latin typeface="Courier New" charset="0"/>
            </a:endParaRPr>
          </a:p>
          <a:p>
            <a:pPr marL="228600" indent="-228600">
              <a:lnSpc>
                <a:spcPct val="80000"/>
              </a:lnSpc>
              <a:buFont typeface="Monotype Sorts" charset="2"/>
              <a:buNone/>
              <a:defRPr/>
            </a:pPr>
            <a:endParaRPr lang="en-US" sz="1400" b="1" dirty="0">
              <a:effectLst/>
              <a:latin typeface="Courier New" charset="0"/>
            </a:endParaRPr>
          </a:p>
          <a:p>
            <a:pPr marL="228600" indent="-228600">
              <a:lnSpc>
                <a:spcPct val="80000"/>
              </a:lnSpc>
              <a:buFont typeface="Monotype Sorts" charset="2"/>
              <a:buNone/>
              <a:defRPr/>
            </a:pPr>
            <a:endParaRPr lang="en-US" sz="1200" b="1" dirty="0">
              <a:effectLst/>
              <a:latin typeface="Courier New" charset="0"/>
            </a:endParaRPr>
          </a:p>
          <a:p>
            <a:pPr marL="228600" indent="-228600">
              <a:lnSpc>
                <a:spcPct val="80000"/>
              </a:lnSpc>
              <a:buFont typeface="Monotype Sorts" charset="2"/>
              <a:buNone/>
              <a:defRPr/>
            </a:pPr>
            <a:endParaRPr lang="en-US" sz="1200" b="1" dirty="0">
              <a:effectLst/>
              <a:latin typeface="Courier New" charset="0"/>
            </a:endParaRP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3/24/2023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A82A-B737-4324-8293-9F7C147BABA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dirty="0">
                <a:solidFill>
                  <a:schemeClr val="tx1"/>
                </a:solidFill>
                <a:latin typeface="+mn-lt"/>
              </a:rPr>
              <a:t>System calls related to signal handling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0" y="1571612"/>
            <a:ext cx="77724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Kill() - sys call send signals to processes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    kill(</a:t>
            </a:r>
            <a:r>
              <a:rPr lang="en-US" sz="2400" dirty="0" err="1"/>
              <a:t>pid</a:t>
            </a:r>
            <a:r>
              <a:rPr lang="en-US" sz="2400" dirty="0"/>
              <a:t>, sig)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sz="2000" dirty="0"/>
              <a:t>#include&lt;sys/</a:t>
            </a:r>
            <a:r>
              <a:rPr lang="en-US" sz="2000" dirty="0" err="1"/>
              <a:t>types.h</a:t>
            </a:r>
            <a:r>
              <a:rPr lang="en-US" sz="2000" dirty="0"/>
              <a:t>&gt;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sz="2000" dirty="0"/>
              <a:t>#include&lt;</a:t>
            </a:r>
            <a:r>
              <a:rPr lang="en-US" sz="2000" dirty="0" err="1"/>
              <a:t>signal.h</a:t>
            </a:r>
            <a:r>
              <a:rPr lang="en-US" sz="2000" dirty="0"/>
              <a:t>&gt;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sz="2000" dirty="0"/>
              <a:t>Int kill (</a:t>
            </a:r>
            <a:r>
              <a:rPr lang="en-US" sz="2000" dirty="0" err="1"/>
              <a:t>pid_t</a:t>
            </a:r>
            <a:r>
              <a:rPr lang="en-US" sz="2000" dirty="0"/>
              <a:t>  </a:t>
            </a:r>
            <a:r>
              <a:rPr lang="en-US" sz="2000" dirty="0" err="1"/>
              <a:t>pid</a:t>
            </a:r>
            <a:r>
              <a:rPr lang="en-US" sz="2000" dirty="0"/>
              <a:t>, int  sig)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sz="2000" dirty="0"/>
              <a:t>//returns 0 on success -1 on fail</a:t>
            </a:r>
          </a:p>
          <a:p>
            <a:pPr eaLnBrk="1" hangingPunct="1">
              <a:buFont typeface="Arial" pitchFamily="34" charset="0"/>
              <a:buNone/>
              <a:defRPr/>
            </a:pPr>
            <a:endParaRPr lang="en-US" sz="2000" dirty="0"/>
          </a:p>
          <a:p>
            <a:pPr eaLnBrk="1" hangingPunct="1">
              <a:buFont typeface="Arial" pitchFamily="34" charset="0"/>
              <a:buNone/>
              <a:defRPr/>
            </a:pPr>
            <a:endParaRPr lang="en-US" sz="2000" dirty="0"/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sz="2000" dirty="0"/>
              <a:t>Sample programs</a:t>
            </a:r>
          </a:p>
          <a:p>
            <a:pPr eaLnBrk="1" hangingPunct="1">
              <a:buFont typeface="Arial" pitchFamily="34" charset="0"/>
              <a:buNone/>
              <a:defRPr/>
            </a:pPr>
            <a:endParaRPr lang="en-US" sz="2000" dirty="0"/>
          </a:p>
          <a:p>
            <a:pPr eaLnBrk="1" hangingPunct="1">
              <a:buFont typeface="Arial" pitchFamily="34" charset="0"/>
              <a:buNone/>
              <a:defRPr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A82A-B737-4324-8293-9F7C147BABA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signals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829196"/>
          </a:xfrm>
        </p:spPr>
        <p:txBody>
          <a:bodyPr/>
          <a:lstStyle/>
          <a:p>
            <a:r>
              <a:rPr lang="en-GB" sz="2700" dirty="0"/>
              <a:t>In short</a:t>
            </a:r>
            <a:r>
              <a:rPr lang="en-GB" sz="2700" b="1" dirty="0"/>
              <a:t>: </a:t>
            </a:r>
            <a:r>
              <a:rPr lang="en-IN" sz="2400" b="1" dirty="0"/>
              <a:t>Signals are a way of sending simple messages to processes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r>
              <a:rPr lang="en-IN" sz="2400" dirty="0"/>
              <a:t>Signals are usually used by the operating system to notify processes that some event occurred, without these processes needing to poll for the event.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A82A-B737-4324-8293-9F7C147BABA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2" name="Rectangle 6"/>
          <p:cNvSpPr>
            <a:spLocks noGrp="1" noChangeArrowheads="1"/>
          </p:cNvSpPr>
          <p:nvPr>
            <p:ph type="title"/>
          </p:nvPr>
        </p:nvSpPr>
        <p:spPr>
          <a:xfrm>
            <a:off x="642910" y="214290"/>
            <a:ext cx="7772400" cy="11430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+mn-lt"/>
              </a:rPr>
              <a:t>Summary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642910" y="1571612"/>
            <a:ext cx="777240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>
              <a:defRPr/>
            </a:pPr>
            <a:endParaRPr lang="en-US" sz="2800" dirty="0">
              <a:solidFill>
                <a:schemeClr val="tx2"/>
              </a:solidFill>
            </a:endParaRPr>
          </a:p>
          <a:p>
            <a:pPr lvl="0" eaLnBrk="1" hangingPunct="1">
              <a:defRPr/>
            </a:pPr>
            <a:endParaRPr lang="en-US" sz="2800" dirty="0"/>
          </a:p>
          <a:p>
            <a:pPr lvl="0" eaLnBrk="1" hangingPunct="1">
              <a:defRPr/>
            </a:pPr>
            <a:endParaRPr lang="en-US" sz="2800" dirty="0"/>
          </a:p>
          <a:p>
            <a:pPr lvl="0" eaLnBrk="1" hangingPunct="1">
              <a:defRPr/>
            </a:pPr>
            <a:endParaRPr lang="en-US" sz="2800" dirty="0"/>
          </a:p>
          <a:p>
            <a:pPr lvl="0" eaLnBrk="1" hangingPunct="1">
              <a:buFont typeface="Arial" pitchFamily="34" charset="0"/>
              <a:buChar char="•"/>
              <a:defRPr/>
            </a:pPr>
            <a:r>
              <a:rPr lang="en-US" sz="2400" dirty="0"/>
              <a:t> A signal is an </a:t>
            </a:r>
            <a:r>
              <a:rPr lang="en-US" sz="2400" i="1" dirty="0"/>
              <a:t>asynchronous</a:t>
            </a:r>
            <a:r>
              <a:rPr lang="en-US" sz="2400" dirty="0"/>
              <a:t> event which is delivered 	to a process</a:t>
            </a:r>
          </a:p>
          <a:p>
            <a:pPr lvl="0" eaLnBrk="1" hangingPunct="1">
              <a:buFont typeface="Arial" pitchFamily="34" charset="0"/>
              <a:buChar char="•"/>
              <a:defRPr/>
            </a:pPr>
            <a:endParaRPr lang="en-US" sz="2400" dirty="0">
              <a:solidFill>
                <a:schemeClr val="tx2"/>
              </a:solidFill>
            </a:endParaRPr>
          </a:p>
          <a:p>
            <a:pPr lvl="0" eaLnBrk="1" hangingPunct="1">
              <a:buFont typeface="Arial" pitchFamily="34" charset="0"/>
              <a:buChar char="•"/>
              <a:defRPr/>
            </a:pPr>
            <a:r>
              <a:rPr lang="en-IN" sz="2400" dirty="0"/>
              <a:t> Signals are a way of sending simple messages to 	processes</a:t>
            </a:r>
          </a:p>
          <a:p>
            <a:pPr lvl="0" eaLnBrk="1" hangingPunct="1">
              <a:buFont typeface="Arial" pitchFamily="34" charset="0"/>
              <a:buChar char="•"/>
              <a:defRPr/>
            </a:pPr>
            <a:endParaRPr lang="en-US" sz="2400" dirty="0">
              <a:solidFill>
                <a:schemeClr val="tx2"/>
              </a:solidFill>
            </a:endParaRPr>
          </a:p>
          <a:p>
            <a:pPr lvl="0" eaLnBrk="1" hangingPunct="1">
              <a:buFont typeface="Arial" pitchFamily="34" charset="0"/>
              <a:buChar char="•"/>
              <a:defRPr/>
            </a:pPr>
            <a:r>
              <a:rPr lang="en-US" sz="2400" dirty="0"/>
              <a:t>  Various system calls related to signals</a:t>
            </a:r>
          </a:p>
          <a:p>
            <a:pPr lvl="0" eaLnBrk="1" hangingPunct="1">
              <a:defRPr/>
            </a:pPr>
            <a:endParaRPr lang="en-US" sz="2400" dirty="0">
              <a:solidFill>
                <a:schemeClr val="tx2"/>
              </a:solidFill>
            </a:endParaRPr>
          </a:p>
          <a:p>
            <a:pPr lvl="0" eaLnBrk="1" hangingPunct="1"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eaLnBrk="1" hangingPunct="1">
              <a:defRPr/>
            </a:pPr>
            <a:endParaRPr lang="en-US" sz="28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 eaLnBrk="1" hangingPunct="1"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eaLnBrk="1" hangingPunct="1"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0674-4EAC-4A16-AE79-708CED9D97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Definition : Signals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A signal is an </a:t>
            </a:r>
            <a:r>
              <a:rPr lang="en-US" sz="2400" i="1" dirty="0">
                <a:solidFill>
                  <a:schemeClr val="accent2"/>
                </a:solidFill>
              </a:rPr>
              <a:t>asynchronous</a:t>
            </a:r>
            <a:r>
              <a:rPr lang="en-US" sz="2400" dirty="0"/>
              <a:t> event which is delivered to a process.</a:t>
            </a:r>
            <a:br>
              <a:rPr lang="en-US" sz="2400" dirty="0"/>
            </a:br>
            <a:endParaRPr lang="en-US" sz="2400" dirty="0"/>
          </a:p>
          <a:p>
            <a:pPr>
              <a:defRPr/>
            </a:pPr>
            <a:r>
              <a:rPr lang="en-US" sz="2400" dirty="0"/>
              <a:t>Asynchronous means that the event can occur at any time</a:t>
            </a:r>
          </a:p>
          <a:p>
            <a:pPr lvl="1">
              <a:defRPr/>
            </a:pPr>
            <a:r>
              <a:rPr lang="en-US" sz="2400" dirty="0"/>
              <a:t>may be unrelated to the execution of the process</a:t>
            </a:r>
          </a:p>
          <a:p>
            <a:pPr lvl="1">
              <a:defRPr/>
            </a:pPr>
            <a:r>
              <a:rPr lang="en-US" sz="2400" dirty="0"/>
              <a:t>e.g. user types ctrl-C, when the system hangs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A82A-B737-4324-8293-9F7C147BABA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EFD7D-C8A7-4A58-B4B4-EA5A86D8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3/24/2023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09622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3600" b="1" dirty="0"/>
              <a:t>               </a:t>
            </a:r>
            <a:r>
              <a:rPr lang="en-US" sz="3600" dirty="0">
                <a:latin typeface="+mn-lt"/>
              </a:rPr>
              <a:t>Linux Signals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62" y="1643050"/>
            <a:ext cx="7672414" cy="4357718"/>
          </a:xfrm>
          <a:solidFill>
            <a:schemeClr val="bg1"/>
          </a:solidFill>
        </p:spPr>
        <p:txBody>
          <a:bodyPr/>
          <a:lstStyle/>
          <a:p>
            <a:endParaRPr lang="en-US" sz="2800" dirty="0"/>
          </a:p>
          <a:p>
            <a:endParaRPr lang="en-US" dirty="0"/>
          </a:p>
          <a:p>
            <a:r>
              <a:rPr lang="en-US" sz="2400" dirty="0"/>
              <a:t>A LINUX signal corresponds to an event</a:t>
            </a:r>
          </a:p>
          <a:p>
            <a:endParaRPr lang="en-US" sz="2400" dirty="0"/>
          </a:p>
          <a:p>
            <a:pPr lvl="1"/>
            <a:r>
              <a:rPr lang="en-US" sz="2400" dirty="0"/>
              <a:t>It is </a:t>
            </a:r>
            <a:r>
              <a:rPr lang="en-US" sz="2400" i="1" dirty="0"/>
              <a:t>raised</a:t>
            </a:r>
            <a:r>
              <a:rPr lang="en-US" sz="2400" dirty="0"/>
              <a:t> by one process (or OS) to call another process’s attention to an event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It can be </a:t>
            </a:r>
            <a:r>
              <a:rPr lang="en-US" sz="2400" i="1" dirty="0"/>
              <a:t>caught</a:t>
            </a:r>
            <a:r>
              <a:rPr lang="en-US" sz="2400" dirty="0"/>
              <a:t> (or ignored) by the subject process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A82A-B737-4324-8293-9F7C147BABA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DB184-C588-4A2E-BCCF-DB41EC7B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  <a:noFill/>
        </p:spPr>
        <p:txBody>
          <a:bodyPr/>
          <a:lstStyle/>
          <a:p>
            <a:pPr algn="ctr">
              <a:defRPr/>
            </a:pPr>
            <a:r>
              <a:rPr lang="en-US" sz="3600" dirty="0">
                <a:latin typeface="+mn-lt"/>
              </a:rPr>
              <a:t>More on Signals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3050"/>
            <a:ext cx="7772400" cy="500066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LINUX has a fixed set of signals</a:t>
            </a:r>
          </a:p>
          <a:p>
            <a:pPr>
              <a:defRPr/>
            </a:pPr>
            <a:r>
              <a:rPr lang="en-US" sz="2400" dirty="0" err="1"/>
              <a:t>signal.h</a:t>
            </a:r>
            <a:r>
              <a:rPr lang="en-US" sz="2400" dirty="0"/>
              <a:t> defines the signals in the OS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Each LINUX signal has an integer  number and a symbolic name  Defined in &lt;</a:t>
            </a:r>
            <a:r>
              <a:rPr lang="en-US" sz="2400" dirty="0" err="1"/>
              <a:t>signal.h</a:t>
            </a:r>
            <a:r>
              <a:rPr lang="en-US" sz="2400" dirty="0"/>
              <a:t>&gt;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A82A-B737-4324-8293-9F7C147BABA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8C025-B6C8-4722-A4C0-9BC16C3F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3/24/2023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88913" y="152400"/>
            <a:ext cx="8502650" cy="1260475"/>
            <a:chOff x="119" y="96"/>
            <a:chExt cx="5356" cy="794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9" y="96"/>
              <a:ext cx="5357" cy="7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2291" name="Text Box 3"/>
            <p:cNvSpPr txBox="1">
              <a:spLocks noChangeArrowheads="1"/>
            </p:cNvSpPr>
            <p:nvPr/>
          </p:nvSpPr>
          <p:spPr bwMode="auto">
            <a:xfrm>
              <a:off x="119" y="96"/>
              <a:ext cx="5357" cy="7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54720" tIns="91440"/>
          <a:lstStyle/>
          <a:p>
            <a:pPr marL="436563" indent="-319088">
              <a:buClr>
                <a:srgbClr val="F0AD00"/>
              </a:buClr>
              <a:buSzPct val="80000"/>
              <a:buFont typeface="Wingdings 2" pitchFamily="18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  <a:latin typeface="Corbel" pitchFamily="34" charset="0"/>
                <a:ea typeface="DejaVu Sans" charset="0"/>
                <a:cs typeface="DejaVu Sans" charset="0"/>
              </a:rPr>
              <a:t>The command ‘kill –l’ lists all the signals that are available.</a:t>
            </a:r>
          </a:p>
          <a:p>
            <a:pPr marL="436563" indent="-319088">
              <a:buClr>
                <a:srgbClr val="F0AD00"/>
              </a:buClr>
              <a:buSzPct val="80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srgbClr val="000000"/>
              </a:solidFill>
              <a:latin typeface="Corbel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895600"/>
            <a:ext cx="769620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6EBCC-2BF9-4934-B7F1-AD2EC708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9AF1C-F11D-4736-81CC-0DC89ADA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F694-E61C-402F-8FF6-6334E574254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B75DEE-2E30-4439-A743-A0F8CAF07FE7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3600" dirty="0">
                <a:latin typeface="+mn-lt"/>
              </a:rPr>
              <a:t> Signals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714348" y="1785926"/>
            <a:ext cx="8346644" cy="538609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TW" sz="2800" dirty="0"/>
              <a:t>     </a:t>
            </a:r>
            <a:r>
              <a:rPr lang="en-US" altLang="zh-TW" sz="2400" dirty="0"/>
              <a:t>Most signals have predefined meanings: </a:t>
            </a:r>
          </a:p>
          <a:p>
            <a:endParaRPr lang="en-US" altLang="zh-TW" sz="2400" dirty="0"/>
          </a:p>
          <a:p>
            <a:pPr>
              <a:buFont typeface="Wingdings" pitchFamily="2" charset="2"/>
              <a:buChar char="q"/>
            </a:pPr>
            <a:r>
              <a:rPr lang="en-US" altLang="zh-TW" sz="2400" dirty="0"/>
              <a:t>   </a:t>
            </a:r>
            <a:r>
              <a:rPr lang="en-US" altLang="zh-TW" sz="2400" dirty="0" err="1"/>
              <a:t>sighup</a:t>
            </a:r>
            <a:r>
              <a:rPr lang="en-US" altLang="zh-TW" sz="2400" dirty="0"/>
              <a:t> (</a:t>
            </a:r>
            <a:r>
              <a:rPr lang="en-US" altLang="zh-TW" sz="2400" dirty="0" err="1"/>
              <a:t>HangUp</a:t>
            </a:r>
            <a:r>
              <a:rPr lang="en-US" altLang="zh-TW" sz="2400" dirty="0"/>
              <a:t>): when a terminal is closed, the </a:t>
            </a:r>
          </a:p>
          <a:p>
            <a:r>
              <a:rPr lang="en-US" altLang="zh-TW" sz="2400" dirty="0"/>
              <a:t>      </a:t>
            </a:r>
            <a:r>
              <a:rPr lang="en-US" altLang="zh-TW" sz="2400" dirty="0" err="1"/>
              <a:t>hangup</a:t>
            </a:r>
            <a:r>
              <a:rPr lang="en-US" altLang="zh-TW" sz="2400" dirty="0"/>
              <a:t> signal is sent to every process in control 	terminal.</a:t>
            </a:r>
          </a:p>
          <a:p>
            <a:pPr>
              <a:buFont typeface="Wingdings" pitchFamily="2" charset="2"/>
              <a:buChar char="q"/>
            </a:pPr>
            <a:endParaRPr lang="en-US" altLang="zh-TW" sz="2400" dirty="0"/>
          </a:p>
          <a:p>
            <a:pPr>
              <a:buFont typeface="Wingdings" pitchFamily="2" charset="2"/>
              <a:buChar char="q"/>
            </a:pPr>
            <a:r>
              <a:rPr lang="en-US" altLang="zh-TW" sz="2400" dirty="0"/>
              <a:t>  </a:t>
            </a:r>
            <a:r>
              <a:rPr lang="en-US" altLang="zh-TW" sz="2400" dirty="0" err="1"/>
              <a:t>sigint</a:t>
            </a:r>
            <a:r>
              <a:rPr lang="en-US" altLang="zh-TW" sz="2400" dirty="0"/>
              <a:t>(interrupt): ask politely a process to terminate.</a:t>
            </a:r>
          </a:p>
          <a:p>
            <a:pPr>
              <a:buFont typeface="Wingdings" pitchFamily="2" charset="2"/>
              <a:buChar char="q"/>
            </a:pPr>
            <a:endParaRPr lang="en-US" altLang="zh-TW" sz="2400" dirty="0"/>
          </a:p>
          <a:p>
            <a:pPr>
              <a:buFont typeface="Wingdings" pitchFamily="2" charset="2"/>
              <a:buChar char="q"/>
            </a:pPr>
            <a:r>
              <a:rPr lang="en-US" altLang="zh-TW" sz="2400" dirty="0"/>
              <a:t>  </a:t>
            </a:r>
            <a:r>
              <a:rPr lang="en-US" altLang="zh-TW" sz="2400" dirty="0" err="1"/>
              <a:t>sigquit</a:t>
            </a:r>
            <a:r>
              <a:rPr lang="en-US" altLang="zh-TW" sz="2400" dirty="0"/>
              <a:t>(quit): ask a process to terminate and produce a</a:t>
            </a:r>
          </a:p>
          <a:p>
            <a:r>
              <a:rPr lang="en-US" altLang="zh-TW" sz="2400" dirty="0"/>
              <a:t>      core dump.</a:t>
            </a:r>
          </a:p>
          <a:p>
            <a:pPr>
              <a:buFont typeface="Wingdings" pitchFamily="2" charset="2"/>
              <a:buChar char="q"/>
            </a:pPr>
            <a:endParaRPr lang="en-US" altLang="zh-TW" sz="2400" dirty="0"/>
          </a:p>
          <a:p>
            <a:pPr>
              <a:buFont typeface="Wingdings" pitchFamily="2" charset="2"/>
              <a:buChar char="q"/>
            </a:pPr>
            <a:r>
              <a:rPr lang="en-US" altLang="zh-TW" sz="2400" dirty="0"/>
              <a:t>   </a:t>
            </a:r>
            <a:r>
              <a:rPr lang="en-US" altLang="zh-TW" sz="2400" dirty="0" err="1"/>
              <a:t>sigkill</a:t>
            </a:r>
            <a:r>
              <a:rPr lang="en-US" altLang="zh-TW" sz="2400" dirty="0"/>
              <a:t> (kill): force a process to terminate.</a:t>
            </a:r>
          </a:p>
          <a:p>
            <a:pPr>
              <a:buFont typeface="Wingdings" pitchFamily="2" charset="2"/>
              <a:buChar char="q"/>
            </a:pPr>
            <a:endParaRPr lang="en-US" altLang="zh-TW" sz="2400" dirty="0"/>
          </a:p>
          <a:p>
            <a:endParaRPr lang="en-US" altLang="zh-TW"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C399B-2909-4D31-8F01-39E817C7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3600" dirty="0"/>
              <a:t>Signal Sources</a:t>
            </a:r>
          </a:p>
        </p:txBody>
      </p:sp>
      <p:sp useBgFill="1">
        <p:nvSpPr>
          <p:cNvPr id="8195" name="Oval 3"/>
          <p:cNvSpPr>
            <a:spLocks noChangeArrowheads="1"/>
          </p:cNvSpPr>
          <p:nvPr/>
        </p:nvSpPr>
        <p:spPr bwMode="auto">
          <a:xfrm>
            <a:off x="3663950" y="3054350"/>
            <a:ext cx="2044700" cy="20447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 useBgFill="1">
        <p:nvSpPr>
          <p:cNvPr id="8196" name="Rectangle 9"/>
          <p:cNvSpPr>
            <a:spLocks noChangeArrowheads="1"/>
          </p:cNvSpPr>
          <p:nvPr/>
        </p:nvSpPr>
        <p:spPr bwMode="auto">
          <a:xfrm>
            <a:off x="1682750" y="2597150"/>
            <a:ext cx="596900" cy="5969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 useBgFill="1">
        <p:nvSpPr>
          <p:cNvPr id="8197" name="Rectangle 10"/>
          <p:cNvSpPr>
            <a:spLocks noChangeArrowheads="1"/>
          </p:cNvSpPr>
          <p:nvPr/>
        </p:nvSpPr>
        <p:spPr bwMode="auto">
          <a:xfrm>
            <a:off x="1301750" y="4121150"/>
            <a:ext cx="596900" cy="5969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 useBgFill="1">
        <p:nvSpPr>
          <p:cNvPr id="8198" name="Rectangle 11"/>
          <p:cNvSpPr>
            <a:spLocks noChangeArrowheads="1"/>
          </p:cNvSpPr>
          <p:nvPr/>
        </p:nvSpPr>
        <p:spPr bwMode="auto">
          <a:xfrm>
            <a:off x="4502150" y="1987550"/>
            <a:ext cx="596900" cy="5969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 useBgFill="1">
        <p:nvSpPr>
          <p:cNvPr id="8199" name="Rectangle 12"/>
          <p:cNvSpPr>
            <a:spLocks noChangeArrowheads="1"/>
          </p:cNvSpPr>
          <p:nvPr/>
        </p:nvSpPr>
        <p:spPr bwMode="auto">
          <a:xfrm>
            <a:off x="6635750" y="2368550"/>
            <a:ext cx="596900" cy="5969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 useBgFill="1">
        <p:nvSpPr>
          <p:cNvPr id="8200" name="Rectangle 13"/>
          <p:cNvSpPr>
            <a:spLocks noChangeArrowheads="1"/>
          </p:cNvSpPr>
          <p:nvPr/>
        </p:nvSpPr>
        <p:spPr bwMode="auto">
          <a:xfrm>
            <a:off x="7854950" y="3816350"/>
            <a:ext cx="596900" cy="5969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 useBgFill="1">
        <p:nvSpPr>
          <p:cNvPr id="8201" name="Rectangle 14"/>
          <p:cNvSpPr>
            <a:spLocks noChangeArrowheads="1"/>
          </p:cNvSpPr>
          <p:nvPr/>
        </p:nvSpPr>
        <p:spPr bwMode="auto">
          <a:xfrm>
            <a:off x="7321550" y="5416550"/>
            <a:ext cx="596900" cy="5969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02" name="Line 15"/>
          <p:cNvSpPr>
            <a:spLocks noChangeShapeType="1"/>
          </p:cNvSpPr>
          <p:nvPr/>
        </p:nvSpPr>
        <p:spPr bwMode="auto">
          <a:xfrm flipV="1">
            <a:off x="1905000" y="4267200"/>
            <a:ext cx="1752600" cy="152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03" name="Line 16"/>
          <p:cNvSpPr>
            <a:spLocks noChangeShapeType="1"/>
          </p:cNvSpPr>
          <p:nvPr/>
        </p:nvSpPr>
        <p:spPr bwMode="auto">
          <a:xfrm>
            <a:off x="2286000" y="3048000"/>
            <a:ext cx="16002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04" name="Line 17"/>
          <p:cNvSpPr>
            <a:spLocks noChangeShapeType="1"/>
          </p:cNvSpPr>
          <p:nvPr/>
        </p:nvSpPr>
        <p:spPr bwMode="auto">
          <a:xfrm flipH="1">
            <a:off x="4343400" y="2590800"/>
            <a:ext cx="228600" cy="533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05" name="Line 18"/>
          <p:cNvSpPr>
            <a:spLocks noChangeShapeType="1"/>
          </p:cNvSpPr>
          <p:nvPr/>
        </p:nvSpPr>
        <p:spPr bwMode="auto">
          <a:xfrm>
            <a:off x="4953000" y="2590800"/>
            <a:ext cx="76200" cy="533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06" name="Line 19"/>
          <p:cNvSpPr>
            <a:spLocks noChangeShapeType="1"/>
          </p:cNvSpPr>
          <p:nvPr/>
        </p:nvSpPr>
        <p:spPr bwMode="auto">
          <a:xfrm flipH="1">
            <a:off x="5562600" y="2743200"/>
            <a:ext cx="1066800" cy="762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07" name="Line 20"/>
          <p:cNvSpPr>
            <a:spLocks noChangeShapeType="1"/>
          </p:cNvSpPr>
          <p:nvPr/>
        </p:nvSpPr>
        <p:spPr bwMode="auto">
          <a:xfrm flipH="1">
            <a:off x="5715000" y="3962400"/>
            <a:ext cx="2133600" cy="76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08" name="Line 21"/>
          <p:cNvSpPr>
            <a:spLocks noChangeShapeType="1"/>
          </p:cNvSpPr>
          <p:nvPr/>
        </p:nvSpPr>
        <p:spPr bwMode="auto">
          <a:xfrm flipH="1" flipV="1">
            <a:off x="5715000" y="4267200"/>
            <a:ext cx="2133600" cy="76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09" name="Line 22"/>
          <p:cNvSpPr>
            <a:spLocks noChangeShapeType="1"/>
          </p:cNvSpPr>
          <p:nvPr/>
        </p:nvSpPr>
        <p:spPr bwMode="auto">
          <a:xfrm flipH="1" flipV="1">
            <a:off x="5486400" y="4724400"/>
            <a:ext cx="1828800" cy="990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10" name="Rectangle 23"/>
          <p:cNvSpPr>
            <a:spLocks noChangeArrowheads="1"/>
          </p:cNvSpPr>
          <p:nvPr/>
        </p:nvSpPr>
        <p:spPr bwMode="auto">
          <a:xfrm>
            <a:off x="4098925" y="5165725"/>
            <a:ext cx="1306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a process</a:t>
            </a:r>
          </a:p>
        </p:txBody>
      </p:sp>
      <p:sp>
        <p:nvSpPr>
          <p:cNvPr id="8211" name="Rectangle 24"/>
          <p:cNvSpPr>
            <a:spLocks noChangeArrowheads="1"/>
          </p:cNvSpPr>
          <p:nvPr/>
        </p:nvSpPr>
        <p:spPr bwMode="auto">
          <a:xfrm>
            <a:off x="1050925" y="4784725"/>
            <a:ext cx="1230313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window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manager</a:t>
            </a:r>
          </a:p>
        </p:txBody>
      </p:sp>
      <p:sp>
        <p:nvSpPr>
          <p:cNvPr id="8212" name="Rectangle 25"/>
          <p:cNvSpPr>
            <a:spLocks noChangeArrowheads="1"/>
          </p:cNvSpPr>
          <p:nvPr/>
        </p:nvSpPr>
        <p:spPr bwMode="auto">
          <a:xfrm>
            <a:off x="974725" y="2117725"/>
            <a:ext cx="2035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shell command</a:t>
            </a:r>
          </a:p>
        </p:txBody>
      </p:sp>
      <p:sp>
        <p:nvSpPr>
          <p:cNvPr id="8213" name="Rectangle 26"/>
          <p:cNvSpPr>
            <a:spLocks noChangeArrowheads="1"/>
          </p:cNvSpPr>
          <p:nvPr/>
        </p:nvSpPr>
        <p:spPr bwMode="auto">
          <a:xfrm>
            <a:off x="3565525" y="1508125"/>
            <a:ext cx="11969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terminal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driver</a:t>
            </a:r>
          </a:p>
        </p:txBody>
      </p:sp>
      <p:sp>
        <p:nvSpPr>
          <p:cNvPr id="8214" name="Rectangle 27"/>
          <p:cNvSpPr>
            <a:spLocks noChangeArrowheads="1"/>
          </p:cNvSpPr>
          <p:nvPr/>
        </p:nvSpPr>
        <p:spPr bwMode="auto">
          <a:xfrm>
            <a:off x="6308725" y="1508125"/>
            <a:ext cx="1738313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memory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management</a:t>
            </a:r>
          </a:p>
        </p:txBody>
      </p:sp>
      <p:sp>
        <p:nvSpPr>
          <p:cNvPr id="8215" name="Rectangle 28"/>
          <p:cNvSpPr>
            <a:spLocks noChangeArrowheads="1"/>
          </p:cNvSpPr>
          <p:nvPr/>
        </p:nvSpPr>
        <p:spPr bwMode="auto">
          <a:xfrm>
            <a:off x="7604125" y="3413125"/>
            <a:ext cx="942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kernel</a:t>
            </a:r>
          </a:p>
        </p:txBody>
      </p:sp>
      <p:sp>
        <p:nvSpPr>
          <p:cNvPr id="8216" name="Rectangle 29"/>
          <p:cNvSpPr>
            <a:spLocks noChangeArrowheads="1"/>
          </p:cNvSpPr>
          <p:nvPr/>
        </p:nvSpPr>
        <p:spPr bwMode="auto">
          <a:xfrm>
            <a:off x="6918325" y="5927725"/>
            <a:ext cx="139065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other user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processes</a:t>
            </a:r>
          </a:p>
        </p:txBody>
      </p:sp>
      <p:sp>
        <p:nvSpPr>
          <p:cNvPr id="8217" name="Rectangle 30"/>
          <p:cNvSpPr>
            <a:spLocks noChangeArrowheads="1"/>
          </p:cNvSpPr>
          <p:nvPr/>
        </p:nvSpPr>
        <p:spPr bwMode="auto">
          <a:xfrm>
            <a:off x="1965325" y="4373563"/>
            <a:ext cx="14001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Courier New" pitchFamily="49" charset="0"/>
              </a:rPr>
              <a:t>SIGWINCH</a:t>
            </a:r>
          </a:p>
        </p:txBody>
      </p:sp>
      <p:sp>
        <p:nvSpPr>
          <p:cNvPr id="8218" name="Rectangle 31"/>
          <p:cNvSpPr>
            <a:spLocks noChangeArrowheads="1"/>
          </p:cNvSpPr>
          <p:nvPr/>
        </p:nvSpPr>
        <p:spPr bwMode="auto">
          <a:xfrm>
            <a:off x="2270125" y="3306763"/>
            <a:ext cx="12477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Courier New" pitchFamily="49" charset="0"/>
              </a:rPr>
              <a:t>SIGKILL</a:t>
            </a:r>
          </a:p>
        </p:txBody>
      </p:sp>
      <p:sp>
        <p:nvSpPr>
          <p:cNvPr id="8219" name="Rectangle 32"/>
          <p:cNvSpPr>
            <a:spLocks noChangeArrowheads="1"/>
          </p:cNvSpPr>
          <p:nvPr/>
        </p:nvSpPr>
        <p:spPr bwMode="auto">
          <a:xfrm>
            <a:off x="3413125" y="2620963"/>
            <a:ext cx="10953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Courier New" pitchFamily="49" charset="0"/>
              </a:rPr>
              <a:t>SIGINT</a:t>
            </a:r>
          </a:p>
        </p:txBody>
      </p:sp>
      <p:sp>
        <p:nvSpPr>
          <p:cNvPr id="8220" name="Rectangle 33"/>
          <p:cNvSpPr>
            <a:spLocks noChangeArrowheads="1"/>
          </p:cNvSpPr>
          <p:nvPr/>
        </p:nvSpPr>
        <p:spPr bwMode="auto">
          <a:xfrm>
            <a:off x="5013325" y="2620963"/>
            <a:ext cx="10953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Courier New" pitchFamily="49" charset="0"/>
              </a:rPr>
              <a:t>SIGHUP</a:t>
            </a:r>
          </a:p>
        </p:txBody>
      </p:sp>
      <p:sp>
        <p:nvSpPr>
          <p:cNvPr id="8221" name="Rectangle 34"/>
          <p:cNvSpPr>
            <a:spLocks noChangeArrowheads="1"/>
          </p:cNvSpPr>
          <p:nvPr/>
        </p:nvSpPr>
        <p:spPr bwMode="auto">
          <a:xfrm>
            <a:off x="6080125" y="3001963"/>
            <a:ext cx="12477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Courier New" pitchFamily="49" charset="0"/>
              </a:rPr>
              <a:t>SIGQUIT</a:t>
            </a:r>
          </a:p>
        </p:txBody>
      </p:sp>
      <p:sp>
        <p:nvSpPr>
          <p:cNvPr id="8222" name="Rectangle 35"/>
          <p:cNvSpPr>
            <a:spLocks noChangeArrowheads="1"/>
          </p:cNvSpPr>
          <p:nvPr/>
        </p:nvSpPr>
        <p:spPr bwMode="auto">
          <a:xfrm>
            <a:off x="6232525" y="4373563"/>
            <a:ext cx="12477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Courier New" pitchFamily="49" charset="0"/>
              </a:rPr>
              <a:t>SIGALRM</a:t>
            </a:r>
          </a:p>
        </p:txBody>
      </p:sp>
      <p:sp>
        <p:nvSpPr>
          <p:cNvPr id="8223" name="Rectangle 36"/>
          <p:cNvSpPr>
            <a:spLocks noChangeArrowheads="1"/>
          </p:cNvSpPr>
          <p:nvPr/>
        </p:nvSpPr>
        <p:spPr bwMode="auto">
          <a:xfrm>
            <a:off x="6308725" y="3611563"/>
            <a:ext cx="12477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Courier New" pitchFamily="49" charset="0"/>
              </a:rPr>
              <a:t>SIGPIPE</a:t>
            </a:r>
          </a:p>
        </p:txBody>
      </p:sp>
      <p:sp>
        <p:nvSpPr>
          <p:cNvPr id="8224" name="Rectangle 37"/>
          <p:cNvSpPr>
            <a:spLocks noChangeArrowheads="1"/>
          </p:cNvSpPr>
          <p:nvPr/>
        </p:nvSpPr>
        <p:spPr bwMode="auto">
          <a:xfrm>
            <a:off x="5775325" y="5440363"/>
            <a:ext cx="12477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Courier New" pitchFamily="49" charset="0"/>
              </a:rPr>
              <a:t>SIGUSR1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A82A-B737-4324-8293-9F7C147BABA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3B165-26E3-44C2-8607-638340F1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3/24/2023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420813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Sending signals to process. (by keyboard)</a:t>
            </a:r>
            <a:endParaRPr lang="en-IN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900634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Ctrl-c    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sz="2400" dirty="0"/>
              <a:t>This causes the system to send an INT signal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sz="2400" dirty="0"/>
              <a:t>(SIGINT) to the running process which causes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sz="2400" dirty="0"/>
              <a:t>The process to immediately terminates.</a:t>
            </a:r>
          </a:p>
          <a:p>
            <a:pPr>
              <a:defRPr/>
            </a:pPr>
            <a:r>
              <a:rPr lang="en-US" sz="2400" dirty="0"/>
              <a:t>Ctrl-z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sz="2400" dirty="0"/>
              <a:t>This causes the system to send an TSTP signal(SIGTSTP) to the running process this causes The process to Suspend execution.</a:t>
            </a:r>
          </a:p>
          <a:p>
            <a:pPr>
              <a:defRPr/>
            </a:pPr>
            <a:r>
              <a:rPr lang="en-US" sz="2400" dirty="0"/>
              <a:t>Ctrl-\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sz="2400" dirty="0"/>
              <a:t>This is same as ctrl-c but with better flexibility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sz="2400" dirty="0"/>
              <a:t>This sends ABRT Signal (SIGABRT)</a:t>
            </a:r>
          </a:p>
          <a:p>
            <a:pPr eaLnBrk="1" hangingPunct="1">
              <a:buFont typeface="Arial" pitchFamily="34" charset="0"/>
              <a:buNone/>
              <a:defRPr/>
            </a:pPr>
            <a:endParaRPr lang="en-US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A82A-B737-4324-8293-9F7C147BABA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5583</TotalTime>
  <Words>1069</Words>
  <Application>Microsoft Office PowerPoint</Application>
  <PresentationFormat>On-screen Show (4:3)</PresentationFormat>
  <Paragraphs>209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Corbel</vt:lpstr>
      <vt:lpstr>Courier New</vt:lpstr>
      <vt:lpstr>DejaVu Sans</vt:lpstr>
      <vt:lpstr>Monotype Sorts</vt:lpstr>
      <vt:lpstr>Times New Roman</vt:lpstr>
      <vt:lpstr>Wingdings</vt:lpstr>
      <vt:lpstr>Wingdings 2</vt:lpstr>
      <vt:lpstr>Layers</vt:lpstr>
      <vt:lpstr>Signals</vt:lpstr>
      <vt:lpstr>What is signals</vt:lpstr>
      <vt:lpstr>Definition : Signals</vt:lpstr>
      <vt:lpstr>               Linux Signals</vt:lpstr>
      <vt:lpstr>More on Signals</vt:lpstr>
      <vt:lpstr>PowerPoint Presentation</vt:lpstr>
      <vt:lpstr> Signals</vt:lpstr>
      <vt:lpstr>Signal Sources</vt:lpstr>
      <vt:lpstr>Sending signals to process. (by keyboard)</vt:lpstr>
      <vt:lpstr>Signal transmission</vt:lpstr>
      <vt:lpstr>Delivering a Signal</vt:lpstr>
      <vt:lpstr> Ignoring the signal</vt:lpstr>
      <vt:lpstr>Default action for the signal</vt:lpstr>
      <vt:lpstr>Pre-defined Signal Handlers</vt:lpstr>
      <vt:lpstr>Executing the default action for the signal</vt:lpstr>
      <vt:lpstr>Catching the signal</vt:lpstr>
      <vt:lpstr>Catching the signal</vt:lpstr>
      <vt:lpstr>Signal Handling</vt:lpstr>
      <vt:lpstr>System calls related to signal handling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Chord</dc:title>
  <dc:creator>Ali Yildiz</dc:creator>
  <cp:lastModifiedBy>jayaraj</cp:lastModifiedBy>
  <cp:revision>531</cp:revision>
  <dcterms:created xsi:type="dcterms:W3CDTF">2003-10-12T10:27:12Z</dcterms:created>
  <dcterms:modified xsi:type="dcterms:W3CDTF">2024-10-16T08:36:35Z</dcterms:modified>
</cp:coreProperties>
</file>