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35"/>
  </p:notesMasterIdLst>
  <p:sldIdLst>
    <p:sldId id="256" r:id="rId4"/>
    <p:sldId id="259" r:id="rId5"/>
    <p:sldId id="260" r:id="rId6"/>
    <p:sldId id="261" r:id="rId7"/>
    <p:sldId id="262" r:id="rId8"/>
    <p:sldId id="281" r:id="rId9"/>
    <p:sldId id="282" r:id="rId10"/>
    <p:sldId id="283" r:id="rId11"/>
    <p:sldId id="284" r:id="rId12"/>
    <p:sldId id="285" r:id="rId13"/>
    <p:sldId id="288" r:id="rId14"/>
    <p:sldId id="289" r:id="rId15"/>
    <p:sldId id="290" r:id="rId16"/>
    <p:sldId id="291" r:id="rId17"/>
    <p:sldId id="292" r:id="rId18"/>
    <p:sldId id="294" r:id="rId19"/>
    <p:sldId id="296" r:id="rId20"/>
    <p:sldId id="348" r:id="rId21"/>
    <p:sldId id="349" r:id="rId22"/>
    <p:sldId id="350" r:id="rId23"/>
    <p:sldId id="360" r:id="rId24"/>
    <p:sldId id="351" r:id="rId25"/>
    <p:sldId id="352" r:id="rId26"/>
    <p:sldId id="353" r:id="rId27"/>
    <p:sldId id="361" r:id="rId28"/>
    <p:sldId id="362" r:id="rId29"/>
    <p:sldId id="354" r:id="rId30"/>
    <p:sldId id="355" r:id="rId31"/>
    <p:sldId id="357" r:id="rId32"/>
    <p:sldId id="358" r:id="rId33"/>
    <p:sldId id="359" r:id="rId34"/>
  </p:sldIdLst>
  <p:sldSz cx="9144000" cy="6858000" type="screen4x3"/>
  <p:notesSz cx="6858000" cy="9144000"/>
  <p:embeddedFontLst>
    <p:embeddedFont>
      <p:font typeface="ＭＳ Ｐゴシック" panose="020B0600070205080204" pitchFamily="34" charset="-128"/>
      <p:regular r:id="rId36"/>
    </p:embeddedFont>
    <p:embeddedFont>
      <p:font typeface="Arial Black" panose="020B0A04020102020204" pitchFamily="34" charset="0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Helvetica" panose="020B0604020202020204" pitchFamily="34" charset="0"/>
      <p:regular r:id="rId44"/>
      <p:bold r:id="rId45"/>
      <p:italic r:id="rId46"/>
      <p:boldItalic r:id="rId47"/>
    </p:embeddedFont>
    <p:embeddedFont>
      <p:font typeface="Tahoma" panose="020B0604030504040204" pitchFamily="34" charset="0"/>
      <p:regular r:id="rId48"/>
      <p:bold r:id="rId49"/>
    </p:embeddedFont>
    <p:embeddedFont>
      <p:font typeface="Webdings" panose="05030102010509060703" pitchFamily="18" charset="2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4" autoAdjust="0"/>
  </p:normalViewPr>
  <p:slideViewPr>
    <p:cSldViewPr snapToGrid="0">
      <p:cViewPr>
        <p:scale>
          <a:sx n="75" d="100"/>
          <a:sy n="75" d="100"/>
        </p:scale>
        <p:origin x="1666" y="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7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7552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AIT NIST 041207</a:t>
            </a:r>
            <a:endParaRPr/>
          </a:p>
        </p:txBody>
      </p:sp>
      <p:sp>
        <p:nvSpPr>
          <p:cNvPr id="1040" name="Google Shape;1040;p8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DRAFT of 04/03/07</a:t>
            </a:r>
            <a:endParaRPr/>
          </a:p>
        </p:txBody>
      </p:sp>
      <p:sp>
        <p:nvSpPr>
          <p:cNvPr id="1041" name="Google Shape;1041;p8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1042" name="Google Shape;104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514350"/>
            <a:ext cx="3892550" cy="2919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3" name="Google Shape;1043;p88:notes"/>
          <p:cNvSpPr txBox="1">
            <a:spLocks noGrp="1"/>
          </p:cNvSpPr>
          <p:nvPr>
            <p:ph type="body" idx="1"/>
          </p:nvPr>
        </p:nvSpPr>
        <p:spPr>
          <a:xfrm>
            <a:off x="660400" y="3659187"/>
            <a:ext cx="5207000" cy="289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88:notes"/>
          <p:cNvSpPr txBox="1"/>
          <p:nvPr/>
        </p:nvSpPr>
        <p:spPr>
          <a:xfrm>
            <a:off x="5600700" y="549275"/>
            <a:ext cx="9271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DARPA12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AIT NIST 041207</a:t>
            </a:r>
            <a:endParaRPr/>
          </a:p>
        </p:txBody>
      </p:sp>
      <p:sp>
        <p:nvSpPr>
          <p:cNvPr id="1040" name="Google Shape;1040;p8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DRAFT of 04/03/07</a:t>
            </a:r>
            <a:endParaRPr/>
          </a:p>
        </p:txBody>
      </p:sp>
      <p:sp>
        <p:nvSpPr>
          <p:cNvPr id="1041" name="Google Shape;1041;p8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1042" name="Google Shape;104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514350"/>
            <a:ext cx="3892550" cy="2919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3" name="Google Shape;1043;p88:notes"/>
          <p:cNvSpPr txBox="1">
            <a:spLocks noGrp="1"/>
          </p:cNvSpPr>
          <p:nvPr>
            <p:ph type="body" idx="1"/>
          </p:nvPr>
        </p:nvSpPr>
        <p:spPr>
          <a:xfrm>
            <a:off x="660400" y="3659187"/>
            <a:ext cx="5207000" cy="289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88:notes"/>
          <p:cNvSpPr txBox="1"/>
          <p:nvPr/>
        </p:nvSpPr>
        <p:spPr>
          <a:xfrm>
            <a:off x="5600700" y="549275"/>
            <a:ext cx="9271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DARPA12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b="1">
                <a:solidFill>
                  <a:srgbClr val="000000"/>
                </a:solidFill>
              </a:rPr>
              <a:t>servers commonly used in their times: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b="1">
                <a:solidFill>
                  <a:srgbClr val="000000"/>
                </a:solidFill>
              </a:rPr>
              <a:t>1981: VAX 11/782 minicomputer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b="1">
                <a:solidFill>
                  <a:srgbClr val="000000"/>
                </a:solidFill>
              </a:rPr>
              <a:t>1997: a workstation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b="1">
                <a:solidFill>
                  <a:srgbClr val="000000"/>
                </a:solidFill>
              </a:rPr>
              <a:t>2014: a rackmount server</a:t>
            </a:r>
            <a:endParaRPr/>
          </a:p>
        </p:txBody>
      </p:sp>
      <p:sp>
        <p:nvSpPr>
          <p:cNvPr id="1088" name="Google Shape;108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Google Shape;1108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http://www.gsmarena.com/samsung_galaxy_note_3-5665.php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0323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Google Shape;1108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http://www.gsmarena.com/samsung_galaxy_note_3-5665.php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213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Google Shape;1108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http://www.gsmarena.com/samsung_galaxy_note_3-5665.php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728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14400" y="685800"/>
            <a:ext cx="772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2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7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6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78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8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4051300" cy="441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84700" y="1676400"/>
            <a:ext cx="4051300" cy="441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4051300" cy="2133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584700" y="1676400"/>
            <a:ext cx="4051300" cy="2133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381000" y="3962400"/>
            <a:ext cx="4051300" cy="2133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4584700" y="3962400"/>
            <a:ext cx="4051300" cy="2133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400000">
            <a:off x="4670425" y="2130425"/>
            <a:ext cx="5867400" cy="206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 rot="5400000">
            <a:off x="466725" y="142875"/>
            <a:ext cx="5867400" cy="60388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 rot="5400000">
            <a:off x="2298700" y="-241300"/>
            <a:ext cx="4419600" cy="8255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ai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8" name="Google Shape;28;p3" descr="paint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CA82-DF05-43E6-A238-64DA5B17AD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cecs.pdx.edu/~walpole/class/cs533/fall2015/home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walpole/class/cs533/fall2015/hom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walpole/class/cs533/fall2015/hom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3149600" y="6238777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06" name="Google Shape;106;p15"/>
          <p:cNvSpPr txBox="1"/>
          <p:nvPr/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914400" y="685800"/>
            <a:ext cx="772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dirty="0"/>
              <a:t>Introduction and Overview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447800" y="2600227"/>
            <a:ext cx="6400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lang="en-US" sz="2000" b="0" i="0" u="none" dirty="0">
              <a:solidFill>
                <a:srgbClr val="FF5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lang="en-US" sz="2000" dirty="0">
              <a:solidFill>
                <a:srgbClr val="FF5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lang="en-US" sz="2000" b="0" i="0" u="none" dirty="0">
              <a:solidFill>
                <a:srgbClr val="FF5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lang="en-US" sz="2000" dirty="0">
              <a:solidFill>
                <a:srgbClr val="FF5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85" name="Google Shape;385;p44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Batch Systems - Issues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speed up I/O: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Offline Processing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load jobs into memory from tapes, card reading and line printing are done offline.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Spooling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disk (random access device) as large storage for reading as many input files as  possible and storing output files until output devices are ready to accept them.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Allows overlap -  I/O of one job with computation of another.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Introduces notion of a job pool that allows OS choose next job to run so as to increase CPU utilization.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09" name="Google Shape;409;p47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410" name="Google Shape;410;p47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Multiprogramming</a:t>
            </a:r>
            <a:endParaRPr/>
          </a:p>
        </p:txBody>
      </p:sp>
      <p:sp>
        <p:nvSpPr>
          <p:cNvPr id="411" name="Google Shape;411;p47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interrupts to run multiple programs simultaneously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program performs I/O, execute another program till interrupt is received.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Requires secure memory, I/O for each program.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Requires intervention if program loops indefinitely.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Requires CPU scheduling to choose the next job to run.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17" name="Google Shape;417;p48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Timesharing</a:t>
            </a:r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Programs queued for execution in FIFO order.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Like multiprogramming, but timer device interrupts after a quantum (timeslice).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Interrupted program is returned to end of FIFO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 program is taken from head of FIFO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card interpreter replaced by command language interpreter.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609600" y="1752600"/>
            <a:ext cx="7570787" cy="461962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400" b="1" i="1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cheaper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–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expensive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26" name="Google Shape;426;p49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427" name="Google Shape;427;p49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Timesharing (cont.)</a:t>
            </a:r>
            <a:endParaRPr/>
          </a:p>
        </p:txBody>
      </p:sp>
      <p:sp>
        <p:nvSpPr>
          <p:cNvPr id="428" name="Google Shape;428;p49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Interactive (action/response)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OS finishes execution of one command, it seeks the next control statement from user.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systems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online filesystem is required for users to access data and code.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Virtual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Job is swapped in  and out of memory to disk.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34" name="Google Shape;434;p50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435" name="Google Shape;435;p50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Personal Computing Systems</a:t>
            </a:r>
            <a:endParaRPr/>
          </a:p>
        </p:txBody>
      </p:sp>
      <p:sp>
        <p:nvSpPr>
          <p:cNvPr id="436" name="Google Shape;436;p50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user systems, portable.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devices - keyboards, mice, display screens, small printers.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Laptops and palmtops, Smart cards, Wireless devices.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user systems may not need advanced CPU utilization or protection features.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Advantages: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convenience, responsiveness, ubiquitous</a:t>
            </a:r>
            <a:endParaRPr/>
          </a:p>
        </p:txBody>
      </p:sp>
      <p:sp>
        <p:nvSpPr>
          <p:cNvPr id="437" name="Google Shape;437;p50"/>
          <p:cNvSpPr txBox="1"/>
          <p:nvPr/>
        </p:nvSpPr>
        <p:spPr>
          <a:xfrm>
            <a:off x="457200" y="1676400"/>
            <a:ext cx="7543800" cy="461962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400" b="1" i="1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cheap</a:t>
            </a:r>
            <a:r>
              <a:rPr lang="en-US" sz="2400" b="1" i="1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–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expensive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43" name="Google Shape;443;p51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444" name="Google Shape;444;p51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Parallel Systems</a:t>
            </a:r>
            <a:endParaRPr/>
          </a:p>
        </p:txBody>
      </p:sp>
      <p:sp>
        <p:nvSpPr>
          <p:cNvPr id="445" name="Google Shape;445;p51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Multiprocessor systems with more than one CPU in close communication.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Improved Throughput, economical, increased reliability.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Kinds: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 and </a:t>
            </a:r>
            <a:r>
              <a:rPr lang="en-US" dirty="0"/>
              <a:t>Multicore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Symmetric and asymmetric multiprocessing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Distributed memory vs. shared memory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models: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Tightly coupled vs. loosely coupled ,message-based vs. shared variable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69" name="Google Shape;469;p53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470" name="Google Shape;470;p53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Distributed Systems</a:t>
            </a:r>
            <a:endParaRPr/>
          </a:p>
        </p:txBody>
      </p:sp>
      <p:sp>
        <p:nvSpPr>
          <p:cNvPr id="471" name="Google Shape;471;p53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Distribute computation among many processors.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Loosely coupled -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shared memory, various communication lines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client/server architectures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Advantages: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 sharing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 speed-up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reliability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- e.g. email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- digital libraries, digital multimedia</a:t>
            </a:r>
            <a:endParaRPr/>
          </a:p>
        </p:txBody>
      </p:sp>
      <p:sp>
        <p:nvSpPr>
          <p:cNvPr id="472" name="Google Shape;472;p53"/>
          <p:cNvSpPr txBox="1"/>
          <p:nvPr/>
        </p:nvSpPr>
        <p:spPr>
          <a:xfrm>
            <a:off x="457200" y="1676400"/>
            <a:ext cx="7543800" cy="461962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400" b="1" i="1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cheap</a:t>
            </a:r>
            <a:r>
              <a:rPr lang="en-US" sz="2400" b="1" i="1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–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expensive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/>
        </p:nvSpPr>
        <p:spPr>
          <a:xfrm>
            <a:off x="3124200" y="6229349"/>
            <a:ext cx="2428188" cy="199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493" name="Google Shape;493;p55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494" name="Google Shape;494;p55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Real-time systems</a:t>
            </a:r>
            <a:endParaRPr/>
          </a:p>
        </p:txBody>
      </p:sp>
      <p:sp>
        <p:nvSpPr>
          <p:cNvPr id="495" name="Google Shape;495;p55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Correct system function depends on timeliness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Feedback/control loops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Sensors and actuators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 real-time systems -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Failure if response time too long.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storage is limited</a:t>
            </a: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dirty="0"/>
              <a:t>Example: Air traffic control, Medical </a:t>
            </a:r>
          </a:p>
          <a:p>
            <a:pPr marL="91440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dirty="0"/>
              <a:t>		</a:t>
            </a: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dirty="0"/>
              <a:t>             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 real-time systems - 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Less accurate if response time is too long.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Useful in applications such as multimedia, virtual reality.</a:t>
            </a:r>
            <a:endParaRPr dirty="0"/>
          </a:p>
        </p:txBody>
      </p:sp>
      <p:pic>
        <p:nvPicPr>
          <p:cNvPr id="496" name="Google Shape;49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2133600"/>
            <a:ext cx="2297112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3733800"/>
            <a:ext cx="2676525" cy="130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Systems: How are they organized?</a:t>
            </a:r>
            <a:endParaRPr/>
          </a:p>
        </p:txBody>
      </p:sp>
      <p:sp>
        <p:nvSpPr>
          <p:cNvPr id="1028" name="Google Shape;1028;p107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 sz="2800" b="0" i="0" u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one or two levels of code</a:t>
            </a:r>
            <a:endParaRPr sz="2400" b="0" i="0" u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Layered</a:t>
            </a:r>
            <a:endParaRPr sz="2800" b="0" i="0" u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Lower levels independent of upper levels</a:t>
            </a:r>
            <a:endParaRPr dirty="0"/>
          </a:p>
          <a:p>
            <a:pPr marL="171450" lvl="0" indent="-177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Modular</a:t>
            </a:r>
            <a:endParaRPr dirty="0"/>
          </a:p>
          <a:p>
            <a:pPr marL="51435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Core kernel with Dynamically loadable modules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Microkernel</a:t>
            </a:r>
            <a:endParaRPr sz="2800" b="0" i="0" u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 built from many user-level processes</a:t>
            </a:r>
            <a:endParaRPr sz="2400" b="0" i="0" u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9" name="Google Shape;1029;p10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8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Structure - Simple Approach</a:t>
            </a:r>
            <a:endParaRPr/>
          </a:p>
        </p:txBody>
      </p:sp>
      <p:sp>
        <p:nvSpPr>
          <p:cNvPr id="1035" name="Google Shape;1035;p10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MS-DOS  - provides a lot of functionality in little space.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divided into modules, Interfaces and levels of functionality are not well separated</a:t>
            </a:r>
            <a:endParaRPr/>
          </a:p>
        </p:txBody>
      </p:sp>
      <p:pic>
        <p:nvPicPr>
          <p:cNvPr id="1036" name="Google Shape;1036;p108"/>
          <p:cNvPicPr preferRelativeResize="0"/>
          <p:nvPr/>
        </p:nvPicPr>
        <p:blipFill rotWithShape="1">
          <a:blip r:embed="rId3">
            <a:alphaModFix/>
          </a:blip>
          <a:srcRect l="11720" t="757" r="11528" b="758"/>
          <a:stretch/>
        </p:blipFill>
        <p:spPr>
          <a:xfrm>
            <a:off x="2992437" y="3692525"/>
            <a:ext cx="3008312" cy="28956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5243"/>
            <a:headEnd type="none" w="sm" len="sm"/>
            <a:tailEnd type="none" w="sm" len="sm"/>
          </a:ln>
        </p:spPr>
      </p:pic>
      <p:sp>
        <p:nvSpPr>
          <p:cNvPr id="1037" name="Google Shape;1037;p10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057" y="857250"/>
            <a:ext cx="7713617" cy="979715"/>
          </a:xfrm>
        </p:spPr>
        <p:txBody>
          <a:bodyPr>
            <a:normAutofit/>
          </a:bodyPr>
          <a:lstStyle/>
          <a:p>
            <a:r>
              <a:rPr lang="en-US" sz="2100" dirty="0"/>
              <a:t>What is an 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056" y="1942250"/>
            <a:ext cx="7831184" cy="389194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57175" indent="-257175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100" dirty="0">
                <a:latin typeface="Tahoma"/>
                <a:ea typeface="Tahoma"/>
                <a:cs typeface="Tahoma"/>
                <a:sym typeface="Tahoma"/>
              </a:rPr>
              <a:t>An OS is a program that acts an intermediary between the user of a computer and computer hardware.</a:t>
            </a:r>
          </a:p>
          <a:p>
            <a:pPr marL="257175" indent="-257175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Operating system goals: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Execute user programs and make solving user problems easier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Make the computer system convenient to use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Use the computer hardware in an efficient manner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Arial"/>
              <a:buChar char="●"/>
            </a:pPr>
            <a:endParaRPr lang="en-US" dirty="0"/>
          </a:p>
          <a:p>
            <a:pPr marL="257175" indent="-257175" algn="l">
              <a:lnSpc>
                <a:spcPct val="100000"/>
              </a:lnSpc>
              <a:spcBef>
                <a:spcPts val="420"/>
              </a:spcBef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100" dirty="0">
                <a:latin typeface="Tahoma"/>
                <a:ea typeface="Tahoma"/>
                <a:cs typeface="Tahoma"/>
                <a:sym typeface="Tahoma"/>
              </a:rPr>
              <a:t>Major cost of general purpose computing is software.</a:t>
            </a:r>
            <a:endParaRPr lang="en-US" dirty="0"/>
          </a:p>
          <a:p>
            <a:pPr marL="557213" lvl="1" indent="-214313" algn="l">
              <a:lnSpc>
                <a:spcPct val="100000"/>
              </a:lnSpc>
              <a:spcBef>
                <a:spcPts val="360"/>
              </a:spcBef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1800" dirty="0">
                <a:latin typeface="Tahoma"/>
                <a:ea typeface="Tahoma"/>
                <a:cs typeface="Tahoma"/>
                <a:sym typeface="Tahoma"/>
              </a:rPr>
              <a:t>OS simplifies and manages the complexity of running application programs 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19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0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Original </a:t>
            </a:r>
            <a:r>
              <a:rPr lang="en-US" sz="33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System Structure</a:t>
            </a:r>
            <a:endParaRPr dirty="0"/>
          </a:p>
        </p:txBody>
      </p:sp>
      <p:sp>
        <p:nvSpPr>
          <p:cNvPr id="1047" name="Google Shape;1047;p109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81534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imited structuring, has 2 separable parts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programs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 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57250" lvl="2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below system call interface and above physical hardware.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57250" lvl="2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Filesystem, CPU scheduling, memory management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8" name="Google Shape;1048;p10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pic>
        <p:nvPicPr>
          <p:cNvPr id="1049" name="Google Shape;1049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1962" y="3435350"/>
            <a:ext cx="5270500" cy="32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0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Original </a:t>
            </a:r>
            <a:r>
              <a:rPr lang="en-US" sz="33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System Structure</a:t>
            </a:r>
            <a:endParaRPr dirty="0"/>
          </a:p>
        </p:txBody>
      </p:sp>
      <p:sp>
        <p:nvSpPr>
          <p:cNvPr id="1047" name="Google Shape;1047;p109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81534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imited structuring, has 2 separable parts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programs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 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57250" lvl="2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below system call interface and above physical hardware.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57250" lvl="2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Filesystem, CPU scheduling, memory management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8" name="Google Shape;1048;p10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pic>
        <p:nvPicPr>
          <p:cNvPr id="1049" name="Google Shape;1049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1962" y="3435350"/>
            <a:ext cx="5270500" cy="320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64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10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 OS Structure</a:t>
            </a:r>
            <a:endParaRPr/>
          </a:p>
        </p:txBody>
      </p:sp>
      <p:sp>
        <p:nvSpPr>
          <p:cNvPr id="1055" name="Google Shape;1055;p1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divided into number of layers - bottom layer is hardware, highest layer is the user interface.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layer uses functions and services of only lower-level layers.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Operating System and Linux Kernel has successive layers of abstraction.</a:t>
            </a:r>
            <a:endParaRPr/>
          </a:p>
        </p:txBody>
      </p:sp>
      <p:pic>
        <p:nvPicPr>
          <p:cNvPr id="1056" name="Google Shape;1056;p110" descr="img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752600"/>
            <a:ext cx="3276600" cy="203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1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pic>
        <p:nvPicPr>
          <p:cNvPr id="1058" name="Google Shape;1058;p110"/>
          <p:cNvPicPr preferRelativeResize="0"/>
          <p:nvPr/>
        </p:nvPicPr>
        <p:blipFill rotWithShape="1">
          <a:blip r:embed="rId4">
            <a:alphaModFix/>
          </a:blip>
          <a:srcRect l="13087" t="708" r="13086" b="708"/>
          <a:stretch/>
        </p:blipFill>
        <p:spPr>
          <a:xfrm>
            <a:off x="5562600" y="4038600"/>
            <a:ext cx="2590800" cy="22860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5243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Monolithic vs. </a:t>
            </a: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Microkernel </a:t>
            </a: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OS</a:t>
            </a: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64" name="Google Shape;1064;p111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Monolithic OSes have large kernels with a lot of components</a:t>
            </a:r>
            <a:endParaRPr/>
          </a:p>
          <a:p>
            <a:pPr marL="5143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Linux, Windows, Mac</a:t>
            </a:r>
            <a:endParaRPr/>
          </a:p>
          <a:p>
            <a:pPr marL="5143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Microkernels m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oves as much from the kernel into “</a:t>
            </a:r>
            <a:r>
              <a:rPr lang="en-US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space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core OS components running at kernel level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Services built from many independent user-level processes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between modules with message passing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extend a microkernel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port OS to new architectures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reliable and more secure (less code is running in kernel mode)</a:t>
            </a:r>
            <a:endParaRPr sz="2000" b="0" i="0" u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Fault Isolation (parts of kernel protected from other par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Detriments: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overhead severe for naïve implementation</a:t>
            </a:r>
            <a:endParaRPr/>
          </a:p>
        </p:txBody>
      </p:sp>
      <p:sp>
        <p:nvSpPr>
          <p:cNvPr id="1065" name="Google Shape;1065;p11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 microkernel OS</a:t>
            </a:r>
            <a:endParaRPr/>
          </a:p>
        </p:txBody>
      </p:sp>
      <p:sp>
        <p:nvSpPr>
          <p:cNvPr id="1071" name="Google Shape;1071;p1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2" name="Google Shape;1072;p11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pic>
        <p:nvPicPr>
          <p:cNvPr id="1073" name="Google Shape;1073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825625"/>
            <a:ext cx="7772400" cy="421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112"/>
          <p:cNvSpPr txBox="1"/>
          <p:nvPr/>
        </p:nvSpPr>
        <p:spPr>
          <a:xfrm>
            <a:off x="273050" y="6196012"/>
            <a:ext cx="8929687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adapted from </a:t>
            </a:r>
            <a:r>
              <a:rPr lang="en-US" sz="1000" b="0" i="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http://web.cecs.pdx.edu/~walpole/class/cs533/fall2015/home.html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dirty="0"/>
              <a:t>Modules</a:t>
            </a:r>
            <a:endParaRPr dirty="0"/>
          </a:p>
        </p:txBody>
      </p:sp>
      <p:sp>
        <p:nvSpPr>
          <p:cNvPr id="1071" name="Google Shape;1071;p1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Many modern operating systems implement loadable kernel modules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Uses object-oriented approach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Each core component is separate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Each talks to the others over known interfaces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Each is loadable as needed within the kernel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Overall, similar to layers but with more flexible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Linux, Solaris, </a:t>
            </a:r>
            <a:r>
              <a:rPr lang="en-US" dirty="0" err="1"/>
              <a:t>etc</a:t>
            </a: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2" name="Google Shape;1072;p11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1074" name="Google Shape;1074;p112"/>
          <p:cNvSpPr txBox="1"/>
          <p:nvPr/>
        </p:nvSpPr>
        <p:spPr>
          <a:xfrm>
            <a:off x="273050" y="6196012"/>
            <a:ext cx="8929687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adapted from </a:t>
            </a:r>
            <a:r>
              <a:rPr lang="en-US" sz="1000" b="0" i="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http://web.cecs.pdx.edu/~walpole/class/cs533/fall2015/home.html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8977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dirty="0"/>
              <a:t>Hybrid Systems</a:t>
            </a:r>
            <a:endParaRPr dirty="0"/>
          </a:p>
        </p:txBody>
      </p:sp>
      <p:sp>
        <p:nvSpPr>
          <p:cNvPr id="1071" name="Google Shape;1071;p1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Most modern operating systems are actually not one pure model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Hybrid combines multiple approaches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Linux and Solaris : monolithic + modular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Windows : monolithic + microkernel + modular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Apple Mac OS X: Mach microkernel + BSD Unix + modular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2" name="Google Shape;1072;p11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1074" name="Google Shape;1074;p112"/>
          <p:cNvSpPr txBox="1"/>
          <p:nvPr/>
        </p:nvSpPr>
        <p:spPr>
          <a:xfrm>
            <a:off x="273050" y="6196012"/>
            <a:ext cx="8929687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adapted from </a:t>
            </a:r>
            <a:r>
              <a:rPr lang="en-US" sz="1000" b="0" i="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http://web.cecs.pdx.edu/~walpole/class/cs533/fall2015/home.html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982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13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Machines</a:t>
            </a:r>
            <a:endParaRPr/>
          </a:p>
        </p:txBody>
      </p:sp>
      <p:sp>
        <p:nvSpPr>
          <p:cNvPr id="1080" name="Google Shape;1080;p11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1081" name="Google Shape;1081;p113"/>
          <p:cNvSpPr txBox="1"/>
          <p:nvPr/>
        </p:nvSpPr>
        <p:spPr>
          <a:xfrm>
            <a:off x="3556000" y="4527550"/>
            <a:ext cx="2286000" cy="950912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</p:txBody>
      </p:sp>
      <p:sp>
        <p:nvSpPr>
          <p:cNvPr id="1082" name="Google Shape;1082;p113"/>
          <p:cNvSpPr txBox="1"/>
          <p:nvPr/>
        </p:nvSpPr>
        <p:spPr>
          <a:xfrm>
            <a:off x="3556000" y="3348037"/>
            <a:ext cx="2286000" cy="122555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/>
          </a:p>
        </p:txBody>
      </p:sp>
      <p:sp>
        <p:nvSpPr>
          <p:cNvPr id="1083" name="Google Shape;1083;p113"/>
          <p:cNvSpPr txBox="1"/>
          <p:nvPr/>
        </p:nvSpPr>
        <p:spPr>
          <a:xfrm>
            <a:off x="3556000" y="2465387"/>
            <a:ext cx="2286000" cy="88265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sp>
        <p:nvSpPr>
          <p:cNvPr id="1084" name="Google Shape;1084;p113"/>
          <p:cNvSpPr txBox="1"/>
          <p:nvPr/>
        </p:nvSpPr>
        <p:spPr>
          <a:xfrm>
            <a:off x="3255962" y="1789112"/>
            <a:ext cx="2779712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Machine</a:t>
            </a:r>
            <a:endParaRPr/>
          </a:p>
        </p:txBody>
      </p:sp>
      <p:sp>
        <p:nvSpPr>
          <p:cNvPr id="1085" name="Google Shape;1085;p113"/>
          <p:cNvSpPr txBox="1"/>
          <p:nvPr/>
        </p:nvSpPr>
        <p:spPr>
          <a:xfrm>
            <a:off x="3500437" y="2387600"/>
            <a:ext cx="2405062" cy="31988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14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Machines</a:t>
            </a:r>
            <a:endParaRPr/>
          </a:p>
        </p:txBody>
      </p:sp>
      <p:sp>
        <p:nvSpPr>
          <p:cNvPr id="1091" name="Google Shape;1091;p11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1092" name="Google Shape;1092;p114"/>
          <p:cNvSpPr txBox="1"/>
          <p:nvPr/>
        </p:nvSpPr>
        <p:spPr>
          <a:xfrm>
            <a:off x="681037" y="5060950"/>
            <a:ext cx="8120062" cy="950912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</p:txBody>
      </p:sp>
      <p:sp>
        <p:nvSpPr>
          <p:cNvPr id="1093" name="Google Shape;1093;p114"/>
          <p:cNvSpPr txBox="1"/>
          <p:nvPr/>
        </p:nvSpPr>
        <p:spPr>
          <a:xfrm>
            <a:off x="681037" y="4194175"/>
            <a:ext cx="8120062" cy="863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 Monitor (VMM) (aka Hypervisor)</a:t>
            </a:r>
            <a:endParaRPr/>
          </a:p>
        </p:txBody>
      </p:sp>
      <p:sp>
        <p:nvSpPr>
          <p:cNvPr id="1094" name="Google Shape;1094;p114"/>
          <p:cNvSpPr txBox="1"/>
          <p:nvPr/>
        </p:nvSpPr>
        <p:spPr>
          <a:xfrm>
            <a:off x="3556000" y="2967037"/>
            <a:ext cx="2286000" cy="122555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/>
          </a:p>
        </p:txBody>
      </p:sp>
      <p:sp>
        <p:nvSpPr>
          <p:cNvPr id="1095" name="Google Shape;1095;p114"/>
          <p:cNvSpPr txBox="1"/>
          <p:nvPr/>
        </p:nvSpPr>
        <p:spPr>
          <a:xfrm>
            <a:off x="3556000" y="2084387"/>
            <a:ext cx="2286000" cy="88265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sp>
        <p:nvSpPr>
          <p:cNvPr id="1096" name="Google Shape;1096;p114"/>
          <p:cNvSpPr txBox="1"/>
          <p:nvPr/>
        </p:nvSpPr>
        <p:spPr>
          <a:xfrm>
            <a:off x="3500437" y="2006600"/>
            <a:ext cx="2405062" cy="21891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7" name="Google Shape;1097;p114"/>
          <p:cNvSpPr txBox="1"/>
          <p:nvPr/>
        </p:nvSpPr>
        <p:spPr>
          <a:xfrm>
            <a:off x="736600" y="2967037"/>
            <a:ext cx="2286000" cy="122555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/>
          </a:p>
        </p:txBody>
      </p:sp>
      <p:sp>
        <p:nvSpPr>
          <p:cNvPr id="1098" name="Google Shape;1098;p114"/>
          <p:cNvSpPr txBox="1"/>
          <p:nvPr/>
        </p:nvSpPr>
        <p:spPr>
          <a:xfrm>
            <a:off x="736600" y="2084387"/>
            <a:ext cx="2286000" cy="88265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sp>
        <p:nvSpPr>
          <p:cNvPr id="1099" name="Google Shape;1099;p114"/>
          <p:cNvSpPr txBox="1"/>
          <p:nvPr/>
        </p:nvSpPr>
        <p:spPr>
          <a:xfrm>
            <a:off x="441325" y="1408112"/>
            <a:ext cx="2789237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 1</a:t>
            </a:r>
            <a:endParaRPr/>
          </a:p>
        </p:txBody>
      </p:sp>
      <p:sp>
        <p:nvSpPr>
          <p:cNvPr id="1100" name="Google Shape;1100;p114"/>
          <p:cNvSpPr txBox="1"/>
          <p:nvPr/>
        </p:nvSpPr>
        <p:spPr>
          <a:xfrm>
            <a:off x="681037" y="2006600"/>
            <a:ext cx="2405062" cy="21891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1" name="Google Shape;1101;p114"/>
          <p:cNvSpPr txBox="1"/>
          <p:nvPr/>
        </p:nvSpPr>
        <p:spPr>
          <a:xfrm>
            <a:off x="6451600" y="2967037"/>
            <a:ext cx="2286000" cy="122555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/>
          </a:p>
        </p:txBody>
      </p:sp>
      <p:sp>
        <p:nvSpPr>
          <p:cNvPr id="1102" name="Google Shape;1102;p114"/>
          <p:cNvSpPr txBox="1"/>
          <p:nvPr/>
        </p:nvSpPr>
        <p:spPr>
          <a:xfrm>
            <a:off x="6451600" y="2084387"/>
            <a:ext cx="2286000" cy="88265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sp>
        <p:nvSpPr>
          <p:cNvPr id="1103" name="Google Shape;1103;p114"/>
          <p:cNvSpPr txBox="1"/>
          <p:nvPr/>
        </p:nvSpPr>
        <p:spPr>
          <a:xfrm>
            <a:off x="6396037" y="2006600"/>
            <a:ext cx="2405062" cy="21891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4" name="Google Shape;1104;p114"/>
          <p:cNvSpPr txBox="1"/>
          <p:nvPr/>
        </p:nvSpPr>
        <p:spPr>
          <a:xfrm>
            <a:off x="3260725" y="1408112"/>
            <a:ext cx="2789237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 2</a:t>
            </a:r>
            <a:endParaRPr/>
          </a:p>
        </p:txBody>
      </p:sp>
      <p:sp>
        <p:nvSpPr>
          <p:cNvPr id="1105" name="Google Shape;1105;p114"/>
          <p:cNvSpPr txBox="1"/>
          <p:nvPr/>
        </p:nvSpPr>
        <p:spPr>
          <a:xfrm>
            <a:off x="6156325" y="1408112"/>
            <a:ext cx="2789237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 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15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Booting of a computer System</a:t>
            </a:r>
            <a:endParaRPr dirty="0"/>
          </a:p>
        </p:txBody>
      </p:sp>
      <p:sp>
        <p:nvSpPr>
          <p:cNvPr id="1111" name="Google Shape;1111;p1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p:sp>
        <p:nvSpPr>
          <p:cNvPr id="1112" name="Google Shape;1112;p115"/>
          <p:cNvSpPr txBox="1">
            <a:spLocks noGrp="1"/>
          </p:cNvSpPr>
          <p:nvPr>
            <p:ph type="body" idx="1"/>
          </p:nvPr>
        </p:nvSpPr>
        <p:spPr>
          <a:xfrm>
            <a:off x="628650" y="1828800"/>
            <a:ext cx="801846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Hardware doesn’t know where the operating system resides and how to load it.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Need a special program to do this job – Bootstrap loader. 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E.g. BIOS – Basic Input Output System.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Bootstrap loader locates the kernel, loads it into main memory and starts its execution.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In some systems, a simple bootstrap loader fetches a more complex boot program from disk, which in turn loads the kernel.</a:t>
            </a:r>
          </a:p>
        </p:txBody>
      </p:sp>
    </p:spTree>
    <p:extLst>
      <p:ext uri="{BB962C8B-B14F-4D97-AF65-F5344CB8AC3E}">
        <p14:creationId xmlns:p14="http://schemas.microsoft.com/office/powerpoint/2010/main" val="30735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057" y="857250"/>
            <a:ext cx="7713617" cy="979715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006699"/>
                </a:solidFill>
                <a:latin typeface="Arial"/>
                <a:ea typeface="ＭＳ Ｐゴシック"/>
              </a:rPr>
              <a:t>Computer System Structure</a:t>
            </a:r>
            <a:endParaRPr lang="en-US" sz="2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056" y="1942250"/>
            <a:ext cx="7831184" cy="389194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57175" indent="-257175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Computer system can be divided into four components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Hardware – provides basic computing resources</a:t>
            </a:r>
          </a:p>
          <a:p>
            <a:pPr marL="814388" lvl="2" indent="-1714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dirty="0">
                <a:solidFill>
                  <a:srgbClr val="000000"/>
                </a:solidFill>
                <a:latin typeface="Helvetica"/>
                <a:ea typeface="ＭＳ Ｐゴシック"/>
              </a:rPr>
              <a:t>CPU, memory, I/O devices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Operating system</a:t>
            </a:r>
          </a:p>
          <a:p>
            <a:pPr marL="814388" lvl="2" indent="-1714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dirty="0">
                <a:solidFill>
                  <a:srgbClr val="000000"/>
                </a:solidFill>
                <a:latin typeface="Helvetica"/>
                <a:ea typeface="ＭＳ Ｐゴシック"/>
              </a:rPr>
              <a:t>Controls and coordinates use of hardware among various applications and users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Application programs – define the ways in which the system resources are used to solve the computing problems of the users</a:t>
            </a:r>
          </a:p>
          <a:p>
            <a:pPr marL="814388" lvl="2" indent="-1714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dirty="0">
                <a:solidFill>
                  <a:srgbClr val="000000"/>
                </a:solidFill>
                <a:latin typeface="Helvetica"/>
                <a:ea typeface="ＭＳ Ｐゴシック"/>
              </a:rPr>
              <a:t>Word processors, compilers, web browsers, database systems, video games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Users</a:t>
            </a:r>
          </a:p>
          <a:p>
            <a:pPr marL="814388" lvl="2" indent="-1714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dirty="0">
                <a:solidFill>
                  <a:srgbClr val="000000"/>
                </a:solidFill>
                <a:latin typeface="Helvetica"/>
                <a:ea typeface="ＭＳ Ｐゴシック"/>
              </a:rPr>
              <a:t>People, machines,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2679014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15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Booting of a computer System</a:t>
            </a:r>
            <a:endParaRPr dirty="0"/>
          </a:p>
        </p:txBody>
      </p:sp>
      <p:sp>
        <p:nvSpPr>
          <p:cNvPr id="1111" name="Google Shape;1111;p1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p:sp>
        <p:nvSpPr>
          <p:cNvPr id="1112" name="Google Shape;1112;p115"/>
          <p:cNvSpPr txBox="1">
            <a:spLocks noGrp="1"/>
          </p:cNvSpPr>
          <p:nvPr>
            <p:ph type="body" idx="1"/>
          </p:nvPr>
        </p:nvSpPr>
        <p:spPr>
          <a:xfrm>
            <a:off x="628650" y="1828800"/>
            <a:ext cx="801846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Reset event on CPU (power up, reboot) causes instruction register to be loaded with a predefined memory location. It contains a jump instruction that transfers execution to the location of Bootstrap program. 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This program is form of ROM, since RAM is in unknown state at system startup. ROM is convenient as it needs no initialization and can’t be affected by virus.</a:t>
            </a:r>
          </a:p>
        </p:txBody>
      </p:sp>
    </p:spTree>
    <p:extLst>
      <p:ext uri="{BB962C8B-B14F-4D97-AF65-F5344CB8AC3E}">
        <p14:creationId xmlns:p14="http://schemas.microsoft.com/office/powerpoint/2010/main" val="2247228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15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Shell</a:t>
            </a:r>
            <a:endParaRPr dirty="0"/>
          </a:p>
        </p:txBody>
      </p:sp>
      <p:sp>
        <p:nvSpPr>
          <p:cNvPr id="1111" name="Google Shape;1111;p1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  <p:sp>
        <p:nvSpPr>
          <p:cNvPr id="1112" name="Google Shape;1112;p115"/>
          <p:cNvSpPr txBox="1">
            <a:spLocks noGrp="1"/>
          </p:cNvSpPr>
          <p:nvPr>
            <p:ph type="body" idx="1"/>
          </p:nvPr>
        </p:nvSpPr>
        <p:spPr>
          <a:xfrm>
            <a:off x="628650" y="1828800"/>
            <a:ext cx="801846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Outermost layer of the </a:t>
            </a:r>
            <a:r>
              <a:rPr lang="en-US" sz="2400" dirty="0" err="1"/>
              <a:t>opearting</a:t>
            </a:r>
            <a:r>
              <a:rPr lang="en-US" sz="2400" dirty="0"/>
              <a:t> system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161616"/>
                </a:solidFill>
                <a:latin typeface="IBM Plex Sans"/>
              </a:rPr>
              <a:t>Shells incorporate a programming language to control processes and files, as well as to start and control other programs. 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161616"/>
                </a:solidFill>
                <a:latin typeface="IBM Plex Sans"/>
              </a:rPr>
              <a:t>Login: The system locates the name of the shell program to execute 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161616"/>
                </a:solidFill>
                <a:latin typeface="IBM Plex Sans"/>
              </a:rPr>
              <a:t>After it is executed, the shell displays the command prompt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161616"/>
                </a:solidFill>
                <a:latin typeface="IBM Plex Sans"/>
              </a:rPr>
              <a:t>Interface to the OS</a:t>
            </a:r>
          </a:p>
          <a:p>
            <a:pPr marL="628650" lvl="1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rgbClr val="161616"/>
                </a:solidFill>
                <a:latin typeface="IBM Plex Sans"/>
              </a:rPr>
              <a:t>Interactive</a:t>
            </a:r>
          </a:p>
          <a:p>
            <a:pPr marL="628650" lvl="1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rgbClr val="161616"/>
                </a:solidFill>
                <a:latin typeface="IBM Plex Sans"/>
              </a:rPr>
              <a:t>Shell scripts- A </a:t>
            </a:r>
            <a:r>
              <a:rPr lang="en-US" sz="2000" i="1" dirty="0">
                <a:solidFill>
                  <a:srgbClr val="161616"/>
                </a:solidFill>
                <a:latin typeface="IBM Plex Sans"/>
              </a:rPr>
              <a:t>shell script</a:t>
            </a:r>
            <a:r>
              <a:rPr lang="en-US" sz="2000" dirty="0">
                <a:solidFill>
                  <a:srgbClr val="161616"/>
                </a:solidFill>
                <a:latin typeface="IBM Plex Sans"/>
              </a:rPr>
              <a:t> is a sequence of shell and operating system commands that is stored in a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68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057" y="857250"/>
            <a:ext cx="7713617" cy="979715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006699"/>
                </a:solidFill>
                <a:latin typeface="Arial"/>
                <a:ea typeface="ＭＳ Ｐゴシック"/>
              </a:rPr>
              <a:t>Computer System Structure</a:t>
            </a:r>
            <a:endParaRPr lang="en-US" sz="2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056" y="1942250"/>
            <a:ext cx="7831184" cy="389194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57175" indent="-257175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n-US" dirty="0">
              <a:solidFill>
                <a:srgbClr val="000000"/>
              </a:solidFill>
              <a:latin typeface="Helvetica"/>
              <a:ea typeface="ＭＳ Ｐゴシック"/>
            </a:endParaRPr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98" y="2579030"/>
            <a:ext cx="4086225" cy="325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08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057" y="857250"/>
            <a:ext cx="7713617" cy="979715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006699"/>
                </a:solidFill>
                <a:latin typeface="Arial"/>
                <a:ea typeface="ＭＳ Ｐゴシック"/>
              </a:rPr>
              <a:t>Operating System Definition</a:t>
            </a:r>
            <a:endParaRPr lang="en-US" sz="2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056" y="1942250"/>
            <a:ext cx="7831184" cy="389194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57175" indent="-257175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OS is a </a:t>
            </a:r>
            <a:r>
              <a:rPr kumimoji="1" lang="en-US" altLang="en-US" sz="1350" b="1" dirty="0">
                <a:solidFill>
                  <a:srgbClr val="3366FF"/>
                </a:solidFill>
                <a:latin typeface="Helvetica"/>
                <a:ea typeface="ＭＳ Ｐゴシック"/>
              </a:rPr>
              <a:t>resource allocator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Manages all resources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Decides between conflicting requests for efficient and fair resource use</a:t>
            </a:r>
          </a:p>
          <a:p>
            <a:pPr marL="257175" indent="-257175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OS is a </a:t>
            </a:r>
            <a:r>
              <a:rPr kumimoji="1" lang="en-US" altLang="en-US" sz="1350" b="1" dirty="0">
                <a:solidFill>
                  <a:srgbClr val="3366FF"/>
                </a:solidFill>
                <a:latin typeface="Helvetica"/>
                <a:ea typeface="ＭＳ Ｐゴシック"/>
              </a:rPr>
              <a:t>control program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Controls execution of programs to prevent errors and improper use of the computer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n-US" sz="1350" dirty="0">
              <a:solidFill>
                <a:srgbClr val="000000"/>
              </a:solidFill>
              <a:latin typeface="Helvetica"/>
              <a:ea typeface="ＭＳ Ｐゴシック"/>
            </a:endParaRPr>
          </a:p>
          <a:p>
            <a:pPr marL="257175" indent="-257175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No universally accepted definition</a:t>
            </a:r>
          </a:p>
          <a:p>
            <a:pPr marL="257175" indent="-257175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“Everything a vendor ships when you order an operating system” is good approximation</a:t>
            </a:r>
          </a:p>
          <a:p>
            <a:pPr marL="557213" lvl="1" indent="-214313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But varies wildly</a:t>
            </a:r>
          </a:p>
          <a:p>
            <a:pPr marL="257175" indent="-257175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“The one program running at all times on the computer” is the </a:t>
            </a:r>
            <a:r>
              <a:rPr kumimoji="1" lang="en-US" altLang="en-US" sz="1350" b="1" dirty="0">
                <a:solidFill>
                  <a:srgbClr val="3366FF"/>
                </a:solidFill>
                <a:latin typeface="Helvetica"/>
                <a:ea typeface="ＭＳ Ｐゴシック"/>
              </a:rPr>
              <a:t>kernel</a:t>
            </a:r>
            <a:r>
              <a:rPr kumimoji="1" lang="en-US" altLang="en-US" sz="1350" b="1" dirty="0">
                <a:solidFill>
                  <a:srgbClr val="000000"/>
                </a:solidFill>
                <a:latin typeface="Helvetica"/>
                <a:ea typeface="ＭＳ Ｐゴシック"/>
              </a:rPr>
              <a:t>.  </a:t>
            </a:r>
            <a:r>
              <a:rPr kumimoji="1" lang="en-US" altLang="en-US" sz="1350" dirty="0">
                <a:solidFill>
                  <a:srgbClr val="000000"/>
                </a:solidFill>
                <a:latin typeface="Helvetica"/>
                <a:ea typeface="ＭＳ Ｐゴシック"/>
              </a:rPr>
              <a:t>Everything else is either a system program (ships with the operating system) or an application program</a:t>
            </a:r>
          </a:p>
          <a:p>
            <a:pPr marL="257175" indent="-257175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n-US" dirty="0">
              <a:solidFill>
                <a:srgbClr val="000000"/>
              </a:solidFill>
              <a:latin typeface="Helvetic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1314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45" name="Google Shape;345;p40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346" name="Google Shape;346;p40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</a:pPr>
            <a:r>
              <a:rPr lang="en-US" sz="32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Operating System Spectrum</a:t>
            </a: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Monitors and Small Kernels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special purpose and embedded systems, real-time systems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Batch and multiprogramming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Timesharing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workstations, servers, minicomputers, timeframes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Transaction systems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Personal Computing Systems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Mobile Platforms, devices (of all sizes)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53" name="Google Shape;353;p41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354" name="Google Shape;354;p41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Early Systems - Bare Machine (1950s)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Large machines run from console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user system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Programmer/User as operator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Paper tape or punched cards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Early software 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Assemblers, compilers, linkers, loaders, device drivers, libraries of common subroutines.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Secure execution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Inefficient use of expensive resources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 CPU utilization, high setup time.</a:t>
            </a:r>
            <a:endParaRPr dirty="0"/>
          </a:p>
        </p:txBody>
      </p:sp>
      <p:pic>
        <p:nvPicPr>
          <p:cNvPr id="356" name="Google Shape;356;p41" descr="IBM 701 Electronic analytical control un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2166937"/>
            <a:ext cx="2895600" cy="21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1"/>
          <p:cNvSpPr txBox="1"/>
          <p:nvPr/>
        </p:nvSpPr>
        <p:spPr>
          <a:xfrm>
            <a:off x="6553200" y="4067175"/>
            <a:ext cx="2051050" cy="276225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John Ousterhout slides</a:t>
            </a:r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457200" y="1676400"/>
            <a:ext cx="7543800" cy="461962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expensive</a:t>
            </a:r>
            <a:r>
              <a:rPr lang="en-US" sz="2400" b="1" i="1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– </a:t>
            </a:r>
            <a:r>
              <a:rPr lang="en-US" sz="2400" b="1" i="1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Simple Batch Systems (1960’s)</a:t>
            </a:r>
            <a:endParaRPr/>
          </a:p>
        </p:txBody>
      </p:sp>
      <p:sp>
        <p:nvSpPr>
          <p:cNvPr id="364" name="Google Shape;364;p42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458200" cy="464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Reduce setup time by batching jobs with similar requirements.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 a card reader, Hire an operator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is NOT the operator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Automatic job sequencing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Forms a rudimentary OS.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Resident Monitor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Holds initial control, control transfers to job and then back to monitor.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 to distinguish job from job and data from program.</a:t>
            </a:r>
            <a:endParaRPr/>
          </a:p>
        </p:txBody>
      </p:sp>
      <p:sp>
        <p:nvSpPr>
          <p:cNvPr id="365" name="Google Shape;365;p42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66" name="Google Shape;366;p42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pic>
        <p:nvPicPr>
          <p:cNvPr id="367" name="Google Shape;367;p42" descr="http://www.computer-history.info/Page4.dir/pages/IBM.7090.dir/images/ibm.709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1981200"/>
            <a:ext cx="301783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6553200" y="3657600"/>
            <a:ext cx="2051050" cy="276225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John Ousterhout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74" name="Google Shape;374;p43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Supervisor/Operator Control</a:t>
            </a:r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Secure monitor that controls job processing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Special cards indicate what to do.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program prevented from performing I/O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Separate user from computer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submits card deck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cards put on tape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tape processed by operator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written to tape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tape printed on printer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Problems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Long turnaround time - up to 2 DAYS!!!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Low CPU utilization</a:t>
            </a:r>
            <a:r>
              <a:rPr lang="en-US" sz="2000" b="0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I/O and CPU could not overlap;   slow mechanical devices.</a:t>
            </a:r>
            <a:endParaRPr/>
          </a:p>
        </p:txBody>
      </p:sp>
      <p:pic>
        <p:nvPicPr>
          <p:cNvPr id="377" name="Google Shape;377;p43" descr="http://www.computer-history.info/Page4.dir/pages/IBM.7090.dir/images/Picture.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2667000"/>
            <a:ext cx="3200400" cy="24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3"/>
          <p:cNvSpPr txBox="1"/>
          <p:nvPr/>
        </p:nvSpPr>
        <p:spPr>
          <a:xfrm>
            <a:off x="7391400" y="2667000"/>
            <a:ext cx="1057275" cy="338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7094</a:t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5257800" y="4800600"/>
            <a:ext cx="2051050" cy="276225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John Ousterhout slides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ntemporary Portrait">
  <a:themeElements>
    <a:clrScheme name="Contemporary Portrait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mporary Portrait">
  <a:themeElements>
    <a:clrScheme name="Contemporary Portrait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1834</Words>
  <Application>Microsoft Office PowerPoint</Application>
  <PresentationFormat>On-screen Show (4:3)</PresentationFormat>
  <Paragraphs>302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Monotype Sorts</vt:lpstr>
      <vt:lpstr>IBM Plex Sans</vt:lpstr>
      <vt:lpstr>ＭＳ Ｐゴシック</vt:lpstr>
      <vt:lpstr>Times New Roman</vt:lpstr>
      <vt:lpstr>Webdings</vt:lpstr>
      <vt:lpstr>Calibri Light</vt:lpstr>
      <vt:lpstr>Tahoma</vt:lpstr>
      <vt:lpstr>Arial Black</vt:lpstr>
      <vt:lpstr>Helvetica</vt:lpstr>
      <vt:lpstr>1_Contemporary Portrait</vt:lpstr>
      <vt:lpstr>Contemporary Portrait</vt:lpstr>
      <vt:lpstr>Office Theme</vt:lpstr>
      <vt:lpstr>Introduction and Overview</vt:lpstr>
      <vt:lpstr>What is an OS</vt:lpstr>
      <vt:lpstr>Computer System Structure</vt:lpstr>
      <vt:lpstr>Computer System Structure</vt:lpstr>
      <vt:lpstr>Operating System Definition</vt:lpstr>
      <vt:lpstr>Operating System Spectrum</vt:lpstr>
      <vt:lpstr>Early Systems - Bare Machine (1950s)</vt:lpstr>
      <vt:lpstr>Simple Batch Systems (1960’s)</vt:lpstr>
      <vt:lpstr>Supervisor/Operator Control</vt:lpstr>
      <vt:lpstr>Batch Systems - Issues</vt:lpstr>
      <vt:lpstr>Multiprogramming</vt:lpstr>
      <vt:lpstr>Timesharing</vt:lpstr>
      <vt:lpstr>Timesharing (cont.)</vt:lpstr>
      <vt:lpstr>Personal Computing Systems</vt:lpstr>
      <vt:lpstr>Parallel Systems</vt:lpstr>
      <vt:lpstr>Distributed Systems</vt:lpstr>
      <vt:lpstr>Real-time systems</vt:lpstr>
      <vt:lpstr>Operating Systems: How are they organized?</vt:lpstr>
      <vt:lpstr>OS Structure - Simple Approach</vt:lpstr>
      <vt:lpstr>Original UNIX System Structure</vt:lpstr>
      <vt:lpstr>Original UNIX System Structure</vt:lpstr>
      <vt:lpstr>Layered OS Structure</vt:lpstr>
      <vt:lpstr>Monolithic vs. Microkernel OS </vt:lpstr>
      <vt:lpstr>A microkernel OS</vt:lpstr>
      <vt:lpstr>Modules</vt:lpstr>
      <vt:lpstr>Hybrid Systems</vt:lpstr>
      <vt:lpstr>Virtual Machines</vt:lpstr>
      <vt:lpstr>Virtual Machines</vt:lpstr>
      <vt:lpstr>Booting of a computer System</vt:lpstr>
      <vt:lpstr>Booting of a computer System</vt:lpstr>
      <vt:lpstr>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143A - Principles of   Operating Systems  (Spring 2020)</dc:title>
  <dc:creator>saidalavi</dc:creator>
  <cp:lastModifiedBy>Admin</cp:lastModifiedBy>
  <cp:revision>27</cp:revision>
  <dcterms:modified xsi:type="dcterms:W3CDTF">2024-08-07T03:13:46Z</dcterms:modified>
</cp:coreProperties>
</file>