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9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0" r:id="rId16"/>
    <p:sldId id="276" r:id="rId17"/>
    <p:sldId id="277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E9BBE-8757-431C-8271-F211CEEC6DD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C1527-DA83-4D26-BCD5-AE7BFE7C5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C1527-DA83-4D26-BCD5-AE7BFE7C5C7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2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68C3-49B3-48D4-8950-993108D342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2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458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25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82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58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9393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361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3456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D1CD-A5A8-48C2-8F83-D9848D147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3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348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539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1248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0328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57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D101-29A5-48D1-B0CA-ED033BC1F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00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2757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6077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333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5817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018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1542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1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294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1612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712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558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201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179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C81C-2740-4D83-8F46-AB7A51A83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3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229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850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00C0CCC-D91D-44CF-B1B7-1C4004A908F7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933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221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39F45-FBEA-4E9E-8CBF-33D8207C3DAC}" type="slidenum">
              <a:rPr lang="en" sz="1000" b="0" strike="noStrike" spc="-1" smtClean="0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665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eksforgeeks.org/python-create-a-pandas-dataframe-from-a-dict-of-equal-length-lis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how-to-select-multiple-columns-in-a-pandas-datafram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pandas-dataframe-loc/" TargetMode="External"/><Relationship Id="rId2" Type="http://schemas.openxmlformats.org/officeDocument/2006/relationships/hyperlink" Target="https://www.geeksforgeeks.org/python-pandas-extracting-rows-using-lo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extracting-rows-using-pandas-iloc/" TargetMode="External"/><Relationship Id="rId2" Type="http://schemas.openxmlformats.org/officeDocument/2006/relationships/hyperlink" Target="https://www.geeksforgeeks.org/python-pandas-extracting-rows-using-loc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datasets/plot_digits_last_image.html" TargetMode="External"/><Relationship Id="rId2" Type="http://schemas.openxmlformats.org/officeDocument/2006/relationships/hyperlink" Target="https://en.wikipedia.org/wiki/Iris_flower_data_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chive.ics.uci.edu/ml/datasets/Hous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programming-language/" TargetMode="External"/><Relationship Id="rId2" Type="http://schemas.openxmlformats.org/officeDocument/2006/relationships/hyperlink" Target="https://www.geeksforgeeks.org/python-matplotlib-an-over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-nump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python-pandas-seri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ctr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217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Python Libraries for Machine Learning</a:t>
            </a:r>
            <a:endParaRPr lang="en-IN" sz="21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IN" sz="34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 idx="1"/>
          </p:nvPr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 lnSpcReduction="20000"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u="sng" strike="noStrike" spc="-1" dirty="0">
                <a:solidFill>
                  <a:srgbClr val="233A44"/>
                </a:solidFill>
                <a:highlight>
                  <a:srgbClr val="FFFFFF"/>
                </a:highlight>
                <a:uFillTx/>
                <a:latin typeface="Nunito"/>
                <a:ea typeface="Nunito"/>
                <a:hlinkClick r:id="rId2"/>
              </a:rPr>
              <a:t>Creating DataFrame from dict of ndarray/lists</a:t>
            </a:r>
            <a:r>
              <a:rPr lang="en" sz="1800" b="1" strike="noStrike" spc="-1" dirty="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</a:rPr>
              <a:t>:</a:t>
            </a:r>
            <a:r>
              <a:rPr lang="en" sz="1800" b="0" strike="noStrike" spc="-1" dirty="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idx="1"/>
          </p:nvPr>
        </p:nvSpPr>
        <p:spPr>
          <a:xfrm>
            <a:off x="818999" y="1558079"/>
            <a:ext cx="7761235" cy="3364555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25000" lnSpcReduction="20000"/>
          </a:bodyPr>
          <a:lstStyle/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lang="en" sz="56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pandas as pd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intialise data of lists.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data </a:t>
            </a:r>
            <a:r>
              <a:rPr lang="en" sz="56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lang="en" sz="56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r>
              <a:rPr lang="en" sz="56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'Name'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:[</a:t>
            </a:r>
            <a:r>
              <a:rPr lang="en" sz="56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'Tom'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56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'nick'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56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'krish'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56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'jack'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],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lang="en" sz="56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'Age'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:[</a:t>
            </a:r>
            <a:r>
              <a:rPr lang="en" sz="5600" b="0" strike="noStrike" spc="-1" dirty="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20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5600" b="0" strike="noStrike" spc="-1" dirty="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21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5600" b="0" strike="noStrike" spc="-1" dirty="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19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5600" b="0" strike="noStrike" spc="-1" dirty="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18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]}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Create DataFrame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df </a:t>
            </a:r>
            <a:r>
              <a:rPr lang="en" sz="56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lang="en" sz="56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pd.DataFrame(data)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Print the output.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5600" b="0" strike="noStrike" spc="-1" dirty="0">
                <a:solidFill>
                  <a:srgbClr val="FF149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</a:t>
            </a:r>
            <a:r>
              <a:rPr lang="en" sz="56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(df)</a:t>
            </a:r>
            <a:endParaRPr lang="en-IN" sz="5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IN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186;p22"/>
          <p:cNvPicPr/>
          <p:nvPr/>
        </p:nvPicPr>
        <p:blipFill>
          <a:blip r:embed="rId3"/>
          <a:stretch/>
        </p:blipFill>
        <p:spPr>
          <a:xfrm>
            <a:off x="5971320" y="1800360"/>
            <a:ext cx="1895040" cy="211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63009" y="371252"/>
            <a:ext cx="7449120" cy="655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900" b="1" u="sng" strike="noStrike" spc="-1" dirty="0">
                <a:solidFill>
                  <a:srgbClr val="3D4594"/>
                </a:solidFill>
                <a:highlight>
                  <a:srgbClr val="FFFFFF"/>
                </a:highlight>
                <a:uFillTx/>
                <a:latin typeface="Nunito"/>
                <a:ea typeface="Nunito"/>
                <a:hlinkClick r:id="rId2"/>
              </a:rPr>
              <a:t>Column Selection</a:t>
            </a:r>
            <a:endParaRPr lang="en-IN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idx="1"/>
          </p:nvPr>
        </p:nvSpPr>
        <p:spPr>
          <a:xfrm>
            <a:off x="463009" y="854933"/>
            <a:ext cx="7449120" cy="2721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25000" lnSpcReduction="20000"/>
          </a:bodyPr>
          <a:lstStyle/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Import pandas package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lang="en" sz="48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pandas as pd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Define a dictionary containing employee data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data </a:t>
            </a:r>
            <a:r>
              <a:rPr lang="en" sz="48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lang="en" sz="48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'Name'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:[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'Jai'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'Princi'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'Gaurav'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'Anuj'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],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:[</a:t>
            </a:r>
            <a:r>
              <a:rPr lang="en" sz="4800" b="0" strike="noStrike" spc="-1" dirty="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27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24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22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32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],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'Address'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:[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'Delhi'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'Kanpur'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'Allahabad'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'Kannauj'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],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'Qualification'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:[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'Msc'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'MA'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'MCA'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'Phd'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]}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Convert the dictionary into DataFrame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df </a:t>
            </a:r>
            <a:r>
              <a:rPr lang="en" sz="48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lang="en" sz="48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pd.DataFrame(data)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select two columns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rgbClr val="FF149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(df[[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'Name'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48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'Qualification'</a:t>
            </a:r>
            <a:r>
              <a:rPr lang="en" sz="48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]])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IN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193;p23"/>
          <p:cNvPicPr/>
          <p:nvPr/>
        </p:nvPicPr>
        <p:blipFill>
          <a:blip r:embed="rId3"/>
          <a:stretch/>
        </p:blipFill>
        <p:spPr>
          <a:xfrm>
            <a:off x="6507454" y="1453997"/>
            <a:ext cx="2208240" cy="204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900" b="1" u="sng" strike="noStrike" spc="-1">
                <a:solidFill>
                  <a:srgbClr val="3D4594"/>
                </a:solidFill>
                <a:highlight>
                  <a:srgbClr val="FFFFFF"/>
                </a:highlight>
                <a:uFillTx/>
                <a:latin typeface="Nunito"/>
                <a:ea typeface="Nunito"/>
                <a:hlinkClick r:id="rId2"/>
              </a:rPr>
              <a:t>Row Selection</a:t>
            </a:r>
            <a:r>
              <a:rPr lang="en" sz="19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:</a:t>
            </a:r>
            <a:endParaRPr lang="en-IN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idx="1"/>
          </p:nvPr>
        </p:nvSpPr>
        <p:spPr>
          <a:xfrm>
            <a:off x="605869" y="952500"/>
            <a:ext cx="7505280" cy="2880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importing pandas package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pandas as pd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making data frame from csv file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data </a:t>
            </a:r>
            <a:r>
              <a:rPr lang="en" sz="12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pd.read_csv(</a:t>
            </a:r>
            <a:r>
              <a:rPr lang="en" sz="12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"nba.csv"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index_col </a:t>
            </a:r>
            <a:r>
              <a:rPr lang="en" sz="12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lang="en" sz="12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"Name"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retrieving row by loc method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first </a:t>
            </a:r>
            <a:r>
              <a:rPr lang="en" sz="12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data.loc[</a:t>
            </a:r>
            <a:r>
              <a:rPr lang="en" sz="12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"Avery Bradley"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second </a:t>
            </a:r>
            <a:r>
              <a:rPr lang="en" sz="12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data.loc[</a:t>
            </a:r>
            <a:r>
              <a:rPr lang="en" sz="12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"R.J. Hunter"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149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(first, </a:t>
            </a:r>
            <a:r>
              <a:rPr lang="en" sz="12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"\n\n\n"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second)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200" b="0" u="sng" strike="noStrike" spc="-1" dirty="0">
                <a:solidFill>
                  <a:srgbClr val="3D4594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2"/>
              </a:rPr>
              <a:t>DataFrame.loc[ ]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 method is used to retrieve rows from Pandas DataFrame. 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The</a:t>
            </a:r>
            <a:r>
              <a:rPr lang="en" sz="1200" b="0" u="sng" strike="noStrike" spc="-1" dirty="0">
                <a:solidFill>
                  <a:srgbClr val="3D4594"/>
                </a:solidFill>
                <a:highlight>
                  <a:srgbClr val="FFFFFF"/>
                </a:highlight>
                <a:uFillTx/>
                <a:latin typeface="Nunito"/>
                <a:ea typeface="Nunito"/>
                <a:hlinkClick r:id="rId3"/>
              </a:rPr>
              <a:t> loc() function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 is label based data selecting method which means that we have to pass the name of the row or column which we want to select.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2920" y="85680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u="sng" strike="noStrike" spc="-1">
                <a:solidFill>
                  <a:srgbClr val="3D4594"/>
                </a:solidFill>
                <a:highlight>
                  <a:srgbClr val="FFFFFF"/>
                </a:highlight>
                <a:uFillTx/>
                <a:latin typeface="Nunito"/>
                <a:ea typeface="Nunito"/>
                <a:hlinkClick r:id="rId2"/>
              </a:rPr>
              <a:t>Row Selection</a:t>
            </a:r>
            <a:r>
              <a:rPr lang="en" sz="12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: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idx="1"/>
          </p:nvPr>
        </p:nvSpPr>
        <p:spPr>
          <a:xfrm>
            <a:off x="626400" y="1569240"/>
            <a:ext cx="7505280" cy="268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# retrieving rows by iloc method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row2 </a:t>
            </a:r>
            <a:r>
              <a:rPr lang="en" sz="12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data.iloc[</a:t>
            </a:r>
            <a:r>
              <a:rPr lang="en" sz="1200" b="0" strike="noStrike" spc="-1" dirty="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3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</a:rPr>
              <a:t>print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(row2)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display(data.iloc[[</a:t>
            </a:r>
            <a:r>
              <a:rPr lang="en" sz="1200" b="0" strike="noStrike" spc="-1" dirty="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</a:rPr>
              <a:t>0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, </a:t>
            </a:r>
            <a:r>
              <a:rPr lang="en" sz="1200" b="0" strike="noStrike" spc="-1" dirty="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</a:rPr>
              <a:t>2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, </a:t>
            </a:r>
            <a:r>
              <a:rPr lang="en" sz="1200" b="0" strike="noStrike" spc="-1" dirty="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</a:rPr>
              <a:t>4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, </a:t>
            </a:r>
            <a:r>
              <a:rPr lang="en" sz="1200" b="0" strike="noStrike" spc="-1" dirty="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</a:rPr>
              <a:t>7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]])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display(data.iloc[</a:t>
            </a:r>
            <a:r>
              <a:rPr lang="en" sz="1200" b="0" strike="noStrike" spc="-1" dirty="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</a:rPr>
              <a:t>1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: </a:t>
            </a:r>
            <a:r>
              <a:rPr lang="en" sz="1200" b="0" strike="noStrike" spc="-1" dirty="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</a:rPr>
              <a:t>5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])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data.loc[(data.Number == </a:t>
            </a:r>
            <a:r>
              <a:rPr lang="en" sz="1200" b="0" strike="noStrike" spc="-1" dirty="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</a:rPr>
              <a:t>0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), [</a:t>
            </a:r>
            <a:r>
              <a:rPr lang="en" sz="1200" b="0" strike="noStrike" spc="-1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</a:rPr>
              <a:t>'Team'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, </a:t>
            </a:r>
            <a:r>
              <a:rPr lang="en" sz="1200" b="0" strike="noStrike" spc="-1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</a:rPr>
              <a:t>'College'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</a:rPr>
              <a:t>]]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The</a:t>
            </a:r>
            <a:r>
              <a:rPr lang="en" sz="1200" b="1" u="sng" strike="noStrike" spc="-1" dirty="0">
                <a:solidFill>
                  <a:srgbClr val="3D4594"/>
                </a:solidFill>
                <a:highlight>
                  <a:srgbClr val="FFFFFF"/>
                </a:highlight>
                <a:uFillTx/>
                <a:latin typeface="Nunito"/>
                <a:ea typeface="Nunito"/>
                <a:hlinkClick r:id="rId3"/>
              </a:rPr>
              <a:t> </a:t>
            </a:r>
            <a:r>
              <a:rPr lang="en" sz="1200" b="0" u="sng" strike="noStrike" spc="-1" dirty="0">
                <a:solidFill>
                  <a:srgbClr val="3D4594"/>
                </a:solidFill>
                <a:highlight>
                  <a:srgbClr val="FFFFFF"/>
                </a:highlight>
                <a:uFillTx/>
                <a:latin typeface="Nunito"/>
                <a:ea typeface="Nunito"/>
                <a:hlinkClick r:id="rId3"/>
              </a:rPr>
              <a:t>iloc() function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 is an indexed-based selecting method which means that we have to pass an integer index in the method to select a specific row/column.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Scikit-learn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idx="1"/>
          </p:nvPr>
        </p:nvSpPr>
        <p:spPr>
          <a:xfrm>
            <a:off x="867125" y="1114081"/>
            <a:ext cx="7554979" cy="35137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500"/>
          </a:bodyPr>
          <a:lstStyle/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Scikit-learn (Sklearn) is the most useful and robust library for machine learning in Python.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lang="en" sz="14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It implements a range of machine learning, pre-processing, cross-validation, and visualization algorithms.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273239"/>
              </a:buClr>
              <a:buFont typeface="Arial"/>
              <a:buChar char="❖"/>
            </a:pPr>
            <a:r>
              <a:rPr lang="en" sz="14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The easiest way to install scikit-learn is using pip:</a:t>
            </a:r>
            <a:r>
              <a:rPr lang="en" sz="13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 </a:t>
            </a:r>
            <a:endParaRPr lang="en-IN" sz="13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273239"/>
              </a:buClr>
              <a:buFont typeface="Arial"/>
              <a:buChar char="➢"/>
            </a:pPr>
            <a:r>
              <a:rPr lang="en" sz="1200" b="0" strike="noStrike" spc="-1" dirty="0">
                <a:solidFill>
                  <a:srgbClr val="273239"/>
                </a:solidFill>
                <a:latin typeface="Courier New"/>
                <a:ea typeface="Courier New"/>
              </a:rPr>
              <a:t>pip install -U scikit-learn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8000"/>
              </a:lnSpc>
              <a:buClr>
                <a:srgbClr val="273239"/>
              </a:buClr>
              <a:buFont typeface="Arial"/>
              <a:buChar char="❖"/>
            </a:pPr>
            <a:r>
              <a:rPr lang="en" sz="1400" b="1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lang="en" sz="14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Scikit-learn comes loaded with a few example datasets like the </a:t>
            </a:r>
            <a:r>
              <a:rPr lang="en" sz="1400" b="0" u="sng" strike="noStrike" spc="-1" dirty="0">
                <a:solidFill>
                  <a:srgbClr val="3D4594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2"/>
              </a:rPr>
              <a:t>iris</a:t>
            </a:r>
            <a:r>
              <a:rPr lang="en" sz="14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 and </a:t>
            </a:r>
            <a:r>
              <a:rPr lang="en" sz="1400" b="0" u="sng" strike="noStrike" spc="-1" dirty="0">
                <a:solidFill>
                  <a:srgbClr val="3D4594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3"/>
              </a:rPr>
              <a:t>digits</a:t>
            </a:r>
            <a:r>
              <a:rPr lang="en" sz="14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 datasets for classification and the </a:t>
            </a:r>
            <a:r>
              <a:rPr lang="en" sz="1400" b="0" u="sng" strike="noStrike" spc="-1" dirty="0">
                <a:solidFill>
                  <a:srgbClr val="3D4594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4"/>
              </a:rPr>
              <a:t>boston house prices</a:t>
            </a:r>
            <a:r>
              <a:rPr lang="en" sz="14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 dataset for regression. 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58000"/>
              </a:lnSpc>
              <a:buClr>
                <a:srgbClr val="273239"/>
              </a:buClr>
              <a:buFont typeface="Arial"/>
              <a:buChar char="➢"/>
            </a:pPr>
            <a:r>
              <a:rPr lang="en" sz="1300" b="1" strike="noStrike" spc="-1" dirty="0">
                <a:solidFill>
                  <a:srgbClr val="006699"/>
                </a:solidFill>
                <a:latin typeface="Courier New"/>
                <a:ea typeface="Courier New"/>
              </a:rPr>
              <a:t>from</a:t>
            </a:r>
            <a:r>
              <a:rPr lang="en" sz="13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1300" b="0" strike="noStrike" spc="-1" dirty="0">
                <a:solidFill>
                  <a:srgbClr val="188038"/>
                </a:solidFill>
                <a:latin typeface="Courier New"/>
                <a:ea typeface="Courier New"/>
              </a:rPr>
              <a:t>sklearn.datasets </a:t>
            </a:r>
            <a:r>
              <a:rPr lang="en" sz="1300" b="1" strike="noStrike" spc="-1" dirty="0">
                <a:solidFill>
                  <a:srgbClr val="006699"/>
                </a:solidFill>
                <a:latin typeface="Courier New"/>
                <a:ea typeface="Courier New"/>
              </a:rPr>
              <a:t>import</a:t>
            </a:r>
            <a:r>
              <a:rPr lang="en" sz="13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en" sz="1300" b="0" strike="noStrike" spc="-1" dirty="0">
                <a:solidFill>
                  <a:srgbClr val="188038"/>
                </a:solidFill>
                <a:latin typeface="Courier New"/>
                <a:ea typeface="Courier New"/>
              </a:rPr>
              <a:t>load_iris</a:t>
            </a:r>
          </a:p>
          <a:p>
            <a:pPr marL="914400" lvl="1" indent="-317520">
              <a:lnSpc>
                <a:spcPct val="158000"/>
              </a:lnSpc>
              <a:buClr>
                <a:srgbClr val="273239"/>
              </a:buClr>
              <a:buFont typeface="Arial"/>
              <a:buChar char="➢"/>
            </a:pPr>
            <a:r>
              <a:rPr lang="en-IN" sz="1300" spc="-1" dirty="0">
                <a:solidFill>
                  <a:srgbClr val="000000"/>
                </a:solidFill>
                <a:latin typeface="Arial"/>
              </a:rPr>
              <a:t>from </a:t>
            </a:r>
            <a:r>
              <a:rPr lang="en-IN" sz="1300" spc="-1" dirty="0" err="1">
                <a:solidFill>
                  <a:srgbClr val="000000"/>
                </a:solidFill>
                <a:latin typeface="Arial"/>
              </a:rPr>
              <a:t>sklearn</a:t>
            </a:r>
            <a:r>
              <a:rPr lang="en-IN" sz="1300" spc="-1" dirty="0">
                <a:solidFill>
                  <a:srgbClr val="000000"/>
                </a:solidFill>
                <a:latin typeface="Arial"/>
              </a:rPr>
              <a:t> import datasets</a:t>
            </a:r>
          </a:p>
          <a:p>
            <a:pPr marL="596880" lvl="1" indent="0">
              <a:lnSpc>
                <a:spcPct val="158000"/>
              </a:lnSpc>
              <a:buClr>
                <a:srgbClr val="273239"/>
              </a:buClr>
              <a:buNone/>
            </a:pPr>
            <a:r>
              <a:rPr lang="en-IN" sz="1300" spc="-1" dirty="0">
                <a:solidFill>
                  <a:srgbClr val="000000"/>
                </a:solidFill>
                <a:latin typeface="Arial"/>
              </a:rPr>
              <a:t>	      iris = </a:t>
            </a:r>
            <a:r>
              <a:rPr lang="en-IN" sz="1300" spc="-1" dirty="0" err="1">
                <a:solidFill>
                  <a:srgbClr val="000000"/>
                </a:solidFill>
                <a:latin typeface="Arial"/>
              </a:rPr>
              <a:t>datasets.load_iris</a:t>
            </a:r>
            <a:r>
              <a:rPr lang="en-IN" sz="1300" spc="-1" dirty="0">
                <a:solidFill>
                  <a:srgbClr val="000000"/>
                </a:solidFill>
                <a:latin typeface="Arial"/>
              </a:rPr>
              <a:t>()</a:t>
            </a:r>
            <a:endParaRPr lang="en-IN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How To Do Train Test Split Using </a:t>
            </a:r>
            <a:r>
              <a:rPr lang="en-US" b="1" dirty="0" err="1"/>
              <a:t>Sklearn</a:t>
            </a:r>
            <a:r>
              <a:rPr lang="en-US" b="1" dirty="0"/>
              <a:t>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8794"/>
            <a:ext cx="7618471" cy="34582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train_test_split</a:t>
            </a:r>
            <a:r>
              <a:rPr lang="en-US" dirty="0"/>
              <a:t>() method is used to split our data into train and test sets.</a:t>
            </a:r>
          </a:p>
          <a:p>
            <a:r>
              <a:rPr lang="en-US" dirty="0"/>
              <a:t>First, we need to divide our data into features (X) and labels (y).</a:t>
            </a:r>
          </a:p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gets divided into </a:t>
            </a:r>
            <a:r>
              <a:rPr lang="en-US" dirty="0" err="1"/>
              <a:t>X_train,X_test</a:t>
            </a:r>
            <a:r>
              <a:rPr lang="en-US" dirty="0"/>
              <a:t> , </a:t>
            </a:r>
            <a:r>
              <a:rPr lang="en-US" dirty="0" err="1"/>
              <a:t>y_train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.</a:t>
            </a:r>
          </a:p>
          <a:p>
            <a:r>
              <a:rPr lang="en-IN" b="1" i="1" dirty="0"/>
              <a:t>Syntax: </a:t>
            </a:r>
            <a:r>
              <a:rPr lang="en-IN" i="1" dirty="0" err="1"/>
              <a:t>sklearn.model_selection.train_test_split</a:t>
            </a:r>
            <a:r>
              <a:rPr lang="en-IN" i="1" dirty="0"/>
              <a:t>()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=1234)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train_size</a:t>
            </a:r>
            <a:r>
              <a:rPr lang="en-US" dirty="0"/>
              <a:t>=0.8, </a:t>
            </a:r>
            <a:r>
              <a:rPr lang="en-US" dirty="0" err="1"/>
              <a:t>random_state</a:t>
            </a:r>
            <a:r>
              <a:rPr lang="en-US" dirty="0"/>
              <a:t>=1234)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22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6881" y="206256"/>
            <a:ext cx="6728621" cy="31625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227013" y="851036"/>
            <a:ext cx="422123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import packages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importing data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'headbrain.csv'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head of the data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df.head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'Head Size(cm^3)'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'Brain Weight(grams)'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using the train test split function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104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sz="half" idx="2"/>
          </p:nvPr>
        </p:nvSpPr>
        <p:spPr bwMode="auto">
          <a:xfrm>
            <a:off x="4495800" y="869400"/>
            <a:ext cx="2881277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printing out train and test sets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 '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X_train.head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('')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 '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X_test.head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('')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 '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y_train.head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('')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 '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y_test.head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9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TensorFlow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idx="1"/>
          </p:nvPr>
        </p:nvSpPr>
        <p:spPr>
          <a:xfrm>
            <a:off x="617219" y="1264920"/>
            <a:ext cx="7396061" cy="2777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dirty="0" err="1"/>
              <a:t>TensorFlow</a:t>
            </a:r>
            <a:r>
              <a:rPr lang="en-US" dirty="0"/>
              <a:t> is a free and open-source software library for machine learning and artificial intelligence.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dirty="0"/>
              <a:t>It was developed by the Google Brain team </a:t>
            </a:r>
          </a:p>
          <a:p>
            <a:pPr>
              <a:lnSpc>
                <a:spcPct val="12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" sz="1700" b="1" strike="noStrike" spc="-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TensorFlow Lite</a:t>
            </a:r>
            <a:endParaRPr lang="en-IN" sz="17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350" b="0" strike="noStrike" spc="-1" dirty="0">
                <a:solidFill>
                  <a:srgbClr val="4E4242"/>
                </a:solidFill>
                <a:highlight>
                  <a:srgbClr val="FFFFFF"/>
                </a:highlight>
                <a:latin typeface="Arial"/>
                <a:ea typeface="Arial"/>
              </a:rPr>
              <a:t>Trained TensorFlow models can also be deployed on edge computing or mobile devices, such as iOS or Android systems.</a:t>
            </a:r>
            <a:endParaRPr lang="en-IN" sz="13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Keras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idx="1"/>
          </p:nvPr>
        </p:nvSpPr>
        <p:spPr>
          <a:xfrm>
            <a:off x="508001" y="1237534"/>
            <a:ext cx="7816639" cy="3393146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040C28"/>
                </a:solidFill>
                <a:latin typeface="Arial"/>
                <a:ea typeface="Arial"/>
              </a:rPr>
              <a:t>Keras is a high-level neural network library that runs on top of TensorFlow</a:t>
            </a:r>
            <a:r>
              <a:rPr lang="en" sz="1400" b="0" strike="noStrike" spc="-1" dirty="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</a:rPr>
              <a:t>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AF7B51"/>
                </a:solidFill>
                <a:highlight>
                  <a:srgbClr val="FFFFFF"/>
                </a:highlight>
                <a:latin typeface="Nunito"/>
                <a:ea typeface="Nunito"/>
              </a:rPr>
              <a:t>PyTorch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</a:rPr>
              <a:t>PyTorch</a:t>
            </a:r>
            <a:r>
              <a:rPr lang="en" sz="1400" b="0" strike="noStrike" spc="-1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</a:rPr>
              <a:t> is a machine learning framework based on the Torch library</a:t>
            </a:r>
            <a:r>
              <a:rPr lang="en" sz="1400" spc="-1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</a:rPr>
              <a:t>.</a:t>
            </a:r>
            <a:endParaRPr lang="en" sz="1400" b="0" strike="noStrike" spc="-1" dirty="0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" sz="1400" spc="-1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</a:rPr>
              <a:t>U</a:t>
            </a:r>
            <a:r>
              <a:rPr lang="en" sz="1400" b="0" strike="noStrike" spc="-1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</a:rPr>
              <a:t>sed for applications such as computer vision and natural language processing.</a:t>
            </a:r>
            <a:endParaRPr lang="en-IN" sz="14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Matplotlib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idx="1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300" b="0" u="sng" strike="noStrike" spc="-1">
                <a:solidFill>
                  <a:srgbClr val="3D4594"/>
                </a:solidFill>
                <a:highlight>
                  <a:srgbClr val="FFFFFF"/>
                </a:highlight>
                <a:uFillTx/>
                <a:latin typeface="Nunito"/>
                <a:ea typeface="Nunito"/>
                <a:hlinkClick r:id="rId2"/>
              </a:rPr>
              <a:t>Matplotlib</a:t>
            </a:r>
            <a:r>
              <a:rPr lang="en" sz="1300" b="0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 is an amazing visualization library in </a:t>
            </a:r>
            <a:r>
              <a:rPr lang="en" sz="1300" b="1" u="sng" strike="noStrike" spc="-1">
                <a:solidFill>
                  <a:srgbClr val="3D4594"/>
                </a:solidFill>
                <a:highlight>
                  <a:srgbClr val="FFFFFF"/>
                </a:highlight>
                <a:uFillTx/>
                <a:latin typeface="Nunito"/>
                <a:ea typeface="Nunito"/>
                <a:hlinkClick r:id="rId3"/>
              </a:rPr>
              <a:t>Python</a:t>
            </a:r>
            <a:r>
              <a:rPr lang="en" sz="13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 </a:t>
            </a:r>
            <a:r>
              <a:rPr lang="en" sz="1300" b="0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for 2D plots of arrays.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300" b="0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Matplotlib is a multi-platform data visualization library built on </a:t>
            </a:r>
            <a:r>
              <a:rPr lang="en" sz="1300" b="0" u="sng" strike="noStrike" spc="-1">
                <a:solidFill>
                  <a:srgbClr val="3D4594"/>
                </a:solidFill>
                <a:highlight>
                  <a:srgbClr val="FFFFFF"/>
                </a:highlight>
                <a:uFillTx/>
                <a:latin typeface="Nunito"/>
                <a:ea typeface="Nunito"/>
                <a:hlinkClick r:id="rId4"/>
              </a:rPr>
              <a:t>NumPy</a:t>
            </a:r>
            <a:r>
              <a:rPr lang="en" sz="1300" b="0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 arrays.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300" b="0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You need to run this command to install Matplotlib.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pPr marL="19044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273239"/>
                </a:solidFill>
                <a:latin typeface="Courier New"/>
                <a:ea typeface="Courier New"/>
              </a:rPr>
              <a:t>python -m pip install -U matplotlib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" sz="13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 Importing Matplotlib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pPr marL="19044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273239"/>
                </a:solidFill>
                <a:latin typeface="Courier New"/>
                <a:ea typeface="Courier New"/>
              </a:rPr>
              <a:t>import matplotlib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" sz="225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What is a Python library? </a:t>
            </a:r>
            <a:endParaRPr lang="en-IN" sz="2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idx="1"/>
          </p:nvPr>
        </p:nvSpPr>
        <p:spPr>
          <a:xfrm>
            <a:off x="819000" y="1715400"/>
            <a:ext cx="7505280" cy="2723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14280">
              <a:lnSpc>
                <a:spcPct val="115000"/>
              </a:lnSpc>
              <a:buClr>
                <a:srgbClr val="1F1F1F"/>
              </a:buClr>
              <a:buFont typeface="Arial"/>
              <a:buChar char="❖"/>
            </a:pPr>
            <a:r>
              <a:rPr lang="en" sz="135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Python libraries are collections of modules that contain useful codes and functions, eliminating the need to write them from scratch. </a:t>
            </a:r>
            <a:endParaRPr lang="en-IN" sz="13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4280">
              <a:lnSpc>
                <a:spcPct val="115000"/>
              </a:lnSpc>
              <a:buClr>
                <a:srgbClr val="1F1F1F"/>
              </a:buClr>
              <a:buFont typeface="Arial"/>
              <a:buChar char="❖"/>
            </a:pPr>
            <a:r>
              <a:rPr lang="en" sz="135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There are tens of thousands of Python libraries that help machine learning developers, as well as professionals working in data science, data visualization, and more. </a:t>
            </a:r>
            <a:endParaRPr lang="en-IN" sz="13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" sz="315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Matplotlib Pyplot</a:t>
            </a:r>
            <a:endParaRPr lang="en-IN" sz="31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idx="1"/>
          </p:nvPr>
        </p:nvSpPr>
        <p:spPr>
          <a:xfrm>
            <a:off x="712680" y="1363500"/>
            <a:ext cx="7596720" cy="2869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" sz="1150" b="0" strike="noStrike" spc="-1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150" b="0" strike="noStrike" spc="-1" dirty="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</a:rPr>
              <a:t>Draw a line in a diagram from position (0,0) to position (6,250):</a:t>
            </a:r>
            <a:endParaRPr lang="en-IN" sz="11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150" b="0" strike="noStrike" spc="-1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matplotlib.pyplot </a:t>
            </a:r>
            <a:r>
              <a:rPr lang="en" sz="1150" b="0" strike="noStrike" spc="-1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as</a:t>
            </a: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plt</a:t>
            </a:r>
            <a:endParaRPr lang="en-IN" sz="11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150" b="0" strike="noStrike" spc="-1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numpy </a:t>
            </a:r>
            <a:r>
              <a:rPr lang="en" sz="1150" b="0" strike="noStrike" spc="-1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as</a:t>
            </a: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np</a:t>
            </a:r>
            <a:endParaRPr lang="en-IN" sz="11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xpoints = np.array([</a:t>
            </a:r>
            <a:r>
              <a:rPr lang="en" sz="1150" b="0" strike="noStrike" spc="-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1150" b="0" strike="noStrike" spc="-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6</a:t>
            </a: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])</a:t>
            </a:r>
            <a:endParaRPr lang="en-IN" sz="11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ypoints = np.array([</a:t>
            </a:r>
            <a:r>
              <a:rPr lang="en" sz="1150" b="0" strike="noStrike" spc="-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lang="en" sz="1150" b="0" strike="noStrike" spc="-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250</a:t>
            </a: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])</a:t>
            </a:r>
            <a:endParaRPr lang="en-IN" sz="11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plt.plot(xpoints, ypoints)</a:t>
            </a:r>
            <a:endParaRPr lang="en-IN" sz="11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1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plt.show()</a:t>
            </a:r>
            <a:endParaRPr lang="en-IN" sz="115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236;p30"/>
          <p:cNvPicPr/>
          <p:nvPr/>
        </p:nvPicPr>
        <p:blipFill>
          <a:blip r:embed="rId2"/>
          <a:stretch/>
        </p:blipFill>
        <p:spPr>
          <a:xfrm>
            <a:off x="5775840" y="2317680"/>
            <a:ext cx="2932200" cy="218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idx="1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0400" b="0" strike="noStrike" spc="-1">
                <a:solidFill>
                  <a:srgbClr val="233A44"/>
                </a:solidFill>
                <a:latin typeface="Calibri"/>
                <a:ea typeface="Calibri"/>
              </a:rPr>
              <a:t>Thank You</a:t>
            </a:r>
            <a:endParaRPr lang="en-IN" sz="10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" sz="225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Popular python libraries for machine learning</a:t>
            </a:r>
            <a:endParaRPr lang="en-IN" sz="22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idx="1"/>
          </p:nvPr>
        </p:nvSpPr>
        <p:spPr>
          <a:xfrm>
            <a:off x="739800" y="1618920"/>
            <a:ext cx="7584480" cy="281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0000" lnSpcReduction="10000"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1. NumPy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2. Scikit-learn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3. Pandas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4. TensorFlow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5. Keras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6. PyTorch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7. Matplotlib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233A44"/>
                </a:solidFill>
                <a:latin typeface="Nunito"/>
                <a:ea typeface="Nunito"/>
              </a:rPr>
              <a:t>Numpy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idx="1"/>
          </p:nvPr>
        </p:nvSpPr>
        <p:spPr>
          <a:xfrm>
            <a:off x="598141" y="1588168"/>
            <a:ext cx="7796463" cy="347197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24000">
              <a:lnSpc>
                <a:spcPct val="115000"/>
              </a:lnSpc>
              <a:buClr>
                <a:srgbClr val="233A44"/>
              </a:buClr>
              <a:buFont typeface="Arial"/>
              <a:buChar char="❖"/>
            </a:pPr>
            <a:r>
              <a:rPr lang="en" sz="13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Numpy stands for Numerical Python.</a:t>
            </a:r>
          </a:p>
          <a:p>
            <a:pPr marL="457200" indent="-324000">
              <a:lnSpc>
                <a:spcPct val="115000"/>
              </a:lnSpc>
              <a:buClr>
                <a:srgbClr val="233A44"/>
              </a:buClr>
              <a:buFont typeface="Arial"/>
              <a:buChar char="❖"/>
            </a:pPr>
            <a:r>
              <a:rPr lang="en-US" dirty="0"/>
              <a:t>In Python we have lists that serve the purpose of arrays, but they are slow to process.</a:t>
            </a:r>
          </a:p>
          <a:p>
            <a:pPr marL="457200" indent="-324000">
              <a:lnSpc>
                <a:spcPct val="115000"/>
              </a:lnSpc>
              <a:buClr>
                <a:srgbClr val="233A44"/>
              </a:buClr>
              <a:buFont typeface="Arial"/>
              <a:buChar char="❖"/>
            </a:pPr>
            <a:r>
              <a:rPr lang="en-US" dirty="0" err="1"/>
              <a:t>NumPy</a:t>
            </a:r>
            <a:r>
              <a:rPr lang="en-US" dirty="0"/>
              <a:t> aims to provide an array object that is up to 50x faster than traditional Python lists.</a:t>
            </a:r>
            <a:endParaRPr lang="en-IN" sz="135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428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lang="en" sz="135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NumPy is a Python library used for working with arrays.</a:t>
            </a:r>
            <a:endParaRPr lang="en-IN" sz="135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428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lang="en" sz="135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It is a popular Python library for Multi-dimensional arrays, Matrix processing, Linear algebra, Fourier transforms etc</a:t>
            </a:r>
            <a:endParaRPr lang="en-IN" sz="135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4280">
              <a:lnSpc>
                <a:spcPct val="115000"/>
              </a:lnSpc>
              <a:buClr>
                <a:srgbClr val="1F1F1F"/>
              </a:buClr>
              <a:buFont typeface="Arial"/>
              <a:buChar char="❖"/>
            </a:pPr>
            <a:r>
              <a:rPr lang="en" sz="135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It allow users to manipulate the matrix to easily improve machine learning performance.</a:t>
            </a:r>
            <a:endParaRPr lang="en-IN" sz="135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4280">
              <a:lnSpc>
                <a:spcPct val="115000"/>
              </a:lnSpc>
              <a:buClr>
                <a:srgbClr val="1F1F1F"/>
              </a:buClr>
              <a:buFont typeface="Arial"/>
              <a:buChar char="❖"/>
            </a:pPr>
            <a:r>
              <a:rPr lang="en" sz="135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NumPy is faster and easier to use than most other Python libraries.</a:t>
            </a:r>
            <a:endParaRPr lang="en-IN" sz="13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 Sorting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2, 0, 1])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np.sort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import </a:t>
            </a:r>
            <a:r>
              <a:rPr lang="en-IN" dirty="0" err="1"/>
              <a:t>numpy</a:t>
            </a:r>
            <a:r>
              <a:rPr lang="en-IN" dirty="0"/>
              <a:t> as </a:t>
            </a:r>
            <a:r>
              <a:rPr lang="en-IN" dirty="0" err="1"/>
              <a:t>np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arr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(['banana', 'cherry', 'apple'])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np.sort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10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Pandas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idx="1"/>
          </p:nvPr>
        </p:nvSpPr>
        <p:spPr>
          <a:xfrm>
            <a:off x="729360" y="1725840"/>
            <a:ext cx="7595280" cy="2712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17520">
              <a:lnSpc>
                <a:spcPct val="115000"/>
              </a:lnSpc>
              <a:buClr>
                <a:srgbClr val="273239"/>
              </a:buClr>
              <a:buFont typeface="Arial"/>
              <a:buChar char="❖"/>
            </a:pPr>
            <a:r>
              <a:rPr lang="en" sz="1400" b="0" strike="noStrike" spc="-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Pandas is built on top of the NumPy library and is particularly well-suited for working with tabular data, such as spreadsheets or SQL tables.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273239"/>
              </a:buClr>
              <a:buFont typeface="Arial"/>
              <a:buChar char="❖"/>
            </a:pPr>
            <a:r>
              <a:rPr lang="en" sz="14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Installing Pandas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273239"/>
              </a:buClr>
              <a:buFont typeface="Arial"/>
              <a:buChar char="❖"/>
            </a:pPr>
            <a:r>
              <a:rPr lang="en" sz="1200" b="0" strike="noStrike" spc="-1">
                <a:solidFill>
                  <a:srgbClr val="273239"/>
                </a:solidFill>
                <a:latin typeface="Courier New"/>
                <a:ea typeface="Courier New"/>
              </a:rPr>
              <a:t>pip install pandas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273239"/>
              </a:buClr>
              <a:buFont typeface="Arial"/>
              <a:buChar char="❖"/>
            </a:pPr>
            <a:r>
              <a:rPr lang="en" sz="14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Importing Pandas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273239"/>
              </a:buClr>
              <a:buFont typeface="Arial"/>
              <a:buChar char="❖"/>
            </a:pPr>
            <a:r>
              <a:rPr lang="en" sz="1200" b="0" strike="noStrike" spc="-1">
                <a:solidFill>
                  <a:srgbClr val="273239"/>
                </a:solidFill>
                <a:latin typeface="Courier New"/>
                <a:ea typeface="Courier New"/>
              </a:rPr>
              <a:t>import pandas as pd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Pandas Data Structures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idx="1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11040">
              <a:lnSpc>
                <a:spcPct val="115000"/>
              </a:lnSpc>
              <a:buClr>
                <a:srgbClr val="273239"/>
              </a:buClr>
              <a:buFont typeface="Nunito"/>
              <a:buChar char="❖"/>
            </a:pPr>
            <a:r>
              <a:rPr lang="en" sz="1300" b="0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Pandas generally provide two data structures for manipulating data, They are: 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311040">
              <a:lnSpc>
                <a:spcPct val="158000"/>
              </a:lnSpc>
              <a:buClr>
                <a:srgbClr val="273239"/>
              </a:buClr>
              <a:buFont typeface="Nunito"/>
              <a:buChar char="❖"/>
            </a:pPr>
            <a:r>
              <a:rPr lang="en" sz="13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Series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311040">
              <a:lnSpc>
                <a:spcPct val="158000"/>
              </a:lnSpc>
              <a:buClr>
                <a:srgbClr val="273239"/>
              </a:buClr>
              <a:buFont typeface="Nunito"/>
              <a:buChar char="❖"/>
            </a:pPr>
            <a:r>
              <a:rPr lang="en" sz="13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DataFrame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8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8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233A44"/>
                </a:solidFill>
                <a:latin typeface="Nunito"/>
                <a:ea typeface="Nunito"/>
              </a:rPr>
              <a:t>Series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idx="1"/>
          </p:nvPr>
        </p:nvSpPr>
        <p:spPr>
          <a:xfrm>
            <a:off x="563765" y="1120656"/>
            <a:ext cx="7760875" cy="3317784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17520">
              <a:lnSpc>
                <a:spcPct val="115000"/>
              </a:lnSpc>
              <a:buClr>
                <a:srgbClr val="233A44"/>
              </a:buClr>
              <a:buFont typeface="Arial"/>
              <a:buChar char="❖"/>
            </a:pP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A </a:t>
            </a:r>
            <a:r>
              <a:rPr lang="en" sz="1200" b="0" u="sng" strike="noStrike" spc="-1" dirty="0">
                <a:solidFill>
                  <a:srgbClr val="3D4594"/>
                </a:solidFill>
                <a:highlight>
                  <a:srgbClr val="FFFFFF"/>
                </a:highlight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hlinkClick r:id="rId2"/>
              </a:rPr>
              <a:t>Pandas Series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is a one-dimensional labeled array capable of holding data of any type (integer, string, float, python objects, etc.).</a:t>
            </a:r>
            <a:endParaRPr lang="en-IN" sz="12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20">
              <a:lnSpc>
                <a:spcPct val="115000"/>
              </a:lnSpc>
              <a:buClr>
                <a:srgbClr val="273239"/>
              </a:buClr>
              <a:buFont typeface="Arial"/>
              <a:buChar char="❖"/>
            </a:pPr>
            <a:r>
              <a:rPr lang="en" sz="1200" b="1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 panose="020B0604020202020204" pitchFamily="34" charset="0"/>
                <a:ea typeface="Nunito"/>
                <a:cs typeface="Arial" panose="020B0604020202020204" pitchFamily="34" charset="0"/>
              </a:rPr>
              <a:t>Creating a series from array:</a:t>
            </a:r>
            <a:endParaRPr lang="en-IN" sz="12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04920">
              <a:lnSpc>
                <a:spcPct val="115000"/>
              </a:lnSpc>
              <a:buClr>
                <a:srgbClr val="273239"/>
              </a:buClr>
              <a:buFont typeface="Nunito"/>
              <a:buChar char="❖"/>
            </a:pP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 panose="020B0604020202020204" pitchFamily="34" charset="0"/>
                <a:ea typeface="Nunito"/>
                <a:cs typeface="Arial" panose="020B0604020202020204" pitchFamily="34" charset="0"/>
              </a:rPr>
              <a:t>To create a series from array, we have to import a numpy module and have to use array() function.</a:t>
            </a:r>
            <a:endParaRPr lang="en-IN" sz="12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# import pandas as pd</a:t>
            </a:r>
            <a:endParaRPr lang="en-IN" sz="12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import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 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pandas as pd</a:t>
            </a:r>
            <a:endParaRPr lang="en-IN" sz="12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# import numpy as np</a:t>
            </a:r>
            <a:endParaRPr lang="en-IN" sz="12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import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 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numpy as np</a:t>
            </a:r>
            <a:endParaRPr lang="en-IN" sz="1200" spc="-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82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# simple array</a:t>
            </a:r>
            <a:endParaRPr lang="en-IN" sz="12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data </a:t>
            </a:r>
            <a:r>
              <a:rPr lang="en" sz="12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=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 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np.array([</a:t>
            </a:r>
            <a:r>
              <a:rPr lang="en" sz="12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'g'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,</a:t>
            </a:r>
            <a:r>
              <a:rPr lang="en" sz="12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'e'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,</a:t>
            </a:r>
            <a:r>
              <a:rPr lang="en" sz="12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'e'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,</a:t>
            </a:r>
            <a:r>
              <a:rPr lang="en" sz="12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'k'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,</a:t>
            </a:r>
            <a:r>
              <a:rPr lang="en" sz="1200" b="0" strike="noStrike" spc="-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's'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])</a:t>
            </a:r>
            <a:endParaRPr lang="en-IN" sz="1200" spc="-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ser </a:t>
            </a:r>
            <a:r>
              <a:rPr lang="en" sz="1200" b="1" strike="noStrike" spc="-1" dirty="0">
                <a:solidFill>
                  <a:srgbClr val="006699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=</a:t>
            </a:r>
            <a:r>
              <a:rPr lang="en" sz="1200" b="0" strike="noStrike" spc="-1" dirty="0">
                <a:solidFill>
                  <a:srgbClr val="273239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 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pd.Series(data)</a:t>
            </a:r>
            <a:endParaRPr lang="en-IN" sz="12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1493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print</a:t>
            </a:r>
            <a:r>
              <a:rPr lang="en" sz="12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</a:rPr>
              <a:t>(ser)</a:t>
            </a:r>
            <a:endParaRPr lang="en-IN" sz="12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Google Shape;172;p20"/>
          <p:cNvPicPr/>
          <p:nvPr/>
        </p:nvPicPr>
        <p:blipFill>
          <a:blip r:embed="rId3"/>
          <a:stretch/>
        </p:blipFill>
        <p:spPr>
          <a:xfrm>
            <a:off x="5626800" y="2660760"/>
            <a:ext cx="1713600" cy="131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DataFrame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idx="1"/>
          </p:nvPr>
        </p:nvSpPr>
        <p:spPr>
          <a:xfrm>
            <a:off x="746280" y="1512720"/>
            <a:ext cx="7760520" cy="311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04920">
              <a:lnSpc>
                <a:spcPct val="115000"/>
              </a:lnSpc>
              <a:buClr>
                <a:srgbClr val="273239"/>
              </a:buClr>
              <a:buFont typeface="Nunito"/>
              <a:buChar char="❖"/>
            </a:pPr>
            <a:r>
              <a:rPr lang="en" sz="1200" b="1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Pandas DataFrame</a:t>
            </a:r>
            <a:r>
              <a:rPr lang="en" sz="1200" b="0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 is two-dimensional size-mutable, potentially heterogeneous tabular data structure with labeled axes (rows and columns).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273239"/>
              </a:buClr>
              <a:buFont typeface="Nunito"/>
              <a:buChar char="❖"/>
            </a:pPr>
            <a:r>
              <a:rPr lang="en" sz="1200" b="0" strike="noStrike" spc="-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</a:rPr>
              <a:t>We can perform basic operations on rows/columns like selecting, deleting, adding, and renaming.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79;p21"/>
          <p:cNvPicPr/>
          <p:nvPr/>
        </p:nvPicPr>
        <p:blipFill>
          <a:blip r:embed="rId2"/>
          <a:stretch/>
        </p:blipFill>
        <p:spPr>
          <a:xfrm>
            <a:off x="2457360" y="2465280"/>
            <a:ext cx="3395520" cy="210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1591</Words>
  <Application>Microsoft Office PowerPoint</Application>
  <PresentationFormat>On-screen Show (16:9)</PresentationFormat>
  <Paragraphs>178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Nunito</vt:lpstr>
      <vt:lpstr>Times New Roman</vt:lpstr>
      <vt:lpstr>Trebuchet MS</vt:lpstr>
      <vt:lpstr>Verdana</vt:lpstr>
      <vt:lpstr>Wingdings 3</vt:lpstr>
      <vt:lpstr>Facet</vt:lpstr>
      <vt:lpstr>1_Facet</vt:lpstr>
      <vt:lpstr>Python Libraries for Machine Learning </vt:lpstr>
      <vt:lpstr>What is a Python library?  </vt:lpstr>
      <vt:lpstr>Popular python libraries for machine learning</vt:lpstr>
      <vt:lpstr>Numpy</vt:lpstr>
      <vt:lpstr>NumPy Sorting Arrays</vt:lpstr>
      <vt:lpstr>Pandas</vt:lpstr>
      <vt:lpstr>Pandas Data Structures</vt:lpstr>
      <vt:lpstr>Series</vt:lpstr>
      <vt:lpstr>DataFrame</vt:lpstr>
      <vt:lpstr>Creating DataFrame from dict of ndarray/lists: </vt:lpstr>
      <vt:lpstr>Column Selection</vt:lpstr>
      <vt:lpstr>Row Selection:</vt:lpstr>
      <vt:lpstr>Row Selection:</vt:lpstr>
      <vt:lpstr>Scikit-learn</vt:lpstr>
      <vt:lpstr>How To Do Train Test Split Using Sklearn In Python</vt:lpstr>
      <vt:lpstr>PowerPoint Presentation</vt:lpstr>
      <vt:lpstr>TensorFlow</vt:lpstr>
      <vt:lpstr>Keras</vt:lpstr>
      <vt:lpstr>Matplotlib</vt:lpstr>
      <vt:lpstr>Matplotlib Pyplot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 for Machine Learning</dc:title>
  <dc:subject/>
  <dc:creator>My book</dc:creator>
  <dc:description/>
  <cp:lastModifiedBy>jayaraj</cp:lastModifiedBy>
  <cp:revision>21</cp:revision>
  <dcterms:modified xsi:type="dcterms:W3CDTF">2024-08-09T04:14:51Z</dcterms:modified>
  <dc:language>en-IN</dc:language>
</cp:coreProperties>
</file>