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u="sng" dirty="0">
                <a:solidFill>
                  <a:schemeClr val="accent1"/>
                </a:solidFill>
                <a:latin typeface="Arial"/>
                <a:cs typeface="Arial"/>
              </a:rPr>
              <a:t>Travel </a:t>
            </a:r>
            <a:r>
              <a:rPr lang="en-US" b="1" u="sng" dirty="0" err="1">
                <a:solidFill>
                  <a:schemeClr val="accent1"/>
                </a:solidFill>
                <a:latin typeface="Arial"/>
                <a:cs typeface="Arial"/>
              </a:rPr>
              <a:t>ai</a:t>
            </a:r>
            <a:r>
              <a:rPr lang="en-US" b="1" u="sng" dirty="0">
                <a:solidFill>
                  <a:schemeClr val="accent1"/>
                </a:solidFill>
                <a:latin typeface="Arial"/>
                <a:cs typeface="Arial"/>
              </a:rPr>
              <a:t> agent</a:t>
            </a:r>
            <a:endParaRPr lang="en-US" b="1" u="sng"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u="sng" dirty="0">
                <a:solidFill>
                  <a:schemeClr val="accent1">
                    <a:lumMod val="75000"/>
                  </a:schemeClr>
                </a:solidFill>
                <a:latin typeface="Arial"/>
                <a:cs typeface="Arial"/>
              </a:rPr>
              <a:t>IBM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u="sng" dirty="0">
                <a:solidFill>
                  <a:schemeClr val="accent1">
                    <a:lumMod val="75000"/>
                  </a:schemeClr>
                </a:solidFill>
                <a:latin typeface="Arial" pitchFamily="34" charset="0"/>
                <a:cs typeface="Arial" pitchFamily="34" charset="0"/>
              </a:rPr>
              <a:t>Presented By: </a:t>
            </a:r>
            <a:r>
              <a:rPr lang="en-US" sz="2000" b="1" dirty="0">
                <a:solidFill>
                  <a:schemeClr val="accent1">
                    <a:lumMod val="75000"/>
                  </a:schemeClr>
                </a:solidFill>
                <a:latin typeface="Arial" pitchFamily="34" charset="0"/>
                <a:cs typeface="Arial" pitchFamily="34" charset="0"/>
              </a:rPr>
              <a:t>Manvardhan Tripathi</a:t>
            </a:r>
          </a:p>
          <a:p>
            <a:endParaRPr lang="en-US" sz="2000" b="1" dirty="0">
              <a:solidFill>
                <a:schemeClr val="accent1">
                  <a:lumMod val="75000"/>
                </a:schemeClr>
              </a:solidFill>
              <a:latin typeface="Arial" pitchFamily="34" charset="0"/>
              <a:cs typeface="Arial" pitchFamily="34" charset="0"/>
            </a:endParaRPr>
          </a:p>
          <a:p>
            <a:r>
              <a:rPr lang="en-US" sz="2000" b="1" u="sng" dirty="0">
                <a:solidFill>
                  <a:schemeClr val="accent1">
                    <a:lumMod val="75000"/>
                  </a:schemeClr>
                </a:solidFill>
                <a:latin typeface="Arial"/>
                <a:cs typeface="Arial"/>
              </a:rPr>
              <a:t>College Name &amp; Department :</a:t>
            </a:r>
            <a:r>
              <a:rPr lang="en-US" sz="2000" b="1" dirty="0">
                <a:solidFill>
                  <a:schemeClr val="accent1">
                    <a:lumMod val="75000"/>
                  </a:schemeClr>
                </a:solidFill>
                <a:latin typeface="Arial"/>
                <a:cs typeface="Arial"/>
              </a:rPr>
              <a:t> Madan Mohan Malviya University Of Technology, Gorakhpur and CSE Department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u="sng" dirty="0">
                <a:solidFill>
                  <a:schemeClr val="accent1"/>
                </a:solidFill>
              </a:rPr>
              <a:t>Results</a:t>
            </a:r>
          </a:p>
        </p:txBody>
      </p:sp>
      <p:pic>
        <p:nvPicPr>
          <p:cNvPr id="5" name="Picture 4">
            <a:extLst>
              <a:ext uri="{FF2B5EF4-FFF2-40B4-BE49-F238E27FC236}">
                <a16:creationId xmlns:a16="http://schemas.microsoft.com/office/drawing/2014/main" id="{D14FD0AA-7D00-71A9-264A-B44BAB0423D4}"/>
              </a:ext>
            </a:extLst>
          </p:cNvPr>
          <p:cNvPicPr>
            <a:picLocks noChangeAspect="1"/>
          </p:cNvPicPr>
          <p:nvPr/>
        </p:nvPicPr>
        <p:blipFill>
          <a:blip r:embed="rId2"/>
          <a:stretch>
            <a:fillRect/>
          </a:stretch>
        </p:blipFill>
        <p:spPr>
          <a:xfrm>
            <a:off x="412955" y="1326074"/>
            <a:ext cx="11197853" cy="5291036"/>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a:xfrm>
            <a:off x="433709" y="770981"/>
            <a:ext cx="11029616" cy="530296"/>
          </a:xfrm>
        </p:spPr>
        <p:txBody>
          <a:bodyPr/>
          <a:lstStyle/>
          <a:p>
            <a:r>
              <a:rPr lang="en-IN" u="sng"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85135" y="1559382"/>
            <a:ext cx="315615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u="sng"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5DD52294-6596-D213-B725-B9035B52EC72}"/>
              </a:ext>
            </a:extLst>
          </p:cNvPr>
          <p:cNvPicPr>
            <a:picLocks noChangeAspect="1"/>
          </p:cNvPicPr>
          <p:nvPr/>
        </p:nvPicPr>
        <p:blipFill>
          <a:blip r:embed="rId2"/>
          <a:stretch>
            <a:fillRect/>
          </a:stretch>
        </p:blipFill>
        <p:spPr>
          <a:xfrm>
            <a:off x="1337187" y="2340707"/>
            <a:ext cx="9301316" cy="4396261"/>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u="sng" dirty="0">
                <a:solidFill>
                  <a:schemeClr val="accent1"/>
                </a:solidFill>
              </a:rPr>
              <a:t>Conclusion</a:t>
            </a:r>
          </a:p>
        </p:txBody>
      </p:sp>
      <p:sp>
        <p:nvSpPr>
          <p:cNvPr id="4" name="TextBox 3">
            <a:extLst>
              <a:ext uri="{FF2B5EF4-FFF2-40B4-BE49-F238E27FC236}">
                <a16:creationId xmlns:a16="http://schemas.microsoft.com/office/drawing/2014/main" id="{B5BEE24C-96B2-EA95-7A42-E90BEA8716A3}"/>
              </a:ext>
            </a:extLst>
          </p:cNvPr>
          <p:cNvSpPr txBox="1"/>
          <p:nvPr/>
        </p:nvSpPr>
        <p:spPr>
          <a:xfrm>
            <a:off x="157316" y="1347019"/>
            <a:ext cx="11946194"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 travel AI agent is evolving from a simple booking tool into a proactive, intelligent travel companion. It no longer just finds flights and hotels; it anticipates needs, manages disruptions, and curates experiences that are deeply personal and relevant.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ultimate goal is not to replace the human element of travel but to enhance it. By automating the logistical burdens of travel—such as rebooking flights during delays or handling complex itineraries—the AI agent frees up travelers to focus on the joy and discovery of their journey.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AI agents are the key to unlocking true hyper-personalization in travel. By analyzing vast amounts of data, they can move beyond generic recommendations to offer a unique, bespoke trip for every individual, creating a sense of being truly seen and understood by the technology.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user experience is becoming more natural and conversational. Travelers can interact with AI agents using voice, text, and even images to plan and manage their trips, making the process feel less like a transaction and more like a collaboration with a knowledgeable friend.</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u="sng" dirty="0">
                <a:solidFill>
                  <a:schemeClr val="accent1"/>
                </a:solidFill>
              </a:rPr>
              <a:t>GitHub Link</a:t>
            </a:r>
          </a:p>
        </p:txBody>
      </p:sp>
      <p:sp>
        <p:nvSpPr>
          <p:cNvPr id="6" name="TextBox 5">
            <a:extLst>
              <a:ext uri="{FF2B5EF4-FFF2-40B4-BE49-F238E27FC236}">
                <a16:creationId xmlns:a16="http://schemas.microsoft.com/office/drawing/2014/main" id="{0924334A-B924-8EED-FF3E-870FD865ACD1}"/>
              </a:ext>
            </a:extLst>
          </p:cNvPr>
          <p:cNvSpPr txBox="1"/>
          <p:nvPr/>
        </p:nvSpPr>
        <p:spPr>
          <a:xfrm>
            <a:off x="373626" y="1327355"/>
            <a:ext cx="8770374" cy="646331"/>
          </a:xfrm>
          <a:prstGeom prst="rect">
            <a:avLst/>
          </a:prstGeom>
          <a:noFill/>
        </p:spPr>
        <p:txBody>
          <a:bodyPr wrap="square">
            <a:spAutoFit/>
          </a:bodyPr>
          <a:lstStyle/>
          <a:p>
            <a:r>
              <a:rPr lang="en-IN" sz="3600" dirty="0">
                <a:hlinkClick r:id="rId2" action="ppaction://hlinksldjump"/>
              </a:rPr>
              <a:t>https://github.com/Maan-netizen/IBM.git</a:t>
            </a:r>
            <a:endParaRPr lang="en-IN" sz="3600" dirty="0"/>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u="sng"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7F10296E-9CB7-A783-DB12-AB27F336007F}"/>
              </a:ext>
            </a:extLst>
          </p:cNvPr>
          <p:cNvSpPr txBox="1"/>
          <p:nvPr/>
        </p:nvSpPr>
        <p:spPr>
          <a:xfrm>
            <a:off x="108155" y="1563329"/>
            <a:ext cx="11936361" cy="2585323"/>
          </a:xfrm>
          <a:prstGeom prst="rect">
            <a:avLst/>
          </a:prstGeom>
          <a:noFill/>
        </p:spPr>
        <p:txBody>
          <a:bodyPr wrap="square" rtlCol="0">
            <a:spAutoFit/>
          </a:bodyPr>
          <a:lstStyle/>
          <a:p>
            <a:pPr marL="285750" indent="-285750">
              <a:buFont typeface="Arial" panose="020B0604020202020204" pitchFamily="34" charset="0"/>
              <a:buChar char="•"/>
            </a:pPr>
            <a:r>
              <a:rPr lang="en-IN" dirty="0"/>
              <a:t>Hyper-Personalized and Dynamic Itineraries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Proactive Disruption Management and Autonomous Rebooking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Multi-Modal and Conversational Interfaces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Seamless Integration and All-in-One Platforms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Enhanced Post-Booking Support</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u="sng" dirty="0">
                <a:solidFill>
                  <a:schemeClr val="accent1"/>
                </a:solidFill>
              </a:rPr>
              <a:t>IBM Certifications</a:t>
            </a:r>
          </a:p>
        </p:txBody>
      </p:sp>
      <p:pic>
        <p:nvPicPr>
          <p:cNvPr id="5" name="Picture 4">
            <a:extLst>
              <a:ext uri="{FF2B5EF4-FFF2-40B4-BE49-F238E27FC236}">
                <a16:creationId xmlns:a16="http://schemas.microsoft.com/office/drawing/2014/main" id="{8034987E-741A-E4EB-C396-C6EEEF0F4925}"/>
              </a:ext>
            </a:extLst>
          </p:cNvPr>
          <p:cNvPicPr>
            <a:picLocks noChangeAspect="1"/>
          </p:cNvPicPr>
          <p:nvPr/>
        </p:nvPicPr>
        <p:blipFill>
          <a:blip r:embed="rId2"/>
          <a:stretch>
            <a:fillRect/>
          </a:stretch>
        </p:blipFill>
        <p:spPr>
          <a:xfrm>
            <a:off x="2182761" y="1478258"/>
            <a:ext cx="6882582" cy="5179941"/>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F70C69-A3D3-3F83-6175-8C2B4C321F34}"/>
              </a:ext>
            </a:extLst>
          </p:cNvPr>
          <p:cNvPicPr>
            <a:picLocks noChangeAspect="1"/>
          </p:cNvPicPr>
          <p:nvPr/>
        </p:nvPicPr>
        <p:blipFill>
          <a:blip r:embed="rId2"/>
          <a:stretch>
            <a:fillRect/>
          </a:stretch>
        </p:blipFill>
        <p:spPr>
          <a:xfrm>
            <a:off x="1936955" y="958808"/>
            <a:ext cx="7669161" cy="5633772"/>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1700982"/>
            <a:ext cx="9298744" cy="2390800"/>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u="sng"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panose="020B0604020202020204" pitchFamily="34" charset="0"/>
                <a:cs typeface="Arial" panose="020B0604020202020204" pitchFamily="34" charset="0"/>
              </a:rPr>
              <a:t>Problem Statement</a:t>
            </a:r>
            <a:endParaRPr lang="en-US" sz="4400" u="sng" dirty="0"/>
          </a:p>
        </p:txBody>
      </p:sp>
      <p:sp>
        <p:nvSpPr>
          <p:cNvPr id="3" name="TextBox 2">
            <a:extLst>
              <a:ext uri="{FF2B5EF4-FFF2-40B4-BE49-F238E27FC236}">
                <a16:creationId xmlns:a16="http://schemas.microsoft.com/office/drawing/2014/main" id="{F40817EF-6F83-4C2B-2CFD-9B7FC1F1EEC8}"/>
              </a:ext>
            </a:extLst>
          </p:cNvPr>
          <p:cNvSpPr txBox="1"/>
          <p:nvPr/>
        </p:nvSpPr>
        <p:spPr>
          <a:xfrm>
            <a:off x="127819" y="1396181"/>
            <a:ext cx="11926529" cy="6463308"/>
          </a:xfrm>
          <a:prstGeom prst="rect">
            <a:avLst/>
          </a:prstGeom>
          <a:noFill/>
        </p:spPr>
        <p:txBody>
          <a:bodyPr wrap="square" rtlCol="0">
            <a:spAutoFit/>
          </a:bodyPr>
          <a:lstStyle/>
          <a:p>
            <a:r>
              <a:rPr lang="en-US" u="sng" dirty="0"/>
              <a:t>Travel Planner Agent </a:t>
            </a:r>
          </a:p>
          <a:p>
            <a:r>
              <a:rPr lang="en-US" dirty="0"/>
              <a:t>The Challenge - A Travel Planner Agent is an AI-powered assistant that helps users plan trips efficiently and intelligently. It uses real-time data to suggest destinations, build itineraries, and recommend transport and accommodation options. By understanding user preferences, budgets, and constraints, it tailors personalized travel plans. Integrated with maps, weather updates, and local guides, it ensures a smooth travel experience. The agent can also manage bookings, alert users to changes, and optimize schedules on the go. This smart assistant transforms complex travel planning into a seamless, enjoyable process. </a:t>
            </a:r>
          </a:p>
          <a:p>
            <a:endParaRPr lang="en-US" dirty="0"/>
          </a:p>
          <a:p>
            <a:r>
              <a:rPr lang="en-US" u="sng" dirty="0"/>
              <a:t>Proposed Solution- </a:t>
            </a:r>
            <a:r>
              <a:rPr lang="en-US" dirty="0"/>
              <a:t>Solution is a multi-layered, AI-driven platform designed to be a seamless, end-to-end travel planning assistant. It will integrate cutting-edge AI technologies with a user-friendly interface to transform the complex process of travel planning into a personalized and enjoyable experience.</a:t>
            </a:r>
          </a:p>
          <a:p>
            <a:endParaRPr lang="en-US" dirty="0"/>
          </a:p>
          <a:p>
            <a:r>
              <a:rPr lang="en-IN" dirty="0"/>
              <a:t>1. Core AI Engine and Data Integration</a:t>
            </a:r>
          </a:p>
          <a:p>
            <a:r>
              <a:rPr lang="en-US" dirty="0"/>
              <a:t>2. User Interface and Interaction</a:t>
            </a:r>
          </a:p>
          <a:p>
            <a:r>
              <a:rPr lang="en-US" dirty="0"/>
              <a:t>3. Proactive Assistance and On-the-Go Optimization</a:t>
            </a:r>
          </a:p>
          <a:p>
            <a:r>
              <a:rPr lang="en-US" dirty="0"/>
              <a:t>4. Business Model and Monetization</a:t>
            </a:r>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u="sng" dirty="0">
                <a:solidFill>
                  <a:schemeClr val="accent1"/>
                </a:solidFill>
                <a:latin typeface="Arial" panose="020B0604020202020204" pitchFamily="34" charset="0"/>
                <a:cs typeface="Arial" panose="020B0604020202020204" pitchFamily="34" charset="0"/>
              </a:rPr>
              <a:t>Technology  used</a:t>
            </a:r>
            <a:endParaRPr lang="en-US" sz="4400" u="sng"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2800" dirty="0">
                <a:solidFill>
                  <a:srgbClr val="000000"/>
                </a:solidFill>
                <a:latin typeface="Calibri"/>
                <a:ea typeface="Calibri"/>
                <a:cs typeface="Calibri"/>
              </a:rPr>
              <a:t>IBM cloud lite services</a:t>
            </a:r>
          </a:p>
          <a:p>
            <a:r>
              <a:rPr lang="en-US" sz="2800" dirty="0">
                <a:solidFill>
                  <a:srgbClr val="000000"/>
                </a:solidFill>
                <a:latin typeface="Calibri"/>
                <a:ea typeface="Calibri"/>
                <a:cs typeface="Calibri"/>
              </a:rPr>
              <a:t>Natural Language Processing (NLP)</a:t>
            </a:r>
          </a:p>
          <a:p>
            <a:r>
              <a:rPr lang="en-US" sz="2800" dirty="0">
                <a:solidFill>
                  <a:srgbClr val="000000"/>
                </a:solidFill>
                <a:latin typeface="Calibri"/>
                <a:ea typeface="Calibri"/>
                <a:cs typeface="Calibri"/>
              </a:rPr>
              <a:t>Retrieval Augmented Generation (RAG)</a:t>
            </a:r>
          </a:p>
          <a:p>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u="sng"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2000" dirty="0">
                <a:latin typeface="Aptos Display" panose="020B0004020202020204" pitchFamily="34" charset="0"/>
                <a:cs typeface="Arial" panose="020B0604020202020204" pitchFamily="34" charset="0"/>
              </a:rPr>
              <a:t>IBM Cloud Watsonx AI Studio</a:t>
            </a:r>
          </a:p>
          <a:p>
            <a:pPr marL="305435" indent="-305435"/>
            <a:r>
              <a:rPr lang="en-IN" sz="2000" dirty="0">
                <a:latin typeface="Aptos Display" panose="020B0004020202020204" pitchFamily="34" charset="0"/>
                <a:cs typeface="Arial" panose="020B0604020202020204" pitchFamily="34" charset="0"/>
              </a:rPr>
              <a:t>IBM Cloud </a:t>
            </a:r>
            <a:r>
              <a:rPr lang="en-IN" sz="2000" dirty="0" err="1">
                <a:latin typeface="Aptos Display" panose="020B0004020202020204" pitchFamily="34" charset="0"/>
                <a:cs typeface="Arial" panose="020B0604020202020204" pitchFamily="34" charset="0"/>
              </a:rPr>
              <a:t>Watsonx</a:t>
            </a:r>
            <a:r>
              <a:rPr lang="en-IN" sz="2000" dirty="0">
                <a:latin typeface="Aptos Display" panose="020B0004020202020204" pitchFamily="34" charset="0"/>
                <a:cs typeface="Arial" panose="020B0604020202020204" pitchFamily="34" charset="0"/>
              </a:rPr>
              <a:t> AI runtime</a:t>
            </a:r>
          </a:p>
          <a:p>
            <a:pPr marL="305435" indent="-305435"/>
            <a:r>
              <a:rPr lang="en-IN" sz="2000" dirty="0">
                <a:latin typeface="Aptos Display" panose="020B0004020202020204" pitchFamily="34" charset="0"/>
                <a:cs typeface="Arial" panose="020B0604020202020204" pitchFamily="34" charset="0"/>
              </a:rPr>
              <a:t>IBM Cloud Agent Lab</a:t>
            </a:r>
          </a:p>
          <a:p>
            <a:pPr marL="305435" indent="-305435"/>
            <a:r>
              <a:rPr lang="en-IN" sz="2000" dirty="0">
                <a:latin typeface="Aptos Display" panose="020B0004020202020204" pitchFamily="34" charset="0"/>
                <a:cs typeface="Arial" panose="020B0604020202020204" pitchFamily="34" charset="0"/>
              </a:rPr>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u="sng" dirty="0">
                <a:solidFill>
                  <a:schemeClr val="accent1"/>
                </a:solidFill>
                <a:latin typeface="Arial"/>
                <a:ea typeface="+mj-lt"/>
                <a:cs typeface="Arial"/>
              </a:rPr>
              <a:t>Wow factors</a:t>
            </a:r>
            <a:endParaRPr lang="en-US" sz="3200" u="sng" dirty="0">
              <a:solidFill>
                <a:schemeClr val="accent1"/>
              </a:solidFill>
              <a:latin typeface="Calibri Light"/>
              <a:cs typeface="Calibri Light"/>
            </a:endParaRPr>
          </a:p>
        </p:txBody>
      </p:sp>
      <p:sp>
        <p:nvSpPr>
          <p:cNvPr id="3" name="TextBox 2">
            <a:extLst>
              <a:ext uri="{FF2B5EF4-FFF2-40B4-BE49-F238E27FC236}">
                <a16:creationId xmlns:a16="http://schemas.microsoft.com/office/drawing/2014/main" id="{DA6B743F-5465-6745-623B-2788392EDCDC}"/>
              </a:ext>
            </a:extLst>
          </p:cNvPr>
          <p:cNvSpPr txBox="1"/>
          <p:nvPr/>
        </p:nvSpPr>
        <p:spPr>
          <a:xfrm>
            <a:off x="108155" y="1396181"/>
            <a:ext cx="1208384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Anticipatory Assistance and Proactive Problem Solving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Conversational, Multimodal Trip Design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Hyper-Personalized Itineraries and Recommendations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Your Personal, On-the-Go Concierge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Seamless and Secure Biometric Check-ins</a:t>
            </a:r>
            <a:endParaRPr lang="en-IN" dirty="0"/>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u="sng" dirty="0">
                <a:solidFill>
                  <a:schemeClr val="accent1"/>
                </a:solidFill>
              </a:rPr>
              <a:t>End users</a:t>
            </a:r>
          </a:p>
        </p:txBody>
      </p:sp>
      <p:sp>
        <p:nvSpPr>
          <p:cNvPr id="4" name="TextBox 3">
            <a:extLst>
              <a:ext uri="{FF2B5EF4-FFF2-40B4-BE49-F238E27FC236}">
                <a16:creationId xmlns:a16="http://schemas.microsoft.com/office/drawing/2014/main" id="{14B3D221-8E32-6C51-0BC7-0106F2C63D41}"/>
              </a:ext>
            </a:extLst>
          </p:cNvPr>
          <p:cNvSpPr txBox="1"/>
          <p:nvPr/>
        </p:nvSpPr>
        <p:spPr>
          <a:xfrm>
            <a:off x="137652" y="1376516"/>
            <a:ext cx="11985522" cy="2800767"/>
          </a:xfrm>
          <a:prstGeom prst="rect">
            <a:avLst/>
          </a:prstGeom>
          <a:noFill/>
        </p:spPr>
        <p:txBody>
          <a:bodyPr wrap="square" rtlCol="0">
            <a:spAutoFit/>
          </a:bodyPr>
          <a:lstStyle/>
          <a:p>
            <a:r>
              <a:rPr lang="en-IN" sz="2000" dirty="0"/>
              <a:t>1. Individual Travelers</a:t>
            </a:r>
          </a:p>
          <a:p>
            <a:pPr marL="342900" indent="-342900">
              <a:buAutoNum type="arabicPeriod"/>
            </a:pPr>
            <a:endParaRPr lang="en-IN" sz="2000" dirty="0"/>
          </a:p>
          <a:p>
            <a:r>
              <a:rPr lang="en-IN" sz="2000" dirty="0"/>
              <a:t>2. Business Travelers</a:t>
            </a:r>
          </a:p>
          <a:p>
            <a:endParaRPr lang="en-IN" sz="2000" dirty="0"/>
          </a:p>
          <a:p>
            <a:r>
              <a:rPr lang="en-US" sz="2000" dirty="0"/>
              <a:t>3. Travel Agencies and Tour Operators</a:t>
            </a:r>
          </a:p>
          <a:p>
            <a:endParaRPr lang="en-US" sz="2000" dirty="0"/>
          </a:p>
          <a:p>
            <a:r>
              <a:rPr lang="en-US" sz="2000" dirty="0"/>
              <a:t>4. Airlines, Hotels, and Hospitality Companies</a:t>
            </a:r>
          </a:p>
          <a:p>
            <a:endParaRPr lang="en-US" dirty="0"/>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u="sng" dirty="0">
                <a:solidFill>
                  <a:schemeClr val="accent1"/>
                </a:solidFill>
              </a:rPr>
              <a:t>Results</a:t>
            </a:r>
          </a:p>
        </p:txBody>
      </p:sp>
      <p:pic>
        <p:nvPicPr>
          <p:cNvPr id="5" name="Picture 4">
            <a:extLst>
              <a:ext uri="{FF2B5EF4-FFF2-40B4-BE49-F238E27FC236}">
                <a16:creationId xmlns:a16="http://schemas.microsoft.com/office/drawing/2014/main" id="{417F70C9-853F-C0ED-43B9-39226F517A1F}"/>
              </a:ext>
            </a:extLst>
          </p:cNvPr>
          <p:cNvPicPr>
            <a:picLocks noChangeAspect="1"/>
          </p:cNvPicPr>
          <p:nvPr/>
        </p:nvPicPr>
        <p:blipFill>
          <a:blip r:embed="rId2"/>
          <a:stretch>
            <a:fillRect/>
          </a:stretch>
        </p:blipFill>
        <p:spPr>
          <a:xfrm>
            <a:off x="581192" y="1464033"/>
            <a:ext cx="10194963" cy="4854315"/>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u="sng" dirty="0">
                <a:solidFill>
                  <a:schemeClr val="accent1"/>
                </a:solidFill>
              </a:rPr>
              <a:t>Results</a:t>
            </a:r>
          </a:p>
        </p:txBody>
      </p:sp>
      <p:pic>
        <p:nvPicPr>
          <p:cNvPr id="6" name="Picture 5">
            <a:extLst>
              <a:ext uri="{FF2B5EF4-FFF2-40B4-BE49-F238E27FC236}">
                <a16:creationId xmlns:a16="http://schemas.microsoft.com/office/drawing/2014/main" id="{8C741733-13D0-1238-B141-731A9C08DA7B}"/>
              </a:ext>
            </a:extLst>
          </p:cNvPr>
          <p:cNvPicPr>
            <a:picLocks noChangeAspect="1"/>
          </p:cNvPicPr>
          <p:nvPr/>
        </p:nvPicPr>
        <p:blipFill>
          <a:blip r:embed="rId2"/>
          <a:stretch>
            <a:fillRect/>
          </a:stretch>
        </p:blipFill>
        <p:spPr>
          <a:xfrm>
            <a:off x="688258" y="1449303"/>
            <a:ext cx="10510684" cy="4590011"/>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162</TotalTime>
  <Words>567</Words>
  <Application>Microsoft Office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 Display</vt:lpstr>
      <vt:lpstr>Arial</vt:lpstr>
      <vt:lpstr>Calibri</vt:lpstr>
      <vt:lpstr>Calibri Light</vt:lpstr>
      <vt:lpstr>Franklin Gothic Book</vt:lpstr>
      <vt:lpstr>Franklin Gothic Demi</vt:lpstr>
      <vt:lpstr>Wingdings 2</vt:lpstr>
      <vt:lpstr>DividendVTI</vt:lpstr>
      <vt:lpstr>Travel ai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Manvardhan Tripathi</cp:lastModifiedBy>
  <cp:revision>145</cp:revision>
  <dcterms:created xsi:type="dcterms:W3CDTF">2021-05-26T16:50:10Z</dcterms:created>
  <dcterms:modified xsi:type="dcterms:W3CDTF">2025-08-03T11:36:51Z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