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73"/>
    <a:srgbClr val="FF0000"/>
    <a:srgbClr val="161B22"/>
    <a:srgbClr val="44546A"/>
    <a:srgbClr val="D6DCE5"/>
    <a:srgbClr val="2F528F"/>
    <a:srgbClr val="000000"/>
    <a:srgbClr val="CCCCCC"/>
    <a:srgbClr val="222A35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3DE49-E3F6-4555-A360-3F4FC65FB564}" v="15" dt="2021-02-22T23:29:12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9E43-AE16-4F51-B0E9-9497B83A0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075B-451C-4795-B035-D69FA528F5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9D3-A1E5-4EA1-8DCD-DD31B65D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592E-DC24-45EE-84FC-1DD13734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B98BC-0A97-45C0-A8E3-61E9173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A3C3-6C22-457C-ABD4-8F03EF4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8E2D-458F-4E0E-93EE-0C46258E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0372-74CE-4107-8182-F3EF4A68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8B87-EFD9-459C-BC4B-9BEF5A3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5ED8-E712-478A-B89E-4F1EFE4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FD9F-8358-4D5B-9477-519630A8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E041-C925-4D08-ABBF-FEBE7FAF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A203-0567-423C-8AB3-4E18DAAF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3CB-14B5-411C-9D87-C6B0603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5926-908E-4792-BCD1-F2A1E9D2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1A90E-6E63-4BF0-AD2D-1CC573A7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1F33D-639B-4AD5-8613-C3825AD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05F3-E5B0-4775-AEE6-7C610512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3E72-59F9-4996-A328-EEE9B1A3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2734-A69D-4B5E-84B9-CC1ED72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518-A744-4521-B318-04F99D3F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4EB8-9E89-4B79-AE6E-3E247452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F225F-978D-4EE7-BCF3-4C65E760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6D5CC-4A55-4866-96C6-0C4C69B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8F83-2328-4ABC-986C-E9E6845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B30F-1F5C-4AA5-A3A4-3D6B12B9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45C-CB4E-455C-8BE5-9BE7D0C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682-9A96-4BD0-80F2-31F37574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8C4-CE8E-47A4-ADA7-F28E23B2966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C9E4-E180-435B-8ED8-E1756E54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EC9D0-3FBD-4578-BAB0-72E938FE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9C72-8DC8-4154-BE35-A91FA9C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2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2D-3A94-4711-A257-262DBC0BD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78C6-16F4-4664-B052-C905D18D22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47CF-581A-4F51-9793-094D22C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71C-C940-4F5F-900E-AC0E93A4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FB1B-DE74-413A-86C0-BB74E71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809-990D-4B7A-9245-19A9D03A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A741-8428-47C9-936A-743B8F729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79D37-B907-49D1-A4F1-A4CAEF68C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FE6B-4D5E-4538-8D59-3BA24DDB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F86-A40E-49C2-BC62-EB7EF0D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5F4D-2CC3-4ABD-B8F3-7A2AC29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46A5-0ECA-41F2-AEDC-539B9332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B7056-6810-4F30-96D4-15FE4B4C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6197-1DC1-4993-B2BA-12DC7B37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9D04-CC7A-4DE0-A874-3C19CA5E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E8A74-495A-44DB-B9D1-E6D5020A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D0E8-2ADC-4FDA-84EF-7DC04785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03D4-4F78-4F0A-AE94-6ACBE20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F8B84-6CF0-4C6F-A0BA-7D5D87D7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47741-F4B8-4F21-86B6-2E67AB4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B88B-944C-4972-BDA1-ABD00357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20FA-6510-4EF6-8A74-B68C7CD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98C80-4615-F74A-B357-ED786FD47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0F6D0-EB0F-41BD-B784-FA339DD4B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9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ECDE7-BB63-4EE5-A991-047BBEB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EEEA-4CB2-4E23-92EA-4C425CE3DC7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9B3E4-294D-4667-B506-471D26F2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F348-2D86-4E7C-B37D-83B702FA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414F-0E7B-4595-9C34-BF232134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C385AA-B13B-0A4F-A10A-47922D3B5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2836-767D-4E67-A9E5-AF00BA4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C033-9284-4154-A08A-7D0B15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696-5C52-4117-B7D0-F37E6D7B5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0611EEEA-4CB2-4E23-92EA-4C425CE3DC79}" type="datetimeFigureOut">
              <a:rPr lang="en-US" smtClean="0"/>
              <a:pPr/>
              <a:t>3/11/21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224A-D7F4-4E4E-99DE-18C6C663F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067E-1E85-4CA6-8A11-D78F6C66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E4EC414F-0E7B-4595-9C34-BF232134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20000"/>
              <a:lumOff val="80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F19282-A7D0-E54D-813A-7E1B42E4DCB6}"/>
              </a:ext>
            </a:extLst>
          </p:cNvPr>
          <p:cNvGrpSpPr/>
          <p:nvPr/>
        </p:nvGrpSpPr>
        <p:grpSpPr>
          <a:xfrm>
            <a:off x="1501140" y="2152185"/>
            <a:ext cx="9189720" cy="2553630"/>
            <a:chOff x="1501140" y="1639229"/>
            <a:chExt cx="9189720" cy="2553630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BC62F3CA-FD5A-7F4B-83BF-08B0F0BD7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2" t="39024" r="24963" b="38862"/>
            <a:stretch/>
          </p:blipFill>
          <p:spPr>
            <a:xfrm>
              <a:off x="3713356" y="2676292"/>
              <a:ext cx="4683512" cy="1516567"/>
            </a:xfrm>
            <a:prstGeom prst="rect">
              <a:avLst/>
            </a:prstGeom>
          </p:spPr>
        </p:pic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854919E4-ABD9-C947-8FA5-318C3AAB4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553" b="41699"/>
            <a:stretch/>
          </p:blipFill>
          <p:spPr>
            <a:xfrm>
              <a:off x="1501140" y="1639229"/>
              <a:ext cx="9189720" cy="1148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00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B5A709-A9A4-449F-BAFC-08AFC8CD9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49216"/>
              </p:ext>
            </p:extLst>
          </p:nvPr>
        </p:nvGraphicFramePr>
        <p:xfrm>
          <a:off x="89208" y="152204"/>
          <a:ext cx="9392682" cy="6546514"/>
        </p:xfrm>
        <a:graphic>
          <a:graphicData uri="http://schemas.openxmlformats.org/drawingml/2006/table">
            <a:tbl>
              <a:tblPr>
                <a:solidFill>
                  <a:srgbClr val="44546A">
                    <a:alpha val="25098"/>
                  </a:srgbClr>
                </a:solidFill>
                <a:tableStyleId>{5C22544A-7EE6-4342-B048-85BDC9FD1C3A}</a:tableStyleId>
              </a:tblPr>
              <a:tblGrid>
                <a:gridCol w="722514">
                  <a:extLst>
                    <a:ext uri="{9D8B030D-6E8A-4147-A177-3AD203B41FA5}">
                      <a16:colId xmlns:a16="http://schemas.microsoft.com/office/drawing/2014/main" val="2388223081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81530417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053513500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56671566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31075671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175388715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018508722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26001176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3762086946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56793204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92021028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1760010324"/>
                    </a:ext>
                  </a:extLst>
                </a:gridCol>
                <a:gridCol w="722514">
                  <a:extLst>
                    <a:ext uri="{9D8B030D-6E8A-4147-A177-3AD203B41FA5}">
                      <a16:colId xmlns:a16="http://schemas.microsoft.com/office/drawing/2014/main" val="2255264365"/>
                    </a:ext>
                  </a:extLst>
                </a:gridCol>
              </a:tblGrid>
              <a:tr h="503578"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027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Oil Well</a:t>
                      </a:r>
                    </a:p>
                    <a:p>
                      <a:pPr algn="ctr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Oil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Refinery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Coal Mine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3154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4170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443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9845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Textile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Warehouse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69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Farm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992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Cotton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4402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Port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kern="1200" dirty="0">
                        <a:solidFill>
                          <a:schemeClr val="dk1"/>
                        </a:solidFill>
                        <a:latin typeface="3270-MEDIUM" panose="02000609000000000000" pitchFamily="49" charset="77"/>
                        <a:ea typeface="3270-MEDIUM" panose="02000609000000000000" pitchFamily="49" charset="7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Factory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950858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76004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Power Plant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Truck Depot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066271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29846"/>
                  </a:ext>
                </a:extLst>
              </a:tr>
              <a:tr h="5035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Forest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Lumber Mill</a:t>
                      </a:r>
                    </a:p>
                    <a:p>
                      <a:pPr algn="ctr"/>
                      <a:r>
                        <a:rPr lang="en-US" sz="800" dirty="0">
                          <a:latin typeface="3270-MEDIUM" panose="02000609000000000000" pitchFamily="49" charset="77"/>
                          <a:ea typeface="3270-MEDIUM" panose="02000609000000000000" pitchFamily="49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3270-MEDIUM" panose="02000609000000000000" pitchFamily="49" charset="77"/>
                        <a:ea typeface="3270-MEDIUM" panose="02000609000000000000" pitchFamily="49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154819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A4E802-D990-844D-BBDC-1AEC8E74A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7687"/>
              </p:ext>
            </p:extLst>
          </p:nvPr>
        </p:nvGraphicFramePr>
        <p:xfrm>
          <a:off x="9549950" y="663678"/>
          <a:ext cx="2568259" cy="6035040"/>
        </p:xfrm>
        <a:graphic>
          <a:graphicData uri="http://schemas.openxmlformats.org/drawingml/2006/table">
            <a:tbl>
              <a:tblPr firstRow="1" bandRow="1">
                <a:solidFill>
                  <a:srgbClr val="44546A">
                    <a:alpha val="24706"/>
                  </a:srgbClr>
                </a:solidFill>
                <a:tableStyleId>{F5AB1C69-6EDB-4FF4-983F-18BD219EF322}</a:tableStyleId>
              </a:tblPr>
              <a:tblGrid>
                <a:gridCol w="368618">
                  <a:extLst>
                    <a:ext uri="{9D8B030D-6E8A-4147-A177-3AD203B41FA5}">
                      <a16:colId xmlns:a16="http://schemas.microsoft.com/office/drawing/2014/main" val="1590506482"/>
                    </a:ext>
                  </a:extLst>
                </a:gridCol>
                <a:gridCol w="368618">
                  <a:extLst>
                    <a:ext uri="{9D8B030D-6E8A-4147-A177-3AD203B41FA5}">
                      <a16:colId xmlns:a16="http://schemas.microsoft.com/office/drawing/2014/main" val="3415765307"/>
                    </a:ext>
                  </a:extLst>
                </a:gridCol>
                <a:gridCol w="1263968">
                  <a:extLst>
                    <a:ext uri="{9D8B030D-6E8A-4147-A177-3AD203B41FA5}">
                      <a16:colId xmlns:a16="http://schemas.microsoft.com/office/drawing/2014/main" val="3251993858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154268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48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OILWELL:0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458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OILREFINERY:0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56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COALMINE:0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90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01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63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TEXTILEMILL:0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31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8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271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WAREHOUSE:1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537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44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COTTON:0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98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386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FARM:1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3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447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CITY:1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49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AIRPORT:1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10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POWERPLANT:1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61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FACTORY:0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8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LUMBERMILL:0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55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TRUCKDEPOT:1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FOREST:0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28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FOREST:1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CCCCCC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4546A">
                          <a:alpha val="25098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9356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7E9CD2-22F1-E340-BDB6-2E7454D7EABE}"/>
              </a:ext>
            </a:extLst>
          </p:cNvPr>
          <p:cNvSpPr txBox="1"/>
          <p:nvPr/>
        </p:nvSpPr>
        <p:spPr>
          <a:xfrm>
            <a:off x="9549950" y="209311"/>
            <a:ext cx="254603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20000"/>
                    <a:lumOff val="80000"/>
                  </a:schemeClr>
                </a:solidFill>
                <a:latin typeface="3270-MEDIUM" panose="02000609000000000000" pitchFamily="49" charset="77"/>
                <a:ea typeface="3270-MEDIUM" panose="02000609000000000000" pitchFamily="49" charset="77"/>
              </a:rPr>
              <a:t>Location Index</a:t>
            </a:r>
          </a:p>
        </p:txBody>
      </p:sp>
      <p:pic>
        <p:nvPicPr>
          <p:cNvPr id="6" name="Graphic 5" descr="City with solid fill">
            <a:extLst>
              <a:ext uri="{FF2B5EF4-FFF2-40B4-BE49-F238E27FC236}">
                <a16:creationId xmlns:a16="http://schemas.microsoft.com/office/drawing/2014/main" id="{867D2020-E8CF-2749-BD07-6D319E729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786" y="2724522"/>
            <a:ext cx="357010" cy="357010"/>
          </a:xfrm>
          <a:prstGeom prst="rect">
            <a:avLst/>
          </a:prstGeom>
        </p:spPr>
      </p:pic>
      <p:pic>
        <p:nvPicPr>
          <p:cNvPr id="7" name="Graphic 6" descr="City with solid fill">
            <a:extLst>
              <a:ext uri="{FF2B5EF4-FFF2-40B4-BE49-F238E27FC236}">
                <a16:creationId xmlns:a16="http://schemas.microsoft.com/office/drawing/2014/main" id="{AF5E050D-3133-B542-816C-C0B3626D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996" y="4244083"/>
            <a:ext cx="357010" cy="357010"/>
          </a:xfrm>
          <a:prstGeom prst="rect">
            <a:avLst/>
          </a:prstGeom>
        </p:spPr>
      </p:pic>
      <p:pic>
        <p:nvPicPr>
          <p:cNvPr id="8" name="Graphic 7" descr="Take Off with solid fill">
            <a:extLst>
              <a:ext uri="{FF2B5EF4-FFF2-40B4-BE49-F238E27FC236}">
                <a16:creationId xmlns:a16="http://schemas.microsoft.com/office/drawing/2014/main" id="{539CEF1B-B250-D645-9C21-86D601A92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611" y="2725444"/>
            <a:ext cx="356088" cy="356088"/>
          </a:xfrm>
          <a:prstGeom prst="rect">
            <a:avLst/>
          </a:prstGeom>
        </p:spPr>
      </p:pic>
      <p:pic>
        <p:nvPicPr>
          <p:cNvPr id="9" name="Graphic 8" descr="Take Off with solid fill">
            <a:extLst>
              <a:ext uri="{FF2B5EF4-FFF2-40B4-BE49-F238E27FC236}">
                <a16:creationId xmlns:a16="http://schemas.microsoft.com/office/drawing/2014/main" id="{E9185EAE-50F8-814B-B2F4-6A00FD88E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2918" y="3247417"/>
            <a:ext cx="356088" cy="3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6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D646B4F1F2941BFE87072A31DF7CF" ma:contentTypeVersion="13" ma:contentTypeDescription="Create a new document." ma:contentTypeScope="" ma:versionID="2a4ed7486926686d12d961dc35adb93e">
  <xsd:schema xmlns:xsd="http://www.w3.org/2001/XMLSchema" xmlns:xs="http://www.w3.org/2001/XMLSchema" xmlns:p="http://schemas.microsoft.com/office/2006/metadata/properties" xmlns:ns3="1ba648b2-ed19-406a-aaa4-20fcd3e2fab1" xmlns:ns4="5338a460-e029-42e5-b663-835cf590d702" targetNamespace="http://schemas.microsoft.com/office/2006/metadata/properties" ma:root="true" ma:fieldsID="04499dfe8902becef02a577c2521a66a" ns3:_="" ns4:_="">
    <xsd:import namespace="1ba648b2-ed19-406a-aaa4-20fcd3e2fab1"/>
    <xsd:import namespace="5338a460-e029-42e5-b663-835cf590d70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648b2-ed19-406a-aaa4-20fcd3e2fa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8a460-e029-42e5-b663-835cf590d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09A33E-D161-4005-8B3A-4D1194723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648b2-ed19-406a-aaa4-20fcd3e2fab1"/>
    <ds:schemaRef ds:uri="5338a460-e029-42e5-b663-835cf590d7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6E7FEB-D254-44C6-BFCB-FFE1300100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338a460-e029-42e5-b663-835cf590d702"/>
    <ds:schemaRef ds:uri="http://purl.org/dc/dcmitype/"/>
    <ds:schemaRef ds:uri="http://schemas.openxmlformats.org/package/2006/metadata/core-properties"/>
    <ds:schemaRef ds:uri="1ba648b2-ed19-406a-aaa4-20fcd3e2fab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70A35C0-7EA7-46DE-9479-911CC97A4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12605</TotalTime>
  <Words>215</Words>
  <Application>Microsoft Macintosh PowerPoint</Application>
  <PresentationFormat>Widescreen</PresentationFormat>
  <Paragraphs>160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3270-MEDIUM</vt:lpstr>
      <vt:lpstr>Arial</vt:lpstr>
      <vt:lpstr>Liberation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Thompson</dc:creator>
  <cp:lastModifiedBy>Donald Thompson</cp:lastModifiedBy>
  <cp:revision>60</cp:revision>
  <dcterms:created xsi:type="dcterms:W3CDTF">2021-02-22T22:52:35Z</dcterms:created>
  <dcterms:modified xsi:type="dcterms:W3CDTF">2021-03-12T10:56:45Z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0x0101009EFD646B4F1F2941BFE87072A31DF7CF</vt:lpwstr>
  </property>
</Properties>
</file>