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9" r:id="rId5"/>
    <p:sldId id="271" r:id="rId6"/>
    <p:sldId id="257" r:id="rId7"/>
    <p:sldId id="265" r:id="rId8"/>
    <p:sldId id="267" r:id="rId9"/>
    <p:sldId id="268" r:id="rId10"/>
    <p:sldId id="258" r:id="rId11"/>
    <p:sldId id="270" r:id="rId12"/>
    <p:sldId id="266" r:id="rId13"/>
    <p:sldId id="261" r:id="rId14"/>
    <p:sldId id="263" r:id="rId15"/>
    <p:sldId id="26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61B22"/>
    <a:srgbClr val="44546A"/>
    <a:srgbClr val="D6DCE5"/>
    <a:srgbClr val="2F528F"/>
    <a:srgbClr val="000000"/>
    <a:srgbClr val="CCCCCC"/>
    <a:srgbClr val="222A35"/>
    <a:srgbClr val="2B2B2B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3DE49-E3F6-4555-A360-3F4FC65FB564}" v="15" dt="2021-02-22T23:29:12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9E43-AE16-4F51-B0E9-9497B83A0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075B-451C-4795-B035-D69FA528F5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9D3-A1E5-4EA1-8DCD-DD31B65D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0611EEEA-4CB2-4E23-92EA-4C425CE3DC79}" type="datetimeFigureOut">
              <a:rPr lang="en-US" smtClean="0"/>
              <a:pPr/>
              <a:t>3/9/21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592E-DC24-45EE-84FC-1DD13734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B98BC-0A97-45C0-A8E3-61E91736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E4EC414F-0E7B-4595-9C34-BF232134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A3C3-6C22-457C-ABD4-8F03EF4D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8E2D-458F-4E0E-93EE-0C46258E9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30372-74CE-4107-8182-F3EF4A681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78B87-EFD9-459C-BC4B-9BEF5A35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05ED8-E712-478A-B89E-4F1EFE4E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6FD9F-8358-4D5B-9477-519630A8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3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E041-C925-4D08-ABBF-FEBE7FAF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7A203-0567-423C-8AB3-4E18DAAF0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5C3CB-14B5-411C-9D87-C6B0603EF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F5926-908E-4792-BCD1-F2A1E9D2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1A90E-6E63-4BF0-AD2D-1CC573A7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1F33D-639B-4AD5-8613-C3825AD6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44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05F3-E5B0-4775-AEE6-7C610512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13E72-59F9-4996-A328-EEE9B1A31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12734-A69D-4B5E-84B9-CC1ED729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07518-A744-4521-B318-04F99D3F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14EB8-9E89-4B79-AE6E-3E247452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5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F225F-978D-4EE7-BCF3-4C65E760B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6D5CC-4A55-4866-96C6-0C4C69B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78F83-2328-4ABC-986C-E9E6845C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0B30F-1F5C-4AA5-A3A4-3D6B12B9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DB45C-CB4E-455C-8BE5-9BE7D0C0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5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7682-9A96-4BD0-80F2-31F37574F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A8C4-CE8E-47A4-ADA7-F28E23B2966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C9E4-E180-435B-8ED8-E1756E54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EC9D0-3FBD-4578-BAB0-72E938FE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59C72-8DC8-4154-BE35-A91FA9C0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2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AC2D-3A94-4711-A257-262DBC0BD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178C6-16F4-4664-B052-C905D18D22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47CF-581A-4F51-9793-094D22C8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71C-C940-4F5F-900E-AC0E93A4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4FB1B-DE74-413A-86C0-BB74E71F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9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1809-990D-4B7A-9245-19A9D03A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A741-8428-47C9-936A-743B8F729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79D37-B907-49D1-A4F1-A4CAEF68C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FE6B-4D5E-4538-8D59-3BA24DDB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5EF86-A40E-49C2-BC62-EB7EF0D1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F5F4D-2CC3-4ABD-B8F3-7A2AC29B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46A5-0ECA-41F2-AEDC-539B9332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B7056-6810-4F30-96D4-15FE4B4C2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C6197-1DC1-4993-B2BA-12DC7B374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C9D04-CC7A-4DE0-A874-3C19CA5E1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E8A74-495A-44DB-B9D1-E6D5020A5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1D0E8-2ADC-4FDA-84EF-7DC04785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203D4-4F78-4F0A-AE94-6ACBE208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F8B84-6CF0-4C6F-A0BA-7D5D87D7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F6D0-EB0F-41BD-B784-FA339DD4B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47741-F4B8-4F21-86B6-2E67AB4C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3/9/21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CB88B-944C-4972-BDA1-ABD00357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820FA-6510-4EF6-8A74-B68C7CDF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8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798C80-4615-F74A-B357-ED786FD47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0F6D0-EB0F-41BD-B784-FA339DD4B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29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ECDE7-BB63-4EE5-A991-047BBEB1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9B3E4-294D-4667-B506-471D26F2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2F348-2D86-4E7C-B37D-83B702FA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C385AA-B13B-0A4F-A10A-47922D3B54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2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02836-767D-4E67-A9E5-AF00BA49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C033-9284-4154-A08A-7D0B15C4C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56696-5C52-4117-B7D0-F37E6D7B5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0611EEEA-4CB2-4E23-92EA-4C425CE3DC79}" type="datetimeFigureOut">
              <a:rPr lang="en-US" smtClean="0"/>
              <a:pPr/>
              <a:t>3/9/21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224A-D7F4-4E4E-99DE-18C6C663F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A067E-1E85-4CA6-8A11-D78F6C662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E4EC414F-0E7B-4595-9C34-BF232134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12" Type="http://schemas.openxmlformats.org/officeDocument/2006/relationships/image" Target="../media/image42.png"/><Relationship Id="rId17" Type="http://schemas.openxmlformats.org/officeDocument/2006/relationships/image" Target="../media/image47.sv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svg"/><Relationship Id="rId15" Type="http://schemas.openxmlformats.org/officeDocument/2006/relationships/image" Target="../media/image45.sv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Relationship Id="rId1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.png"/><Relationship Id="rId21" Type="http://schemas.openxmlformats.org/officeDocument/2006/relationships/image" Target="../media/image27.svg"/><Relationship Id="rId42" Type="http://schemas.openxmlformats.org/officeDocument/2006/relationships/image" Target="../media/image48.png"/><Relationship Id="rId47" Type="http://schemas.openxmlformats.org/officeDocument/2006/relationships/image" Target="../media/image53.svg"/><Relationship Id="rId63" Type="http://schemas.openxmlformats.org/officeDocument/2006/relationships/image" Target="../media/image69.svg"/><Relationship Id="rId68" Type="http://schemas.openxmlformats.org/officeDocument/2006/relationships/image" Target="../media/image74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9" Type="http://schemas.openxmlformats.org/officeDocument/2006/relationships/image" Target="../media/image35.sv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37" Type="http://schemas.openxmlformats.org/officeDocument/2006/relationships/image" Target="../media/image43.svg"/><Relationship Id="rId40" Type="http://schemas.openxmlformats.org/officeDocument/2006/relationships/image" Target="../media/image46.png"/><Relationship Id="rId45" Type="http://schemas.openxmlformats.org/officeDocument/2006/relationships/image" Target="../media/image51.svg"/><Relationship Id="rId53" Type="http://schemas.openxmlformats.org/officeDocument/2006/relationships/image" Target="../media/image59.svg"/><Relationship Id="rId58" Type="http://schemas.openxmlformats.org/officeDocument/2006/relationships/image" Target="../media/image64.png"/><Relationship Id="rId66" Type="http://schemas.openxmlformats.org/officeDocument/2006/relationships/image" Target="../media/image72.png"/><Relationship Id="rId74" Type="http://schemas.openxmlformats.org/officeDocument/2006/relationships/image" Target="../media/image80.png"/><Relationship Id="rId5" Type="http://schemas.openxmlformats.org/officeDocument/2006/relationships/image" Target="../media/image11.svg"/><Relationship Id="rId61" Type="http://schemas.openxmlformats.org/officeDocument/2006/relationships/image" Target="../media/image67.svg"/><Relationship Id="rId19" Type="http://schemas.openxmlformats.org/officeDocument/2006/relationships/image" Target="../media/image2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sv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43" Type="http://schemas.openxmlformats.org/officeDocument/2006/relationships/image" Target="../media/image49.svg"/><Relationship Id="rId48" Type="http://schemas.openxmlformats.org/officeDocument/2006/relationships/image" Target="../media/image54.png"/><Relationship Id="rId56" Type="http://schemas.openxmlformats.org/officeDocument/2006/relationships/image" Target="../media/image62.png"/><Relationship Id="rId64" Type="http://schemas.openxmlformats.org/officeDocument/2006/relationships/image" Target="../media/image70.png"/><Relationship Id="rId69" Type="http://schemas.openxmlformats.org/officeDocument/2006/relationships/image" Target="../media/image75.svg"/><Relationship Id="rId8" Type="http://schemas.openxmlformats.org/officeDocument/2006/relationships/image" Target="../media/image14.png"/><Relationship Id="rId51" Type="http://schemas.openxmlformats.org/officeDocument/2006/relationships/image" Target="../media/image57.svg"/><Relationship Id="rId72" Type="http://schemas.openxmlformats.org/officeDocument/2006/relationships/image" Target="../media/image78.png"/><Relationship Id="rId3" Type="http://schemas.openxmlformats.org/officeDocument/2006/relationships/image" Target="../media/image9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33" Type="http://schemas.openxmlformats.org/officeDocument/2006/relationships/image" Target="../media/image39.svg"/><Relationship Id="rId38" Type="http://schemas.openxmlformats.org/officeDocument/2006/relationships/image" Target="../media/image44.png"/><Relationship Id="rId46" Type="http://schemas.openxmlformats.org/officeDocument/2006/relationships/image" Target="../media/image52.png"/><Relationship Id="rId59" Type="http://schemas.openxmlformats.org/officeDocument/2006/relationships/image" Target="../media/image65.svg"/><Relationship Id="rId67" Type="http://schemas.openxmlformats.org/officeDocument/2006/relationships/image" Target="../media/image73.svg"/><Relationship Id="rId20" Type="http://schemas.openxmlformats.org/officeDocument/2006/relationships/image" Target="../media/image26.png"/><Relationship Id="rId41" Type="http://schemas.openxmlformats.org/officeDocument/2006/relationships/image" Target="../media/image47.svg"/><Relationship Id="rId54" Type="http://schemas.openxmlformats.org/officeDocument/2006/relationships/image" Target="../media/image60.png"/><Relationship Id="rId62" Type="http://schemas.openxmlformats.org/officeDocument/2006/relationships/image" Target="../media/image68.png"/><Relationship Id="rId70" Type="http://schemas.openxmlformats.org/officeDocument/2006/relationships/image" Target="../media/image76.png"/><Relationship Id="rId75" Type="http://schemas.openxmlformats.org/officeDocument/2006/relationships/image" Target="../media/image81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49" Type="http://schemas.openxmlformats.org/officeDocument/2006/relationships/image" Target="../media/image55.svg"/><Relationship Id="rId57" Type="http://schemas.openxmlformats.org/officeDocument/2006/relationships/image" Target="../media/image63.svg"/><Relationship Id="rId10" Type="http://schemas.openxmlformats.org/officeDocument/2006/relationships/image" Target="../media/image16.png"/><Relationship Id="rId31" Type="http://schemas.openxmlformats.org/officeDocument/2006/relationships/image" Target="../media/image37.svg"/><Relationship Id="rId44" Type="http://schemas.openxmlformats.org/officeDocument/2006/relationships/image" Target="../media/image50.png"/><Relationship Id="rId52" Type="http://schemas.openxmlformats.org/officeDocument/2006/relationships/image" Target="../media/image58.png"/><Relationship Id="rId60" Type="http://schemas.openxmlformats.org/officeDocument/2006/relationships/image" Target="../media/image66.png"/><Relationship Id="rId65" Type="http://schemas.openxmlformats.org/officeDocument/2006/relationships/image" Target="../media/image71.svg"/><Relationship Id="rId73" Type="http://schemas.openxmlformats.org/officeDocument/2006/relationships/image" Target="../media/image79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9" Type="http://schemas.openxmlformats.org/officeDocument/2006/relationships/image" Target="../media/image45.sv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svg"/><Relationship Id="rId7" Type="http://schemas.openxmlformats.org/officeDocument/2006/relationships/image" Target="../media/image13.svg"/><Relationship Id="rId71" Type="http://schemas.openxmlformats.org/officeDocument/2006/relationships/image" Target="../media/image7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7" Type="http://schemas.openxmlformats.org/officeDocument/2006/relationships/image" Target="../media/image87.sv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svg"/><Relationship Id="rId4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svg"/><Relationship Id="rId7" Type="http://schemas.openxmlformats.org/officeDocument/2006/relationships/image" Target="../media/image95.sv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5" Type="http://schemas.openxmlformats.org/officeDocument/2006/relationships/image" Target="../media/image93.svg"/><Relationship Id="rId4" Type="http://schemas.openxmlformats.org/officeDocument/2006/relationships/image" Target="../media/image9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6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CF19282-A7D0-E54D-813A-7E1B42E4DCB6}"/>
              </a:ext>
            </a:extLst>
          </p:cNvPr>
          <p:cNvGrpSpPr/>
          <p:nvPr/>
        </p:nvGrpSpPr>
        <p:grpSpPr>
          <a:xfrm>
            <a:off x="1501140" y="2152185"/>
            <a:ext cx="9189720" cy="2553630"/>
            <a:chOff x="1501140" y="1639229"/>
            <a:chExt cx="9189720" cy="2553630"/>
          </a:xfrm>
        </p:grpSpPr>
        <p:pic>
          <p:nvPicPr>
            <p:cNvPr id="3" name="Picture 2" descr="Logo, company name&#10;&#10;Description automatically generated">
              <a:extLst>
                <a:ext uri="{FF2B5EF4-FFF2-40B4-BE49-F238E27FC236}">
                  <a16:creationId xmlns:a16="http://schemas.microsoft.com/office/drawing/2014/main" id="{BC62F3CA-FD5A-7F4B-83BF-08B0F0BD75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72" t="39024" r="24963" b="38862"/>
            <a:stretch/>
          </p:blipFill>
          <p:spPr>
            <a:xfrm>
              <a:off x="3713356" y="2676292"/>
              <a:ext cx="4683512" cy="1516567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854919E4-ABD9-C947-8FA5-318C3AAB40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553" b="41699"/>
            <a:stretch/>
          </p:blipFill>
          <p:spPr>
            <a:xfrm>
              <a:off x="1501140" y="1639229"/>
              <a:ext cx="9189720" cy="1148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006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AD95C8-67EB-C345-B23A-60A157444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29165"/>
              </p:ext>
            </p:extLst>
          </p:nvPr>
        </p:nvGraphicFramePr>
        <p:xfrm>
          <a:off x="6374166" y="740206"/>
          <a:ext cx="4381652" cy="226187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Airport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Manages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Hub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Planes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 resource per step based on vehicle duty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Only repairs bound vehicles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0DC7CBD-5CC2-8344-A716-073BEACC9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546739"/>
              </p:ext>
            </p:extLst>
          </p:nvPr>
        </p:nvGraphicFramePr>
        <p:xfrm>
          <a:off x="3969294" y="3782705"/>
          <a:ext cx="4381652" cy="226187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Port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Manages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Hub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Ships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 resource per step based on vehicle duty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Only repairs bound vehicles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DFD9D4-5465-0046-8A09-98971253D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357753"/>
              </p:ext>
            </p:extLst>
          </p:nvPr>
        </p:nvGraphicFramePr>
        <p:xfrm>
          <a:off x="1290102" y="740206"/>
          <a:ext cx="4381652" cy="226187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 Depot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Manages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Hub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 resource per step based on vehicle duty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Only repairs bound vehicles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pic>
        <p:nvPicPr>
          <p:cNvPr id="13" name="Graphic 12" descr="Fuel with solid fill">
            <a:extLst>
              <a:ext uri="{FF2B5EF4-FFF2-40B4-BE49-F238E27FC236}">
                <a16:creationId xmlns:a16="http://schemas.microsoft.com/office/drawing/2014/main" id="{9B81CF31-B8E0-D244-A4F4-C6F8288EC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9676" y="813425"/>
            <a:ext cx="685800" cy="685800"/>
          </a:xfrm>
          <a:prstGeom prst="rect">
            <a:avLst/>
          </a:prstGeom>
        </p:spPr>
      </p:pic>
      <p:pic>
        <p:nvPicPr>
          <p:cNvPr id="50" name="Graphic 49" descr="Take Off with solid fill">
            <a:extLst>
              <a:ext uri="{FF2B5EF4-FFF2-40B4-BE49-F238E27FC236}">
                <a16:creationId xmlns:a16="http://schemas.microsoft.com/office/drawing/2014/main" id="{F04EFD69-413E-2146-979B-F294F253C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6193" y="813425"/>
            <a:ext cx="685800" cy="685800"/>
          </a:xfrm>
          <a:prstGeom prst="rect">
            <a:avLst/>
          </a:prstGeom>
        </p:spPr>
      </p:pic>
      <p:pic>
        <p:nvPicPr>
          <p:cNvPr id="66" name="Graphic 65" descr="Crane with solid fill">
            <a:extLst>
              <a:ext uri="{FF2B5EF4-FFF2-40B4-BE49-F238E27FC236}">
                <a16:creationId xmlns:a16="http://schemas.microsoft.com/office/drawing/2014/main" id="{9E6E516C-D4F1-084F-8B11-31DE877A9C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868" y="386144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9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le 7">
            <a:extLst>
              <a:ext uri="{FF2B5EF4-FFF2-40B4-BE49-F238E27FC236}">
                <a16:creationId xmlns:a16="http://schemas.microsoft.com/office/drawing/2014/main" id="{F408746E-B14C-4043-8EC1-553DFFBF1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784333"/>
              </p:ext>
            </p:extLst>
          </p:nvPr>
        </p:nvGraphicFramePr>
        <p:xfrm>
          <a:off x="1826051" y="1732441"/>
          <a:ext cx="2570975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061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5036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Carries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Cotton, 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690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Trees, 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616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Food, 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98975"/>
                  </a:ext>
                </a:extLst>
              </a:tr>
            </a:tbl>
          </a:graphicData>
        </a:graphic>
      </p:graphicFrame>
      <p:graphicFrame>
        <p:nvGraphicFramePr>
          <p:cNvPr id="60" name="Table 7">
            <a:extLst>
              <a:ext uri="{FF2B5EF4-FFF2-40B4-BE49-F238E27FC236}">
                <a16:creationId xmlns:a16="http://schemas.microsoft.com/office/drawing/2014/main" id="{BDC7C117-C320-0E46-91A1-417746BFD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8614"/>
              </p:ext>
            </p:extLst>
          </p:nvPr>
        </p:nvGraphicFramePr>
        <p:xfrm>
          <a:off x="4721382" y="1732441"/>
          <a:ext cx="2527999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11543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6456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Plane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Carries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22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23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61" name="Table 7">
            <a:extLst>
              <a:ext uri="{FF2B5EF4-FFF2-40B4-BE49-F238E27FC236}">
                <a16:creationId xmlns:a16="http://schemas.microsoft.com/office/drawing/2014/main" id="{1CCDFBF7-33B4-D14A-AA53-EE86C6692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106997"/>
              </p:ext>
            </p:extLst>
          </p:nvPr>
        </p:nvGraphicFramePr>
        <p:xfrm>
          <a:off x="7573737" y="1722281"/>
          <a:ext cx="2570974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1021112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549862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Ship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Carries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Crude, Coal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58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Trees, 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641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Food, 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62" name="Graphic 61" descr="Truck with solid fill">
            <a:extLst>
              <a:ext uri="{FF2B5EF4-FFF2-40B4-BE49-F238E27FC236}">
                <a16:creationId xmlns:a16="http://schemas.microsoft.com/office/drawing/2014/main" id="{42932687-BAFC-A949-A9C4-10E20F8B1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1466" y="1799751"/>
            <a:ext cx="685800" cy="685800"/>
          </a:xfrm>
          <a:prstGeom prst="rect">
            <a:avLst/>
          </a:prstGeom>
        </p:spPr>
      </p:pic>
      <p:pic>
        <p:nvPicPr>
          <p:cNvPr id="64" name="Graphic 63" descr="Cruise ship with solid fill">
            <a:extLst>
              <a:ext uri="{FF2B5EF4-FFF2-40B4-BE49-F238E27FC236}">
                <a16:creationId xmlns:a16="http://schemas.microsoft.com/office/drawing/2014/main" id="{357EBC3F-C8A8-2A47-A78E-A5F4C1141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1193" y="1793401"/>
            <a:ext cx="685800" cy="685800"/>
          </a:xfrm>
          <a:prstGeom prst="rect">
            <a:avLst/>
          </a:prstGeom>
        </p:spPr>
      </p:pic>
      <p:pic>
        <p:nvPicPr>
          <p:cNvPr id="68" name="Graphic 67" descr="Airplane with solid fill">
            <a:extLst>
              <a:ext uri="{FF2B5EF4-FFF2-40B4-BE49-F238E27FC236}">
                <a16:creationId xmlns:a16="http://schemas.microsoft.com/office/drawing/2014/main" id="{0FC2A63A-381B-714E-9095-52F6465B3C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0653" y="1813721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04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 7">
            <a:extLst>
              <a:ext uri="{FF2B5EF4-FFF2-40B4-BE49-F238E27FC236}">
                <a16:creationId xmlns:a16="http://schemas.microsoft.com/office/drawing/2014/main" id="{557ED291-B78D-0442-AAAD-4F55A59FB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362190"/>
              </p:ext>
            </p:extLst>
          </p:nvPr>
        </p:nvGraphicFramePr>
        <p:xfrm>
          <a:off x="6301529" y="3639820"/>
          <a:ext cx="2567166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5991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4117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Forest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300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*</a:t>
                      </a: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renewable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73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9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45" name="Table 7">
            <a:extLst>
              <a:ext uri="{FF2B5EF4-FFF2-40B4-BE49-F238E27FC236}">
                <a16:creationId xmlns:a16="http://schemas.microsoft.com/office/drawing/2014/main" id="{439F825F-DBCF-EA4B-8DD8-536C1877C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309020"/>
              </p:ext>
            </p:extLst>
          </p:nvPr>
        </p:nvGraphicFramePr>
        <p:xfrm>
          <a:off x="9188540" y="3644900"/>
          <a:ext cx="2567165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4987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729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Mill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954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64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54" name="Graphic 53" descr="Forest scene with solid fill">
            <a:extLst>
              <a:ext uri="{FF2B5EF4-FFF2-40B4-BE49-F238E27FC236}">
                <a16:creationId xmlns:a16="http://schemas.microsoft.com/office/drawing/2014/main" id="{37BC6E47-5F30-A040-9D76-E5541B002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4249" y="3731260"/>
            <a:ext cx="685800" cy="685800"/>
          </a:xfrm>
          <a:prstGeom prst="rect">
            <a:avLst/>
          </a:prstGeom>
        </p:spPr>
      </p:pic>
      <p:pic>
        <p:nvPicPr>
          <p:cNvPr id="56" name="Graphic 55" descr="Saw with solid fill">
            <a:extLst>
              <a:ext uri="{FF2B5EF4-FFF2-40B4-BE49-F238E27FC236}">
                <a16:creationId xmlns:a16="http://schemas.microsoft.com/office/drawing/2014/main" id="{A0E59E0A-4797-DD43-9CF1-D2D337E3C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5164" y="3736340"/>
            <a:ext cx="685800" cy="685800"/>
          </a:xfrm>
          <a:prstGeom prst="rect">
            <a:avLst/>
          </a:prstGeom>
        </p:spPr>
      </p:pic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4D9A07FA-CBEF-C14A-B618-AD17A9B59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410709"/>
              </p:ext>
            </p:extLst>
          </p:nvPr>
        </p:nvGraphicFramePr>
        <p:xfrm>
          <a:off x="6300216" y="576072"/>
          <a:ext cx="2570971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865874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705097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Oil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Well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300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*</a:t>
                      </a: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non-renewable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636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890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6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19" name="Graphic 18" descr="Oil Rig with solid fill">
            <a:extLst>
              <a:ext uri="{FF2B5EF4-FFF2-40B4-BE49-F238E27FC236}">
                <a16:creationId xmlns:a16="http://schemas.microsoft.com/office/drawing/2014/main" id="{5133118A-D9E1-4F45-8029-E088B565F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2195" y="683260"/>
            <a:ext cx="685800" cy="685800"/>
          </a:xfrm>
          <a:prstGeom prst="rect">
            <a:avLst/>
          </a:prstGeom>
        </p:spPr>
      </p:pic>
      <p:graphicFrame>
        <p:nvGraphicFramePr>
          <p:cNvPr id="20" name="Table 7">
            <a:extLst>
              <a:ext uri="{FF2B5EF4-FFF2-40B4-BE49-F238E27FC236}">
                <a16:creationId xmlns:a16="http://schemas.microsoft.com/office/drawing/2014/main" id="{DFA20516-7363-B84D-85B3-A2F9042D3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286878"/>
              </p:ext>
            </p:extLst>
          </p:nvPr>
        </p:nvGraphicFramePr>
        <p:xfrm>
          <a:off x="9188540" y="576072"/>
          <a:ext cx="2570975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061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5036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Oil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Refinery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376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3398975"/>
                  </a:ext>
                </a:extLst>
              </a:tr>
            </a:tbl>
          </a:graphicData>
        </a:graphic>
      </p:graphicFrame>
      <p:graphicFrame>
        <p:nvGraphicFramePr>
          <p:cNvPr id="21" name="Table 7">
            <a:extLst>
              <a:ext uri="{FF2B5EF4-FFF2-40B4-BE49-F238E27FC236}">
                <a16:creationId xmlns:a16="http://schemas.microsoft.com/office/drawing/2014/main" id="{9ADD713A-6D5C-994C-99EE-B1F4D677A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95182"/>
              </p:ext>
            </p:extLst>
          </p:nvPr>
        </p:nvGraphicFramePr>
        <p:xfrm>
          <a:off x="512064" y="576072"/>
          <a:ext cx="2577008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061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56398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Mine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300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*</a:t>
                      </a: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non-renewable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73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9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79151FAE-899E-1F41-9ED7-B44CEA239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488432"/>
              </p:ext>
            </p:extLst>
          </p:nvPr>
        </p:nvGraphicFramePr>
        <p:xfrm>
          <a:off x="3410712" y="576072"/>
          <a:ext cx="2570972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5212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8852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Power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Plant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64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494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23" name="Graphic 22" descr="Mining tools with solid fill">
            <a:extLst>
              <a:ext uri="{FF2B5EF4-FFF2-40B4-BE49-F238E27FC236}">
                <a16:creationId xmlns:a16="http://schemas.microsoft.com/office/drawing/2014/main" id="{CACA9E4B-5223-DE4C-BC25-F482ED5B00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4096" y="681990"/>
            <a:ext cx="685800" cy="685800"/>
          </a:xfrm>
          <a:prstGeom prst="rect">
            <a:avLst/>
          </a:prstGeom>
        </p:spPr>
      </p:pic>
      <p:pic>
        <p:nvPicPr>
          <p:cNvPr id="24" name="Graphic 23" descr="Fuel with solid fill">
            <a:extLst>
              <a:ext uri="{FF2B5EF4-FFF2-40B4-BE49-F238E27FC236}">
                <a16:creationId xmlns:a16="http://schemas.microsoft.com/office/drawing/2014/main" id="{1B6D3453-F824-DF44-BA5A-7990108B35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91531" y="681990"/>
            <a:ext cx="685800" cy="685800"/>
          </a:xfrm>
          <a:prstGeom prst="rect">
            <a:avLst/>
          </a:prstGeom>
        </p:spPr>
      </p:pic>
      <p:pic>
        <p:nvPicPr>
          <p:cNvPr id="25" name="Graphic 24" descr="Power Plant with solid fill">
            <a:extLst>
              <a:ext uri="{FF2B5EF4-FFF2-40B4-BE49-F238E27FC236}">
                <a16:creationId xmlns:a16="http://schemas.microsoft.com/office/drawing/2014/main" id="{9C144023-DF08-924B-8D85-08C19FB1C3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35680" y="678180"/>
            <a:ext cx="685800" cy="685800"/>
          </a:xfrm>
          <a:prstGeom prst="rect">
            <a:avLst/>
          </a:prstGeom>
        </p:spPr>
      </p:pic>
      <p:graphicFrame>
        <p:nvGraphicFramePr>
          <p:cNvPr id="26" name="Table 7">
            <a:extLst>
              <a:ext uri="{FF2B5EF4-FFF2-40B4-BE49-F238E27FC236}">
                <a16:creationId xmlns:a16="http://schemas.microsoft.com/office/drawing/2014/main" id="{F512F104-3857-F84D-BF4A-6809A9AA4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158177"/>
              </p:ext>
            </p:extLst>
          </p:nvPr>
        </p:nvGraphicFramePr>
        <p:xfrm>
          <a:off x="515456" y="3639820"/>
          <a:ext cx="2573616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37348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36268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300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*</a:t>
                      </a: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renewable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235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19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027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27" name="Table 7">
            <a:extLst>
              <a:ext uri="{FF2B5EF4-FFF2-40B4-BE49-F238E27FC236}">
                <a16:creationId xmlns:a16="http://schemas.microsoft.com/office/drawing/2014/main" id="{E8A72969-2DFE-6D48-9607-E125846A1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694610"/>
              </p:ext>
            </p:extLst>
          </p:nvPr>
        </p:nvGraphicFramePr>
        <p:xfrm>
          <a:off x="3410712" y="3639820"/>
          <a:ext cx="2570972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40294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30678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Mill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01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17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981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28" name="Graphic 27" descr="Cherry Blossom with solid fill">
            <a:extLst>
              <a:ext uri="{FF2B5EF4-FFF2-40B4-BE49-F238E27FC236}">
                <a16:creationId xmlns:a16="http://schemas.microsoft.com/office/drawing/2014/main" id="{2EA2BE3B-21FC-3C44-8470-CCD3BA2A5C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7045" y="3769868"/>
            <a:ext cx="685800" cy="685800"/>
          </a:xfrm>
          <a:prstGeom prst="rect">
            <a:avLst/>
          </a:prstGeom>
        </p:spPr>
      </p:pic>
      <p:pic>
        <p:nvPicPr>
          <p:cNvPr id="29" name="Graphic 28" descr="Shirt with solid fill">
            <a:extLst>
              <a:ext uri="{FF2B5EF4-FFF2-40B4-BE49-F238E27FC236}">
                <a16:creationId xmlns:a16="http://schemas.microsoft.com/office/drawing/2014/main" id="{EF374D59-6FD9-CC4C-ADDA-112A044C7F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01658" y="3769868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7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7">
            <a:extLst>
              <a:ext uri="{FF2B5EF4-FFF2-40B4-BE49-F238E27FC236}">
                <a16:creationId xmlns:a16="http://schemas.microsoft.com/office/drawing/2014/main" id="{3574DD49-0D11-2B4E-A420-22B873E41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884486"/>
              </p:ext>
            </p:extLst>
          </p:nvPr>
        </p:nvGraphicFramePr>
        <p:xfrm>
          <a:off x="3102864" y="1963714"/>
          <a:ext cx="2570972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52119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885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Factory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73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9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49" name="Graphic 48" descr="Factory with solid fill">
            <a:extLst>
              <a:ext uri="{FF2B5EF4-FFF2-40B4-BE49-F238E27FC236}">
                <a16:creationId xmlns:a16="http://schemas.microsoft.com/office/drawing/2014/main" id="{608DF724-B201-BC4D-AD61-7A6D22989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8473" y="2044232"/>
            <a:ext cx="760668" cy="685800"/>
          </a:xfrm>
          <a:prstGeom prst="rect">
            <a:avLst/>
          </a:prstGeom>
        </p:spPr>
      </p:pic>
      <p:graphicFrame>
        <p:nvGraphicFramePr>
          <p:cNvPr id="50" name="Table 7">
            <a:extLst>
              <a:ext uri="{FF2B5EF4-FFF2-40B4-BE49-F238E27FC236}">
                <a16:creationId xmlns:a16="http://schemas.microsoft.com/office/drawing/2014/main" id="{475B6EA9-39A7-EC42-8378-51369B38D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797003"/>
              </p:ext>
            </p:extLst>
          </p:nvPr>
        </p:nvGraphicFramePr>
        <p:xfrm>
          <a:off x="6001512" y="1963714"/>
          <a:ext cx="2570972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5212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8852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Farm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400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68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51" name="Graphic 50" descr="Farm scene with solid fill">
            <a:extLst>
              <a:ext uri="{FF2B5EF4-FFF2-40B4-BE49-F238E27FC236}">
                <a16:creationId xmlns:a16="http://schemas.microsoft.com/office/drawing/2014/main" id="{FB5EACDC-0F24-A543-A047-E4A187527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7279" y="2044232"/>
            <a:ext cx="76066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8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0D55-8E02-3E45-8010-9D509422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→←↑↓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E442-8907-2C40-A740-62BF3EE69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2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B5A709-A9A4-449F-BAFC-08AFC8CD9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99569"/>
              </p:ext>
            </p:extLst>
          </p:nvPr>
        </p:nvGraphicFramePr>
        <p:xfrm>
          <a:off x="89208" y="152204"/>
          <a:ext cx="9392682" cy="6546514"/>
        </p:xfrm>
        <a:graphic>
          <a:graphicData uri="http://schemas.openxmlformats.org/drawingml/2006/table">
            <a:tbl>
              <a:tblPr>
                <a:solidFill>
                  <a:srgbClr val="44546A">
                    <a:alpha val="25098"/>
                  </a:srgbClr>
                </a:solidFill>
                <a:tableStyleId>{5C22544A-7EE6-4342-B048-85BDC9FD1C3A}</a:tableStyleId>
              </a:tblPr>
              <a:tblGrid>
                <a:gridCol w="722514">
                  <a:extLst>
                    <a:ext uri="{9D8B030D-6E8A-4147-A177-3AD203B41FA5}">
                      <a16:colId xmlns:a16="http://schemas.microsoft.com/office/drawing/2014/main" val="2388223081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815304172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053513500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2566715664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310756716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175388715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2018508722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260011768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762086946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567932048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792021028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760010324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2255264365"/>
                    </a:ext>
                  </a:extLst>
                </a:gridCol>
              </a:tblGrid>
              <a:tr h="503578">
                <a:tc>
                  <a:txBody>
                    <a:bodyPr/>
                    <a:lstStyle/>
                    <a:p>
                      <a:pPr algn="ctr"/>
                      <a:endParaRPr lang="en-US" sz="800" kern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202770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Oil Well</a:t>
                      </a:r>
                    </a:p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Oil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Refinery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31542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 Mine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24170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 Depot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Power Plant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54436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 Mill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Warehouse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Port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69845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kern="1200" dirty="0">
                        <a:solidFill>
                          <a:schemeClr val="dk1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kern="1200" dirty="0">
                        <a:solidFill>
                          <a:schemeClr val="dk1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Warehouse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Farm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52691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Farm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199204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4402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Port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kern="1200" dirty="0">
                        <a:solidFill>
                          <a:schemeClr val="dk1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950858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Power Plant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Factory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76004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 Mill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 Depot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066271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Forest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329846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Forest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15481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A4E802-D990-844D-BBDC-1AEC8E74A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628435"/>
              </p:ext>
            </p:extLst>
          </p:nvPr>
        </p:nvGraphicFramePr>
        <p:xfrm>
          <a:off x="9549950" y="663678"/>
          <a:ext cx="2568259" cy="6035040"/>
        </p:xfrm>
        <a:graphic>
          <a:graphicData uri="http://schemas.openxmlformats.org/drawingml/2006/table">
            <a:tbl>
              <a:tblPr firstRow="1" bandRow="1">
                <a:solidFill>
                  <a:srgbClr val="44546A">
                    <a:alpha val="24706"/>
                  </a:srgbClr>
                </a:solidFill>
                <a:tableStyleId>{F5AB1C69-6EDB-4FF4-983F-18BD219EF322}</a:tableStyleId>
              </a:tblPr>
              <a:tblGrid>
                <a:gridCol w="368618">
                  <a:extLst>
                    <a:ext uri="{9D8B030D-6E8A-4147-A177-3AD203B41FA5}">
                      <a16:colId xmlns:a16="http://schemas.microsoft.com/office/drawing/2014/main" val="1590506482"/>
                    </a:ext>
                  </a:extLst>
                </a:gridCol>
                <a:gridCol w="368618">
                  <a:extLst>
                    <a:ext uri="{9D8B030D-6E8A-4147-A177-3AD203B41FA5}">
                      <a16:colId xmlns:a16="http://schemas.microsoft.com/office/drawing/2014/main" val="3415765307"/>
                    </a:ext>
                  </a:extLst>
                </a:gridCol>
                <a:gridCol w="1263968">
                  <a:extLst>
                    <a:ext uri="{9D8B030D-6E8A-4147-A177-3AD203B41FA5}">
                      <a16:colId xmlns:a16="http://schemas.microsoft.com/office/drawing/2014/main" val="3251993858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15426802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470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485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OILWELL:0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458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OILREFINERY:0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568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COALMINE:0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907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TRUCKDEPOT:0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014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POWERPLANT:0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63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TEXTILEMILL:0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24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WAREHOUSE:0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319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AIRPORT:0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681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CITY:0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271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WAREHOUSE:1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537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FARM:0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44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COTTON:0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985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PORT:0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386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FARM:1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330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PORT:1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447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CITY:1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849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AIRPORT:1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101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POWERPLANT:1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616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FACTORY:0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283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LUMBERMILL:0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559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TRUCKDEPOT:1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3533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FOREST:0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285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FOREST:1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9356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C7E9CD2-22F1-E340-BDB6-2E7454D7EABE}"/>
              </a:ext>
            </a:extLst>
          </p:cNvPr>
          <p:cNvSpPr txBox="1"/>
          <p:nvPr/>
        </p:nvSpPr>
        <p:spPr>
          <a:xfrm>
            <a:off x="9549950" y="209311"/>
            <a:ext cx="2546034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>
                <a:solidFill>
                  <a:schemeClr val="tx2">
                    <a:lumMod val="20000"/>
                    <a:lumOff val="80000"/>
                  </a:schemeClr>
                </a:solidFill>
                <a:latin typeface="3270-MEDIUM" panose="02000609000000000000" pitchFamily="49" charset="77"/>
                <a:ea typeface="3270-MEDIUM" panose="02000609000000000000" pitchFamily="49" charset="77"/>
              </a:rPr>
              <a:t>Location Index</a:t>
            </a:r>
          </a:p>
        </p:txBody>
      </p:sp>
      <p:pic>
        <p:nvPicPr>
          <p:cNvPr id="6" name="Graphic 5" descr="City with solid fill">
            <a:extLst>
              <a:ext uri="{FF2B5EF4-FFF2-40B4-BE49-F238E27FC236}">
                <a16:creationId xmlns:a16="http://schemas.microsoft.com/office/drawing/2014/main" id="{867D2020-E8CF-2749-BD07-6D319E729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1786" y="2724522"/>
            <a:ext cx="357010" cy="357010"/>
          </a:xfrm>
          <a:prstGeom prst="rect">
            <a:avLst/>
          </a:prstGeom>
        </p:spPr>
      </p:pic>
      <p:pic>
        <p:nvPicPr>
          <p:cNvPr id="7" name="Graphic 6" descr="City with solid fill">
            <a:extLst>
              <a:ext uri="{FF2B5EF4-FFF2-40B4-BE49-F238E27FC236}">
                <a16:creationId xmlns:a16="http://schemas.microsoft.com/office/drawing/2014/main" id="{AF5E050D-3133-B542-816C-C0B3626DF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1996" y="4244083"/>
            <a:ext cx="357010" cy="357010"/>
          </a:xfrm>
          <a:prstGeom prst="rect">
            <a:avLst/>
          </a:prstGeom>
        </p:spPr>
      </p:pic>
      <p:pic>
        <p:nvPicPr>
          <p:cNvPr id="8" name="Graphic 7" descr="Take Off with solid fill">
            <a:extLst>
              <a:ext uri="{FF2B5EF4-FFF2-40B4-BE49-F238E27FC236}">
                <a16:creationId xmlns:a16="http://schemas.microsoft.com/office/drawing/2014/main" id="{539CEF1B-B250-D645-9C21-86D601A92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1422" y="2725444"/>
            <a:ext cx="356088" cy="356088"/>
          </a:xfrm>
          <a:prstGeom prst="rect">
            <a:avLst/>
          </a:prstGeom>
        </p:spPr>
      </p:pic>
      <p:pic>
        <p:nvPicPr>
          <p:cNvPr id="9" name="Graphic 8" descr="Take Off with solid fill">
            <a:extLst>
              <a:ext uri="{FF2B5EF4-FFF2-40B4-BE49-F238E27FC236}">
                <a16:creationId xmlns:a16="http://schemas.microsoft.com/office/drawing/2014/main" id="{E9185EAE-50F8-814B-B2F4-6A00FD88E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8571" y="4245005"/>
            <a:ext cx="356088" cy="35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6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Line arrow: Rotate right with solid fill">
            <a:extLst>
              <a:ext uri="{FF2B5EF4-FFF2-40B4-BE49-F238E27FC236}">
                <a16:creationId xmlns:a16="http://schemas.microsoft.com/office/drawing/2014/main" id="{F055B954-2D46-CD4F-8371-17F384C2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0327" y="3521307"/>
            <a:ext cx="685800" cy="685800"/>
          </a:xfrm>
          <a:prstGeom prst="rect">
            <a:avLst/>
          </a:prstGeom>
        </p:spPr>
      </p:pic>
      <p:pic>
        <p:nvPicPr>
          <p:cNvPr id="3" name="Graphic 2" descr="Transfer with solid fill">
            <a:extLst>
              <a:ext uri="{FF2B5EF4-FFF2-40B4-BE49-F238E27FC236}">
                <a16:creationId xmlns:a16="http://schemas.microsoft.com/office/drawing/2014/main" id="{04D24F63-7F77-2548-8021-62AD0249E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3395" y="3521307"/>
            <a:ext cx="685800" cy="685800"/>
          </a:xfrm>
          <a:prstGeom prst="rect">
            <a:avLst/>
          </a:prstGeom>
        </p:spPr>
      </p:pic>
      <p:pic>
        <p:nvPicPr>
          <p:cNvPr id="8" name="Graphic 7" descr="Tools with solid fill">
            <a:extLst>
              <a:ext uri="{FF2B5EF4-FFF2-40B4-BE49-F238E27FC236}">
                <a16:creationId xmlns:a16="http://schemas.microsoft.com/office/drawing/2014/main" id="{CE6C17C1-AF58-0A47-ABBA-4E5A7DA007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6463" y="3521307"/>
            <a:ext cx="685800" cy="685800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60A63876-64FA-7449-8B58-6BC9B22595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39531" y="3521307"/>
            <a:ext cx="685800" cy="685800"/>
          </a:xfrm>
          <a:prstGeom prst="rect">
            <a:avLst/>
          </a:prstGeom>
        </p:spPr>
      </p:pic>
      <p:pic>
        <p:nvPicPr>
          <p:cNvPr id="16" name="Graphic 15" descr="City with solid fill">
            <a:extLst>
              <a:ext uri="{FF2B5EF4-FFF2-40B4-BE49-F238E27FC236}">
                <a16:creationId xmlns:a16="http://schemas.microsoft.com/office/drawing/2014/main" id="{4AB3C2DE-415F-A14E-80F7-2627E9E0F0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00010" y="1632253"/>
            <a:ext cx="685800" cy="685800"/>
          </a:xfrm>
          <a:prstGeom prst="rect">
            <a:avLst/>
          </a:prstGeom>
        </p:spPr>
      </p:pic>
      <p:pic>
        <p:nvPicPr>
          <p:cNvPr id="17" name="Graphic 16" descr="Warehouse with solid fill">
            <a:extLst>
              <a:ext uri="{FF2B5EF4-FFF2-40B4-BE49-F238E27FC236}">
                <a16:creationId xmlns:a16="http://schemas.microsoft.com/office/drawing/2014/main" id="{ADABD9A2-C507-734A-A328-F307C863B8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45141" y="1632253"/>
            <a:ext cx="685800" cy="685800"/>
          </a:xfrm>
          <a:prstGeom prst="rect">
            <a:avLst/>
          </a:prstGeom>
        </p:spPr>
      </p:pic>
      <p:pic>
        <p:nvPicPr>
          <p:cNvPr id="18" name="Graphic 17" descr="Fuel with solid fill">
            <a:extLst>
              <a:ext uri="{FF2B5EF4-FFF2-40B4-BE49-F238E27FC236}">
                <a16:creationId xmlns:a16="http://schemas.microsoft.com/office/drawing/2014/main" id="{BC8E570F-BB26-9040-AADB-761DCB98C4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90272" y="1632253"/>
            <a:ext cx="685800" cy="685800"/>
          </a:xfrm>
          <a:prstGeom prst="rect">
            <a:avLst/>
          </a:prstGeom>
        </p:spPr>
      </p:pic>
      <p:pic>
        <p:nvPicPr>
          <p:cNvPr id="19" name="Graphic 18" descr="Take Off with solid fill">
            <a:extLst>
              <a:ext uri="{FF2B5EF4-FFF2-40B4-BE49-F238E27FC236}">
                <a16:creationId xmlns:a16="http://schemas.microsoft.com/office/drawing/2014/main" id="{20C530CD-59A5-5343-B7C2-011DEB3F79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35403" y="1632253"/>
            <a:ext cx="685800" cy="685800"/>
          </a:xfrm>
          <a:prstGeom prst="rect">
            <a:avLst/>
          </a:prstGeom>
        </p:spPr>
      </p:pic>
      <p:pic>
        <p:nvPicPr>
          <p:cNvPr id="20" name="Graphic 19" descr="Crane with solid fill">
            <a:extLst>
              <a:ext uri="{FF2B5EF4-FFF2-40B4-BE49-F238E27FC236}">
                <a16:creationId xmlns:a16="http://schemas.microsoft.com/office/drawing/2014/main" id="{381EC77E-3B02-054B-88C3-D8D1F015FF8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280534" y="1632253"/>
            <a:ext cx="685800" cy="685800"/>
          </a:xfrm>
          <a:prstGeom prst="rect">
            <a:avLst/>
          </a:prstGeom>
        </p:spPr>
      </p:pic>
      <p:pic>
        <p:nvPicPr>
          <p:cNvPr id="21" name="Graphic 20" descr="Truck with solid fill">
            <a:extLst>
              <a:ext uri="{FF2B5EF4-FFF2-40B4-BE49-F238E27FC236}">
                <a16:creationId xmlns:a16="http://schemas.microsoft.com/office/drawing/2014/main" id="{9742FF5F-8A55-F847-877D-1872C55CD9A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25665" y="1632253"/>
            <a:ext cx="685800" cy="685800"/>
          </a:xfrm>
          <a:prstGeom prst="rect">
            <a:avLst/>
          </a:prstGeom>
        </p:spPr>
      </p:pic>
      <p:pic>
        <p:nvPicPr>
          <p:cNvPr id="22" name="Graphic 21" descr="Cruise ship with solid fill">
            <a:extLst>
              <a:ext uri="{FF2B5EF4-FFF2-40B4-BE49-F238E27FC236}">
                <a16:creationId xmlns:a16="http://schemas.microsoft.com/office/drawing/2014/main" id="{2261B39D-94E1-7047-B8AC-4AF8E453F30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115927" y="1632253"/>
            <a:ext cx="685800" cy="685800"/>
          </a:xfrm>
          <a:prstGeom prst="rect">
            <a:avLst/>
          </a:prstGeom>
        </p:spPr>
      </p:pic>
      <p:pic>
        <p:nvPicPr>
          <p:cNvPr id="23" name="Graphic 22" descr="Airplane with solid fill">
            <a:extLst>
              <a:ext uri="{FF2B5EF4-FFF2-40B4-BE49-F238E27FC236}">
                <a16:creationId xmlns:a16="http://schemas.microsoft.com/office/drawing/2014/main" id="{BA55A465-A2DD-074C-9ABE-9981D1B47C1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170796" y="1632253"/>
            <a:ext cx="685800" cy="685800"/>
          </a:xfrm>
          <a:prstGeom prst="rect">
            <a:avLst/>
          </a:prstGeom>
        </p:spPr>
      </p:pic>
      <p:pic>
        <p:nvPicPr>
          <p:cNvPr id="24" name="Graphic 23" descr="Forest scene with solid fill">
            <a:extLst>
              <a:ext uri="{FF2B5EF4-FFF2-40B4-BE49-F238E27FC236}">
                <a16:creationId xmlns:a16="http://schemas.microsoft.com/office/drawing/2014/main" id="{EB89AC25-F4D7-CB49-94C8-52181417376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70796" y="2576780"/>
            <a:ext cx="685800" cy="685800"/>
          </a:xfrm>
          <a:prstGeom prst="rect">
            <a:avLst/>
          </a:prstGeom>
        </p:spPr>
      </p:pic>
      <p:pic>
        <p:nvPicPr>
          <p:cNvPr id="25" name="Graphic 24" descr="Saw with solid fill">
            <a:extLst>
              <a:ext uri="{FF2B5EF4-FFF2-40B4-BE49-F238E27FC236}">
                <a16:creationId xmlns:a16="http://schemas.microsoft.com/office/drawing/2014/main" id="{FDEC67BD-EAAF-2341-B2C5-68997B410FF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115927" y="2576780"/>
            <a:ext cx="685800" cy="685800"/>
          </a:xfrm>
          <a:prstGeom prst="rect">
            <a:avLst/>
          </a:prstGeom>
        </p:spPr>
      </p:pic>
      <p:pic>
        <p:nvPicPr>
          <p:cNvPr id="26" name="Graphic 25" descr="Oil Rig with solid fill">
            <a:extLst>
              <a:ext uri="{FF2B5EF4-FFF2-40B4-BE49-F238E27FC236}">
                <a16:creationId xmlns:a16="http://schemas.microsoft.com/office/drawing/2014/main" id="{F1F82E06-4A1E-F04D-A2CC-D50E67ECA5D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390272" y="2576780"/>
            <a:ext cx="685800" cy="685800"/>
          </a:xfrm>
          <a:prstGeom prst="rect">
            <a:avLst/>
          </a:prstGeom>
        </p:spPr>
      </p:pic>
      <p:pic>
        <p:nvPicPr>
          <p:cNvPr id="27" name="Graphic 26" descr="Mining tools with solid fill">
            <a:extLst>
              <a:ext uri="{FF2B5EF4-FFF2-40B4-BE49-F238E27FC236}">
                <a16:creationId xmlns:a16="http://schemas.microsoft.com/office/drawing/2014/main" id="{BEB253C6-9729-5A48-8F0A-E7BD2DC0BF7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500010" y="2576780"/>
            <a:ext cx="685800" cy="685800"/>
          </a:xfrm>
          <a:prstGeom prst="rect">
            <a:avLst/>
          </a:prstGeom>
        </p:spPr>
      </p:pic>
      <p:pic>
        <p:nvPicPr>
          <p:cNvPr id="28" name="Graphic 27" descr="Fuel with solid fill">
            <a:extLst>
              <a:ext uri="{FF2B5EF4-FFF2-40B4-BE49-F238E27FC236}">
                <a16:creationId xmlns:a16="http://schemas.microsoft.com/office/drawing/2014/main" id="{D721138F-18C8-0948-8E72-B090BEC4CE4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335403" y="2576780"/>
            <a:ext cx="685800" cy="685800"/>
          </a:xfrm>
          <a:prstGeom prst="rect">
            <a:avLst/>
          </a:prstGeom>
        </p:spPr>
      </p:pic>
      <p:pic>
        <p:nvPicPr>
          <p:cNvPr id="29" name="Graphic 28" descr="Power Plant with solid fill">
            <a:extLst>
              <a:ext uri="{FF2B5EF4-FFF2-40B4-BE49-F238E27FC236}">
                <a16:creationId xmlns:a16="http://schemas.microsoft.com/office/drawing/2014/main" id="{4852C9F0-C0C3-1C4B-86F9-8BB651CA03E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445141" y="2576780"/>
            <a:ext cx="685800" cy="685800"/>
          </a:xfrm>
          <a:prstGeom prst="rect">
            <a:avLst/>
          </a:prstGeom>
        </p:spPr>
      </p:pic>
      <p:pic>
        <p:nvPicPr>
          <p:cNvPr id="30" name="Graphic 29" descr="Cherry Blossom with solid fill">
            <a:extLst>
              <a:ext uri="{FF2B5EF4-FFF2-40B4-BE49-F238E27FC236}">
                <a16:creationId xmlns:a16="http://schemas.microsoft.com/office/drawing/2014/main" id="{05404EE9-90AA-3044-8D90-680446A3C91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280534" y="2576780"/>
            <a:ext cx="685800" cy="685800"/>
          </a:xfrm>
          <a:prstGeom prst="rect">
            <a:avLst/>
          </a:prstGeom>
        </p:spPr>
      </p:pic>
      <p:pic>
        <p:nvPicPr>
          <p:cNvPr id="31" name="Graphic 30" descr="Shirt with solid fill">
            <a:extLst>
              <a:ext uri="{FF2B5EF4-FFF2-40B4-BE49-F238E27FC236}">
                <a16:creationId xmlns:a16="http://schemas.microsoft.com/office/drawing/2014/main" id="{05E81A7B-4B69-A94D-9EC7-3117C561B0D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225665" y="2576780"/>
            <a:ext cx="685800" cy="685800"/>
          </a:xfrm>
          <a:prstGeom prst="rect">
            <a:avLst/>
          </a:prstGeom>
        </p:spPr>
      </p:pic>
      <p:pic>
        <p:nvPicPr>
          <p:cNvPr id="32" name="Graphic 31" descr="Factory with solid fill">
            <a:extLst>
              <a:ext uri="{FF2B5EF4-FFF2-40B4-BE49-F238E27FC236}">
                <a16:creationId xmlns:a16="http://schemas.microsoft.com/office/drawing/2014/main" id="{7DE2E0F5-8009-E04B-8742-C7D27CA2633F}"/>
              </a:ext>
            </a:extLst>
          </p:cNvPr>
          <p:cNvPicPr>
            <a:picLocks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9061058" y="2576780"/>
            <a:ext cx="685800" cy="685800"/>
          </a:xfrm>
          <a:prstGeom prst="rect">
            <a:avLst/>
          </a:prstGeom>
        </p:spPr>
      </p:pic>
      <p:pic>
        <p:nvPicPr>
          <p:cNvPr id="33" name="Graphic 32" descr="Farm scene with solid fill">
            <a:extLst>
              <a:ext uri="{FF2B5EF4-FFF2-40B4-BE49-F238E27FC236}">
                <a16:creationId xmlns:a16="http://schemas.microsoft.com/office/drawing/2014/main" id="{6C61AFDD-3A29-4D45-BC2D-09B9AD31F95A}"/>
              </a:ext>
            </a:extLst>
          </p:cNvPr>
          <p:cNvPicPr>
            <a:picLocks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0006190" y="2576780"/>
            <a:ext cx="685800" cy="685800"/>
          </a:xfrm>
          <a:prstGeom prst="rect">
            <a:avLst/>
          </a:prstGeom>
        </p:spPr>
      </p:pic>
      <p:pic>
        <p:nvPicPr>
          <p:cNvPr id="35" name="Graphic 34" descr="Head with gears with solid fill">
            <a:extLst>
              <a:ext uri="{FF2B5EF4-FFF2-40B4-BE49-F238E27FC236}">
                <a16:creationId xmlns:a16="http://schemas.microsoft.com/office/drawing/2014/main" id="{32D42172-5A01-9547-BB0C-EE4F99D6980C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225665" y="3521307"/>
            <a:ext cx="685800" cy="685800"/>
          </a:xfrm>
          <a:prstGeom prst="rect">
            <a:avLst/>
          </a:prstGeom>
        </p:spPr>
      </p:pic>
      <p:pic>
        <p:nvPicPr>
          <p:cNvPr id="41" name="Graphic 40" descr="Help with solid fill">
            <a:extLst>
              <a:ext uri="{FF2B5EF4-FFF2-40B4-BE49-F238E27FC236}">
                <a16:creationId xmlns:a16="http://schemas.microsoft.com/office/drawing/2014/main" id="{FEBF1090-CCBE-DC40-9C7B-108FA61BF9C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2442982" y="4479351"/>
            <a:ext cx="685800" cy="685800"/>
          </a:xfrm>
          <a:prstGeom prst="rect">
            <a:avLst/>
          </a:prstGeom>
        </p:spPr>
      </p:pic>
      <p:pic>
        <p:nvPicPr>
          <p:cNvPr id="43" name="Graphic 42" descr="Information with solid fill">
            <a:extLst>
              <a:ext uri="{FF2B5EF4-FFF2-40B4-BE49-F238E27FC236}">
                <a16:creationId xmlns:a16="http://schemas.microsoft.com/office/drawing/2014/main" id="{369E43EF-34AA-D041-85A2-6F150C99E8F2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388545" y="4479351"/>
            <a:ext cx="685800" cy="685800"/>
          </a:xfrm>
          <a:prstGeom prst="rect">
            <a:avLst/>
          </a:prstGeom>
        </p:spPr>
      </p:pic>
      <p:pic>
        <p:nvPicPr>
          <p:cNvPr id="45" name="Graphic 44" descr="Exit with solid fill">
            <a:extLst>
              <a:ext uri="{FF2B5EF4-FFF2-40B4-BE49-F238E27FC236}">
                <a16:creationId xmlns:a16="http://schemas.microsoft.com/office/drawing/2014/main" id="{9210B9EA-76F8-E048-ADF5-71631CA56319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497419" y="4479351"/>
            <a:ext cx="685800" cy="685800"/>
          </a:xfrm>
          <a:prstGeom prst="rect">
            <a:avLst/>
          </a:prstGeom>
        </p:spPr>
      </p:pic>
      <p:pic>
        <p:nvPicPr>
          <p:cNvPr id="47" name="Graphic 46" descr="Add with solid fill">
            <a:extLst>
              <a:ext uri="{FF2B5EF4-FFF2-40B4-BE49-F238E27FC236}">
                <a16:creationId xmlns:a16="http://schemas.microsoft.com/office/drawing/2014/main" id="{F7B09764-E7E8-3640-8AA8-1679616097C1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4334108" y="4479351"/>
            <a:ext cx="685800" cy="685800"/>
          </a:xfrm>
          <a:prstGeom prst="rect">
            <a:avLst/>
          </a:prstGeom>
        </p:spPr>
      </p:pic>
      <p:pic>
        <p:nvPicPr>
          <p:cNvPr id="49" name="Graphic 48" descr="Eraser with solid fill">
            <a:extLst>
              <a:ext uri="{FF2B5EF4-FFF2-40B4-BE49-F238E27FC236}">
                <a16:creationId xmlns:a16="http://schemas.microsoft.com/office/drawing/2014/main" id="{E355EA6F-B995-6A4E-A63A-46463AB6F0CE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5279671" y="4479351"/>
            <a:ext cx="685800" cy="685800"/>
          </a:xfrm>
          <a:prstGeom prst="rect">
            <a:avLst/>
          </a:prstGeom>
        </p:spPr>
      </p:pic>
      <p:pic>
        <p:nvPicPr>
          <p:cNvPr id="51" name="Graphic 50" descr="Download from cloud with solid fill">
            <a:extLst>
              <a:ext uri="{FF2B5EF4-FFF2-40B4-BE49-F238E27FC236}">
                <a16:creationId xmlns:a16="http://schemas.microsoft.com/office/drawing/2014/main" id="{B60FE00A-A6C1-394E-855E-4E459B7E60D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6225234" y="4479351"/>
            <a:ext cx="685800" cy="685800"/>
          </a:xfrm>
          <a:prstGeom prst="rect">
            <a:avLst/>
          </a:prstGeom>
        </p:spPr>
      </p:pic>
      <p:pic>
        <p:nvPicPr>
          <p:cNvPr id="53" name="Graphic 52" descr="Plugged Unplugged with solid fill">
            <a:extLst>
              <a:ext uri="{FF2B5EF4-FFF2-40B4-BE49-F238E27FC236}">
                <a16:creationId xmlns:a16="http://schemas.microsoft.com/office/drawing/2014/main" id="{1C39F8C0-E7CD-5A4F-A83C-C9B8B0974185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170796" y="4479351"/>
            <a:ext cx="685800" cy="685800"/>
          </a:xfrm>
          <a:prstGeom prst="rect">
            <a:avLst/>
          </a:prstGeom>
        </p:spPr>
      </p:pic>
      <p:sp>
        <p:nvSpPr>
          <p:cNvPr id="54" name="Title 53">
            <a:extLst>
              <a:ext uri="{FF2B5EF4-FFF2-40B4-BE49-F238E27FC236}">
                <a16:creationId xmlns:a16="http://schemas.microsoft.com/office/drawing/2014/main" id="{9BF05483-59F2-EA47-84AE-8F8D73CD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ICONS</a:t>
            </a:r>
          </a:p>
        </p:txBody>
      </p:sp>
      <p:pic>
        <p:nvPicPr>
          <p:cNvPr id="6" name="Graphic 5" descr="Gears with solid fill">
            <a:extLst>
              <a:ext uri="{FF2B5EF4-FFF2-40B4-BE49-F238E27FC236}">
                <a16:creationId xmlns:a16="http://schemas.microsoft.com/office/drawing/2014/main" id="{34B92EEA-088D-C542-B421-03EA496C86D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279671" y="3517446"/>
            <a:ext cx="685800" cy="685800"/>
          </a:xfrm>
          <a:prstGeom prst="rect">
            <a:avLst/>
          </a:prstGeom>
        </p:spPr>
      </p:pic>
      <p:pic>
        <p:nvPicPr>
          <p:cNvPr id="9" name="Graphic 8" descr="Settings with solid fill">
            <a:extLst>
              <a:ext uri="{FF2B5EF4-FFF2-40B4-BE49-F238E27FC236}">
                <a16:creationId xmlns:a16="http://schemas.microsoft.com/office/drawing/2014/main" id="{A6C8038A-EDDC-1040-AA0B-3368485FA2ED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115927" y="4479351"/>
            <a:ext cx="685800" cy="685800"/>
          </a:xfrm>
          <a:prstGeom prst="rect">
            <a:avLst/>
          </a:prstGeom>
        </p:spPr>
      </p:pic>
      <p:pic>
        <p:nvPicPr>
          <p:cNvPr id="12" name="Graphic 11" descr="Disk with solid fill">
            <a:extLst>
              <a:ext uri="{FF2B5EF4-FFF2-40B4-BE49-F238E27FC236}">
                <a16:creationId xmlns:a16="http://schemas.microsoft.com/office/drawing/2014/main" id="{0E14525A-87F8-2147-93AD-B976F91B9E18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497419" y="5437395"/>
            <a:ext cx="685800" cy="685800"/>
          </a:xfrm>
          <a:prstGeom prst="rect">
            <a:avLst/>
          </a:prstGeom>
        </p:spPr>
      </p:pic>
      <p:pic>
        <p:nvPicPr>
          <p:cNvPr id="15" name="Graphic 14" descr="Garbage with solid fill">
            <a:extLst>
              <a:ext uri="{FF2B5EF4-FFF2-40B4-BE49-F238E27FC236}">
                <a16:creationId xmlns:a16="http://schemas.microsoft.com/office/drawing/2014/main" id="{E6B4287A-8B12-B841-922B-9D2901566C00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2453395" y="5437395"/>
            <a:ext cx="685800" cy="685800"/>
          </a:xfrm>
          <a:prstGeom prst="rect">
            <a:avLst/>
          </a:prstGeom>
        </p:spPr>
      </p:pic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A7AF5B1D-84D8-3843-AE21-902B6E838A9A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rcRect/>
          <a:stretch/>
        </p:blipFill>
        <p:spPr>
          <a:xfrm>
            <a:off x="3388545" y="5423878"/>
            <a:ext cx="685800" cy="685800"/>
          </a:xfrm>
          <a:prstGeom prst="rect">
            <a:avLst/>
          </a:prstGeom>
        </p:spPr>
      </p:pic>
      <p:pic>
        <p:nvPicPr>
          <p:cNvPr id="38" name="Graphic 37" descr="Hourglass Finished with solid fill">
            <a:extLst>
              <a:ext uri="{FF2B5EF4-FFF2-40B4-BE49-F238E27FC236}">
                <a16:creationId xmlns:a16="http://schemas.microsoft.com/office/drawing/2014/main" id="{62228D2E-C49A-2E48-9402-7C711803E2F6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rcRect/>
          <a:stretch/>
        </p:blipFill>
        <p:spPr>
          <a:xfrm>
            <a:off x="4323695" y="5437395"/>
            <a:ext cx="685800" cy="685800"/>
          </a:xfrm>
          <a:prstGeom prst="rect">
            <a:avLst/>
          </a:prstGeom>
        </p:spPr>
      </p:pic>
      <p:pic>
        <p:nvPicPr>
          <p:cNvPr id="39" name="Graphic 38" descr="List with solid fill">
            <a:extLst>
              <a:ext uri="{FF2B5EF4-FFF2-40B4-BE49-F238E27FC236}">
                <a16:creationId xmlns:a16="http://schemas.microsoft.com/office/drawing/2014/main" id="{BD89EB74-E64E-764F-A0F3-A96A1D4B53DF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rcRect/>
          <a:stretch/>
        </p:blipFill>
        <p:spPr>
          <a:xfrm>
            <a:off x="7170796" y="3517446"/>
            <a:ext cx="685800" cy="685800"/>
          </a:xfrm>
          <a:prstGeom prst="rect">
            <a:avLst/>
          </a:prstGeom>
        </p:spPr>
      </p:pic>
      <p:pic>
        <p:nvPicPr>
          <p:cNvPr id="40" name="Graphic 39" descr="Checkmark with solid fill">
            <a:extLst>
              <a:ext uri="{FF2B5EF4-FFF2-40B4-BE49-F238E27FC236}">
                <a16:creationId xmlns:a16="http://schemas.microsoft.com/office/drawing/2014/main" id="{073B1765-9B98-1B45-875D-AE653BC3BFF7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rcRect/>
          <a:stretch/>
        </p:blipFill>
        <p:spPr>
          <a:xfrm>
            <a:off x="5753100" y="5437395"/>
            <a:ext cx="685800" cy="68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A5D19B-BD9F-7041-957E-5A6431B5C0CD}"/>
              </a:ext>
            </a:extLst>
          </p:cNvPr>
          <p:cNvSpPr txBox="1"/>
          <p:nvPr/>
        </p:nvSpPr>
        <p:spPr>
          <a:xfrm>
            <a:off x="6703285" y="546869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64 Pro" panose="02010604060202080101" pitchFamily="2" charset="77"/>
              </a:rPr>
              <a:t>✓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55DDD9-6A05-D848-9EB0-BDE6B0218BB0}"/>
              </a:ext>
            </a:extLst>
          </p:cNvPr>
          <p:cNvSpPr txBox="1"/>
          <p:nvPr/>
        </p:nvSpPr>
        <p:spPr>
          <a:xfrm>
            <a:off x="7400912" y="5473079"/>
            <a:ext cx="633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64 Pro" panose="02010604060202080101" pitchFamily="2" charset="7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197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532995D4-2B1F-DC4B-9CED-D2E6A689D4AA}"/>
              </a:ext>
            </a:extLst>
          </p:cNvPr>
          <p:cNvSpPr/>
          <p:nvPr/>
        </p:nvSpPr>
        <p:spPr>
          <a:xfrm>
            <a:off x="838200" y="2235680"/>
            <a:ext cx="6701883" cy="3311913"/>
          </a:xfrm>
          <a:prstGeom prst="rect">
            <a:avLst/>
          </a:prstGeom>
          <a:solidFill>
            <a:srgbClr val="44546A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DF7E1-8AF8-0F46-9CB5-D36A5148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BUTTON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3B5F1C-7490-D948-BF77-0511C3D08BBA}"/>
              </a:ext>
            </a:extLst>
          </p:cNvPr>
          <p:cNvSpPr/>
          <p:nvPr/>
        </p:nvSpPr>
        <p:spPr>
          <a:xfrm>
            <a:off x="5833686" y="2484434"/>
            <a:ext cx="1364284" cy="411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4" name="Graphic 3" descr="Tools with solid fill">
            <a:extLst>
              <a:ext uri="{FF2B5EF4-FFF2-40B4-BE49-F238E27FC236}">
                <a16:creationId xmlns:a16="http://schemas.microsoft.com/office/drawing/2014/main" id="{A23F1343-E2C0-1C4A-82FB-31870CEF6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2154" y="2592064"/>
            <a:ext cx="188938" cy="1889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DD64B7-C6D8-D744-9959-74466B5E6396}"/>
              </a:ext>
            </a:extLst>
          </p:cNvPr>
          <p:cNvSpPr/>
          <p:nvPr/>
        </p:nvSpPr>
        <p:spPr>
          <a:xfrm>
            <a:off x="6171092" y="2550893"/>
            <a:ext cx="97604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REPAIR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CF55BF-C2BC-3E47-9FA2-954F164045B8}"/>
              </a:ext>
            </a:extLst>
          </p:cNvPr>
          <p:cNvSpPr txBox="1"/>
          <p:nvPr/>
        </p:nvSpPr>
        <p:spPr>
          <a:xfrm>
            <a:off x="3782551" y="2459240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NORMAL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7CFE5C-F51C-C946-81C2-CF5ACFAE75B9}"/>
              </a:ext>
            </a:extLst>
          </p:cNvPr>
          <p:cNvSpPr txBox="1"/>
          <p:nvPr/>
        </p:nvSpPr>
        <p:spPr>
          <a:xfrm>
            <a:off x="457200" y="3269783"/>
            <a:ext cx="48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HIGHLIGHTED / SELECTED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0FAAD0-9596-BE4E-8676-5D87DFF7D4FD}"/>
              </a:ext>
            </a:extLst>
          </p:cNvPr>
          <p:cNvSpPr txBox="1"/>
          <p:nvPr/>
        </p:nvSpPr>
        <p:spPr>
          <a:xfrm>
            <a:off x="3577827" y="4080326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PRESSED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CD358-B919-7F42-AA56-68D49767E819}"/>
              </a:ext>
            </a:extLst>
          </p:cNvPr>
          <p:cNvSpPr txBox="1"/>
          <p:nvPr/>
        </p:nvSpPr>
        <p:spPr>
          <a:xfrm>
            <a:off x="3526531" y="4890868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DISABLED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E1A5AB4-C393-1340-A3C9-7A9D6076617D}"/>
              </a:ext>
            </a:extLst>
          </p:cNvPr>
          <p:cNvSpPr/>
          <p:nvPr/>
        </p:nvSpPr>
        <p:spPr>
          <a:xfrm>
            <a:off x="5833686" y="4105592"/>
            <a:ext cx="1364284" cy="411276"/>
          </a:xfrm>
          <a:prstGeom prst="rect">
            <a:avLst/>
          </a:prstGeom>
          <a:solidFill>
            <a:srgbClr val="44546A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51" name="Graphic 50" descr="Tools with solid fill">
            <a:extLst>
              <a:ext uri="{FF2B5EF4-FFF2-40B4-BE49-F238E27FC236}">
                <a16:creationId xmlns:a16="http://schemas.microsoft.com/office/drawing/2014/main" id="{094BD84A-5FB7-AB43-A165-6FC2856B3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2154" y="4213222"/>
            <a:ext cx="188938" cy="188938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17D9475-040C-004F-83C1-CD3CCC78580F}"/>
              </a:ext>
            </a:extLst>
          </p:cNvPr>
          <p:cNvSpPr/>
          <p:nvPr/>
        </p:nvSpPr>
        <p:spPr>
          <a:xfrm>
            <a:off x="6171092" y="4172051"/>
            <a:ext cx="97604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REPAIR</a:t>
            </a:r>
            <a:endParaRPr lang="en-US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D60E0E0-2003-AA43-8851-61FACD32E894}"/>
              </a:ext>
            </a:extLst>
          </p:cNvPr>
          <p:cNvSpPr/>
          <p:nvPr/>
        </p:nvSpPr>
        <p:spPr>
          <a:xfrm>
            <a:off x="5833686" y="3295013"/>
            <a:ext cx="1364284" cy="411276"/>
          </a:xfrm>
          <a:prstGeom prst="rect">
            <a:avLst/>
          </a:prstGeom>
          <a:solidFill>
            <a:srgbClr val="44546A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59" name="Graphic 58" descr="Tools with solid fill">
            <a:extLst>
              <a:ext uri="{FF2B5EF4-FFF2-40B4-BE49-F238E27FC236}">
                <a16:creationId xmlns:a16="http://schemas.microsoft.com/office/drawing/2014/main" id="{CBF3842B-C693-3F4D-8554-714A75A01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2154" y="3402643"/>
            <a:ext cx="188938" cy="188938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A33144D2-4FB3-F742-9082-73A6CFC6830F}"/>
              </a:ext>
            </a:extLst>
          </p:cNvPr>
          <p:cNvSpPr/>
          <p:nvPr/>
        </p:nvSpPr>
        <p:spPr>
          <a:xfrm>
            <a:off x="6171092" y="3361472"/>
            <a:ext cx="97604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REPAIR</a:t>
            </a:r>
            <a:endParaRPr lang="en-US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BE2A2A6-B909-844A-933C-75281C3DC5D4}"/>
              </a:ext>
            </a:extLst>
          </p:cNvPr>
          <p:cNvSpPr/>
          <p:nvPr/>
        </p:nvSpPr>
        <p:spPr>
          <a:xfrm>
            <a:off x="5833686" y="4916172"/>
            <a:ext cx="1364284" cy="411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65" name="Graphic 64" descr="Tools with solid fill">
            <a:extLst>
              <a:ext uri="{FF2B5EF4-FFF2-40B4-BE49-F238E27FC236}">
                <a16:creationId xmlns:a16="http://schemas.microsoft.com/office/drawing/2014/main" id="{79FCE624-FCE4-6143-AF99-B5FF89F47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2154" y="5023802"/>
            <a:ext cx="188938" cy="18893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6F548DEE-7E5B-CE43-833B-07FCAAC205F7}"/>
              </a:ext>
            </a:extLst>
          </p:cNvPr>
          <p:cNvSpPr/>
          <p:nvPr/>
        </p:nvSpPr>
        <p:spPr>
          <a:xfrm>
            <a:off x="6171092" y="4982631"/>
            <a:ext cx="97604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REPAIR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97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F7E1-8AF8-0F46-9CB5-D36A5148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BUTTON BAR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0556AC-3115-6F41-930D-FA11B5B2C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657" y="6057900"/>
            <a:ext cx="8470900" cy="8001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30876-28CC-8D41-BDBC-9F4CBAAEF753}"/>
              </a:ext>
            </a:extLst>
          </p:cNvPr>
          <p:cNvCxnSpPr>
            <a:cxnSpLocks/>
          </p:cNvCxnSpPr>
          <p:nvPr/>
        </p:nvCxnSpPr>
        <p:spPr>
          <a:xfrm>
            <a:off x="9400477" y="6257228"/>
            <a:ext cx="0" cy="4488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C4A9EA-032E-914B-B160-91444D8C63AF}"/>
              </a:ext>
            </a:extLst>
          </p:cNvPr>
          <p:cNvCxnSpPr>
            <a:cxnSpLocks/>
          </p:cNvCxnSpPr>
          <p:nvPr/>
        </p:nvCxnSpPr>
        <p:spPr>
          <a:xfrm rot="5400000">
            <a:off x="9552877" y="6409628"/>
            <a:ext cx="0" cy="4488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55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17465B-D343-6149-B3CA-BD9586CEA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73106"/>
              </p:ext>
            </p:extLst>
          </p:nvPr>
        </p:nvGraphicFramePr>
        <p:xfrm>
          <a:off x="3984812" y="1690688"/>
          <a:ext cx="4624754" cy="4094773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84992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527539">
                  <a:extLst>
                    <a:ext uri="{9D8B030D-6E8A-4147-A177-3AD203B41FA5}">
                      <a16:colId xmlns:a16="http://schemas.microsoft.com/office/drawing/2014/main" val="3349223410"/>
                    </a:ext>
                  </a:extLst>
                </a:gridCol>
                <a:gridCol w="3247292">
                  <a:extLst>
                    <a:ext uri="{9D8B030D-6E8A-4147-A177-3AD203B41FA5}">
                      <a16:colId xmlns:a16="http://schemas.microsoft.com/office/drawing/2014/main" val="4198837559"/>
                    </a:ext>
                  </a:extLst>
                </a:gridCol>
              </a:tblGrid>
              <a:tr h="711493"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rgbClr val="CCCCCC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74902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CITY:0</a:t>
                      </a:r>
                      <a:endParaRPr lang="en-US" dirty="0">
                        <a:solidFill>
                          <a:srgbClr val="CCCCCC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7490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PROPERTIES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POPULATION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1,000,000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GROWTH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1.2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11902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DECLINE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1.2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59579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CONSUMES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CCCCCC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2039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 / 1,000,000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2039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2039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 / 1,000,000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2039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2039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 / 1,000,000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2039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6986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POPULATION GROWS IF NEEDS ARE BEING MET, OTHERWISE IT DECLINES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>
                        <a:alpha val="2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48981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kern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PRICES CITY WILL PAY FOR FOOD AND GOODS DEPENDS ON INVENTORY SCARCITY AND DEMAND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>
                        <a:alpha val="2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817285"/>
                  </a:ext>
                </a:extLst>
              </a:tr>
            </a:tbl>
          </a:graphicData>
        </a:graphic>
      </p:graphicFrame>
      <p:pic>
        <p:nvPicPr>
          <p:cNvPr id="10" name="Graphic 9" descr="City with solid fill">
            <a:extLst>
              <a:ext uri="{FF2B5EF4-FFF2-40B4-BE49-F238E27FC236}">
                <a16:creationId xmlns:a16="http://schemas.microsoft.com/office/drawing/2014/main" id="{DCF0B7F3-698F-9B47-A562-C419E828F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5979" y="1690688"/>
            <a:ext cx="685800" cy="685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3171ED-5A5C-8540-8B10-74509EE1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INFO CARD: CITY</a:t>
            </a:r>
          </a:p>
        </p:txBody>
      </p:sp>
    </p:spTree>
    <p:extLst>
      <p:ext uri="{BB962C8B-B14F-4D97-AF65-F5344CB8AC3E}">
        <p14:creationId xmlns:p14="http://schemas.microsoft.com/office/powerpoint/2010/main" val="154553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7">
            <a:extLst>
              <a:ext uri="{FF2B5EF4-FFF2-40B4-BE49-F238E27FC236}">
                <a16:creationId xmlns:a16="http://schemas.microsoft.com/office/drawing/2014/main" id="{3574DD49-0D11-2B4E-A420-22B873E41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406892"/>
              </p:ext>
            </p:extLst>
          </p:nvPr>
        </p:nvGraphicFramePr>
        <p:xfrm>
          <a:off x="3256157" y="1690688"/>
          <a:ext cx="6460702" cy="5541959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188195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4578752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CONNECTIONS</a:t>
                      </a:r>
                      <a:endParaRPr lang="en-US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Factory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SAVE NAME</a:t>
                      </a:r>
                      <a:endParaRPr 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OFFICIAL - LKG</a:t>
                      </a:r>
                      <a:endParaRPr 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95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AGENT ENDPOINT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https://lastknowngood.knowledge.maana.io:8443/service/maana-sim-logistics-ai-agent-v3/</a:t>
                      </a:r>
                      <a:r>
                        <a:rPr lang="en-US" sz="1200" dirty="0" err="1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graphql</a:t>
                      </a:r>
                      <a:endParaRPr 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9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API ENDPOINT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https://lastknowngood.knowledge.maana.io:8443/service/maana-sim-logistics-api-v3/</a:t>
                      </a:r>
                      <a:r>
                        <a:rPr lang="en-US" sz="1200" dirty="0" err="1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graphql</a:t>
                      </a:r>
                      <a:endParaRPr 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66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AUTH DOMAIN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keycloakdev.knowledge.maana.io:8443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00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AUTH CLIENT ID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maana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AUTH CLIENT SECRET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XXXX-XXXX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82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AUTH IDENTIFIER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maanaLastKnownGood</a:t>
                      </a:r>
                      <a:endParaRPr 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287380"/>
                  </a:ext>
                </a:extLst>
              </a:tr>
              <a:tr h="705055"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kern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SAVED CONNECTIONS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tx2"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00049"/>
                  </a:ext>
                </a:extLst>
              </a:tr>
              <a:tr h="1941304">
                <a:tc gridSpan="2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1356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3D7B1A1-8803-DA46-A405-5F6F6D22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 DIALOG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33EC9D-8823-1542-8C27-DD6D4AAF0718}"/>
              </a:ext>
            </a:extLst>
          </p:cNvPr>
          <p:cNvSpPr/>
          <p:nvPr/>
        </p:nvSpPr>
        <p:spPr>
          <a:xfrm>
            <a:off x="8116268" y="4436970"/>
            <a:ext cx="1364284" cy="4112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11" name="Graphic 10" descr="Disk with solid fill">
            <a:extLst>
              <a:ext uri="{FF2B5EF4-FFF2-40B4-BE49-F238E27FC236}">
                <a16:creationId xmlns:a16="http://schemas.microsoft.com/office/drawing/2014/main" id="{C28D6D52-1318-434D-B371-B67DB82C6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264736" y="4544600"/>
            <a:ext cx="188938" cy="1889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835BCC9-DA27-6E4A-96F7-D07B8298102A}"/>
              </a:ext>
            </a:extLst>
          </p:cNvPr>
          <p:cNvSpPr/>
          <p:nvPr/>
        </p:nvSpPr>
        <p:spPr>
          <a:xfrm>
            <a:off x="8453674" y="4503429"/>
            <a:ext cx="97604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SAVE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23C4CF-432D-7943-80C0-ACF5B8CEA9BF}"/>
              </a:ext>
            </a:extLst>
          </p:cNvPr>
          <p:cNvSpPr/>
          <p:nvPr/>
        </p:nvSpPr>
        <p:spPr>
          <a:xfrm>
            <a:off x="6701149" y="4436970"/>
            <a:ext cx="1364284" cy="4112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34C48742-B595-EF45-BF23-4AB650C8A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49617" y="4544600"/>
            <a:ext cx="188938" cy="1889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A762E85-74D3-DB45-A13F-7E24DAF9CF18}"/>
              </a:ext>
            </a:extLst>
          </p:cNvPr>
          <p:cNvSpPr/>
          <p:nvPr/>
        </p:nvSpPr>
        <p:spPr>
          <a:xfrm>
            <a:off x="7038555" y="4503429"/>
            <a:ext cx="97604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CANCEL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9675D1-4375-2541-B9D3-D0F44B066476}"/>
              </a:ext>
            </a:extLst>
          </p:cNvPr>
          <p:cNvSpPr/>
          <p:nvPr/>
        </p:nvSpPr>
        <p:spPr>
          <a:xfrm>
            <a:off x="3554778" y="5422670"/>
            <a:ext cx="5917083" cy="276999"/>
          </a:xfrm>
          <a:prstGeom prst="rect">
            <a:avLst/>
          </a:prstGeom>
          <a:solidFill>
            <a:schemeClr val="tx2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DLS – GOAP-TEST - LATEST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0FB260-3361-E440-8603-7FCCC06A9DD8}"/>
              </a:ext>
            </a:extLst>
          </p:cNvPr>
          <p:cNvSpPr/>
          <p:nvPr/>
        </p:nvSpPr>
        <p:spPr>
          <a:xfrm>
            <a:off x="3563469" y="5813874"/>
            <a:ext cx="5917083" cy="276999"/>
          </a:xfrm>
          <a:prstGeom prst="rect">
            <a:avLst/>
          </a:prstGeom>
          <a:solidFill>
            <a:schemeClr val="tx2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JAVIER – BAYES - STABLE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679E02-A978-934B-AE82-B75D0274DB73}"/>
              </a:ext>
            </a:extLst>
          </p:cNvPr>
          <p:cNvSpPr/>
          <p:nvPr/>
        </p:nvSpPr>
        <p:spPr>
          <a:xfrm>
            <a:off x="5286030" y="4436970"/>
            <a:ext cx="1364284" cy="4112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26" name="Graphic 25" descr="Add with solid fill">
            <a:extLst>
              <a:ext uri="{FF2B5EF4-FFF2-40B4-BE49-F238E27FC236}">
                <a16:creationId xmlns:a16="http://schemas.microsoft.com/office/drawing/2014/main" id="{9DA308AC-0CC5-F140-92DA-8B63C5B1A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434498" y="4544600"/>
            <a:ext cx="188938" cy="18893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3D994AB-D456-F848-AE9E-38A2FC01E91B}"/>
              </a:ext>
            </a:extLst>
          </p:cNvPr>
          <p:cNvSpPr/>
          <p:nvPr/>
        </p:nvSpPr>
        <p:spPr>
          <a:xfrm>
            <a:off x="5623436" y="4503429"/>
            <a:ext cx="97604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NEW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17465B-D343-6149-B3CA-BD9586CEAB44}"/>
              </a:ext>
            </a:extLst>
          </p:cNvPr>
          <p:cNvGraphicFramePr>
            <a:graphicFrameLocks noGrp="1"/>
          </p:cNvGraphicFramePr>
          <p:nvPr/>
        </p:nvGraphicFramePr>
        <p:xfrm>
          <a:off x="1339060" y="1738630"/>
          <a:ext cx="4381652" cy="308483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City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Properties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Population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Population grows if needs are being met, otherwise it declines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Prices city will pay for food and goods depends on inventory scarcity and demand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Growth Rate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119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Decline Rate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2) Prices the city will pay for food and goods is based on scarcity and demand.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595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pic>
        <p:nvPicPr>
          <p:cNvPr id="10" name="Graphic 9" descr="City with solid fill">
            <a:extLst>
              <a:ext uri="{FF2B5EF4-FFF2-40B4-BE49-F238E27FC236}">
                <a16:creationId xmlns:a16="http://schemas.microsoft.com/office/drawing/2014/main" id="{DCF0B7F3-698F-9B47-A562-C419E828F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1394" y="1807845"/>
            <a:ext cx="685800" cy="685800"/>
          </a:xfrm>
          <a:prstGeom prst="rect">
            <a:avLst/>
          </a:prstGeom>
        </p:spPr>
      </p:pic>
      <p:graphicFrame>
        <p:nvGraphicFramePr>
          <p:cNvPr id="72" name="Table 7">
            <a:extLst>
              <a:ext uri="{FF2B5EF4-FFF2-40B4-BE49-F238E27FC236}">
                <a16:creationId xmlns:a16="http://schemas.microsoft.com/office/drawing/2014/main" id="{662FE7BB-5B48-624A-BFF0-D98BFBEE483D}"/>
              </a:ext>
            </a:extLst>
          </p:cNvPr>
          <p:cNvGraphicFramePr>
            <a:graphicFrameLocks noGrp="1"/>
          </p:cNvGraphicFramePr>
          <p:nvPr/>
        </p:nvGraphicFramePr>
        <p:xfrm>
          <a:off x="6219729" y="1978660"/>
          <a:ext cx="4530877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115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397318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Warehouse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Properties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Does not produce or consume resources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Storage fees applied at time of deposit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Holds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pic>
        <p:nvPicPr>
          <p:cNvPr id="58" name="Graphic 57" descr="Warehouse with solid fill">
            <a:extLst>
              <a:ext uri="{FF2B5EF4-FFF2-40B4-BE49-F238E27FC236}">
                <a16:creationId xmlns:a16="http://schemas.microsoft.com/office/drawing/2014/main" id="{04479B03-8D95-E44A-A1AD-43339B392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0710" y="204787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3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FD646B4F1F2941BFE87072A31DF7CF" ma:contentTypeVersion="13" ma:contentTypeDescription="Create a new document." ma:contentTypeScope="" ma:versionID="2a4ed7486926686d12d961dc35adb93e">
  <xsd:schema xmlns:xsd="http://www.w3.org/2001/XMLSchema" xmlns:xs="http://www.w3.org/2001/XMLSchema" xmlns:p="http://schemas.microsoft.com/office/2006/metadata/properties" xmlns:ns3="1ba648b2-ed19-406a-aaa4-20fcd3e2fab1" xmlns:ns4="5338a460-e029-42e5-b663-835cf590d702" targetNamespace="http://schemas.microsoft.com/office/2006/metadata/properties" ma:root="true" ma:fieldsID="04499dfe8902becef02a577c2521a66a" ns3:_="" ns4:_="">
    <xsd:import namespace="1ba648b2-ed19-406a-aaa4-20fcd3e2fab1"/>
    <xsd:import namespace="5338a460-e029-42e5-b663-835cf590d70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648b2-ed19-406a-aaa4-20fcd3e2fab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38a460-e029-42e5-b663-835cf590d7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6E7FEB-D254-44C6-BFCB-FFE130010007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5338a460-e029-42e5-b663-835cf590d702"/>
    <ds:schemaRef ds:uri="http://purl.org/dc/dcmitype/"/>
    <ds:schemaRef ds:uri="http://schemas.openxmlformats.org/package/2006/metadata/core-properties"/>
    <ds:schemaRef ds:uri="1ba648b2-ed19-406a-aaa4-20fcd3e2fab1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70A35C0-7EA7-46DE-9479-911CC97A43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09A33E-D161-4005-8B3A-4D1194723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a648b2-ed19-406a-aaa4-20fcd3e2fab1"/>
    <ds:schemaRef ds:uri="5338a460-e029-42e5-b663-835cf590d7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9387</TotalTime>
  <Words>635</Words>
  <Application>Microsoft Macintosh PowerPoint</Application>
  <PresentationFormat>Widescreen</PresentationFormat>
  <Paragraphs>389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3270-MEDIUM</vt:lpstr>
      <vt:lpstr>Arial</vt:lpstr>
      <vt:lpstr>C64 Pro</vt:lpstr>
      <vt:lpstr>Calibri</vt:lpstr>
      <vt:lpstr>Liberation Sans</vt:lpstr>
      <vt:lpstr>Office Theme</vt:lpstr>
      <vt:lpstr>PowerPoint Presentation</vt:lpstr>
      <vt:lpstr>→←↑↓</vt:lpstr>
      <vt:lpstr>PowerPoint Presentation</vt:lpstr>
      <vt:lpstr>ICONS</vt:lpstr>
      <vt:lpstr>BUTTON</vt:lpstr>
      <vt:lpstr>BUTTON BAR</vt:lpstr>
      <vt:lpstr>INFO CARD: CITY</vt:lpstr>
      <vt:lpstr>CONNECTIONS DIALOG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Thompson</dc:creator>
  <cp:lastModifiedBy>Donald Thompson</cp:lastModifiedBy>
  <cp:revision>48</cp:revision>
  <dcterms:created xsi:type="dcterms:W3CDTF">2021-02-22T22:52:35Z</dcterms:created>
  <dcterms:modified xsi:type="dcterms:W3CDTF">2021-03-10T03:35:47Z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0x0101009EFD646B4F1F2941BFE87072A31DF7CF</vt:lpwstr>
  </property>
</Properties>
</file>