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73"/>
    <a:srgbClr val="FF0000"/>
    <a:srgbClr val="161B22"/>
    <a:srgbClr val="44546A"/>
    <a:srgbClr val="D6DCE5"/>
    <a:srgbClr val="2F528F"/>
    <a:srgbClr val="000000"/>
    <a:srgbClr val="CCCCCC"/>
    <a:srgbClr val="222A35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5A709-A9A4-449F-BAFC-08AFC8CD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33523"/>
              </p:ext>
            </p:extLst>
          </p:nvPr>
        </p:nvGraphicFramePr>
        <p:xfrm>
          <a:off x="89208" y="152204"/>
          <a:ext cx="9392682" cy="6546514"/>
        </p:xfrm>
        <a:graphic>
          <a:graphicData uri="http://schemas.openxmlformats.org/drawingml/2006/table">
            <a:tbl>
              <a:tblPr>
                <a:solidFill>
                  <a:srgbClr val="44546A">
                    <a:alpha val="25098"/>
                  </a:srgbClr>
                </a:solidFill>
                <a:tableStyleId>{5C22544A-7EE6-4342-B048-85BDC9FD1C3A}</a:tableStyleId>
              </a:tblPr>
              <a:tblGrid>
                <a:gridCol w="722514">
                  <a:extLst>
                    <a:ext uri="{9D8B030D-6E8A-4147-A177-3AD203B41FA5}">
                      <a16:colId xmlns:a16="http://schemas.microsoft.com/office/drawing/2014/main" val="2388223081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81530417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053513500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56671566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31075671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175388715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01850872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26001176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76208694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56793204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9202102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6001032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255264365"/>
                    </a:ext>
                  </a:extLst>
                </a:gridCol>
              </a:tblGrid>
              <a:tr h="503578"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027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Oil Well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 Mine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3154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41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443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845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9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92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440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50858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760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627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984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48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4E802-D990-844D-BBDC-1AEC8E74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22670"/>
              </p:ext>
            </p:extLst>
          </p:nvPr>
        </p:nvGraphicFramePr>
        <p:xfrm>
          <a:off x="9549950" y="663678"/>
          <a:ext cx="2568259" cy="6035040"/>
        </p:xfrm>
        <a:graphic>
          <a:graphicData uri="http://schemas.openxmlformats.org/drawingml/2006/table">
            <a:tbl>
              <a:tblPr firstRow="1" bandRow="1">
                <a:solidFill>
                  <a:srgbClr val="44546A">
                    <a:alpha val="24706"/>
                  </a:srgbClr>
                </a:solidFill>
                <a:tableStyleId>{F5AB1C69-6EDB-4FF4-983F-18BD219EF322}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1590506482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3415765307"/>
                    </a:ext>
                  </a:extLst>
                </a:gridCol>
                <a:gridCol w="1263968">
                  <a:extLst>
                    <a:ext uri="{9D8B030D-6E8A-4147-A177-3AD203B41FA5}">
                      <a16:colId xmlns:a16="http://schemas.microsoft.com/office/drawing/2014/main" val="3251993858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15426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OILWELL:0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45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OILREFINERY:0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5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COALMINE:0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90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3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TEXTILEMILL:0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31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8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7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3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COTTON:0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3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4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4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1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FACTORY:0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8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LUMBERMILL:0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5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8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3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E9CD2-22F1-E340-BDB6-2E7454D7EABE}"/>
              </a:ext>
            </a:extLst>
          </p:cNvPr>
          <p:cNvSpPr txBox="1"/>
          <p:nvPr/>
        </p:nvSpPr>
        <p:spPr>
          <a:xfrm>
            <a:off x="9549950" y="209311"/>
            <a:ext cx="254603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20000"/>
                    <a:lumOff val="80000"/>
                  </a:schemeClr>
                </a:solidFill>
                <a:latin typeface="3270-MEDIUM" panose="02000609000000000000" pitchFamily="49" charset="77"/>
                <a:ea typeface="3270-MEDIUM" panose="02000609000000000000" pitchFamily="49" charset="77"/>
              </a:rPr>
              <a:t>Location Index</a:t>
            </a:r>
          </a:p>
        </p:txBody>
      </p:sp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867D2020-E8CF-2749-BD07-6D319E72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786" y="2724522"/>
            <a:ext cx="357010" cy="357010"/>
          </a:xfrm>
          <a:prstGeom prst="rect">
            <a:avLst/>
          </a:prstGeom>
        </p:spPr>
      </p:pic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AF5E050D-3133-B542-816C-C0B3626D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996" y="4244083"/>
            <a:ext cx="357010" cy="357010"/>
          </a:xfrm>
          <a:prstGeom prst="rect">
            <a:avLst/>
          </a:prstGeom>
        </p:spPr>
      </p:pic>
      <p:pic>
        <p:nvPicPr>
          <p:cNvPr id="8" name="Graphic 7" descr="Take Off with solid fill">
            <a:extLst>
              <a:ext uri="{FF2B5EF4-FFF2-40B4-BE49-F238E27FC236}">
                <a16:creationId xmlns:a16="http://schemas.microsoft.com/office/drawing/2014/main" id="{539CEF1B-B250-D645-9C21-86D601A92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611" y="2725444"/>
            <a:ext cx="356088" cy="356088"/>
          </a:xfrm>
          <a:prstGeom prst="rect">
            <a:avLst/>
          </a:prstGeom>
        </p:spPr>
      </p:pic>
      <p:pic>
        <p:nvPicPr>
          <p:cNvPr id="9" name="Graphic 8" descr="Take Off with solid fill">
            <a:extLst>
              <a:ext uri="{FF2B5EF4-FFF2-40B4-BE49-F238E27FC236}">
                <a16:creationId xmlns:a16="http://schemas.microsoft.com/office/drawing/2014/main" id="{E9185EAE-50F8-814B-B2F4-6A00FD88E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4438" y="5224262"/>
            <a:ext cx="356088" cy="3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14332</TotalTime>
  <Words>215</Words>
  <Application>Microsoft Macintosh PowerPoint</Application>
  <PresentationFormat>Widescreen</PresentationFormat>
  <Paragraphs>160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3270-MEDIUM</vt:lpstr>
      <vt:lpstr>Arial</vt:lpstr>
      <vt:lpstr>Liberation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64</cp:revision>
  <dcterms:created xsi:type="dcterms:W3CDTF">2021-02-22T22:52:35Z</dcterms:created>
  <dcterms:modified xsi:type="dcterms:W3CDTF">2021-03-13T15:44:16Z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