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>
      <p:cViewPr varScale="1">
        <p:scale>
          <a:sx n="108" d="100"/>
          <a:sy n="108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B762-BBFE-42A1-AE70-CB1DD0D41B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2EA0-4FCA-47F5-B619-653D12A4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Priority Queue </a:t>
            </a:r>
            <a:r>
              <a:rPr lang="en-US" sz="5400" b="1"/>
              <a:t>&amp; </a:t>
            </a:r>
            <a:br>
              <a:rPr lang="en-US" sz="5400" b="1"/>
            </a:br>
            <a:r>
              <a:rPr lang="en-US" sz="5400" b="1"/>
              <a:t>Binary Heap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CS-2001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Application: OS Scheduling Algorithm</a:t>
            </a:r>
          </a:p>
        </p:txBody>
      </p:sp>
      <p:pic>
        <p:nvPicPr>
          <p:cNvPr id="4" name="Content Placeholder 3" descr="process-scheduling-algorithms-in-the-operating-system-priority-examp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76400"/>
            <a:ext cx="7696200" cy="43470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arrays (shadow array)</a:t>
            </a:r>
          </a:p>
          <a:p>
            <a:r>
              <a:rPr lang="en-US" dirty="0"/>
              <a:t>Using Linked List</a:t>
            </a:r>
          </a:p>
          <a:p>
            <a:r>
              <a:rPr lang="en-US" dirty="0"/>
              <a:t>Using Heap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Naïve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/>
              <a:t>Maintain another array of </a:t>
            </a:r>
          </a:p>
          <a:p>
            <a:pPr>
              <a:buNone/>
            </a:pPr>
            <a:r>
              <a:rPr lang="en-US" dirty="0"/>
              <a:t> 	priorities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Each element  in shadow</a:t>
            </a:r>
          </a:p>
          <a:p>
            <a:pPr>
              <a:buNone/>
            </a:pPr>
            <a:r>
              <a:rPr lang="en-US" dirty="0"/>
              <a:t>	array represents priority</a:t>
            </a:r>
          </a:p>
          <a:p>
            <a:pPr>
              <a:buNone/>
            </a:pPr>
            <a:r>
              <a:rPr lang="en-US" dirty="0"/>
              <a:t>	at corresponding index of</a:t>
            </a:r>
          </a:p>
          <a:p>
            <a:pPr>
              <a:buNone/>
            </a:pPr>
            <a:r>
              <a:rPr lang="en-US" dirty="0"/>
              <a:t>	queue</a:t>
            </a:r>
          </a:p>
        </p:txBody>
      </p:sp>
      <p:pic>
        <p:nvPicPr>
          <p:cNvPr id="4" name="Picture 3" descr="pr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994" y="2057400"/>
            <a:ext cx="4163006" cy="2400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Naïve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Enqueue</a:t>
            </a:r>
            <a:r>
              <a:rPr lang="en-US" dirty="0"/>
              <a:t> is same as in queue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dequeue</a:t>
            </a:r>
            <a:r>
              <a:rPr lang="en-US" dirty="0"/>
              <a:t> a single</a:t>
            </a:r>
          </a:p>
          <a:p>
            <a:pPr>
              <a:buNone/>
            </a:pPr>
            <a:r>
              <a:rPr lang="en-US" dirty="0"/>
              <a:t>	pass (O(n)) is made over</a:t>
            </a:r>
          </a:p>
          <a:p>
            <a:pPr>
              <a:buNone/>
            </a:pPr>
            <a:r>
              <a:rPr lang="en-US" dirty="0"/>
              <a:t>	shadow array and index</a:t>
            </a:r>
          </a:p>
          <a:p>
            <a:pPr>
              <a:buNone/>
            </a:pPr>
            <a:r>
              <a:rPr lang="en-US" dirty="0"/>
              <a:t>	of highest value is recorded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Element at that index is then </a:t>
            </a:r>
            <a:r>
              <a:rPr lang="en-US" dirty="0" err="1"/>
              <a:t>DeQueued</a:t>
            </a:r>
            <a:endParaRPr lang="en-US" dirty="0"/>
          </a:p>
        </p:txBody>
      </p:sp>
      <p:pic>
        <p:nvPicPr>
          <p:cNvPr id="4" name="Picture 3" descr="pr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994" y="2057400"/>
            <a:ext cx="4163006" cy="2400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Binary Heap </a:t>
            </a:r>
            <a:r>
              <a:rPr lang="en-US" dirty="0"/>
              <a:t>is a data structure which has the following properties:</a:t>
            </a:r>
          </a:p>
          <a:p>
            <a:pPr lvl="1"/>
            <a:r>
              <a:rPr lang="en-US" dirty="0"/>
              <a:t>It is a complete binary tree</a:t>
            </a:r>
          </a:p>
          <a:p>
            <a:pPr lvl="1"/>
            <a:r>
              <a:rPr lang="en-US" dirty="0"/>
              <a:t>For any given node, its value must be ≥ (or ≤) than the values of its children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This is called </a:t>
            </a:r>
            <a:r>
              <a:rPr lang="en-US" b="1" dirty="0">
                <a:solidFill>
                  <a:srgbClr val="0070C0"/>
                </a:solidFill>
              </a:rPr>
              <a:t>Heap Property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Types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Heaps: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Max Heap : </a:t>
            </a:r>
            <a:r>
              <a:rPr lang="en-US" dirty="0"/>
              <a:t>The value of a node must be greater than or equal to the values of its children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Min Heap </a:t>
            </a:r>
            <a:r>
              <a:rPr lang="en-US" dirty="0"/>
              <a:t>: The value of a node must be less than or equal to the values of its children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Example (Min Heap)</a:t>
            </a:r>
          </a:p>
        </p:txBody>
      </p:sp>
      <p:pic>
        <p:nvPicPr>
          <p:cNvPr id="4" name="Content Placeholder 3" descr="he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524000"/>
            <a:ext cx="4953000" cy="461354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Which of these is a </a:t>
            </a: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Max Heap?</a:t>
            </a:r>
          </a:p>
        </p:txBody>
      </p:sp>
      <p:pic>
        <p:nvPicPr>
          <p:cNvPr id="4" name="Content Placeholder 3" descr="hea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8240234" cy="3810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Is this a </a:t>
            </a: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Max</a:t>
            </a:r>
            <a:r>
              <a:rPr lang="en-US" sz="5400" b="1" dirty="0"/>
              <a:t> or </a:t>
            </a:r>
            <a:r>
              <a:rPr lang="en-US" sz="5400" b="1" dirty="0">
                <a:solidFill>
                  <a:srgbClr val="C00000"/>
                </a:solidFill>
              </a:rPr>
              <a:t>Min</a:t>
            </a:r>
            <a:r>
              <a:rPr lang="en-US" sz="5400" b="1" dirty="0"/>
              <a:t> Heap?</a:t>
            </a:r>
          </a:p>
        </p:txBody>
      </p:sp>
      <p:pic>
        <p:nvPicPr>
          <p:cNvPr id="4" name="Content Placeholder 3" descr="heap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5867400" cy="425593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Priority Queue using Heap</a:t>
            </a:r>
          </a:p>
        </p:txBody>
      </p:sp>
      <p:pic>
        <p:nvPicPr>
          <p:cNvPr id="4" name="Content Placeholder 3" descr="pque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00200"/>
            <a:ext cx="3591426" cy="2476846"/>
          </a:xfrm>
        </p:spPr>
      </p:pic>
      <p:pic>
        <p:nvPicPr>
          <p:cNvPr id="5" name="Picture 4" descr="pqueu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029200"/>
            <a:ext cx="5437979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Queue</a:t>
            </a:r>
            <a:r>
              <a:rPr lang="en-US" sz="5400" b="1" dirty="0"/>
              <a:t> </a:t>
            </a:r>
            <a:r>
              <a:rPr lang="en-US" sz="5400" b="1" dirty="0" err="1"/>
              <a:t>vs</a:t>
            </a:r>
            <a:r>
              <a:rPr lang="en-US" sz="5400" b="1" dirty="0"/>
              <a:t> </a:t>
            </a:r>
            <a:r>
              <a:rPr lang="en-US" sz="5400" b="1" dirty="0">
                <a:solidFill>
                  <a:srgbClr val="FF0000"/>
                </a:solidFill>
              </a:rPr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the </a:t>
            </a:r>
            <a:r>
              <a:rPr lang="en-US" i="1" dirty="0"/>
              <a:t>Queue</a:t>
            </a:r>
            <a:r>
              <a:rPr lang="en-US" dirty="0"/>
              <a:t> data structure follows fair policy for insertion and removal i.e. First In First Out </a:t>
            </a:r>
            <a:r>
              <a:rPr lang="en-US" b="1" dirty="0"/>
              <a:t>(FIFO)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sharp-que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76600"/>
            <a:ext cx="6185648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Insertion in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Insert new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Heapify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hea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2600"/>
            <a:ext cx="3089189" cy="2286000"/>
          </a:xfrm>
          <a:prstGeom prst="rect">
            <a:avLst/>
          </a:prstGeom>
        </p:spPr>
      </p:pic>
      <p:pic>
        <p:nvPicPr>
          <p:cNvPr id="5" name="Picture 4" descr="hea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419600"/>
            <a:ext cx="3136216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Deletion in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element to be deleted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ea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0"/>
            <a:ext cx="3505200" cy="28170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Deletion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it with the last element</a:t>
            </a:r>
          </a:p>
          <a:p>
            <a:endParaRPr lang="en-US" dirty="0"/>
          </a:p>
        </p:txBody>
      </p:sp>
      <p:pic>
        <p:nvPicPr>
          <p:cNvPr id="4" name="Picture 3" descr="hea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43200"/>
            <a:ext cx="3505200" cy="28220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Deletion (cont.)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last element</a:t>
            </a:r>
          </a:p>
        </p:txBody>
      </p:sp>
      <p:pic>
        <p:nvPicPr>
          <p:cNvPr id="4" name="Picture 3" descr="heap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43200"/>
            <a:ext cx="3581400" cy="299862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Deletion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endParaRPr lang="en-US" dirty="0"/>
          </a:p>
        </p:txBody>
      </p:sp>
      <p:pic>
        <p:nvPicPr>
          <p:cNvPr id="4" name="Picture 3" descr="heap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3352800" cy="3170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0F03-5CC8-2E2B-B0FB-8D54D317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50000"/>
                  </a:schemeClr>
                </a:solidFill>
              </a:rPr>
              <a:t>Summary</a:t>
            </a:r>
            <a:endParaRPr lang="en-PK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E76E-3119-13F3-F984-05D18EE3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Min Heap or Max Heap is a useful data structure that has applications in priority-centered problems</a:t>
            </a:r>
          </a:p>
          <a:p>
            <a:endParaRPr lang="en-US" dirty="0"/>
          </a:p>
          <a:p>
            <a:r>
              <a:rPr lang="en-US" dirty="0"/>
              <a:t>It can also be used in sorting the elements of a given array (</a:t>
            </a:r>
            <a:r>
              <a:rPr lang="en-US" i="1" dirty="0"/>
              <a:t>i.e. Heap Sort algorithm</a:t>
            </a:r>
            <a:r>
              <a:rPr lang="en-US" dirty="0"/>
              <a:t>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737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Queue</a:t>
            </a:r>
            <a:r>
              <a:rPr lang="en-US" sz="5400" b="1" dirty="0"/>
              <a:t> </a:t>
            </a:r>
            <a:r>
              <a:rPr lang="en-US" sz="5400" b="1" dirty="0" err="1"/>
              <a:t>vs</a:t>
            </a:r>
            <a:r>
              <a:rPr lang="en-US" sz="5400" b="1" dirty="0"/>
              <a:t> </a:t>
            </a:r>
            <a:r>
              <a:rPr lang="en-US" sz="5400" b="1" dirty="0">
                <a:solidFill>
                  <a:srgbClr val="FF0000"/>
                </a:solidFill>
              </a:rPr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some elements of different priorities?</a:t>
            </a:r>
          </a:p>
          <a:p>
            <a:endParaRPr lang="en-US" dirty="0"/>
          </a:p>
          <a:p>
            <a:r>
              <a:rPr lang="en-US" dirty="0"/>
              <a:t>What if the highest (or lowest) priority needs to be removed from the queue instead of the element that was inserted first?</a:t>
            </a:r>
          </a:p>
          <a:p>
            <a:endParaRPr lang="en-US" dirty="0"/>
          </a:p>
          <a:p>
            <a:r>
              <a:rPr lang="en-US" dirty="0"/>
              <a:t>We need a</a:t>
            </a:r>
            <a:r>
              <a:rPr lang="en-US" b="1" dirty="0"/>
              <a:t> priority based</a:t>
            </a:r>
            <a:r>
              <a:rPr lang="en-US" dirty="0"/>
              <a:t> (yet unfair) policy for queues!!!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priority queue</a:t>
            </a:r>
            <a:r>
              <a:rPr lang="en-US" dirty="0"/>
              <a:t> is a special type of queue in which each element is associated with a priority and is served/read/removed/outputted according to its priority</a:t>
            </a:r>
          </a:p>
          <a:p>
            <a:endParaRPr lang="en-US" dirty="0"/>
          </a:p>
          <a:p>
            <a:r>
              <a:rPr lang="en-US" dirty="0"/>
              <a:t>If elements with the same priority occur, they are served according to their order in the queue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Example: </a:t>
            </a:r>
            <a:r>
              <a:rPr lang="en-US" sz="5400" b="1" dirty="0">
                <a:solidFill>
                  <a:srgbClr val="FF0000"/>
                </a:solidFill>
              </a:rPr>
              <a:t>Priority Queue</a:t>
            </a:r>
          </a:p>
        </p:txBody>
      </p:sp>
      <p:pic>
        <p:nvPicPr>
          <p:cNvPr id="4" name="Content Placeholder 3" descr="priority-queue-in-c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52600"/>
            <a:ext cx="7403660" cy="4267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1-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533400"/>
            <a:ext cx="7848600" cy="58864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Example: </a:t>
            </a:r>
            <a:r>
              <a:rPr lang="en-US" sz="4800" b="1" dirty="0">
                <a:solidFill>
                  <a:srgbClr val="FF0000"/>
                </a:solidFill>
              </a:rPr>
              <a:t>Max Priority Queue</a:t>
            </a:r>
          </a:p>
        </p:txBody>
      </p:sp>
      <p:pic>
        <p:nvPicPr>
          <p:cNvPr id="4" name="Content Placeholder 3" descr="priorityque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895600"/>
            <a:ext cx="8132166" cy="1524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Primary operations</a:t>
            </a:r>
          </a:p>
          <a:p>
            <a:pPr lvl="1"/>
            <a:r>
              <a:rPr lang="en-US" b="1" dirty="0"/>
              <a:t>Enqueue</a:t>
            </a:r>
            <a:r>
              <a:rPr lang="en-US" dirty="0"/>
              <a:t>: Inserting a new element</a:t>
            </a:r>
          </a:p>
          <a:p>
            <a:pPr lvl="1"/>
            <a:r>
              <a:rPr lang="en-US" b="1" dirty="0" err="1"/>
              <a:t>DeleteMin</a:t>
            </a:r>
            <a:r>
              <a:rPr lang="en-US" dirty="0"/>
              <a:t>/</a:t>
            </a:r>
            <a:r>
              <a:rPr lang="en-US" b="1" dirty="0" err="1"/>
              <a:t>DeleteMax</a:t>
            </a:r>
            <a:r>
              <a:rPr lang="en-US" dirty="0"/>
              <a:t>: Performing deletion (dequeue) based on priority</a:t>
            </a:r>
          </a:p>
          <a:p>
            <a:pPr lvl="1"/>
            <a:r>
              <a:rPr lang="en-US" b="1" dirty="0" err="1"/>
              <a:t>GetMin</a:t>
            </a:r>
            <a:r>
              <a:rPr lang="en-US" dirty="0"/>
              <a:t>/</a:t>
            </a:r>
            <a:r>
              <a:rPr lang="en-US" b="1" dirty="0" err="1"/>
              <a:t>GetMax</a:t>
            </a:r>
            <a:r>
              <a:rPr lang="en-US" dirty="0"/>
              <a:t>:  Read min or max priority value without deleting it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Secondary operations</a:t>
            </a:r>
          </a:p>
          <a:p>
            <a:pPr lvl="1"/>
            <a:r>
              <a:rPr lang="en-US" b="1" i="1" dirty="0" err="1"/>
              <a:t>k</a:t>
            </a:r>
            <a:r>
              <a:rPr lang="en-US" b="1" i="1" baseline="30000" dirty="0" err="1"/>
              <a:t>th</a:t>
            </a:r>
            <a:r>
              <a:rPr lang="en-US" dirty="0"/>
              <a:t> smallest / </a:t>
            </a:r>
            <a:r>
              <a:rPr lang="en-US" b="1" i="1" dirty="0" err="1"/>
              <a:t>k</a:t>
            </a:r>
            <a:r>
              <a:rPr lang="en-US" b="1" i="1" baseline="30000" dirty="0" err="1"/>
              <a:t>th</a:t>
            </a:r>
            <a:r>
              <a:rPr lang="en-US" dirty="0"/>
              <a:t> largest element</a:t>
            </a:r>
          </a:p>
          <a:p>
            <a:pPr lvl="1"/>
            <a:r>
              <a:rPr lang="en-US" b="1" dirty="0"/>
              <a:t>Size: </a:t>
            </a:r>
            <a:r>
              <a:rPr lang="en-US" dirty="0"/>
              <a:t>Returning size of queue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Minimum spanning tree</a:t>
            </a:r>
          </a:p>
          <a:p>
            <a:r>
              <a:rPr lang="en-US" dirty="0"/>
              <a:t>Shortest path algorithms</a:t>
            </a:r>
          </a:p>
          <a:p>
            <a:r>
              <a:rPr lang="en-US" dirty="0"/>
              <a:t>Operating System scheduling algorithms</a:t>
            </a:r>
          </a:p>
          <a:p>
            <a:r>
              <a:rPr lang="en-US" dirty="0"/>
              <a:t>Real-time customer care</a:t>
            </a:r>
          </a:p>
          <a:p>
            <a:pPr lvl="1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... and many more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498</Words>
  <Application>Microsoft Office PowerPoint</Application>
  <PresentationFormat>On-screen Show (4:3)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Priority Queue &amp;  Binary Heap</vt:lpstr>
      <vt:lpstr>Queue vs Priority Queue</vt:lpstr>
      <vt:lpstr>Queue vs Priority Queue</vt:lpstr>
      <vt:lpstr>Priority Queue</vt:lpstr>
      <vt:lpstr>Example: Priority Queue</vt:lpstr>
      <vt:lpstr>PowerPoint Presentation</vt:lpstr>
      <vt:lpstr>Example: Max Priority Queue</vt:lpstr>
      <vt:lpstr>Operations</vt:lpstr>
      <vt:lpstr>Applications</vt:lpstr>
      <vt:lpstr>Application: OS Scheduling Algorithm</vt:lpstr>
      <vt:lpstr>Implementation</vt:lpstr>
      <vt:lpstr>Naïve Array Implementation</vt:lpstr>
      <vt:lpstr>Naïve Array Implementation</vt:lpstr>
      <vt:lpstr>Binary Heap</vt:lpstr>
      <vt:lpstr>Types of Heap</vt:lpstr>
      <vt:lpstr>Example (Min Heap)</vt:lpstr>
      <vt:lpstr>Which of these is a Max Heap?</vt:lpstr>
      <vt:lpstr>Is this a Max or Min Heap?</vt:lpstr>
      <vt:lpstr>Priority Queue using Heap</vt:lpstr>
      <vt:lpstr>Insertion in Priority Queue</vt:lpstr>
      <vt:lpstr>Deletion in Priority Queue</vt:lpstr>
      <vt:lpstr>Deletion (cont.)</vt:lpstr>
      <vt:lpstr>Deletion (cont.)</vt:lpstr>
      <vt:lpstr>Deletion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Zain</dc:creator>
  <cp:lastModifiedBy>Zain</cp:lastModifiedBy>
  <cp:revision>43</cp:revision>
  <dcterms:created xsi:type="dcterms:W3CDTF">2021-04-27T20:46:41Z</dcterms:created>
  <dcterms:modified xsi:type="dcterms:W3CDTF">2022-11-22T08:21:40Z</dcterms:modified>
</cp:coreProperties>
</file>