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71" r:id="rId11"/>
    <p:sldId id="266" r:id="rId12"/>
    <p:sldId id="267" r:id="rId13"/>
    <p:sldId id="268" r:id="rId14"/>
    <p:sldId id="269" r:id="rId15"/>
    <p:sldId id="275" r:id="rId16"/>
    <p:sldId id="270" r:id="rId17"/>
    <p:sldId id="272" r:id="rId18"/>
    <p:sldId id="273" r:id="rId19"/>
    <p:sldId id="274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Data Structures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Hashing</a:t>
            </a:r>
            <a:endParaRPr 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Components of Hashing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Hashing has four components: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Hash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Hash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Collisions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Collision resolution techniques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Using Simple Arrays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Given a key </a:t>
            </a:r>
            <a:r>
              <a:rPr lang="en-US" i="1" dirty="0" smtClean="0"/>
              <a:t>k, we find the element whose key is k by just </a:t>
            </a:r>
            <a:r>
              <a:rPr lang="en-US" dirty="0" smtClean="0"/>
              <a:t>looking in the </a:t>
            </a:r>
            <a:r>
              <a:rPr lang="en-US" i="1" dirty="0" err="1" smtClean="0"/>
              <a:t>kth</a:t>
            </a:r>
            <a:r>
              <a:rPr lang="en-US" i="1" dirty="0" smtClean="0"/>
              <a:t> position of the array. This is called </a:t>
            </a:r>
            <a:r>
              <a:rPr lang="en-US" b="1" i="1" dirty="0" smtClean="0">
                <a:solidFill>
                  <a:srgbClr val="C00000"/>
                </a:solidFill>
              </a:rPr>
              <a:t>Direct Addressing</a:t>
            </a:r>
          </a:p>
          <a:p>
            <a:endParaRPr lang="en-US" i="1" dirty="0" smtClean="0"/>
          </a:p>
          <a:p>
            <a:r>
              <a:rPr lang="en-US" i="1" dirty="0" smtClean="0"/>
              <a:t>Direct addressing </a:t>
            </a:r>
            <a:r>
              <a:rPr lang="en-US" dirty="0" smtClean="0"/>
              <a:t>is practical only  when we can afford to allocate an array with one position for every possible key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Hash Table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Normally, we do not have enough space to allocate a location for each possible key, so we need a mechanism to handle this case</a:t>
            </a:r>
          </a:p>
          <a:p>
            <a:endParaRPr lang="en-US" dirty="0" smtClean="0"/>
          </a:p>
          <a:p>
            <a:r>
              <a:rPr lang="en-US" dirty="0" smtClean="0"/>
              <a:t>In other words, if we have less locations and more possible keys, then simple array implementation is not enough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Hash Table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use </a:t>
            </a:r>
            <a:r>
              <a:rPr lang="en-US" b="1" i="1" dirty="0" smtClean="0">
                <a:solidFill>
                  <a:srgbClr val="C00000"/>
                </a:solidFill>
              </a:rPr>
              <a:t>Hash Tables </a:t>
            </a:r>
            <a:r>
              <a:rPr lang="en-US" dirty="0" smtClean="0"/>
              <a:t>to overcome this issue</a:t>
            </a:r>
          </a:p>
          <a:p>
            <a:pPr>
              <a:buNone/>
            </a:pPr>
            <a:endParaRPr lang="en-US" dirty="0" smtClean="0"/>
          </a:p>
          <a:p>
            <a:r>
              <a:rPr lang="en-US" i="1" dirty="0" smtClean="0"/>
              <a:t>Hash table (or hash map) </a:t>
            </a:r>
            <a:r>
              <a:rPr lang="en-US" dirty="0" smtClean="0"/>
              <a:t>is a data structure that stores the keys and their associated values, and hash table uses a hash function to map keys to their associated values</a:t>
            </a:r>
          </a:p>
          <a:p>
            <a:endParaRPr lang="en-US" dirty="0" smtClean="0"/>
          </a:p>
          <a:p>
            <a:r>
              <a:rPr lang="en-US" dirty="0" smtClean="0"/>
              <a:t>In general, we use </a:t>
            </a:r>
            <a:r>
              <a:rPr lang="en-US" i="1" dirty="0" smtClean="0"/>
              <a:t>hash table </a:t>
            </a:r>
            <a:r>
              <a:rPr lang="en-US" dirty="0" smtClean="0"/>
              <a:t>when the no. of keys actually stored is small relative to the no. of possible keys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Hash Table: Example</a:t>
            </a:r>
            <a:endParaRPr lang="en-US" sz="5400" b="1" dirty="0"/>
          </a:p>
        </p:txBody>
      </p:sp>
      <p:pic>
        <p:nvPicPr>
          <p:cNvPr id="4" name="Content Placeholder 3" descr="hashing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00199"/>
            <a:ext cx="6831642" cy="5257801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Hash Table: Another example</a:t>
            </a:r>
            <a:endParaRPr lang="en-US" sz="5400" b="1" dirty="0"/>
          </a:p>
        </p:txBody>
      </p:sp>
      <p:pic>
        <p:nvPicPr>
          <p:cNvPr id="4" name="Content Placeholder 3" descr="hashing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676400"/>
            <a:ext cx="4876800" cy="489238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</a:rPr>
              <a:t>Point to ponder</a:t>
            </a:r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i="1" dirty="0" smtClean="0"/>
              <a:t>How exactly are these keys mapped to an actual index?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</a:rPr>
              <a:t>Point to ponder</a:t>
            </a:r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i="1" dirty="0" smtClean="0"/>
              <a:t>How exactly are these keys mapped to an actual index?</a:t>
            </a:r>
          </a:p>
          <a:p>
            <a:endParaRPr lang="en-US" b="1" i="1" dirty="0" smtClean="0"/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Answer: </a:t>
            </a:r>
            <a:r>
              <a:rPr lang="en-US" i="1" dirty="0" smtClean="0">
                <a:solidFill>
                  <a:srgbClr val="00B050"/>
                </a:solidFill>
              </a:rPr>
              <a:t>By using Hash Function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Hash Function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i="1" dirty="0" smtClean="0">
                <a:solidFill>
                  <a:srgbClr val="C00000"/>
                </a:solidFill>
              </a:rPr>
              <a:t>Hash Function </a:t>
            </a:r>
            <a:r>
              <a:rPr lang="en-US" dirty="0" smtClean="0"/>
              <a:t>is used to transform the key into the index</a:t>
            </a:r>
          </a:p>
          <a:p>
            <a:endParaRPr lang="en-US" dirty="0" smtClean="0"/>
          </a:p>
          <a:p>
            <a:r>
              <a:rPr lang="en-US" dirty="0" smtClean="0"/>
              <a:t>Ideally, the </a:t>
            </a:r>
            <a:r>
              <a:rPr lang="en-US" b="1" i="1" dirty="0" smtClean="0"/>
              <a:t>hash function </a:t>
            </a:r>
            <a:r>
              <a:rPr lang="en-US" dirty="0" smtClean="0"/>
              <a:t>should map each possible key to a unique slot index, but it is difficult to achieve in practice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Hash Function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Hash functions can map keys to index but what happens if two keys map to the same index?</a:t>
            </a:r>
          </a:p>
          <a:p>
            <a:endParaRPr lang="en-US" dirty="0" smtClean="0"/>
          </a:p>
          <a:p>
            <a:r>
              <a:rPr lang="en-US" dirty="0" smtClean="0"/>
              <a:t>This situation is called </a:t>
            </a:r>
            <a:r>
              <a:rPr lang="en-US" b="1" dirty="0" smtClean="0">
                <a:solidFill>
                  <a:srgbClr val="FF0000"/>
                </a:solidFill>
              </a:rPr>
              <a:t>Collision</a:t>
            </a:r>
          </a:p>
          <a:p>
            <a:endParaRPr lang="en-US" dirty="0" smtClean="0"/>
          </a:p>
          <a:p>
            <a:r>
              <a:rPr lang="en-US" dirty="0" smtClean="0"/>
              <a:t>There are ways to deal with collisions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Hashing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Balanced binary search trees support operations such as insert, delete and search in </a:t>
            </a:r>
            <a:r>
              <a:rPr lang="en-US" b="1" i="1" dirty="0" smtClean="0">
                <a:solidFill>
                  <a:srgbClr val="0070C0"/>
                </a:solidFill>
              </a:rPr>
              <a:t>O(</a:t>
            </a:r>
            <a:r>
              <a:rPr lang="en-US" b="1" i="1" dirty="0" err="1" smtClean="0">
                <a:solidFill>
                  <a:srgbClr val="0070C0"/>
                </a:solidFill>
              </a:rPr>
              <a:t>logn</a:t>
            </a:r>
            <a:r>
              <a:rPr lang="en-US" b="1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 time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But, if we need these operations in </a:t>
            </a:r>
            <a:r>
              <a:rPr lang="en-US" b="1" i="1" dirty="0" smtClean="0">
                <a:solidFill>
                  <a:srgbClr val="00B050"/>
                </a:solidFill>
              </a:rPr>
              <a:t>O(1)</a:t>
            </a:r>
            <a:r>
              <a:rPr lang="en-US" dirty="0" smtClean="0"/>
              <a:t>, then </a:t>
            </a:r>
            <a:r>
              <a:rPr lang="en-US" b="1" i="1" dirty="0" smtClean="0">
                <a:solidFill>
                  <a:srgbClr val="C00000"/>
                </a:solidFill>
              </a:rPr>
              <a:t>Hashing</a:t>
            </a:r>
            <a:r>
              <a:rPr lang="en-US" dirty="0" smtClean="0"/>
              <a:t> provides a way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Perfect Hash Function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Given a collection of elements, a hash function that maps each item into a unique slot is referred to as a </a:t>
            </a:r>
            <a:r>
              <a:rPr lang="en-US" b="1" i="1" dirty="0" smtClean="0">
                <a:solidFill>
                  <a:srgbClr val="C00000"/>
                </a:solidFill>
              </a:rPr>
              <a:t>Perfect Hash Function</a:t>
            </a:r>
          </a:p>
          <a:p>
            <a:endParaRPr lang="en-US" b="1" i="1" dirty="0" smtClean="0"/>
          </a:p>
          <a:p>
            <a:r>
              <a:rPr lang="en-US" dirty="0" smtClean="0"/>
              <a:t>If we know the elements and the collection will never change, then it is possible to construct a </a:t>
            </a:r>
            <a:r>
              <a:rPr lang="en-US" b="1" i="1" dirty="0" smtClean="0"/>
              <a:t>perfect hash function</a:t>
            </a:r>
            <a:endParaRPr lang="en-US" b="1" i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Perfect Hash Function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One way to always have a </a:t>
            </a:r>
            <a:r>
              <a:rPr lang="en-US" i="1" dirty="0" smtClean="0"/>
              <a:t>perfect hash function</a:t>
            </a:r>
            <a:r>
              <a:rPr lang="en-US" dirty="0" smtClean="0"/>
              <a:t> is to increase the size of the hash table so that each possible value in the element range can be accommodated</a:t>
            </a:r>
          </a:p>
          <a:p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Not always possible</a:t>
            </a:r>
          </a:p>
          <a:p>
            <a:endParaRPr lang="en-US" dirty="0" smtClean="0"/>
          </a:p>
          <a:p>
            <a:r>
              <a:rPr lang="en-US" b="1" u="sng" dirty="0" smtClean="0"/>
              <a:t>Example: </a:t>
            </a:r>
            <a:r>
              <a:rPr lang="en-US" dirty="0" smtClean="0"/>
              <a:t>Storing 11-digit telephone numbers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Perfect Hash Function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Unfortunately, given an arbitrary collection of elements, there is no systematic way to construct a perfect hash function</a:t>
            </a:r>
          </a:p>
          <a:p>
            <a:endParaRPr lang="en-US" dirty="0" smtClean="0"/>
          </a:p>
          <a:p>
            <a:r>
              <a:rPr lang="en-US" dirty="0" smtClean="0"/>
              <a:t>Fortunately, we do not need hash functions to be perfect to gain performance efficiency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Characteristics of Good Hash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A good hash function should have the following characteristics: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Minimizes collision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Is computed quickly &amp; easily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Distributes keys evenly in the hash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Uses as much information from key as possible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Have a high </a:t>
            </a:r>
            <a:r>
              <a:rPr lang="en-US" b="1" i="1" dirty="0" smtClean="0">
                <a:solidFill>
                  <a:srgbClr val="00B050"/>
                </a:solidFill>
              </a:rPr>
              <a:t>load factor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Load Factor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b="1" i="1" dirty="0" smtClean="0">
                <a:solidFill>
                  <a:srgbClr val="C00000"/>
                </a:solidFill>
              </a:rPr>
              <a:t>Load Factor</a:t>
            </a:r>
            <a:r>
              <a:rPr lang="en-US" i="1" dirty="0" smtClean="0"/>
              <a:t> </a:t>
            </a:r>
            <a:r>
              <a:rPr lang="en-US" dirty="0" smtClean="0"/>
              <a:t>of a non-empty hash table is the number of items stored in the table divided by the size of the table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rgbClr val="0070C0"/>
                </a:solidFill>
              </a:rPr>
              <a:t>Load Factor  =   no. of elements in hash table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size of hash table</a:t>
            </a:r>
          </a:p>
          <a:p>
            <a:endParaRPr lang="en-US" dirty="0" smtClean="0"/>
          </a:p>
          <a:p>
            <a:r>
              <a:rPr lang="en-US" dirty="0" smtClean="0"/>
              <a:t>It is an important characteristic when we are expanding (</a:t>
            </a:r>
            <a:r>
              <a:rPr lang="en-US" i="1" dirty="0" smtClean="0"/>
              <a:t>rehashing</a:t>
            </a:r>
            <a:r>
              <a:rPr lang="en-US" dirty="0" smtClean="0"/>
              <a:t>) the hash table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05200" y="3886200"/>
            <a:ext cx="44958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Common Hash Functions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Some methods for key to index mapping are: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Division method (remainder method)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Division method with folding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Knuth division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Multiplication method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among many more…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Division Method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map a single integer key k to an index in a  hash table of size m, the hash function h(k) is given as: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b="1" dirty="0" smtClean="0"/>
              <a:t>h(</a:t>
            </a:r>
            <a:r>
              <a:rPr lang="en-US" b="1" dirty="0" smtClean="0">
                <a:solidFill>
                  <a:srgbClr val="FF0000"/>
                </a:solidFill>
              </a:rPr>
              <a:t>k</a:t>
            </a:r>
            <a:r>
              <a:rPr lang="en-US" b="1" dirty="0" smtClean="0"/>
              <a:t>) =</a:t>
            </a:r>
            <a:r>
              <a:rPr lang="en-US" b="1" dirty="0" smtClean="0">
                <a:solidFill>
                  <a:srgbClr val="FF0000"/>
                </a:solidFill>
              </a:rPr>
              <a:t> k </a:t>
            </a:r>
            <a:r>
              <a:rPr lang="en-US" b="1" dirty="0" smtClean="0"/>
              <a:t>%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m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b="1" u="sng" dirty="0" smtClean="0"/>
              <a:t>Example: </a:t>
            </a:r>
            <a:r>
              <a:rPr lang="en-US" dirty="0" smtClean="0"/>
              <a:t>Map key </a:t>
            </a:r>
            <a:r>
              <a:rPr lang="en-US" b="1" dirty="0" smtClean="0">
                <a:solidFill>
                  <a:srgbClr val="0070C0"/>
                </a:solidFill>
              </a:rPr>
              <a:t>3</a:t>
            </a:r>
            <a:r>
              <a:rPr lang="en-US" dirty="0" smtClean="0"/>
              <a:t> to an index in a hash table of size </a:t>
            </a:r>
            <a:r>
              <a:rPr lang="en-US" b="1" dirty="0" smtClean="0">
                <a:solidFill>
                  <a:srgbClr val="0070C0"/>
                </a:solidFill>
              </a:rPr>
              <a:t>9</a:t>
            </a:r>
            <a:r>
              <a:rPr lang="en-US" dirty="0" smtClean="0"/>
              <a:t>:</a:t>
            </a:r>
          </a:p>
          <a:p>
            <a:pPr algn="ctr">
              <a:buNone/>
            </a:pPr>
            <a:r>
              <a:rPr lang="en-US" b="1" i="1" dirty="0" smtClean="0"/>
              <a:t>h(</a:t>
            </a:r>
            <a:r>
              <a:rPr lang="en-US" b="1" i="1" dirty="0" smtClean="0">
                <a:solidFill>
                  <a:srgbClr val="FF0000"/>
                </a:solidFill>
              </a:rPr>
              <a:t>3</a:t>
            </a:r>
            <a:r>
              <a:rPr lang="en-US" b="1" i="1" dirty="0" smtClean="0"/>
              <a:t>) = </a:t>
            </a:r>
            <a:r>
              <a:rPr lang="en-US" b="1" i="1" dirty="0" smtClean="0">
                <a:solidFill>
                  <a:srgbClr val="FF0000"/>
                </a:solidFill>
              </a:rPr>
              <a:t>3</a:t>
            </a:r>
            <a:r>
              <a:rPr lang="en-US" b="1" i="1" dirty="0" smtClean="0"/>
              <a:t> % </a:t>
            </a:r>
            <a:r>
              <a:rPr lang="en-US" b="1" i="1" dirty="0" smtClean="0">
                <a:solidFill>
                  <a:srgbClr val="00B050"/>
                </a:solidFill>
              </a:rPr>
              <a:t>9</a:t>
            </a:r>
            <a:r>
              <a:rPr lang="en-US" b="1" i="1" dirty="0" smtClean="0"/>
              <a:t> = </a:t>
            </a:r>
            <a:r>
              <a:rPr lang="en-US" b="1" i="1" dirty="0" smtClean="0">
                <a:solidFill>
                  <a:srgbClr val="FF0000"/>
                </a:solidFill>
              </a:rPr>
              <a:t>3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Division Method with Folding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In this method, we divide the elements into equal size pieces (the last piece may not be of equal size). Then add these pieces before finding the remainder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Division Method with Folding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Example: </a:t>
            </a:r>
            <a:r>
              <a:rPr lang="en-US" dirty="0" smtClean="0"/>
              <a:t>Mapping for the given 10-digit telephone number </a:t>
            </a:r>
            <a:r>
              <a:rPr lang="en-US" b="1" dirty="0" smtClean="0">
                <a:solidFill>
                  <a:srgbClr val="0070C0"/>
                </a:solidFill>
              </a:rPr>
              <a:t>436-555-4601</a:t>
            </a:r>
            <a:r>
              <a:rPr lang="en-US" dirty="0" smtClean="0"/>
              <a:t> and hash table of size </a:t>
            </a:r>
            <a:r>
              <a:rPr lang="en-US" b="1" dirty="0" smtClean="0">
                <a:solidFill>
                  <a:srgbClr val="0070C0"/>
                </a:solidFill>
              </a:rPr>
              <a:t>11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Step 1: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43+65+55+46+01</a:t>
            </a:r>
            <a:r>
              <a:rPr lang="en-US" dirty="0" smtClean="0"/>
              <a:t> </a:t>
            </a:r>
            <a:r>
              <a:rPr lang="en-US" b="1" dirty="0" smtClean="0"/>
              <a:t>= </a:t>
            </a:r>
            <a:r>
              <a:rPr lang="en-US" b="1" dirty="0" smtClean="0">
                <a:solidFill>
                  <a:srgbClr val="FF0000"/>
                </a:solidFill>
              </a:rPr>
              <a:t>210</a:t>
            </a:r>
          </a:p>
          <a:p>
            <a:r>
              <a:rPr lang="en-US" b="1" u="sng" dirty="0" smtClean="0">
                <a:solidFill>
                  <a:srgbClr val="0070C0"/>
                </a:solidFill>
              </a:rPr>
              <a:t>Step 2: </a:t>
            </a:r>
          </a:p>
          <a:p>
            <a:pPr>
              <a:buNone/>
            </a:pPr>
            <a:r>
              <a:rPr lang="en-US" b="1" dirty="0" smtClean="0"/>
              <a:t>	h(</a:t>
            </a:r>
            <a:r>
              <a:rPr lang="en-US" b="1" dirty="0" smtClean="0">
                <a:solidFill>
                  <a:srgbClr val="FF0000"/>
                </a:solidFill>
              </a:rPr>
              <a:t>210</a:t>
            </a:r>
            <a:r>
              <a:rPr lang="en-US" b="1" dirty="0" smtClean="0"/>
              <a:t>)  = </a:t>
            </a:r>
            <a:r>
              <a:rPr lang="en-US" b="1" dirty="0" smtClean="0">
                <a:solidFill>
                  <a:srgbClr val="FF0000"/>
                </a:solidFill>
              </a:rPr>
              <a:t>210</a:t>
            </a:r>
            <a:r>
              <a:rPr lang="en-US" b="1" dirty="0" smtClean="0"/>
              <a:t> % </a:t>
            </a:r>
            <a:r>
              <a:rPr lang="en-US" b="1" dirty="0" smtClean="0">
                <a:solidFill>
                  <a:srgbClr val="00B050"/>
                </a:solidFill>
              </a:rPr>
              <a:t>11</a:t>
            </a:r>
            <a:r>
              <a:rPr lang="en-US" b="1" dirty="0" smtClean="0"/>
              <a:t> =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Other Methods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b="1" dirty="0" smtClean="0"/>
              <a:t>Knuth Variant on Division:</a:t>
            </a:r>
          </a:p>
          <a:p>
            <a:pPr algn="ctr">
              <a:buNone/>
            </a:pPr>
            <a:r>
              <a:rPr lang="en-US" i="1" dirty="0" smtClean="0">
                <a:solidFill>
                  <a:srgbClr val="00B050"/>
                </a:solidFill>
              </a:rPr>
              <a:t>h(k) = k(k+3) mod m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b="1" dirty="0" smtClean="0"/>
              <a:t>Multiplication Method:</a:t>
            </a:r>
          </a:p>
          <a:p>
            <a:pPr algn="ctr">
              <a:buNone/>
            </a:pPr>
            <a:r>
              <a:rPr lang="en-US" i="1" dirty="0" smtClean="0">
                <a:solidFill>
                  <a:srgbClr val="0070C0"/>
                </a:solidFill>
              </a:rPr>
              <a:t>s = k * A</a:t>
            </a:r>
            <a:br>
              <a:rPr lang="en-US" i="1" dirty="0" smtClean="0">
                <a:solidFill>
                  <a:srgbClr val="0070C0"/>
                </a:solidFill>
              </a:rPr>
            </a:br>
            <a:r>
              <a:rPr lang="en-US" i="1" dirty="0" smtClean="0">
                <a:solidFill>
                  <a:srgbClr val="0070C0"/>
                </a:solidFill>
              </a:rPr>
              <a:t>x = fractional part of s</a:t>
            </a:r>
            <a:br>
              <a:rPr lang="en-US" i="1" dirty="0" smtClean="0">
                <a:solidFill>
                  <a:srgbClr val="0070C0"/>
                </a:solidFill>
              </a:rPr>
            </a:br>
            <a:r>
              <a:rPr lang="en-US" i="1" dirty="0" smtClean="0">
                <a:solidFill>
                  <a:srgbClr val="0070C0"/>
                </a:solidFill>
              </a:rPr>
              <a:t>h(k) = floor( m  * x )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			where A is some arbitrary real value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Hashing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i="1" dirty="0" smtClean="0">
                <a:solidFill>
                  <a:srgbClr val="C00000"/>
                </a:solidFill>
              </a:rPr>
              <a:t>Hashing</a:t>
            </a:r>
            <a:r>
              <a:rPr lang="en-US" dirty="0" smtClean="0"/>
              <a:t> is a technique used for storing and retrieving information as quickly as possible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i="1" dirty="0" smtClean="0">
                <a:solidFill>
                  <a:srgbClr val="0070C0"/>
                </a:solidFill>
              </a:rPr>
              <a:t>Hash Tables </a:t>
            </a:r>
            <a:r>
              <a:rPr lang="en-US" dirty="0" smtClean="0"/>
              <a:t>are the data structure we use for implementing </a:t>
            </a:r>
            <a:r>
              <a:rPr lang="en-US" i="1" dirty="0" smtClean="0"/>
              <a:t>hashing</a:t>
            </a:r>
            <a:endParaRPr lang="en-US" i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Example: Division Method</a:t>
            </a:r>
            <a:endParaRPr lang="en-US" sz="5400" b="1" dirty="0"/>
          </a:p>
        </p:txBody>
      </p:sp>
      <p:pic>
        <p:nvPicPr>
          <p:cNvPr id="6" name="Content Placeholder 5" descr="hashing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524000"/>
            <a:ext cx="5334000" cy="5077968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Collision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Collision</a:t>
            </a:r>
            <a:r>
              <a:rPr lang="en-US" dirty="0" smtClean="0"/>
              <a:t> is the condition where two records are stored in the same location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hashing, </a:t>
            </a:r>
            <a:r>
              <a:rPr lang="en-US" i="1" dirty="0" smtClean="0"/>
              <a:t>collision</a:t>
            </a:r>
            <a:r>
              <a:rPr lang="en-US" dirty="0" smtClean="0"/>
              <a:t> occurs when hash function maps multiple keys map to the same index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Example</a:t>
            </a:r>
            <a:endParaRPr lang="en-US" b="1" dirty="0"/>
          </a:p>
        </p:txBody>
      </p:sp>
      <p:pic>
        <p:nvPicPr>
          <p:cNvPr id="4" name="Content Placeholder 3" descr="hashing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447800"/>
            <a:ext cx="5486400" cy="5223051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Collision Resolution Techniques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process of finding an alternate location is called </a:t>
            </a:r>
            <a:r>
              <a:rPr lang="en-US" b="1" i="1" dirty="0" smtClean="0"/>
              <a:t>collision resolution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The most popular techniques are direct chaining and open addressing (closed hashing)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Collision Resolution Techniques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Open Addressing</a:t>
            </a:r>
          </a:p>
          <a:p>
            <a:pPr lvl="1"/>
            <a:r>
              <a:rPr lang="en-US" dirty="0" smtClean="0"/>
              <a:t>Linear Probing</a:t>
            </a:r>
          </a:p>
          <a:p>
            <a:pPr lvl="1"/>
            <a:r>
              <a:rPr lang="en-US" dirty="0" smtClean="0"/>
              <a:t>Quadratic Probing</a:t>
            </a:r>
          </a:p>
          <a:p>
            <a:pPr lvl="1"/>
            <a:r>
              <a:rPr lang="en-US" dirty="0" smtClean="0"/>
              <a:t>Double Hashing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Direct Chaining</a:t>
            </a:r>
          </a:p>
          <a:p>
            <a:pPr lvl="1"/>
            <a:r>
              <a:rPr lang="en-US" dirty="0" smtClean="0"/>
              <a:t>Separate Chaining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Linear Probing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linear probing, we search the hash table sequentially, starting from the original hash location</a:t>
            </a:r>
          </a:p>
          <a:p>
            <a:endParaRPr lang="en-US" dirty="0" smtClean="0"/>
          </a:p>
          <a:p>
            <a:r>
              <a:rPr lang="en-US" dirty="0" smtClean="0"/>
              <a:t>If a location is occupied, we check the next location. We wrap around from the last table location to the first table location if necessary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Linear Probing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Next Probe = (n + 1) % </a:t>
            </a:r>
            <a:r>
              <a:rPr lang="en-US" b="1" dirty="0" err="1" smtClean="0">
                <a:solidFill>
                  <a:srgbClr val="0070C0"/>
                </a:solidFill>
              </a:rPr>
              <a:t>tablesize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where n is the  originally generated index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easier</a:t>
            </a:r>
          </a:p>
          <a:p>
            <a:r>
              <a:rPr lang="en-US" dirty="0" smtClean="0"/>
              <a:t>But suffers from the problem of clustering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Linear Probing</a:t>
            </a:r>
            <a:endParaRPr lang="en-US" sz="5400" b="1" dirty="0"/>
          </a:p>
        </p:txBody>
      </p:sp>
      <p:pic>
        <p:nvPicPr>
          <p:cNvPr id="4" name="Content Placeholder 3" descr="hashing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524000"/>
            <a:ext cx="5257800" cy="5132282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Quadratic Probing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b="1" dirty="0" smtClean="0"/>
              <a:t>Quadratic Probing</a:t>
            </a:r>
            <a:r>
              <a:rPr lang="en-US" dirty="0" smtClean="0"/>
              <a:t>, the interval between probes increases proportionally to the hash value (the interval thus increasing linearly, and the indices are described by a quadratic function)</a:t>
            </a:r>
          </a:p>
          <a:p>
            <a:endParaRPr lang="en-US" dirty="0" smtClean="0"/>
          </a:p>
          <a:p>
            <a:r>
              <a:rPr lang="en-US" dirty="0" smtClean="0"/>
              <a:t>If a location is occupied, we check the locations    </a:t>
            </a:r>
            <a:r>
              <a:rPr lang="en-US" b="1" i="1" dirty="0" err="1" smtClean="0"/>
              <a:t>i</a:t>
            </a:r>
            <a:r>
              <a:rPr lang="en-US" b="1" i="1" dirty="0" smtClean="0"/>
              <a:t> + 1² , </a:t>
            </a:r>
            <a:r>
              <a:rPr lang="en-US" b="1" i="1" dirty="0" err="1" smtClean="0"/>
              <a:t>i</a:t>
            </a:r>
            <a:r>
              <a:rPr lang="en-US" b="1" i="1" dirty="0" smtClean="0"/>
              <a:t> +2², </a:t>
            </a:r>
            <a:r>
              <a:rPr lang="en-US" b="1" i="1" dirty="0" err="1" smtClean="0"/>
              <a:t>i</a:t>
            </a:r>
            <a:r>
              <a:rPr lang="en-US" b="1" i="1" dirty="0" smtClean="0"/>
              <a:t> + 3², </a:t>
            </a:r>
            <a:r>
              <a:rPr lang="en-US" b="1" i="1" dirty="0" err="1" smtClean="0"/>
              <a:t>i</a:t>
            </a:r>
            <a:r>
              <a:rPr lang="en-US" b="1" i="1" dirty="0" smtClean="0"/>
              <a:t> + 4²</a:t>
            </a:r>
            <a:r>
              <a:rPr lang="en-US" i="1" dirty="0" smtClean="0"/>
              <a:t>... We wrap around from the last table location to </a:t>
            </a:r>
            <a:r>
              <a:rPr lang="en-US" dirty="0" smtClean="0"/>
              <a:t>the first, if necessary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Quadratic Probing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00B050"/>
                </a:solidFill>
              </a:rPr>
              <a:t>Next Probe = (n + k²) % </a:t>
            </a:r>
            <a:r>
              <a:rPr lang="en-US" b="1" dirty="0" err="1" smtClean="0">
                <a:solidFill>
                  <a:srgbClr val="00B050"/>
                </a:solidFill>
              </a:rPr>
              <a:t>tablesize</a:t>
            </a:r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i="1" dirty="0" smtClean="0"/>
              <a:t>where n is the originally generated index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reduces clustering</a:t>
            </a:r>
          </a:p>
          <a:p>
            <a:r>
              <a:rPr lang="en-US" dirty="0" smtClean="0"/>
              <a:t>However, still does not guarantee that no clustering occurs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Scenario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u="sng" dirty="0" smtClean="0">
                <a:solidFill>
                  <a:srgbClr val="FF0000"/>
                </a:solidFill>
              </a:rPr>
              <a:t>Problem:</a:t>
            </a:r>
            <a:r>
              <a:rPr lang="en-US" dirty="0" smtClean="0"/>
              <a:t> Find no. of occurrences of each character in a given string.</a:t>
            </a:r>
            <a:br>
              <a:rPr lang="en-US" dirty="0" smtClean="0"/>
            </a:br>
            <a:r>
              <a:rPr lang="en-US" i="1" dirty="0" smtClean="0"/>
              <a:t>(for simplicity, assume that only letters are considered)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ashin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953000"/>
            <a:ext cx="6321592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Quadratic Probing</a:t>
            </a:r>
            <a:endParaRPr lang="en-US" sz="5400" b="1" dirty="0"/>
          </a:p>
        </p:txBody>
      </p:sp>
      <p:pic>
        <p:nvPicPr>
          <p:cNvPr id="6" name="Content Placeholder 5" descr="hashing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524000"/>
            <a:ext cx="7525807" cy="4953000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Double Hashing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Double Hashing, the increments for the probing sequence are computed by using a second hash function h2(k) where</a:t>
            </a:r>
            <a:r>
              <a:rPr lang="en-US" dirty="0" smtClean="0"/>
              <a:t>:</a:t>
            </a:r>
            <a:endParaRPr lang="en-US" dirty="0" smtClean="0"/>
          </a:p>
          <a:p>
            <a:pPr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h2(key) </a:t>
            </a:r>
            <a:r>
              <a:rPr lang="en-US" sz="3600" b="1" dirty="0" smtClean="0">
                <a:solidFill>
                  <a:srgbClr val="C00000"/>
                </a:solidFill>
              </a:rPr>
              <a:t>≠</a:t>
            </a:r>
            <a:r>
              <a:rPr lang="en-US" b="1" dirty="0" smtClean="0">
                <a:solidFill>
                  <a:srgbClr val="C00000"/>
                </a:solidFill>
              </a:rPr>
              <a:t>  0     and     h2 ≠  h1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We first probe the location </a:t>
            </a:r>
            <a:r>
              <a:rPr lang="en-US" i="1" dirty="0" smtClean="0"/>
              <a:t>h1(key). If the location is occupied, we probe the </a:t>
            </a:r>
            <a:r>
              <a:rPr lang="en-US" i="1" dirty="0" smtClean="0"/>
              <a:t>location as:</a:t>
            </a:r>
            <a:br>
              <a:rPr lang="en-US" i="1" dirty="0" smtClean="0"/>
            </a:br>
            <a:r>
              <a:rPr lang="en-US" b="1" i="1" dirty="0" smtClean="0"/>
              <a:t>[</a:t>
            </a:r>
            <a:r>
              <a:rPr lang="en-US" i="1" dirty="0" smtClean="0"/>
              <a:t>h1(key) + 1 * h2(key)</a:t>
            </a:r>
            <a:r>
              <a:rPr lang="en-US" b="1" i="1" dirty="0" smtClean="0"/>
              <a:t>]</a:t>
            </a:r>
            <a:r>
              <a:rPr lang="en-US" i="1" dirty="0" smtClean="0"/>
              <a:t> % M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b="1" i="1" dirty="0" smtClean="0"/>
              <a:t>[</a:t>
            </a:r>
            <a:r>
              <a:rPr lang="en-US" i="1" dirty="0" smtClean="0"/>
              <a:t>h1(key) + 2 * </a:t>
            </a:r>
            <a:r>
              <a:rPr lang="en-US" i="1" dirty="0" smtClean="0"/>
              <a:t>h2(key)</a:t>
            </a:r>
            <a:r>
              <a:rPr lang="en-US" b="1" i="1" dirty="0" smtClean="0"/>
              <a:t>]</a:t>
            </a:r>
            <a:r>
              <a:rPr lang="en-US" i="1" dirty="0" smtClean="0"/>
              <a:t> % M</a:t>
            </a:r>
            <a:br>
              <a:rPr lang="en-US" i="1" dirty="0" smtClean="0"/>
            </a:br>
            <a:r>
              <a:rPr lang="en-US" b="1" i="1" dirty="0" smtClean="0"/>
              <a:t>[</a:t>
            </a:r>
            <a:r>
              <a:rPr lang="en-US" i="1" dirty="0" smtClean="0"/>
              <a:t>h1(key</a:t>
            </a:r>
            <a:r>
              <a:rPr lang="en-US" i="1" dirty="0" smtClean="0"/>
              <a:t>) + </a:t>
            </a:r>
            <a:r>
              <a:rPr lang="en-US" i="1" dirty="0" smtClean="0"/>
              <a:t>3* </a:t>
            </a:r>
            <a:r>
              <a:rPr lang="en-US" i="1" dirty="0" smtClean="0"/>
              <a:t>h2(key</a:t>
            </a:r>
            <a:r>
              <a:rPr lang="en-US" i="1" dirty="0" smtClean="0"/>
              <a:t>)</a:t>
            </a:r>
            <a:r>
              <a:rPr lang="en-US" b="1" i="1" dirty="0" smtClean="0"/>
              <a:t>]</a:t>
            </a:r>
            <a:r>
              <a:rPr lang="en-US" i="1" dirty="0" smtClean="0"/>
              <a:t> % M</a:t>
            </a:r>
            <a:br>
              <a:rPr lang="en-US" i="1" dirty="0" smtClean="0"/>
            </a:b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… and so on</a:t>
            </a:r>
            <a:endParaRPr lang="en-US" i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i="1" dirty="0" smtClean="0"/>
          </a:p>
          <a:p>
            <a:r>
              <a:rPr lang="en-US" i="1" dirty="0" smtClean="0"/>
              <a:t>Much less clustering</a:t>
            </a:r>
            <a:endParaRPr lang="en-US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Double Hashing</a:t>
            </a:r>
            <a:endParaRPr lang="en-US" sz="5400" b="1" dirty="0"/>
          </a:p>
        </p:txBody>
      </p:sp>
      <p:pic>
        <p:nvPicPr>
          <p:cNvPr id="6" name="Content Placeholder 5" descr="doublehash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524000"/>
            <a:ext cx="6096000" cy="4961283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Separate Chaining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two or more records hash to the same location, these records are constituted into a singly-linked list called a </a:t>
            </a:r>
            <a:r>
              <a:rPr lang="en-US" i="1" dirty="0" smtClean="0"/>
              <a:t>chain</a:t>
            </a:r>
          </a:p>
          <a:p>
            <a:endParaRPr lang="en-US" i="1" dirty="0" smtClean="0"/>
          </a:p>
          <a:p>
            <a:r>
              <a:rPr lang="en-US" i="1" dirty="0" smtClean="0"/>
              <a:t>Easy to implement</a:t>
            </a:r>
          </a:p>
          <a:p>
            <a:endParaRPr lang="en-US" i="1" dirty="0" smtClean="0"/>
          </a:p>
          <a:p>
            <a:r>
              <a:rPr lang="en-US" i="1" dirty="0" smtClean="0"/>
              <a:t>Uses extra memory with long chains producing up to O(n) probing time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Separate Chaining</a:t>
            </a:r>
            <a:endParaRPr lang="en-US" sz="5400" b="1" dirty="0"/>
          </a:p>
        </p:txBody>
      </p:sp>
      <p:pic>
        <p:nvPicPr>
          <p:cNvPr id="6" name="Content Placeholder 5" descr="hashing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905000"/>
            <a:ext cx="6400800" cy="4201937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Rehashing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the hash table becomes  close to full or exceeds the threshold Load Factor, the search time grows and performance starts to deteriorate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Rehashing: Building a second table twice as large as the original and rehash there all the keys of the original table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Rehashing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Rehashing is done because whenever key value pairs are inserted into the map, the load factor increases, which implies that the time complexity also increases 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Rehashing itself is expensive operation but once done, the new hash table will have good performance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Tombstones: For Probing/Insertion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tombstone</a:t>
            </a:r>
            <a:r>
              <a:rPr lang="en-US" dirty="0" smtClean="0"/>
              <a:t> indicates that a record once occupied the slot but does so no longer</a:t>
            </a:r>
          </a:p>
          <a:p>
            <a:endParaRPr lang="en-US" dirty="0" smtClean="0"/>
          </a:p>
          <a:p>
            <a:r>
              <a:rPr lang="en-US" dirty="0" smtClean="0"/>
              <a:t>If a </a:t>
            </a:r>
            <a:r>
              <a:rPr lang="en-US" b="1" dirty="0" smtClean="0"/>
              <a:t>tombstone</a:t>
            </a:r>
            <a:r>
              <a:rPr lang="en-US" dirty="0" smtClean="0"/>
              <a:t> is encountered when searching along a probe sequence, the search procedure continues with the search</a:t>
            </a:r>
          </a:p>
          <a:p>
            <a:endParaRPr lang="en-US" dirty="0" smtClean="0"/>
          </a:p>
          <a:p>
            <a:r>
              <a:rPr lang="en-US" dirty="0" smtClean="0"/>
              <a:t>When a </a:t>
            </a:r>
            <a:r>
              <a:rPr lang="en-US" b="1" dirty="0" smtClean="0"/>
              <a:t>tombstone</a:t>
            </a:r>
            <a:r>
              <a:rPr lang="en-US" dirty="0" smtClean="0"/>
              <a:t> is encountered during insertion, that slot can be used to store the new record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Tombstones: For Probing/Insertion</a:t>
            </a:r>
            <a:endParaRPr lang="en-US" b="1" dirty="0"/>
          </a:p>
        </p:txBody>
      </p:sp>
      <p:pic>
        <p:nvPicPr>
          <p:cNvPr id="4" name="Content Placeholder 3" descr="hashing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200400"/>
            <a:ext cx="9164093" cy="1447800"/>
          </a:xfr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Static </a:t>
            </a:r>
            <a:r>
              <a:rPr lang="en-US" sz="5400" b="1" dirty="0" err="1" smtClean="0"/>
              <a:t>vs</a:t>
            </a:r>
            <a:r>
              <a:rPr lang="en-US" sz="5400" b="1" dirty="0" smtClean="0"/>
              <a:t> Dynamic Hashing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static hashing, the data buckets are kept fixed and given in advance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dynamic hashing, the data buckets can be added or removed on-demand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Scenario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u="sng" dirty="0" smtClean="0">
                <a:solidFill>
                  <a:srgbClr val="FF0000"/>
                </a:solidFill>
              </a:rPr>
              <a:t>Problem:</a:t>
            </a:r>
            <a:r>
              <a:rPr lang="en-US" dirty="0" smtClean="0"/>
              <a:t> Find no. of occurrences of each character in a given string.</a:t>
            </a:r>
          </a:p>
          <a:p>
            <a:endParaRPr lang="en-US" dirty="0" smtClean="0"/>
          </a:p>
          <a:p>
            <a:r>
              <a:rPr lang="en-US" b="1" i="1" dirty="0" smtClean="0">
                <a:solidFill>
                  <a:srgbClr val="0070C0"/>
                </a:solidFill>
              </a:rPr>
              <a:t>Brute Force approach:</a:t>
            </a:r>
          </a:p>
          <a:p>
            <a:pPr lvl="1"/>
            <a:r>
              <a:rPr lang="en-US" dirty="0" smtClean="0"/>
              <a:t>Given a string, for each character check whether that character is repeated or not</a:t>
            </a:r>
          </a:p>
          <a:p>
            <a:pPr lvl="1"/>
            <a:r>
              <a:rPr lang="en-US" b="1" dirty="0" smtClean="0"/>
              <a:t>Inefficient approach</a:t>
            </a:r>
            <a:r>
              <a:rPr lang="en-US" dirty="0" smtClean="0"/>
              <a:t>, with </a:t>
            </a:r>
            <a:r>
              <a:rPr lang="en-US" i="1" dirty="0" smtClean="0"/>
              <a:t>O (n ^ 2) </a:t>
            </a:r>
            <a:r>
              <a:rPr lang="en-US" dirty="0" smtClean="0"/>
              <a:t>complexity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SHA1</a:t>
            </a:r>
          </a:p>
          <a:p>
            <a:r>
              <a:rPr lang="en-US" dirty="0" smtClean="0"/>
              <a:t>MD5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among many more…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When NOT to use Hashing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Problems where ordering of data is important</a:t>
            </a:r>
          </a:p>
          <a:p>
            <a:r>
              <a:rPr lang="en-US" dirty="0" smtClean="0"/>
              <a:t>Problems having dynamic nature of data</a:t>
            </a:r>
          </a:p>
          <a:p>
            <a:r>
              <a:rPr lang="en-US" dirty="0" smtClean="0"/>
              <a:t>Problems in which there are several non-unique  keys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Scenario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i="1" dirty="0" smtClean="0">
                <a:solidFill>
                  <a:srgbClr val="00B050"/>
                </a:solidFill>
              </a:rPr>
              <a:t>Better approach:</a:t>
            </a:r>
          </a:p>
          <a:p>
            <a:pPr lvl="1"/>
            <a:r>
              <a:rPr lang="en-US" dirty="0" smtClean="0"/>
              <a:t>Consider that the no. of possible characters is fixed </a:t>
            </a:r>
            <a:r>
              <a:rPr lang="en-US" i="1" dirty="0" smtClean="0"/>
              <a:t>i.e. 26</a:t>
            </a:r>
          </a:p>
          <a:p>
            <a:pPr lvl="1"/>
            <a:r>
              <a:rPr lang="en-US" dirty="0" smtClean="0"/>
              <a:t>Create an array of </a:t>
            </a:r>
            <a:r>
              <a:rPr lang="en-US" i="1" dirty="0" smtClean="0"/>
              <a:t>size</a:t>
            </a:r>
            <a:r>
              <a:rPr lang="en-US" dirty="0" smtClean="0"/>
              <a:t> </a:t>
            </a:r>
            <a:r>
              <a:rPr lang="en-US" i="1" dirty="0" smtClean="0"/>
              <a:t>26</a:t>
            </a:r>
            <a:r>
              <a:rPr lang="en-US" dirty="0" smtClean="0"/>
              <a:t> and initialize it with all </a:t>
            </a:r>
            <a:r>
              <a:rPr lang="en-US" i="1" dirty="0" smtClean="0"/>
              <a:t>zeros</a:t>
            </a:r>
          </a:p>
          <a:p>
            <a:pPr lvl="1"/>
            <a:r>
              <a:rPr lang="en-US" dirty="0" smtClean="0"/>
              <a:t>For each of the input characters go to the corresponding index and increment its count</a:t>
            </a:r>
          </a:p>
          <a:p>
            <a:pPr lvl="1"/>
            <a:r>
              <a:rPr lang="en-US" dirty="0" smtClean="0"/>
              <a:t>Since it is an array, it takes constant time [ </a:t>
            </a:r>
            <a:r>
              <a:rPr lang="en-US" i="1" dirty="0" smtClean="0"/>
              <a:t>O(1)</a:t>
            </a:r>
            <a:r>
              <a:rPr lang="en-US" dirty="0" smtClean="0"/>
              <a:t> ] for reaching any position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Better Approach</a:t>
            </a:r>
            <a:endParaRPr lang="en-US" sz="5400" b="1" dirty="0"/>
          </a:p>
        </p:txBody>
      </p:sp>
      <p:pic>
        <p:nvPicPr>
          <p:cNvPr id="4" name="Content Placeholder 3" descr="hashing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133600"/>
            <a:ext cx="4620270" cy="724001"/>
          </a:xfrm>
          <a:prstGeom prst="rect">
            <a:avLst/>
          </a:prstGeom>
        </p:spPr>
      </p:pic>
      <p:pic>
        <p:nvPicPr>
          <p:cNvPr id="5" name="Picture 4" descr="hashing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3555"/>
            <a:ext cx="2209800" cy="67644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3581400"/>
            <a:ext cx="5181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takes just O(1) step to find no. of occurrences' for any given letter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is the idea behind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Hashing</a:t>
            </a: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Issue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let’s assume we had integers instead of letters </a:t>
            </a:r>
          </a:p>
          <a:p>
            <a:endParaRPr lang="en-US" dirty="0" smtClean="0"/>
          </a:p>
          <a:p>
            <a:r>
              <a:rPr lang="en-US" dirty="0" smtClean="0"/>
              <a:t>How do we solve this problem using the previous approach since possible values can be infinite </a:t>
            </a:r>
            <a:r>
              <a:rPr lang="en-US" i="1" dirty="0" smtClean="0"/>
              <a:t>(or very large)</a:t>
            </a:r>
          </a:p>
          <a:p>
            <a:endParaRPr lang="en-US" dirty="0" smtClean="0"/>
          </a:p>
          <a:p>
            <a:r>
              <a:rPr lang="en-US" dirty="0" smtClean="0"/>
              <a:t>Storing counters in arrays is not possible in this case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Hashing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technique just proposed is the idea behind </a:t>
            </a:r>
            <a:r>
              <a:rPr lang="en-US" b="1" i="1" dirty="0" smtClean="0">
                <a:solidFill>
                  <a:srgbClr val="C00000"/>
                </a:solidFill>
              </a:rPr>
              <a:t>Hashing</a:t>
            </a:r>
          </a:p>
          <a:p>
            <a:endParaRPr lang="en-US" dirty="0" smtClean="0"/>
          </a:p>
          <a:p>
            <a:r>
              <a:rPr lang="en-US" b="1" i="1" dirty="0" smtClean="0">
                <a:solidFill>
                  <a:srgbClr val="00B050"/>
                </a:solidFill>
              </a:rPr>
              <a:t>Hash Tables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are generalization of arrays in this technique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1422</Words>
  <Application>Microsoft Office PowerPoint</Application>
  <PresentationFormat>On-screen Show (4:3)</PresentationFormat>
  <Paragraphs>254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Data Structures</vt:lpstr>
      <vt:lpstr>Hashing</vt:lpstr>
      <vt:lpstr>Hashing</vt:lpstr>
      <vt:lpstr>Scenario</vt:lpstr>
      <vt:lpstr>Scenario</vt:lpstr>
      <vt:lpstr>Scenario</vt:lpstr>
      <vt:lpstr>Better Approach</vt:lpstr>
      <vt:lpstr>Issue</vt:lpstr>
      <vt:lpstr>Hashing</vt:lpstr>
      <vt:lpstr>Components of Hashing</vt:lpstr>
      <vt:lpstr>Using Simple Arrays</vt:lpstr>
      <vt:lpstr>Hash Table</vt:lpstr>
      <vt:lpstr>Hash Table</vt:lpstr>
      <vt:lpstr>Hash Table: Example</vt:lpstr>
      <vt:lpstr>Hash Table: Another example</vt:lpstr>
      <vt:lpstr>Point to ponder</vt:lpstr>
      <vt:lpstr>Point to ponder</vt:lpstr>
      <vt:lpstr>Hash Function</vt:lpstr>
      <vt:lpstr>Hash Function</vt:lpstr>
      <vt:lpstr>Perfect Hash Function</vt:lpstr>
      <vt:lpstr>Perfect Hash Function</vt:lpstr>
      <vt:lpstr>Perfect Hash Function</vt:lpstr>
      <vt:lpstr>Characteristics of Good Hash Function</vt:lpstr>
      <vt:lpstr>Load Factor</vt:lpstr>
      <vt:lpstr>Common Hash Functions</vt:lpstr>
      <vt:lpstr>Division Method</vt:lpstr>
      <vt:lpstr>Division Method with Folding</vt:lpstr>
      <vt:lpstr>Division Method with Folding</vt:lpstr>
      <vt:lpstr>Other Methods</vt:lpstr>
      <vt:lpstr>Example: Division Method</vt:lpstr>
      <vt:lpstr>Collision</vt:lpstr>
      <vt:lpstr>Example</vt:lpstr>
      <vt:lpstr>Collision Resolution Techniques</vt:lpstr>
      <vt:lpstr>Collision Resolution Techniques</vt:lpstr>
      <vt:lpstr>Linear Probing</vt:lpstr>
      <vt:lpstr>Linear Probing</vt:lpstr>
      <vt:lpstr>Linear Probing</vt:lpstr>
      <vt:lpstr>Quadratic Probing</vt:lpstr>
      <vt:lpstr>Quadratic Probing</vt:lpstr>
      <vt:lpstr>Quadratic Probing</vt:lpstr>
      <vt:lpstr>Double Hashing</vt:lpstr>
      <vt:lpstr>Double Hashing</vt:lpstr>
      <vt:lpstr>Separate Chaining</vt:lpstr>
      <vt:lpstr>Separate Chaining</vt:lpstr>
      <vt:lpstr>Rehashing</vt:lpstr>
      <vt:lpstr>Rehashing</vt:lpstr>
      <vt:lpstr>Tombstones: For Probing/Insertion</vt:lpstr>
      <vt:lpstr>Tombstones: For Probing/Insertion</vt:lpstr>
      <vt:lpstr>Static vs Dynamic Hashing</vt:lpstr>
      <vt:lpstr>Examples</vt:lpstr>
      <vt:lpstr>When NOT to use Hashing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Syed Zain-Ul-Hassan</dc:creator>
  <cp:lastModifiedBy>zain.hassan</cp:lastModifiedBy>
  <cp:revision>186</cp:revision>
  <dcterms:created xsi:type="dcterms:W3CDTF">2006-08-16T00:00:00Z</dcterms:created>
  <dcterms:modified xsi:type="dcterms:W3CDTF">2021-05-26T10:35:50Z</dcterms:modified>
</cp:coreProperties>
</file>