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6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Data Structures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Graph Theory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Using Adjacency Matrix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method, we use a matrix with size </a:t>
            </a:r>
            <a:r>
              <a:rPr lang="en-US" dirty="0" err="1" smtClean="0"/>
              <a:t>NxN</a:t>
            </a:r>
            <a:r>
              <a:rPr lang="en-US" i="1" dirty="0" smtClean="0"/>
              <a:t>. The values of matrix are </a:t>
            </a:r>
            <a:r>
              <a:rPr lang="en-US" i="1" dirty="0" err="1" smtClean="0"/>
              <a:t>boolean</a:t>
            </a:r>
            <a:r>
              <a:rPr lang="en-US" i="1" dirty="0" smtClean="0"/>
              <a:t>. Let us assume </a:t>
            </a:r>
            <a:r>
              <a:rPr lang="en-US" dirty="0" smtClean="0"/>
              <a:t>the matrix is </a:t>
            </a:r>
            <a:r>
              <a:rPr lang="en-US" i="1" dirty="0" smtClean="0"/>
              <a:t>Adj. The value </a:t>
            </a:r>
            <a:r>
              <a:rPr lang="en-US" i="1" dirty="0" err="1" smtClean="0"/>
              <a:t>Adj</a:t>
            </a:r>
            <a:r>
              <a:rPr lang="en-US" i="1" dirty="0" smtClean="0"/>
              <a:t>[u, v] is set to 1 if there is an edge from vertex u to vertex v and 0 </a:t>
            </a:r>
            <a:r>
              <a:rPr lang="en-US" dirty="0" smtClean="0"/>
              <a:t>otherwise</a:t>
            </a:r>
          </a:p>
          <a:p>
            <a:endParaRPr lang="en-US" dirty="0" smtClean="0"/>
          </a:p>
          <a:p>
            <a:r>
              <a:rPr lang="en-US" dirty="0" smtClean="0"/>
              <a:t>An edge from u to v is represented by 1 value in both </a:t>
            </a:r>
            <a:r>
              <a:rPr lang="en-US" i="1" dirty="0" err="1" smtClean="0"/>
              <a:t>Adj</a:t>
            </a:r>
            <a:r>
              <a:rPr lang="en-US" i="1" dirty="0" smtClean="0"/>
              <a:t>[</a:t>
            </a:r>
            <a:r>
              <a:rPr lang="en-US" i="1" dirty="0" err="1" smtClean="0"/>
              <a:t>u,v</a:t>
            </a:r>
            <a:r>
              <a:rPr lang="en-US" i="1" dirty="0" smtClean="0"/>
              <a:t> ] and </a:t>
            </a:r>
            <a:r>
              <a:rPr lang="en-US" i="1" dirty="0" err="1" smtClean="0"/>
              <a:t>Adj</a:t>
            </a:r>
            <a:r>
              <a:rPr lang="en-US" i="1" dirty="0" smtClean="0"/>
              <a:t>[</a:t>
            </a:r>
            <a:r>
              <a:rPr lang="en-US" i="1" dirty="0" err="1" smtClean="0"/>
              <a:t>u,v</a:t>
            </a:r>
            <a:r>
              <a:rPr lang="en-US" i="1" dirty="0" smtClean="0"/>
              <a:t>]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Using Adjacency Matrix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can assume that there is an “edge” from each vertex to itself. So, </a:t>
            </a:r>
            <a:r>
              <a:rPr lang="en-US" i="1" dirty="0" err="1" smtClean="0"/>
              <a:t>Adj</a:t>
            </a:r>
            <a:r>
              <a:rPr lang="en-US" i="1" dirty="0" smtClean="0"/>
              <a:t>[u, u] is set to 1 for all vertices</a:t>
            </a:r>
          </a:p>
          <a:p>
            <a:endParaRPr lang="en-US" i="1" dirty="0" smtClean="0"/>
          </a:p>
          <a:p>
            <a:r>
              <a:rPr lang="en-US" dirty="0" smtClean="0"/>
              <a:t>If the graph is a directed graph then we need to mark only one entry in the adjacency matrix</a:t>
            </a:r>
          </a:p>
          <a:p>
            <a:endParaRPr lang="en-US" dirty="0" smtClean="0"/>
          </a:p>
          <a:p>
            <a:r>
              <a:rPr lang="en-US" dirty="0" smtClean="0"/>
              <a:t>Suitable for dense graphs but wasted space for sparse graphs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graph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905000"/>
            <a:ext cx="4953000" cy="380874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sz="5400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graph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2362200"/>
            <a:ext cx="4572000" cy="308810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Using Adjacency List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this representation all the vertices connected to a vertex </a:t>
            </a:r>
            <a:r>
              <a:rPr lang="en-US" i="1" dirty="0" smtClean="0"/>
              <a:t>v are listed on an adjacency list for </a:t>
            </a:r>
            <a:r>
              <a:rPr lang="en-US" dirty="0" smtClean="0"/>
              <a:t>that vertex </a:t>
            </a:r>
            <a:r>
              <a:rPr lang="en-US" i="1" dirty="0" smtClean="0"/>
              <a:t>v. This can be easily implemented with linked lists</a:t>
            </a:r>
          </a:p>
          <a:p>
            <a:endParaRPr lang="en-US" i="1" dirty="0" smtClean="0"/>
          </a:p>
          <a:p>
            <a:r>
              <a:rPr lang="en-US" dirty="0" smtClean="0"/>
              <a:t>For each vertex </a:t>
            </a:r>
            <a:r>
              <a:rPr lang="en-US" i="1" dirty="0" smtClean="0"/>
              <a:t>v we </a:t>
            </a:r>
            <a:r>
              <a:rPr lang="en-US" dirty="0" smtClean="0"/>
              <a:t>use a linked list and list nodes represents the connections between </a:t>
            </a:r>
            <a:r>
              <a:rPr lang="en-US" i="1" dirty="0" smtClean="0"/>
              <a:t>v and other vertices to which v </a:t>
            </a:r>
            <a:r>
              <a:rPr lang="en-US" dirty="0" smtClean="0"/>
              <a:t>has an edge</a:t>
            </a:r>
          </a:p>
          <a:p>
            <a:endParaRPr lang="en-US" dirty="0" smtClean="0"/>
          </a:p>
          <a:p>
            <a:r>
              <a:rPr lang="en-US" dirty="0" smtClean="0"/>
              <a:t>Operations take more time (require traversals)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graph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81200"/>
            <a:ext cx="6705600" cy="433968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Using Adjacency Set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Edges between vertices can be shown in terms  of sets (one for each vertex)</a:t>
            </a:r>
          </a:p>
          <a:p>
            <a:endParaRPr lang="en-US" dirty="0" smtClean="0"/>
          </a:p>
          <a:p>
            <a:r>
              <a:rPr lang="en-US" dirty="0" smtClean="0"/>
              <a:t>The sets can be both ordered and unordered</a:t>
            </a:r>
          </a:p>
          <a:p>
            <a:endParaRPr lang="en-US" dirty="0" smtClean="0"/>
          </a:p>
          <a:p>
            <a:r>
              <a:rPr lang="en-US" dirty="0" smtClean="0"/>
              <a:t>Faster operations but cannot be used for parallel edges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graph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0" y="2362200"/>
            <a:ext cx="3581400" cy="3513826"/>
          </a:xfrm>
        </p:spPr>
      </p:pic>
      <p:pic>
        <p:nvPicPr>
          <p:cNvPr id="5" name="Picture 4" descr="graph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43200"/>
            <a:ext cx="4038600" cy="26820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Graph Traversals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 algorithms are also called </a:t>
            </a:r>
            <a:r>
              <a:rPr lang="en-US" i="1" dirty="0" smtClean="0"/>
              <a:t>graph search algorithms</a:t>
            </a:r>
          </a:p>
          <a:p>
            <a:endParaRPr lang="en-US" i="1" dirty="0" smtClean="0"/>
          </a:p>
          <a:p>
            <a:r>
              <a:rPr lang="en-US" dirty="0" smtClean="0"/>
              <a:t>Like trees traversal algorithms (</a:t>
            </a:r>
            <a:r>
              <a:rPr lang="en-US" dirty="0" err="1" smtClean="0"/>
              <a:t>Inorder</a:t>
            </a:r>
            <a:r>
              <a:rPr lang="en-US" dirty="0" smtClean="0"/>
              <a:t>, Preorder, </a:t>
            </a:r>
            <a:r>
              <a:rPr lang="en-US" dirty="0" err="1" smtClean="0"/>
              <a:t>Postorder</a:t>
            </a:r>
            <a:r>
              <a:rPr lang="en-US" dirty="0" smtClean="0"/>
              <a:t> and Level-Order traversals), graph search algorithms can be thought of as starting at some source vertex in a graph and “searching” the graph by going through the edges and marking the vertices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Graph Traversals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most common graph traversal schemes are: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Depth-first Traversal/Search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Breadth-first Traversal/Search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the real world, many problems are represented in terms of objects and connections between them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Example:  </a:t>
            </a:r>
            <a:r>
              <a:rPr lang="en-US" dirty="0" smtClean="0"/>
              <a:t>Airline route map</a:t>
            </a:r>
          </a:p>
          <a:p>
            <a:endParaRPr lang="en-US" dirty="0" smtClean="0"/>
          </a:p>
          <a:p>
            <a:r>
              <a:rPr lang="en-US" dirty="0" smtClean="0"/>
              <a:t>A graph is a pair (</a:t>
            </a:r>
            <a:r>
              <a:rPr lang="en-US" i="1" dirty="0" smtClean="0"/>
              <a:t>V, E), where V is a set of nodes, called vertices, and £ is a collection </a:t>
            </a:r>
            <a:r>
              <a:rPr lang="en-US" dirty="0" smtClean="0"/>
              <a:t>of pairs of vertices, called </a:t>
            </a:r>
            <a:r>
              <a:rPr lang="en-US" i="1" dirty="0" smtClean="0"/>
              <a:t>edges.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Depth First Search (DFS)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 First Search (DFS) algorithm traverses a graph in a </a:t>
            </a:r>
            <a:r>
              <a:rPr lang="en-US" dirty="0" err="1" smtClean="0"/>
              <a:t>depthward</a:t>
            </a:r>
            <a:r>
              <a:rPr lang="en-US" dirty="0" smtClean="0"/>
              <a:t> motion and uses a stack to remember to get the next vertex to start a search, when a dead end occurs in any iteration</a:t>
            </a:r>
          </a:p>
          <a:p>
            <a:endParaRPr lang="en-US" dirty="0" smtClean="0"/>
          </a:p>
          <a:p>
            <a:r>
              <a:rPr lang="en-US" dirty="0" smtClean="0"/>
              <a:t>DFS algorithm works in a manner similar to preorder traversal of the trees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00B050"/>
                </a:solidFill>
              </a:rPr>
              <a:t>Analogy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a person is trapped inside a maze. To come out from that maze, the person visits each path and each intersection (in the worst case)</a:t>
            </a:r>
          </a:p>
          <a:p>
            <a:endParaRPr lang="en-US" dirty="0" smtClean="0"/>
          </a:p>
          <a:p>
            <a:r>
              <a:rPr lang="en-US" dirty="0" smtClean="0"/>
              <a:t>The person uses two colors of paint to mark the intersections already passed. When discovering a new intersection, it is marked grey, and he continues to go deeper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00B050"/>
                </a:solidFill>
              </a:rPr>
              <a:t>Analogy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After reaching a “dead end” the person knows that there is no more unexplored path from the grey intersection, which now is completed, and he marks it with black</a:t>
            </a:r>
          </a:p>
          <a:p>
            <a:endParaRPr lang="en-US" dirty="0" smtClean="0"/>
          </a:p>
          <a:p>
            <a:r>
              <a:rPr lang="en-US" dirty="0" smtClean="0"/>
              <a:t>This “dead end” is either an intersection which has already been marked grey or black, or simply a path that does not lead to an intersection</a:t>
            </a:r>
          </a:p>
          <a:p>
            <a:endParaRPr lang="en-US" dirty="0" smtClean="0"/>
          </a:p>
          <a:p>
            <a:r>
              <a:rPr lang="en-US" dirty="0" smtClean="0"/>
              <a:t>The intersections of the maze are the vertices and the paths between the intersections are the edges of the graph. The process of returning from the “dead end” is </a:t>
            </a:r>
            <a:r>
              <a:rPr lang="en-US" i="1" dirty="0" smtClean="0"/>
              <a:t>backtracking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FFC000"/>
                </a:solidFill>
              </a:rPr>
              <a:t>Algorithm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1</a:t>
            </a:r>
            <a:r>
              <a:rPr lang="en-US" dirty="0" smtClean="0"/>
              <a:t>: Visit the adjacent unvisited vertex. Mark it as visited. Display it. Push it in a stack.</a:t>
            </a:r>
          </a:p>
          <a:p>
            <a:r>
              <a:rPr lang="en-US" b="1" dirty="0" smtClean="0"/>
              <a:t>Step 2</a:t>
            </a:r>
            <a:r>
              <a:rPr lang="en-US" dirty="0" smtClean="0"/>
              <a:t>: If no adjacent vertex is found, pop up a vertex from the stack. (It will pop up all the vertices from the stack, which do not have adjacent vertices.)</a:t>
            </a:r>
          </a:p>
          <a:p>
            <a:r>
              <a:rPr lang="en-US" b="1" dirty="0" smtClean="0"/>
              <a:t>Step 3</a:t>
            </a:r>
            <a:r>
              <a:rPr lang="en-US" dirty="0" smtClean="0"/>
              <a:t>: Repeat Step 1 and Step 2 until the stack is empty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Initialize the stack.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dfs_o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27538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 </a:t>
            </a:r>
            <a:r>
              <a:rPr lang="en-US" b="1" dirty="0" smtClean="0"/>
              <a:t>S</a:t>
            </a:r>
            <a:r>
              <a:rPr lang="en-US" dirty="0" smtClean="0"/>
              <a:t> as visited and put it onto the stack. Explore any unvisited adjacent node from </a:t>
            </a:r>
            <a:r>
              <a:rPr lang="en-US" b="1" dirty="0" smtClean="0"/>
              <a:t>S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 descr="dfs_tw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971800"/>
            <a:ext cx="5105400" cy="33185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Mark </a:t>
            </a:r>
            <a:r>
              <a:rPr lang="en-US" b="1" dirty="0" smtClean="0"/>
              <a:t>A</a:t>
            </a:r>
            <a:r>
              <a:rPr lang="en-US" dirty="0" smtClean="0"/>
              <a:t> as visited and put it onto the stack. Explore any unvisited adjacent node from A. Both </a:t>
            </a:r>
            <a:r>
              <a:rPr lang="en-US" b="1" dirty="0" smtClean="0"/>
              <a:t>S</a:t>
            </a:r>
            <a:r>
              <a:rPr lang="en-US" dirty="0" smtClean="0"/>
              <a:t> and </a:t>
            </a:r>
            <a:r>
              <a:rPr lang="en-US" b="1" dirty="0" smtClean="0"/>
              <a:t>D</a:t>
            </a:r>
            <a:r>
              <a:rPr lang="en-US" dirty="0" smtClean="0"/>
              <a:t> are adjacent to </a:t>
            </a:r>
            <a:r>
              <a:rPr lang="en-US" b="1" dirty="0" smtClean="0"/>
              <a:t>A</a:t>
            </a:r>
            <a:r>
              <a:rPr lang="en-US" dirty="0" smtClean="0"/>
              <a:t> but we are concerned for unvisited nodes only</a:t>
            </a:r>
          </a:p>
          <a:p>
            <a:endParaRPr lang="en-US" dirty="0"/>
          </a:p>
        </p:txBody>
      </p:sp>
      <p:pic>
        <p:nvPicPr>
          <p:cNvPr id="4" name="Picture 3" descr="dfs_th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581400"/>
            <a:ext cx="5015204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 </a:t>
            </a:r>
            <a:r>
              <a:rPr lang="en-US" b="1" dirty="0" smtClean="0"/>
              <a:t>D</a:t>
            </a:r>
            <a:r>
              <a:rPr lang="en-US" dirty="0" smtClean="0"/>
              <a:t> and mark it as visited and put onto the stack. Here, we have </a:t>
            </a:r>
            <a:r>
              <a:rPr lang="en-US" b="1" dirty="0" smtClean="0"/>
              <a:t>B</a:t>
            </a:r>
            <a:r>
              <a:rPr lang="en-US" dirty="0" smtClean="0"/>
              <a:t> and </a:t>
            </a:r>
            <a:r>
              <a:rPr lang="en-US" b="1" dirty="0" smtClean="0"/>
              <a:t>C</a:t>
            </a:r>
            <a:r>
              <a:rPr lang="en-US" dirty="0" smtClean="0"/>
              <a:t> nodes, which are adjacent to </a:t>
            </a:r>
            <a:r>
              <a:rPr lang="en-US" b="1" dirty="0" smtClean="0"/>
              <a:t>D</a:t>
            </a:r>
            <a:r>
              <a:rPr lang="en-US" dirty="0" smtClean="0"/>
              <a:t> and both are unvisited.  Let’s pick </a:t>
            </a:r>
            <a:r>
              <a:rPr lang="en-US" b="1" dirty="0" smtClean="0"/>
              <a:t>B</a:t>
            </a:r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4" name="Picture 3" descr="dfs_fou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352800"/>
            <a:ext cx="5015204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choose </a:t>
            </a:r>
            <a:r>
              <a:rPr lang="en-US" b="1" dirty="0" smtClean="0"/>
              <a:t>B</a:t>
            </a:r>
            <a:r>
              <a:rPr lang="en-US" dirty="0" smtClean="0"/>
              <a:t>, mark it as visited and put onto the stack. Here </a:t>
            </a:r>
            <a:r>
              <a:rPr lang="en-US" b="1" dirty="0" smtClean="0"/>
              <a:t>B</a:t>
            </a:r>
            <a:r>
              <a:rPr lang="en-US" dirty="0" smtClean="0"/>
              <a:t> does not have any unvisited adjacent node. So, we pop </a:t>
            </a:r>
            <a:r>
              <a:rPr lang="en-US" b="1" dirty="0" smtClean="0"/>
              <a:t>B</a:t>
            </a:r>
            <a:r>
              <a:rPr lang="en-US" dirty="0" smtClean="0"/>
              <a:t> from the stack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dfs_fi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52800"/>
            <a:ext cx="5029200" cy="328574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We check the stack top for return to the previous node and check if it has any unvisited nodes. Here, we find </a:t>
            </a:r>
            <a:r>
              <a:rPr lang="en-US" b="1" dirty="0" smtClean="0"/>
              <a:t>D</a:t>
            </a:r>
            <a:r>
              <a:rPr lang="en-US" dirty="0" smtClean="0"/>
              <a:t> to be on the top of stack</a:t>
            </a:r>
          </a:p>
          <a:p>
            <a:endParaRPr lang="en-US" dirty="0"/>
          </a:p>
        </p:txBody>
      </p:sp>
      <p:pic>
        <p:nvPicPr>
          <p:cNvPr id="4" name="Picture 3" descr="dfs_si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276600"/>
            <a:ext cx="5105400" cy="33355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Directed </a:t>
            </a:r>
            <a:r>
              <a:rPr lang="en-US" sz="5400" b="1" dirty="0" err="1" smtClean="0"/>
              <a:t>vs</a:t>
            </a:r>
            <a:r>
              <a:rPr lang="en-US" sz="5400" b="1" dirty="0" smtClean="0"/>
              <a:t> Undirected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Graphs with directed edges</a:t>
            </a:r>
          </a:p>
          <a:p>
            <a:pPr lvl="1"/>
            <a:r>
              <a:rPr lang="en-US" dirty="0" smtClean="0"/>
              <a:t>Ordered pairs of vertices (u, v)</a:t>
            </a:r>
          </a:p>
          <a:p>
            <a:pPr lvl="1"/>
            <a:r>
              <a:rPr lang="en-US" dirty="0" smtClean="0"/>
              <a:t>Where u is the origin and v the destination</a:t>
            </a:r>
          </a:p>
          <a:p>
            <a:pPr lvl="1"/>
            <a:r>
              <a:rPr lang="en-US" dirty="0" smtClean="0"/>
              <a:t>Example: Route network, one-way road traffic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Graphs with undirected edges</a:t>
            </a:r>
          </a:p>
          <a:p>
            <a:pPr lvl="1"/>
            <a:r>
              <a:rPr lang="en-US" dirty="0" smtClean="0"/>
              <a:t>Unordered pairs of vertices (u, v)</a:t>
            </a:r>
          </a:p>
          <a:p>
            <a:pPr lvl="1"/>
            <a:r>
              <a:rPr lang="en-US" dirty="0" smtClean="0"/>
              <a:t>Example: Railway lines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unvisited adjacent node is from </a:t>
            </a:r>
            <a:r>
              <a:rPr lang="en-US" b="1" dirty="0" smtClean="0"/>
              <a:t>D</a:t>
            </a:r>
            <a:r>
              <a:rPr lang="en-US" dirty="0" smtClean="0"/>
              <a:t> is </a:t>
            </a:r>
            <a:r>
              <a:rPr lang="en-US" b="1" dirty="0" smtClean="0"/>
              <a:t>C</a:t>
            </a:r>
            <a:r>
              <a:rPr lang="en-US" dirty="0" smtClean="0"/>
              <a:t> now. So we visit </a:t>
            </a:r>
            <a:r>
              <a:rPr lang="en-US" b="1" dirty="0" smtClean="0"/>
              <a:t>C</a:t>
            </a:r>
            <a:r>
              <a:rPr lang="en-US" dirty="0" smtClean="0"/>
              <a:t>, mark it as visited and put it onto the stack</a:t>
            </a:r>
          </a:p>
          <a:p>
            <a:endParaRPr lang="en-US" dirty="0"/>
          </a:p>
        </p:txBody>
      </p:sp>
      <p:pic>
        <p:nvPicPr>
          <p:cNvPr id="4" name="Picture 3" descr="dfs_sev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276600"/>
            <a:ext cx="4898571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 </a:t>
            </a:r>
            <a:r>
              <a:rPr lang="en-US" b="1" dirty="0" smtClean="0"/>
              <a:t>C</a:t>
            </a:r>
            <a:r>
              <a:rPr lang="en-US" dirty="0" smtClean="0"/>
              <a:t> does not have any unvisited adjacent node so we keep popping the stack until we find a node that has an unvisited adjacent node. In this case, there's none and we keep popping until the stack is empty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Breadth First Search (BFS)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BFS algorithm traverses a graph in a </a:t>
            </a:r>
            <a:r>
              <a:rPr lang="en-US" dirty="0" err="1" smtClean="0"/>
              <a:t>breadthward</a:t>
            </a:r>
            <a:r>
              <a:rPr lang="en-US" dirty="0" smtClean="0"/>
              <a:t> motion and uses a queue to remember to get the next vertex to start a search, when a dead end occurs in any iteration</a:t>
            </a:r>
          </a:p>
          <a:p>
            <a:endParaRPr lang="en-US" dirty="0" smtClean="0"/>
          </a:p>
          <a:p>
            <a:r>
              <a:rPr lang="en-US" dirty="0" smtClean="0"/>
              <a:t>The BFS algorithm works similar to </a:t>
            </a:r>
            <a:r>
              <a:rPr lang="en-US" i="1" dirty="0" smtClean="0"/>
              <a:t>level-order traversal of the trees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FFC000"/>
                </a:solidFill>
              </a:rPr>
              <a:t>Algorithm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1</a:t>
            </a:r>
            <a:r>
              <a:rPr lang="en-US" dirty="0" smtClean="0"/>
              <a:t>: Visit the adjacent unvisited vertex. Mark it as visited. Display it. Insert it in a queue.</a:t>
            </a:r>
          </a:p>
          <a:p>
            <a:r>
              <a:rPr lang="en-US" b="1" dirty="0" smtClean="0"/>
              <a:t>Step 2</a:t>
            </a:r>
            <a:r>
              <a:rPr lang="en-US" dirty="0" smtClean="0"/>
              <a:t>: If no adjacent vertex is found, remove the first vertex from the queue.</a:t>
            </a:r>
          </a:p>
          <a:p>
            <a:r>
              <a:rPr lang="en-US" b="1" dirty="0" smtClean="0"/>
              <a:t>Step 3</a:t>
            </a:r>
            <a:r>
              <a:rPr lang="en-US" dirty="0" smtClean="0"/>
              <a:t>: Repeat Step 1 and Step 2 until the queue is empty.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Initialize the queue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fs_o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95600"/>
            <a:ext cx="5166102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from visiting </a:t>
            </a:r>
            <a:r>
              <a:rPr lang="en-US" b="1" dirty="0" smtClean="0"/>
              <a:t>S</a:t>
            </a:r>
            <a:r>
              <a:rPr lang="en-US" dirty="0" smtClean="0"/>
              <a:t> (starting node), and mark it as visited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bfs_tw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971800"/>
            <a:ext cx="5424407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then see an unvisited adjacent node from </a:t>
            </a:r>
            <a:r>
              <a:rPr lang="en-US" b="1" dirty="0" smtClean="0"/>
              <a:t>S</a:t>
            </a:r>
            <a:r>
              <a:rPr lang="en-US" dirty="0" smtClean="0"/>
              <a:t>. We have three such nodes, we pick </a:t>
            </a:r>
            <a:r>
              <a:rPr lang="en-US" b="1" dirty="0" smtClean="0"/>
              <a:t>A </a:t>
            </a:r>
            <a:r>
              <a:rPr lang="en-US" dirty="0" smtClean="0"/>
              <a:t>at random, mark it as visited and </a:t>
            </a:r>
            <a:r>
              <a:rPr lang="en-US" dirty="0" err="1" smtClean="0"/>
              <a:t>enqueue</a:t>
            </a:r>
            <a:r>
              <a:rPr lang="en-US" dirty="0" smtClean="0"/>
              <a:t> it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fs_th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276600"/>
            <a:ext cx="5410200" cy="321005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the unvisited adjacent node from </a:t>
            </a:r>
            <a:r>
              <a:rPr lang="en-US" b="1" dirty="0" smtClean="0"/>
              <a:t>S</a:t>
            </a:r>
            <a:r>
              <a:rPr lang="en-US" dirty="0" smtClean="0"/>
              <a:t> is </a:t>
            </a:r>
            <a:r>
              <a:rPr lang="en-US" b="1" dirty="0" smtClean="0"/>
              <a:t>B</a:t>
            </a:r>
            <a:r>
              <a:rPr lang="en-US" dirty="0" smtClean="0"/>
              <a:t>. We mark it as visited and </a:t>
            </a:r>
            <a:r>
              <a:rPr lang="en-US" dirty="0" err="1" smtClean="0"/>
              <a:t>enqueue</a:t>
            </a:r>
            <a:r>
              <a:rPr lang="en-US" dirty="0" smtClean="0"/>
              <a:t> it</a:t>
            </a:r>
          </a:p>
          <a:p>
            <a:endParaRPr lang="en-US" dirty="0"/>
          </a:p>
        </p:txBody>
      </p:sp>
      <p:pic>
        <p:nvPicPr>
          <p:cNvPr id="4" name="Picture 3" descr="bfs_fou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048000"/>
            <a:ext cx="5393933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the unvisited adjacent node from </a:t>
            </a:r>
            <a:r>
              <a:rPr lang="en-US" b="1" dirty="0" smtClean="0"/>
              <a:t>S</a:t>
            </a:r>
            <a:r>
              <a:rPr lang="en-US" dirty="0" smtClean="0"/>
              <a:t> is </a:t>
            </a:r>
            <a:r>
              <a:rPr lang="en-US" b="1" dirty="0" smtClean="0"/>
              <a:t>C</a:t>
            </a:r>
            <a:r>
              <a:rPr lang="en-US" dirty="0" smtClean="0"/>
              <a:t>. We mark it as visited and </a:t>
            </a:r>
            <a:r>
              <a:rPr lang="en-US" dirty="0" err="1" smtClean="0"/>
              <a:t>enqueue</a:t>
            </a:r>
            <a:r>
              <a:rPr lang="en-US" dirty="0" smtClean="0"/>
              <a:t> it</a:t>
            </a:r>
          </a:p>
          <a:p>
            <a:endParaRPr lang="en-US" dirty="0"/>
          </a:p>
        </p:txBody>
      </p:sp>
      <p:pic>
        <p:nvPicPr>
          <p:cNvPr id="4" name="Picture 3" descr="bfs_fi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971800"/>
            <a:ext cx="57150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 </a:t>
            </a:r>
            <a:r>
              <a:rPr lang="en-US" b="1" dirty="0" smtClean="0"/>
              <a:t>S</a:t>
            </a:r>
            <a:r>
              <a:rPr lang="en-US" dirty="0" smtClean="0"/>
              <a:t> is left with no unvisited adjacent nodes. So, we </a:t>
            </a:r>
            <a:r>
              <a:rPr lang="en-US" dirty="0" err="1" smtClean="0"/>
              <a:t>dequeue</a:t>
            </a:r>
            <a:r>
              <a:rPr lang="en-US" dirty="0" smtClean="0"/>
              <a:t> and find </a:t>
            </a:r>
            <a:r>
              <a:rPr lang="en-US" b="1" dirty="0" smtClean="0"/>
              <a:t>A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 descr="bfs_si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95600"/>
            <a:ext cx="57150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Directed </a:t>
            </a:r>
            <a:r>
              <a:rPr lang="en-US" sz="5400" b="1" dirty="0" err="1" smtClean="0"/>
              <a:t>vs</a:t>
            </a:r>
            <a:r>
              <a:rPr lang="en-US" sz="5400" b="1" dirty="0" smtClean="0"/>
              <a:t> Undirected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Directed edges</a:t>
            </a:r>
          </a:p>
          <a:p>
            <a:pPr lvl="1"/>
            <a:r>
              <a:rPr lang="en-US" dirty="0" smtClean="0"/>
              <a:t>Ordered pairs of vertices (u, v)</a:t>
            </a:r>
          </a:p>
          <a:p>
            <a:pPr lvl="1"/>
            <a:r>
              <a:rPr lang="en-US" dirty="0" smtClean="0"/>
              <a:t>Where u is the origin and v the destination</a:t>
            </a:r>
          </a:p>
          <a:p>
            <a:pPr lvl="1"/>
            <a:r>
              <a:rPr lang="en-US" dirty="0" smtClean="0"/>
              <a:t>Example: Route network, one-way road traffic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Undirected edges</a:t>
            </a:r>
          </a:p>
          <a:p>
            <a:pPr lvl="1"/>
            <a:r>
              <a:rPr lang="en-US" dirty="0" smtClean="0"/>
              <a:t>Unordered pairs of vertices (u, v)</a:t>
            </a:r>
          </a:p>
          <a:p>
            <a:pPr lvl="1"/>
            <a:r>
              <a:rPr lang="en-US" dirty="0" smtClean="0"/>
              <a:t>Example: Railway lines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 </a:t>
            </a:r>
            <a:r>
              <a:rPr lang="en-US" b="1" dirty="0" smtClean="0"/>
              <a:t>A</a:t>
            </a:r>
            <a:r>
              <a:rPr lang="en-US" dirty="0" smtClean="0"/>
              <a:t> we have </a:t>
            </a:r>
            <a:r>
              <a:rPr lang="en-US" b="1" dirty="0" smtClean="0"/>
              <a:t>D</a:t>
            </a:r>
            <a:r>
              <a:rPr lang="en-US" dirty="0" smtClean="0"/>
              <a:t> as unvisited adjacent node. We mark it as visited and </a:t>
            </a:r>
            <a:r>
              <a:rPr lang="en-US" dirty="0" err="1" smtClean="0"/>
              <a:t>enqueue</a:t>
            </a:r>
            <a:r>
              <a:rPr lang="en-US" dirty="0" smtClean="0"/>
              <a:t> it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fs_sev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819400"/>
            <a:ext cx="5907641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stage, we are left with no unmarked (unvisited) nodes. But as per the algorithm we keep on </a:t>
            </a:r>
            <a:r>
              <a:rPr lang="en-US" dirty="0" err="1" smtClean="0"/>
              <a:t>dequeuing</a:t>
            </a:r>
            <a:r>
              <a:rPr lang="en-US" dirty="0" smtClean="0"/>
              <a:t> in order to get all unvisited nodes. When the queue gets emptied, the algorithm terminates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Topological Sort is a linear ordering of the vertices in such a way </a:t>
            </a:r>
            <a:r>
              <a:rPr lang="en-US" dirty="0" smtClean="0"/>
              <a:t>that if </a:t>
            </a:r>
            <a:r>
              <a:rPr lang="en-US" dirty="0" smtClean="0"/>
              <a:t>there is an edge in the DAG going from vertex ‘u’ to vertex ‘v</a:t>
            </a:r>
            <a:r>
              <a:rPr lang="en-US" dirty="0" smtClean="0"/>
              <a:t>’, then </a:t>
            </a:r>
            <a:r>
              <a:rPr lang="en-US" dirty="0" smtClean="0"/>
              <a:t>‘u’ comes before ‘v’ in the ordering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The difficult thing about making pancakes is knowing what to do </a:t>
            </a:r>
            <a:r>
              <a:rPr lang="en-US" dirty="0" smtClean="0"/>
              <a:t>first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ancak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66405"/>
            <a:ext cx="5638800" cy="459159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Topological Sort helps remove ambiguity </a:t>
            </a:r>
            <a:r>
              <a:rPr lang="en-US" dirty="0" smtClean="0"/>
              <a:t>and we know exactly the order in which to perform the pancake </a:t>
            </a:r>
            <a:r>
              <a:rPr lang="en-US" dirty="0" smtClean="0"/>
              <a:t>making steps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ancakes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400"/>
            <a:ext cx="9144000" cy="139052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graph:</a:t>
            </a:r>
          </a:p>
          <a:p>
            <a:endParaRPr lang="en-US" dirty="0"/>
          </a:p>
        </p:txBody>
      </p:sp>
      <p:pic>
        <p:nvPicPr>
          <p:cNvPr id="4" name="Picture 3" descr="Topological-Sort-Problem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438400"/>
            <a:ext cx="3352800" cy="4016721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in-degree of each </a:t>
            </a:r>
            <a:r>
              <a:rPr lang="en-US" dirty="0" smtClean="0"/>
              <a:t>vertex</a:t>
            </a:r>
          </a:p>
          <a:p>
            <a:endParaRPr lang="en-US" dirty="0"/>
          </a:p>
        </p:txBody>
      </p:sp>
      <p:pic>
        <p:nvPicPr>
          <p:cNvPr id="4" name="Picture 3" descr="Topological-Sort-Problem-01-Solution-Step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09800"/>
            <a:ext cx="4038600" cy="443802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/>
          <a:lstStyle/>
          <a:p>
            <a:pPr fontAlgn="base"/>
            <a:r>
              <a:rPr lang="en-US" dirty="0" smtClean="0"/>
              <a:t>Vertex-A has the least in-degree.</a:t>
            </a:r>
          </a:p>
          <a:p>
            <a:pPr fontAlgn="base"/>
            <a:r>
              <a:rPr lang="en-US" dirty="0" smtClean="0"/>
              <a:t>R</a:t>
            </a:r>
            <a:r>
              <a:rPr lang="en-US" dirty="0" smtClean="0"/>
              <a:t>emove </a:t>
            </a:r>
            <a:r>
              <a:rPr lang="en-US" dirty="0" smtClean="0"/>
              <a:t>vertex-A and its associated edges.</a:t>
            </a:r>
          </a:p>
          <a:p>
            <a:pPr fontAlgn="base"/>
            <a:r>
              <a:rPr lang="en-US" dirty="0" smtClean="0"/>
              <a:t>Update </a:t>
            </a:r>
            <a:r>
              <a:rPr lang="en-US" dirty="0" smtClean="0"/>
              <a:t>the in-degree of other vertices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opological-Sort-Problem-01-Solution-Step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276600"/>
            <a:ext cx="388286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Vertex-B has the least in-degree.</a:t>
            </a:r>
          </a:p>
          <a:p>
            <a:pPr fontAlgn="base"/>
            <a:r>
              <a:rPr lang="en-US" dirty="0" smtClean="0"/>
              <a:t>So, remove vertex-B and its associated edges.</a:t>
            </a:r>
          </a:p>
          <a:p>
            <a:pPr fontAlgn="base"/>
            <a:r>
              <a:rPr lang="en-US" dirty="0" smtClean="0"/>
              <a:t>Now, </a:t>
            </a:r>
            <a:r>
              <a:rPr lang="en-US" dirty="0" smtClean="0"/>
              <a:t>update </a:t>
            </a:r>
            <a:r>
              <a:rPr lang="en-US" dirty="0" smtClean="0"/>
              <a:t>the in-degree of </a:t>
            </a:r>
            <a:r>
              <a:rPr lang="en-US" dirty="0" smtClean="0"/>
              <a:t>other </a:t>
            </a:r>
            <a:r>
              <a:rPr lang="en-US" dirty="0" smtClean="0"/>
              <a:t>vertices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</p:txBody>
      </p:sp>
      <p:pic>
        <p:nvPicPr>
          <p:cNvPr id="4" name="Picture 3" descr="Topological-Sort-Problem-01-Solution-Step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038600"/>
            <a:ext cx="4648200" cy="229841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vertices with the least in-degree. So, following 2 cases are </a:t>
            </a:r>
            <a:r>
              <a:rPr lang="en-US" dirty="0" smtClean="0"/>
              <a:t>possible</a:t>
            </a:r>
          </a:p>
        </p:txBody>
      </p:sp>
      <p:pic>
        <p:nvPicPr>
          <p:cNvPr id="4" name="Picture 3" descr="Topological-Sort-Problem-01-Solution-Step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5826369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Directed </a:t>
            </a:r>
            <a:r>
              <a:rPr lang="en-US" sz="5400" b="1" dirty="0" err="1" smtClean="0"/>
              <a:t>vs</a:t>
            </a:r>
            <a:r>
              <a:rPr lang="en-US" sz="5400" b="1" dirty="0" smtClean="0"/>
              <a:t> Undirected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Directed Graph: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Undirected Graph:</a:t>
            </a:r>
          </a:p>
          <a:p>
            <a:endParaRPr lang="en-US" dirty="0"/>
          </a:p>
        </p:txBody>
      </p:sp>
      <p:pic>
        <p:nvPicPr>
          <p:cNvPr id="4" name="Picture 3" descr="graph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057400"/>
            <a:ext cx="3029373" cy="2210109"/>
          </a:xfrm>
          <a:prstGeom prst="rect">
            <a:avLst/>
          </a:prstGeom>
        </p:spPr>
      </p:pic>
      <p:pic>
        <p:nvPicPr>
          <p:cNvPr id="5" name="Picture 4" descr="graph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5257800"/>
            <a:ext cx="3219900" cy="82879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/>
          <a:lstStyle/>
          <a:p>
            <a:r>
              <a:rPr lang="en-US" dirty="0" smtClean="0"/>
              <a:t>Case 1:</a:t>
            </a:r>
          </a:p>
          <a:p>
            <a:pPr lvl="1" fontAlgn="base"/>
            <a:r>
              <a:rPr lang="en-US" dirty="0" smtClean="0"/>
              <a:t>Remove vertex-C and its associated edges.</a:t>
            </a:r>
          </a:p>
          <a:p>
            <a:pPr lvl="1" fontAlgn="base"/>
            <a:r>
              <a:rPr lang="en-US" dirty="0" smtClean="0"/>
              <a:t>Then, update the in-degree of other vertices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Case 2:</a:t>
            </a:r>
          </a:p>
          <a:p>
            <a:pPr lvl="1" fontAlgn="base"/>
            <a:r>
              <a:rPr lang="en-US" dirty="0" smtClean="0"/>
              <a:t>Remove vertex-D and its associated edges.</a:t>
            </a:r>
          </a:p>
          <a:p>
            <a:pPr lvl="1" fontAlgn="base"/>
            <a:r>
              <a:rPr lang="en-US" dirty="0" smtClean="0"/>
              <a:t>Then, update the in-degree of other vertices</a:t>
            </a:r>
            <a:r>
              <a:rPr lang="en-US" dirty="0" smtClean="0"/>
              <a:t>.</a:t>
            </a:r>
          </a:p>
          <a:p>
            <a:pPr lvl="1" fontAlgn="base"/>
            <a:endParaRPr lang="en-US" dirty="0" smtClean="0"/>
          </a:p>
          <a:p>
            <a:pPr fontAlgn="base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opological-Sort-Problem-01-Solution-Step-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4953000"/>
            <a:ext cx="8762999" cy="14188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Adjacent vertices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an edge connects two vertices, the vertices are said to be adjacent to each other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7" name="Picture 6" descr="grap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33800"/>
            <a:ext cx="7225049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Trees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with no cycles is called a </a:t>
            </a:r>
            <a:r>
              <a:rPr lang="en-US" b="1" dirty="0" smtClean="0"/>
              <a:t>tree</a:t>
            </a:r>
            <a:r>
              <a:rPr lang="en-US" dirty="0" smtClean="0"/>
              <a:t>. A tree is an acyclic connected graph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 descr="graph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05200"/>
            <a:ext cx="6934200" cy="23511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Applications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Representing relationships between components in electronic circuits</a:t>
            </a:r>
          </a:p>
          <a:p>
            <a:r>
              <a:rPr lang="en-US" dirty="0" smtClean="0"/>
              <a:t>Transportation networks: Highway network, Flight network</a:t>
            </a:r>
          </a:p>
          <a:p>
            <a:r>
              <a:rPr lang="en-US" dirty="0" smtClean="0"/>
              <a:t>Computer networks: Local area network, Internet, Web</a:t>
            </a:r>
          </a:p>
          <a:p>
            <a:r>
              <a:rPr lang="en-US" dirty="0" smtClean="0"/>
              <a:t>Databases: For representing ER (Entity Relationship) diagrams in databases, for representing dependency of tables in databases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Graph Representation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need to represent them in some useful form. Basically, there are three ways of doing this: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Adjacency Matrix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Adjacency List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Adjacency Set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1306</Words>
  <Application>Microsoft Office PowerPoint</Application>
  <PresentationFormat>On-screen Show (4:3)</PresentationFormat>
  <Paragraphs>178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Data Structures</vt:lpstr>
      <vt:lpstr>Graphs</vt:lpstr>
      <vt:lpstr>Directed vs Undirected</vt:lpstr>
      <vt:lpstr>Directed vs Undirected</vt:lpstr>
      <vt:lpstr>Directed vs Undirected</vt:lpstr>
      <vt:lpstr>Adjacent vertices</vt:lpstr>
      <vt:lpstr>Trees</vt:lpstr>
      <vt:lpstr>Applications</vt:lpstr>
      <vt:lpstr>Graph Representation</vt:lpstr>
      <vt:lpstr>Using Adjacency Matrix</vt:lpstr>
      <vt:lpstr>Using Adjacency Matrix</vt:lpstr>
      <vt:lpstr>Example</vt:lpstr>
      <vt:lpstr>Example</vt:lpstr>
      <vt:lpstr>Using Adjacency List</vt:lpstr>
      <vt:lpstr>Example</vt:lpstr>
      <vt:lpstr>Using Adjacency Set</vt:lpstr>
      <vt:lpstr>Example</vt:lpstr>
      <vt:lpstr>Graph Traversals</vt:lpstr>
      <vt:lpstr>Graph Traversals</vt:lpstr>
      <vt:lpstr>Depth First Search (DFS)</vt:lpstr>
      <vt:lpstr>Analogy</vt:lpstr>
      <vt:lpstr>Analogy</vt:lpstr>
      <vt:lpstr>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Breadth First Search (BFS)</vt:lpstr>
      <vt:lpstr>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Topological Sort</vt:lpstr>
      <vt:lpstr>Analogy</vt:lpstr>
      <vt:lpstr>Analogy</vt:lpstr>
      <vt:lpstr>Example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Syed Zain-Ul-Hassan</dc:creator>
  <cp:lastModifiedBy>Zain</cp:lastModifiedBy>
  <cp:revision>257</cp:revision>
  <dcterms:created xsi:type="dcterms:W3CDTF">2006-08-16T00:00:00Z</dcterms:created>
  <dcterms:modified xsi:type="dcterms:W3CDTF">2020-12-21T10:56:51Z</dcterms:modified>
</cp:coreProperties>
</file>