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60" r:id="rId5"/>
    <p:sldId id="258" r:id="rId6"/>
    <p:sldId id="274" r:id="rId7"/>
    <p:sldId id="261" r:id="rId8"/>
    <p:sldId id="273" r:id="rId9"/>
    <p:sldId id="275" r:id="rId10"/>
    <p:sldId id="262" r:id="rId11"/>
    <p:sldId id="263" r:id="rId12"/>
    <p:sldId id="264" r:id="rId13"/>
    <p:sldId id="265" r:id="rId14"/>
    <p:sldId id="276" r:id="rId15"/>
    <p:sldId id="266" r:id="rId16"/>
    <p:sldId id="267" r:id="rId17"/>
    <p:sldId id="268" r:id="rId18"/>
    <p:sldId id="277" r:id="rId19"/>
    <p:sldId id="269" r:id="rId20"/>
    <p:sldId id="270" r:id="rId21"/>
    <p:sldId id="272"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CCD9DC-EF98-4E66-87B1-0E7C63284D03}" type="datetimeFigureOut">
              <a:rPr lang="en-US" smtClean="0"/>
              <a:t>3/15/2021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E22318-42A6-4793-955B-C374E7AE495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E22318-42A6-4793-955B-C374E7AE495D}" type="slidenum">
              <a:rPr lang="en-US" smtClean="0"/>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CS-218 </a:t>
            </a:r>
            <a:r>
              <a:rPr lang="en-US" sz="6000" b="1" dirty="0" smtClean="0">
                <a:solidFill>
                  <a:schemeClr val="bg1">
                    <a:lumMod val="50000"/>
                  </a:schemeClr>
                </a:solidFill>
              </a:rPr>
              <a:t>Data Structures</a:t>
            </a:r>
            <a:endParaRPr lang="en-US" sz="6000" b="1" dirty="0">
              <a:solidFill>
                <a:schemeClr val="bg1">
                  <a:lumMod val="50000"/>
                </a:schemeClr>
              </a:solidFill>
            </a:endParaRPr>
          </a:p>
        </p:txBody>
      </p:sp>
      <p:sp>
        <p:nvSpPr>
          <p:cNvPr id="3" name="Subtitle 2"/>
          <p:cNvSpPr>
            <a:spLocks noGrp="1"/>
          </p:cNvSpPr>
          <p:nvPr>
            <p:ph type="subTitle" idx="1"/>
          </p:nvPr>
        </p:nvSpPr>
        <p:spPr/>
        <p:txBody>
          <a:bodyPr>
            <a:normAutofit/>
          </a:bodyPr>
          <a:lstStyle/>
          <a:p>
            <a:r>
              <a:rPr lang="en-US" sz="4800" b="1" dirty="0" smtClean="0"/>
              <a:t>Week 4 </a:t>
            </a:r>
            <a:r>
              <a:rPr lang="en-US" sz="4800" dirty="0" smtClean="0"/>
              <a:t>|</a:t>
            </a:r>
            <a:r>
              <a:rPr lang="en-US" sz="4800" b="1" dirty="0" smtClean="0"/>
              <a:t> </a:t>
            </a:r>
            <a:r>
              <a:rPr lang="en-US" sz="4800" b="1" dirty="0" smtClean="0">
                <a:solidFill>
                  <a:srgbClr val="0070C0"/>
                </a:solidFill>
              </a:rPr>
              <a:t>Lecture 1</a:t>
            </a:r>
            <a:endParaRPr lang="en-US" sz="4800" b="1" dirty="0">
              <a:solidFill>
                <a:srgbClr val="0070C0"/>
              </a:solidFill>
            </a:endParaRPr>
          </a:p>
        </p:txBody>
      </p:sp>
      <p:sp>
        <p:nvSpPr>
          <p:cNvPr id="4" name="TextBox 3"/>
          <p:cNvSpPr txBox="1"/>
          <p:nvPr/>
        </p:nvSpPr>
        <p:spPr>
          <a:xfrm>
            <a:off x="6172200" y="6519446"/>
            <a:ext cx="2971800" cy="338554"/>
          </a:xfrm>
          <a:prstGeom prst="rect">
            <a:avLst/>
          </a:prstGeom>
          <a:noFill/>
        </p:spPr>
        <p:txBody>
          <a:bodyPr wrap="square" rtlCol="0">
            <a:spAutoFit/>
          </a:bodyPr>
          <a:lstStyle/>
          <a:p>
            <a:endParaRPr lang="en-US" sz="1600" i="1"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smtClean="0"/>
              <a:t>Insertion in Singly Linked List</a:t>
            </a:r>
            <a:endParaRPr lang="en-US" sz="5400" b="1"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Inserting a new element to the list</a:t>
            </a:r>
          </a:p>
          <a:p>
            <a:endParaRPr lang="en-US" dirty="0" smtClean="0"/>
          </a:p>
          <a:p>
            <a:r>
              <a:rPr lang="en-US" dirty="0" smtClean="0"/>
              <a:t>Insertion into a singly-linked list has three cases:</a:t>
            </a:r>
          </a:p>
          <a:p>
            <a:pPr lvl="1"/>
            <a:r>
              <a:rPr lang="en-US" b="1" i="1" dirty="0" smtClean="0">
                <a:solidFill>
                  <a:schemeClr val="bg1">
                    <a:lumMod val="50000"/>
                  </a:schemeClr>
                </a:solidFill>
              </a:rPr>
              <a:t> </a:t>
            </a:r>
            <a:r>
              <a:rPr lang="en-US" sz="2400" b="1" dirty="0" smtClean="0">
                <a:solidFill>
                  <a:srgbClr val="FF0000"/>
                </a:solidFill>
              </a:rPr>
              <a:t>CASE 1:</a:t>
            </a:r>
            <a:r>
              <a:rPr lang="en-US" sz="2400" b="1" i="1" dirty="0" smtClean="0">
                <a:solidFill>
                  <a:srgbClr val="FF0000"/>
                </a:solidFill>
              </a:rPr>
              <a:t> </a:t>
            </a:r>
            <a:r>
              <a:rPr lang="en-US" sz="2400" i="1" dirty="0" smtClean="0">
                <a:solidFill>
                  <a:schemeClr val="bg1">
                    <a:lumMod val="50000"/>
                  </a:schemeClr>
                </a:solidFill>
              </a:rPr>
              <a:t>Inserting a new node before the head</a:t>
            </a:r>
            <a:r>
              <a:rPr lang="en-US" sz="2400" b="1" i="1" dirty="0" smtClean="0">
                <a:solidFill>
                  <a:schemeClr val="bg1">
                    <a:lumMod val="50000"/>
                  </a:schemeClr>
                </a:solidFill>
              </a:rPr>
              <a:t> </a:t>
            </a:r>
            <a:r>
              <a:rPr lang="en-US" sz="2400" b="1" i="1" dirty="0" smtClean="0">
                <a:solidFill>
                  <a:srgbClr val="00B050"/>
                </a:solidFill>
              </a:rPr>
              <a:t>(at the beginning)</a:t>
            </a:r>
          </a:p>
          <a:p>
            <a:pPr lvl="1"/>
            <a:r>
              <a:rPr lang="en-US" sz="2400" b="1" i="1" dirty="0" smtClean="0">
                <a:solidFill>
                  <a:schemeClr val="bg1">
                    <a:lumMod val="50000"/>
                  </a:schemeClr>
                </a:solidFill>
              </a:rPr>
              <a:t> </a:t>
            </a:r>
            <a:r>
              <a:rPr lang="en-US" sz="2400" b="1" dirty="0" smtClean="0">
                <a:solidFill>
                  <a:srgbClr val="FF0000"/>
                </a:solidFill>
              </a:rPr>
              <a:t>CASE 2:</a:t>
            </a:r>
            <a:r>
              <a:rPr lang="en-US" sz="2400" b="1" i="1" dirty="0" smtClean="0">
                <a:solidFill>
                  <a:srgbClr val="FF0000"/>
                </a:solidFill>
              </a:rPr>
              <a:t> </a:t>
            </a:r>
            <a:r>
              <a:rPr lang="en-US" sz="2400" i="1" dirty="0" smtClean="0">
                <a:solidFill>
                  <a:schemeClr val="bg1">
                    <a:lumMod val="50000"/>
                  </a:schemeClr>
                </a:solidFill>
              </a:rPr>
              <a:t>Inserting a new node after the tail </a:t>
            </a:r>
            <a:r>
              <a:rPr lang="en-US" sz="2400" b="1" i="1" dirty="0" smtClean="0">
                <a:solidFill>
                  <a:srgbClr val="00B050"/>
                </a:solidFill>
              </a:rPr>
              <a:t>(at the end of the list)</a:t>
            </a:r>
          </a:p>
          <a:p>
            <a:pPr lvl="1"/>
            <a:r>
              <a:rPr lang="en-US" sz="2400" b="1" dirty="0" smtClean="0">
                <a:solidFill>
                  <a:srgbClr val="FF0000"/>
                </a:solidFill>
              </a:rPr>
              <a:t>CASE 3:</a:t>
            </a:r>
            <a:r>
              <a:rPr lang="en-US" sz="2400" b="1" i="1" dirty="0" smtClean="0">
                <a:solidFill>
                  <a:srgbClr val="FF0000"/>
                </a:solidFill>
              </a:rPr>
              <a:t> </a:t>
            </a:r>
            <a:r>
              <a:rPr lang="en-US" sz="2400" i="1" dirty="0" smtClean="0">
                <a:solidFill>
                  <a:schemeClr val="bg1">
                    <a:lumMod val="50000"/>
                  </a:schemeClr>
                </a:solidFill>
              </a:rPr>
              <a:t>Inserting a new node at the middle of the list </a:t>
            </a:r>
            <a:r>
              <a:rPr lang="en-US" sz="2400" b="1" i="1" dirty="0" smtClean="0">
                <a:solidFill>
                  <a:srgbClr val="00B050"/>
                </a:solidFill>
              </a:rPr>
              <a:t>(random location)</a:t>
            </a:r>
            <a:endParaRPr lang="en-US" sz="2400" b="1" i="1" dirty="0">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Case 1: Insertion at the Beginning</a:t>
            </a:r>
            <a:endParaRPr lang="en-US" b="1" dirty="0"/>
          </a:p>
        </p:txBody>
      </p:sp>
      <p:sp>
        <p:nvSpPr>
          <p:cNvPr id="3" name="Content Placeholder 2"/>
          <p:cNvSpPr>
            <a:spLocks noGrp="1"/>
          </p:cNvSpPr>
          <p:nvPr>
            <p:ph idx="1"/>
          </p:nvPr>
        </p:nvSpPr>
        <p:spPr>
          <a:xfrm>
            <a:off x="457200" y="1600200"/>
            <a:ext cx="8229600" cy="4953000"/>
          </a:xfrm>
        </p:spPr>
        <p:txBody>
          <a:bodyPr>
            <a:normAutofit lnSpcReduction="10000"/>
          </a:bodyPr>
          <a:lstStyle/>
          <a:p>
            <a:endParaRPr lang="en-US" dirty="0" smtClean="0"/>
          </a:p>
          <a:p>
            <a:r>
              <a:rPr lang="en-US" dirty="0" smtClean="0"/>
              <a:t>In this case, a new node is inserted before the current head node.</a:t>
            </a:r>
          </a:p>
          <a:p>
            <a:endParaRPr lang="en-US" i="1" dirty="0" smtClean="0"/>
          </a:p>
          <a:p>
            <a:r>
              <a:rPr lang="en-US" i="1" dirty="0" smtClean="0"/>
              <a:t>Only one next pointer needs to </a:t>
            </a:r>
            <a:r>
              <a:rPr lang="en-US" dirty="0" smtClean="0"/>
              <a:t>be modified (</a:t>
            </a:r>
            <a:r>
              <a:rPr lang="en-US" i="1" dirty="0" smtClean="0"/>
              <a:t>new node’s next pointer) and it can be done in two steps:</a:t>
            </a:r>
          </a:p>
          <a:p>
            <a:pPr lvl="1"/>
            <a:r>
              <a:rPr lang="en-US" i="1" dirty="0" smtClean="0">
                <a:solidFill>
                  <a:schemeClr val="bg1">
                    <a:lumMod val="50000"/>
                  </a:schemeClr>
                </a:solidFill>
              </a:rPr>
              <a:t>Update the next pointer of new node, to point to the current head.</a:t>
            </a:r>
          </a:p>
          <a:p>
            <a:pPr lvl="1"/>
            <a:r>
              <a:rPr lang="en-US" i="1" dirty="0" smtClean="0">
                <a:solidFill>
                  <a:schemeClr val="bg1">
                    <a:lumMod val="50000"/>
                  </a:schemeClr>
                </a:solidFill>
              </a:rPr>
              <a:t>Update head pointer to point to the new node.</a:t>
            </a:r>
            <a:endParaRPr lang="en-US" i="1" dirty="0">
              <a:solidFill>
                <a:schemeClr val="bg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Case 1: Insertion at the Beginning</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endParaRPr lang="en-US" dirty="0" smtClean="0"/>
          </a:p>
          <a:p>
            <a:r>
              <a:rPr lang="en-US" dirty="0" smtClean="0"/>
              <a:t>Update the next pointer of new node, to point to the current head.</a:t>
            </a:r>
          </a:p>
          <a:p>
            <a:endParaRPr lang="en-US" i="1" dirty="0" smtClean="0">
              <a:solidFill>
                <a:schemeClr val="bg1">
                  <a:lumMod val="50000"/>
                </a:schemeClr>
              </a:solidFill>
            </a:endParaRPr>
          </a:p>
          <a:p>
            <a:endParaRPr lang="en-US" i="1" dirty="0">
              <a:solidFill>
                <a:schemeClr val="bg1">
                  <a:lumMod val="50000"/>
                </a:schemeClr>
              </a:solidFill>
            </a:endParaRPr>
          </a:p>
        </p:txBody>
      </p:sp>
      <p:pic>
        <p:nvPicPr>
          <p:cNvPr id="4" name="Picture 3" descr="LLI1.png"/>
          <p:cNvPicPr>
            <a:picLocks noChangeAspect="1"/>
          </p:cNvPicPr>
          <p:nvPr/>
        </p:nvPicPr>
        <p:blipFill>
          <a:blip r:embed="rId2"/>
          <a:stretch>
            <a:fillRect/>
          </a:stretch>
        </p:blipFill>
        <p:spPr>
          <a:xfrm>
            <a:off x="41656" y="3810000"/>
            <a:ext cx="9102344" cy="2362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Case 1: Insertion at the Beginning</a:t>
            </a:r>
            <a:endParaRPr lang="en-US" b="1" dirty="0"/>
          </a:p>
        </p:txBody>
      </p:sp>
      <p:sp>
        <p:nvSpPr>
          <p:cNvPr id="3" name="Content Placeholder 2"/>
          <p:cNvSpPr>
            <a:spLocks noGrp="1"/>
          </p:cNvSpPr>
          <p:nvPr>
            <p:ph idx="1"/>
          </p:nvPr>
        </p:nvSpPr>
        <p:spPr>
          <a:xfrm>
            <a:off x="457200" y="1600200"/>
            <a:ext cx="8229600" cy="4953000"/>
          </a:xfrm>
        </p:spPr>
        <p:txBody>
          <a:bodyPr>
            <a:normAutofit/>
          </a:bodyPr>
          <a:lstStyle/>
          <a:p>
            <a:endParaRPr lang="en-US" dirty="0" smtClean="0"/>
          </a:p>
          <a:p>
            <a:r>
              <a:rPr lang="en-US" dirty="0" smtClean="0"/>
              <a:t>Update head pointer to point to the new node.</a:t>
            </a:r>
            <a:endParaRPr lang="en-US" i="1" dirty="0" smtClean="0">
              <a:solidFill>
                <a:schemeClr val="bg1">
                  <a:lumMod val="50000"/>
                </a:schemeClr>
              </a:solidFill>
            </a:endParaRPr>
          </a:p>
          <a:p>
            <a:endParaRPr lang="en-US" i="1" dirty="0">
              <a:solidFill>
                <a:schemeClr val="bg1">
                  <a:lumMod val="50000"/>
                </a:schemeClr>
              </a:solidFill>
            </a:endParaRPr>
          </a:p>
        </p:txBody>
      </p:sp>
      <p:pic>
        <p:nvPicPr>
          <p:cNvPr id="1026" name="Picture 2"/>
          <p:cNvPicPr>
            <a:picLocks noChangeAspect="1" noChangeArrowheads="1"/>
          </p:cNvPicPr>
          <p:nvPr/>
        </p:nvPicPr>
        <p:blipFill>
          <a:blip r:embed="rId2"/>
          <a:srcRect/>
          <a:stretch>
            <a:fillRect/>
          </a:stretch>
        </p:blipFill>
        <p:spPr bwMode="auto">
          <a:xfrm>
            <a:off x="0" y="3733800"/>
            <a:ext cx="9144000" cy="273269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p>
        </p:txBody>
      </p:sp>
      <p:sp>
        <p:nvSpPr>
          <p:cNvPr id="3" name="Content Placeholder 2"/>
          <p:cNvSpPr>
            <a:spLocks noGrp="1"/>
          </p:cNvSpPr>
          <p:nvPr>
            <p:ph idx="1"/>
          </p:nvPr>
        </p:nvSpPr>
        <p:spPr>
          <a:xfrm>
            <a:off x="457200" y="1600200"/>
            <a:ext cx="8229600" cy="4648200"/>
          </a:xfrm>
        </p:spPr>
        <p:txBody>
          <a:bodyPr>
            <a:normAutofit/>
          </a:bodyPr>
          <a:lstStyle/>
          <a:p>
            <a:pPr>
              <a:buNone/>
            </a:pPr>
            <a:r>
              <a:rPr lang="en-US" dirty="0" smtClean="0">
                <a:solidFill>
                  <a:srgbClr val="00B0F0"/>
                </a:solidFill>
              </a:rPr>
              <a:t>	void </a:t>
            </a:r>
            <a:r>
              <a:rPr lang="en-US" dirty="0" err="1" smtClean="0">
                <a:solidFill>
                  <a:srgbClr val="00B0F0"/>
                </a:solidFill>
              </a:rPr>
              <a:t>insertBeg</a:t>
            </a:r>
            <a:r>
              <a:rPr lang="en-US" dirty="0" smtClean="0">
                <a:solidFill>
                  <a:srgbClr val="00B0F0"/>
                </a:solidFill>
              </a:rPr>
              <a:t>(</a:t>
            </a:r>
            <a:r>
              <a:rPr lang="en-US" dirty="0" err="1" smtClean="0">
                <a:solidFill>
                  <a:srgbClr val="00B0F0"/>
                </a:solidFill>
              </a:rPr>
              <a:t>int</a:t>
            </a:r>
            <a:r>
              <a:rPr lang="en-US" dirty="0" smtClean="0">
                <a:solidFill>
                  <a:srgbClr val="00B0F0"/>
                </a:solidFill>
              </a:rPr>
              <a:t> </a:t>
            </a:r>
            <a:r>
              <a:rPr lang="en-US" dirty="0" err="1" smtClean="0">
                <a:solidFill>
                  <a:srgbClr val="00B0F0"/>
                </a:solidFill>
              </a:rPr>
              <a:t>val</a:t>
            </a:r>
            <a:r>
              <a:rPr lang="en-US" dirty="0" smtClean="0">
                <a:solidFill>
                  <a:srgbClr val="00B0F0"/>
                </a:solidFill>
              </a:rPr>
              <a:t>)</a:t>
            </a:r>
            <a:br>
              <a:rPr lang="en-US" dirty="0" smtClean="0">
                <a:solidFill>
                  <a:srgbClr val="00B0F0"/>
                </a:solidFill>
              </a:rPr>
            </a:br>
            <a:r>
              <a:rPr lang="en-US" dirty="0" smtClean="0">
                <a:solidFill>
                  <a:srgbClr val="00B0F0"/>
                </a:solidFill>
              </a:rPr>
              <a:t>{</a:t>
            </a:r>
            <a:br>
              <a:rPr lang="en-US" dirty="0" smtClean="0">
                <a:solidFill>
                  <a:srgbClr val="00B0F0"/>
                </a:solidFill>
              </a:rPr>
            </a:br>
            <a:r>
              <a:rPr lang="en-US" dirty="0" smtClean="0">
                <a:solidFill>
                  <a:srgbClr val="00B0F0"/>
                </a:solidFill>
              </a:rPr>
              <a:t>	</a:t>
            </a:r>
            <a:r>
              <a:rPr lang="en-US" sz="2000" i="1" dirty="0" smtClean="0">
                <a:solidFill>
                  <a:prstClr val="white">
                    <a:lumMod val="65000"/>
                  </a:prstClr>
                </a:solidFill>
              </a:rPr>
              <a:t> // constructing new node</a:t>
            </a:r>
            <a:r>
              <a:rPr lang="en-US" dirty="0" smtClean="0">
                <a:solidFill>
                  <a:srgbClr val="00B0F0"/>
                </a:solidFill>
              </a:rPr>
              <a:t/>
            </a:r>
            <a:br>
              <a:rPr lang="en-US" dirty="0" smtClean="0">
                <a:solidFill>
                  <a:srgbClr val="00B0F0"/>
                </a:solidFill>
              </a:rPr>
            </a:br>
            <a:r>
              <a:rPr lang="en-US" dirty="0" smtClean="0">
                <a:solidFill>
                  <a:srgbClr val="00B0F0"/>
                </a:solidFill>
              </a:rPr>
              <a:t>	node* temp = new node;</a:t>
            </a:r>
            <a:br>
              <a:rPr lang="en-US" dirty="0" smtClean="0">
                <a:solidFill>
                  <a:srgbClr val="00B0F0"/>
                </a:solidFill>
              </a:rPr>
            </a:br>
            <a:r>
              <a:rPr lang="en-US" dirty="0" smtClean="0">
                <a:solidFill>
                  <a:srgbClr val="00B0F0"/>
                </a:solidFill>
              </a:rPr>
              <a:t>	temp-&gt;data = </a:t>
            </a:r>
            <a:r>
              <a:rPr lang="en-US" dirty="0" err="1" smtClean="0">
                <a:solidFill>
                  <a:srgbClr val="00B0F0"/>
                </a:solidFill>
              </a:rPr>
              <a:t>val</a:t>
            </a:r>
            <a:r>
              <a:rPr lang="en-US" dirty="0" smtClean="0">
                <a:solidFill>
                  <a:srgbClr val="00B0F0"/>
                </a:solidFill>
              </a:rPr>
              <a:t>;</a:t>
            </a:r>
          </a:p>
          <a:p>
            <a:pPr>
              <a:buNone/>
            </a:pPr>
            <a:r>
              <a:rPr lang="en-US" dirty="0" smtClean="0">
                <a:solidFill>
                  <a:srgbClr val="00B0F0"/>
                </a:solidFill>
              </a:rPr>
              <a:t/>
            </a:r>
            <a:br>
              <a:rPr lang="en-US" dirty="0" smtClean="0">
                <a:solidFill>
                  <a:srgbClr val="00B0F0"/>
                </a:solidFill>
              </a:rPr>
            </a:br>
            <a:r>
              <a:rPr lang="en-US" dirty="0" smtClean="0">
                <a:solidFill>
                  <a:srgbClr val="00B0F0"/>
                </a:solidFill>
              </a:rPr>
              <a:t>	temp-&gt;next = head; </a:t>
            </a:r>
            <a:r>
              <a:rPr lang="en-US" sz="2000" i="1" dirty="0" smtClean="0">
                <a:solidFill>
                  <a:prstClr val="white">
                    <a:lumMod val="65000"/>
                  </a:prstClr>
                </a:solidFill>
              </a:rPr>
              <a:t>// new node points to current head</a:t>
            </a:r>
            <a:r>
              <a:rPr lang="en-US" dirty="0" smtClean="0">
                <a:solidFill>
                  <a:srgbClr val="00B0F0"/>
                </a:solidFill>
              </a:rPr>
              <a:t/>
            </a:r>
            <a:br>
              <a:rPr lang="en-US" dirty="0" smtClean="0">
                <a:solidFill>
                  <a:srgbClr val="00B0F0"/>
                </a:solidFill>
              </a:rPr>
            </a:br>
            <a:r>
              <a:rPr lang="en-US" dirty="0" smtClean="0">
                <a:solidFill>
                  <a:srgbClr val="00B0F0"/>
                </a:solidFill>
              </a:rPr>
              <a:t>	head = temp; </a:t>
            </a:r>
            <a:r>
              <a:rPr lang="en-US" sz="2000" i="1" dirty="0" smtClean="0">
                <a:solidFill>
                  <a:prstClr val="white">
                    <a:lumMod val="65000"/>
                  </a:prstClr>
                </a:solidFill>
              </a:rPr>
              <a:t>// new node designated as new head</a:t>
            </a:r>
            <a:r>
              <a:rPr lang="en-US" dirty="0" smtClean="0">
                <a:solidFill>
                  <a:srgbClr val="00B0F0"/>
                </a:solidFill>
              </a:rPr>
              <a:t/>
            </a:r>
            <a:br>
              <a:rPr lang="en-US" dirty="0" smtClean="0">
                <a:solidFill>
                  <a:srgbClr val="00B0F0"/>
                </a:solidFill>
              </a:rPr>
            </a:br>
            <a:r>
              <a:rPr lang="en-US" dirty="0" smtClean="0">
                <a:solidFill>
                  <a:srgbClr val="00B0F0"/>
                </a:solidFill>
              </a:rPr>
              <a:t>}</a:t>
            </a:r>
            <a:endParaRPr lang="en-US" dirty="0">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2: Insertion at the End</a:t>
            </a:r>
            <a:endParaRPr lang="en-US" b="1" dirty="0"/>
          </a:p>
        </p:txBody>
      </p:sp>
      <p:sp>
        <p:nvSpPr>
          <p:cNvPr id="3" name="Content Placeholder 2"/>
          <p:cNvSpPr>
            <a:spLocks noGrp="1"/>
          </p:cNvSpPr>
          <p:nvPr>
            <p:ph idx="1"/>
          </p:nvPr>
        </p:nvSpPr>
        <p:spPr/>
        <p:txBody>
          <a:bodyPr/>
          <a:lstStyle/>
          <a:p>
            <a:r>
              <a:rPr lang="en-US" dirty="0" smtClean="0"/>
              <a:t>Traverse to last node (tail node)</a:t>
            </a:r>
          </a:p>
          <a:p>
            <a:endParaRPr lang="en-US" dirty="0" smtClean="0"/>
          </a:p>
          <a:p>
            <a:r>
              <a:rPr lang="en-US" dirty="0" smtClean="0"/>
              <a:t>We need to modify </a:t>
            </a:r>
            <a:r>
              <a:rPr lang="en-US" i="1" dirty="0" smtClean="0"/>
              <a:t>two next pointers (last nodes next pointer and new nodes next </a:t>
            </a:r>
            <a:r>
              <a:rPr lang="en-US" dirty="0" smtClean="0"/>
              <a:t>pointer).</a:t>
            </a:r>
          </a:p>
          <a:p>
            <a:pPr lvl="1"/>
            <a:r>
              <a:rPr lang="en-US" i="1" dirty="0" smtClean="0">
                <a:solidFill>
                  <a:schemeClr val="bg1">
                    <a:lumMod val="50000"/>
                  </a:schemeClr>
                </a:solidFill>
              </a:rPr>
              <a:t> New nodes next pointer points to NULL</a:t>
            </a:r>
          </a:p>
          <a:p>
            <a:pPr lvl="1"/>
            <a:r>
              <a:rPr lang="en-US" i="1" dirty="0" smtClean="0">
                <a:solidFill>
                  <a:schemeClr val="bg1">
                    <a:lumMod val="50000"/>
                  </a:schemeClr>
                </a:solidFill>
              </a:rPr>
              <a:t>Last nodes next pointer points to the new node</a:t>
            </a:r>
            <a:endParaRPr lang="en-US" i="1" dirty="0">
              <a:solidFill>
                <a:schemeClr val="bg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2: Insertion at the End</a:t>
            </a:r>
            <a:endParaRPr lang="en-US" dirty="0"/>
          </a:p>
        </p:txBody>
      </p:sp>
      <p:sp>
        <p:nvSpPr>
          <p:cNvPr id="3" name="Content Placeholder 2"/>
          <p:cNvSpPr>
            <a:spLocks noGrp="1"/>
          </p:cNvSpPr>
          <p:nvPr>
            <p:ph idx="1"/>
          </p:nvPr>
        </p:nvSpPr>
        <p:spPr/>
        <p:txBody>
          <a:bodyPr/>
          <a:lstStyle/>
          <a:p>
            <a:endParaRPr lang="en-US" dirty="0" smtClean="0"/>
          </a:p>
          <a:p>
            <a:r>
              <a:rPr lang="en-US" dirty="0" smtClean="0"/>
              <a:t>New nodes next pointer points to NULL.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LLI2.png"/>
          <p:cNvPicPr>
            <a:picLocks noChangeAspect="1"/>
          </p:cNvPicPr>
          <p:nvPr/>
        </p:nvPicPr>
        <p:blipFill>
          <a:blip r:embed="rId2"/>
          <a:stretch>
            <a:fillRect/>
          </a:stretch>
        </p:blipFill>
        <p:spPr>
          <a:xfrm>
            <a:off x="0" y="3429000"/>
            <a:ext cx="9144000" cy="27442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2: Insertion at the End</a:t>
            </a:r>
            <a:endParaRPr lang="en-US" dirty="0"/>
          </a:p>
        </p:txBody>
      </p:sp>
      <p:sp>
        <p:nvSpPr>
          <p:cNvPr id="3" name="Content Placeholder 2"/>
          <p:cNvSpPr>
            <a:spLocks noGrp="1"/>
          </p:cNvSpPr>
          <p:nvPr>
            <p:ph idx="1"/>
          </p:nvPr>
        </p:nvSpPr>
        <p:spPr/>
        <p:txBody>
          <a:bodyPr/>
          <a:lstStyle/>
          <a:p>
            <a:endParaRPr lang="en-US" dirty="0" smtClean="0"/>
          </a:p>
          <a:p>
            <a:r>
              <a:rPr lang="en-US" dirty="0" smtClean="0"/>
              <a:t>Last nodes next pointer points to the new node</a:t>
            </a:r>
          </a:p>
          <a:p>
            <a:endParaRPr lang="en-US" dirty="0" smtClean="0"/>
          </a:p>
          <a:p>
            <a:endParaRPr lang="en-US" dirty="0" smtClean="0"/>
          </a:p>
          <a:p>
            <a:endParaRPr lang="en-US" dirty="0" smtClean="0"/>
          </a:p>
        </p:txBody>
      </p:sp>
      <p:pic>
        <p:nvPicPr>
          <p:cNvPr id="5" name="Picture 4" descr="LLI3.png"/>
          <p:cNvPicPr>
            <a:picLocks noChangeAspect="1"/>
          </p:cNvPicPr>
          <p:nvPr/>
        </p:nvPicPr>
        <p:blipFill>
          <a:blip r:embed="rId2"/>
          <a:stretch>
            <a:fillRect/>
          </a:stretch>
        </p:blipFill>
        <p:spPr>
          <a:xfrm>
            <a:off x="0" y="3657600"/>
            <a:ext cx="9144000" cy="25388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p>
        </p:txBody>
      </p:sp>
      <p:sp>
        <p:nvSpPr>
          <p:cNvPr id="3" name="Content Placeholder 2"/>
          <p:cNvSpPr>
            <a:spLocks noGrp="1"/>
          </p:cNvSpPr>
          <p:nvPr>
            <p:ph idx="1"/>
          </p:nvPr>
        </p:nvSpPr>
        <p:spPr>
          <a:xfrm>
            <a:off x="457200" y="1371600"/>
            <a:ext cx="8229600" cy="5486400"/>
          </a:xfrm>
        </p:spPr>
        <p:txBody>
          <a:bodyPr>
            <a:normAutofit fontScale="70000" lnSpcReduction="20000"/>
          </a:bodyPr>
          <a:lstStyle/>
          <a:p>
            <a:pPr>
              <a:buNone/>
            </a:pPr>
            <a:r>
              <a:rPr lang="en-US" dirty="0" smtClean="0">
                <a:solidFill>
                  <a:srgbClr val="00B0F0"/>
                </a:solidFill>
              </a:rPr>
              <a:t>	void </a:t>
            </a:r>
            <a:r>
              <a:rPr lang="en-US" dirty="0" err="1" smtClean="0">
                <a:solidFill>
                  <a:srgbClr val="00B0F0"/>
                </a:solidFill>
              </a:rPr>
              <a:t>insertEnd</a:t>
            </a:r>
            <a:r>
              <a:rPr lang="en-US" dirty="0" smtClean="0">
                <a:solidFill>
                  <a:srgbClr val="00B0F0"/>
                </a:solidFill>
              </a:rPr>
              <a:t>(</a:t>
            </a:r>
            <a:r>
              <a:rPr lang="en-US" dirty="0" err="1" smtClean="0">
                <a:solidFill>
                  <a:srgbClr val="00B0F0"/>
                </a:solidFill>
              </a:rPr>
              <a:t>int</a:t>
            </a:r>
            <a:r>
              <a:rPr lang="en-US" dirty="0" smtClean="0">
                <a:solidFill>
                  <a:srgbClr val="00B0F0"/>
                </a:solidFill>
              </a:rPr>
              <a:t> </a:t>
            </a:r>
            <a:r>
              <a:rPr lang="en-US" dirty="0" err="1" smtClean="0">
                <a:solidFill>
                  <a:srgbClr val="00B0F0"/>
                </a:solidFill>
              </a:rPr>
              <a:t>val</a:t>
            </a:r>
            <a:r>
              <a:rPr lang="en-US" dirty="0" smtClean="0">
                <a:solidFill>
                  <a:srgbClr val="00B0F0"/>
                </a:solidFill>
              </a:rPr>
              <a:t>)</a:t>
            </a:r>
            <a:br>
              <a:rPr lang="en-US" dirty="0" smtClean="0">
                <a:solidFill>
                  <a:srgbClr val="00B0F0"/>
                </a:solidFill>
              </a:rPr>
            </a:br>
            <a:r>
              <a:rPr lang="en-US" dirty="0" smtClean="0">
                <a:solidFill>
                  <a:srgbClr val="00B0F0"/>
                </a:solidFill>
              </a:rPr>
              <a:t>{</a:t>
            </a:r>
            <a:br>
              <a:rPr lang="en-US" dirty="0" smtClean="0">
                <a:solidFill>
                  <a:srgbClr val="00B0F0"/>
                </a:solidFill>
              </a:rPr>
            </a:br>
            <a:r>
              <a:rPr lang="en-US" dirty="0" smtClean="0">
                <a:solidFill>
                  <a:srgbClr val="00B0F0"/>
                </a:solidFill>
              </a:rPr>
              <a:t>	</a:t>
            </a:r>
            <a:r>
              <a:rPr lang="en-US" i="1" dirty="0" smtClean="0">
                <a:solidFill>
                  <a:prstClr val="white">
                    <a:lumMod val="65000"/>
                  </a:prstClr>
                </a:solidFill>
              </a:rPr>
              <a:t> // constructing new node </a:t>
            </a:r>
            <a:r>
              <a:rPr lang="en-US" dirty="0" smtClean="0">
                <a:solidFill>
                  <a:srgbClr val="00B0F0"/>
                </a:solidFill>
              </a:rPr>
              <a:t/>
            </a:r>
            <a:br>
              <a:rPr lang="en-US" dirty="0" smtClean="0">
                <a:solidFill>
                  <a:srgbClr val="00B0F0"/>
                </a:solidFill>
              </a:rPr>
            </a:br>
            <a:r>
              <a:rPr lang="en-US" dirty="0" smtClean="0">
                <a:solidFill>
                  <a:srgbClr val="00B0F0"/>
                </a:solidFill>
              </a:rPr>
              <a:t>	node* temp;</a:t>
            </a:r>
            <a:br>
              <a:rPr lang="en-US" dirty="0" smtClean="0">
                <a:solidFill>
                  <a:srgbClr val="00B0F0"/>
                </a:solidFill>
              </a:rPr>
            </a:br>
            <a:r>
              <a:rPr lang="en-US" dirty="0" smtClean="0">
                <a:solidFill>
                  <a:srgbClr val="00B0F0"/>
                </a:solidFill>
              </a:rPr>
              <a:t>	temp-&gt;data = </a:t>
            </a:r>
            <a:r>
              <a:rPr lang="en-US" dirty="0" err="1" smtClean="0">
                <a:solidFill>
                  <a:srgbClr val="00B0F0"/>
                </a:solidFill>
              </a:rPr>
              <a:t>val</a:t>
            </a:r>
            <a:r>
              <a:rPr lang="en-US" dirty="0" smtClean="0">
                <a:solidFill>
                  <a:srgbClr val="00B0F0"/>
                </a:solidFill>
              </a:rPr>
              <a:t>;</a:t>
            </a:r>
            <a:br>
              <a:rPr lang="en-US" dirty="0" smtClean="0">
                <a:solidFill>
                  <a:srgbClr val="00B0F0"/>
                </a:solidFill>
              </a:rPr>
            </a:br>
            <a:r>
              <a:rPr lang="en-US" dirty="0" smtClean="0">
                <a:solidFill>
                  <a:srgbClr val="00B0F0"/>
                </a:solidFill>
              </a:rPr>
              <a:t>	temp-&gt;next = null;</a:t>
            </a:r>
            <a:br>
              <a:rPr lang="en-US" dirty="0" smtClean="0">
                <a:solidFill>
                  <a:srgbClr val="00B0F0"/>
                </a:solidFill>
              </a:rPr>
            </a:br>
            <a:r>
              <a:rPr lang="en-US" dirty="0" smtClean="0">
                <a:solidFill>
                  <a:srgbClr val="00B0F0"/>
                </a:solidFill>
              </a:rPr>
              <a:t>	</a:t>
            </a:r>
            <a:r>
              <a:rPr lang="en-US" i="1" dirty="0" smtClean="0">
                <a:solidFill>
                  <a:prstClr val="white">
                    <a:lumMod val="65000"/>
                  </a:prstClr>
                </a:solidFill>
              </a:rPr>
              <a:t> // checking if list is empty</a:t>
            </a:r>
            <a:r>
              <a:rPr lang="en-US" dirty="0" smtClean="0">
                <a:solidFill>
                  <a:srgbClr val="00B0F0"/>
                </a:solidFill>
              </a:rPr>
              <a:t/>
            </a:r>
            <a:br>
              <a:rPr lang="en-US" dirty="0" smtClean="0">
                <a:solidFill>
                  <a:srgbClr val="00B0F0"/>
                </a:solidFill>
              </a:rPr>
            </a:br>
            <a:r>
              <a:rPr lang="en-US" dirty="0" smtClean="0">
                <a:solidFill>
                  <a:srgbClr val="00B0F0"/>
                </a:solidFill>
              </a:rPr>
              <a:t>	if(head == null)</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		head = temp;</a:t>
            </a:r>
            <a:br>
              <a:rPr lang="en-US" dirty="0" smtClean="0">
                <a:solidFill>
                  <a:srgbClr val="00B0F0"/>
                </a:solidFill>
              </a:rPr>
            </a:br>
            <a:r>
              <a:rPr lang="en-US" dirty="0" smtClean="0">
                <a:solidFill>
                  <a:srgbClr val="00B0F0"/>
                </a:solidFill>
              </a:rPr>
              <a:t>		tail = temp;</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	else</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		tail-&gt;next = temp;   </a:t>
            </a:r>
            <a:r>
              <a:rPr lang="en-US" i="1" dirty="0" smtClean="0">
                <a:solidFill>
                  <a:prstClr val="white">
                    <a:lumMod val="65000"/>
                  </a:prstClr>
                </a:solidFill>
              </a:rPr>
              <a:t>// insert new node after tail</a:t>
            </a:r>
            <a:r>
              <a:rPr lang="en-US" dirty="0" smtClean="0">
                <a:solidFill>
                  <a:srgbClr val="00B0F0"/>
                </a:solidFill>
              </a:rPr>
              <a:t/>
            </a:r>
            <a:br>
              <a:rPr lang="en-US" dirty="0" smtClean="0">
                <a:solidFill>
                  <a:srgbClr val="00B0F0"/>
                </a:solidFill>
              </a:rPr>
            </a:br>
            <a:r>
              <a:rPr lang="en-US" dirty="0" smtClean="0">
                <a:solidFill>
                  <a:srgbClr val="00B0F0"/>
                </a:solidFill>
              </a:rPr>
              <a:t>		tail = tail-&gt;next;    </a:t>
            </a:r>
            <a:r>
              <a:rPr lang="en-US" i="1" dirty="0" smtClean="0">
                <a:solidFill>
                  <a:prstClr val="white">
                    <a:lumMod val="65000"/>
                  </a:prstClr>
                </a:solidFill>
              </a:rPr>
              <a:t>// designate new tail node</a:t>
            </a:r>
            <a:r>
              <a:rPr lang="en-US" dirty="0" smtClean="0">
                <a:solidFill>
                  <a:srgbClr val="00B0F0"/>
                </a:solidFill>
              </a:rPr>
              <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a:t>
            </a:r>
            <a:endParaRPr lang="en-US" dirty="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3: Insertion at the Middle</a:t>
            </a:r>
            <a:endParaRPr lang="en-US" b="1" dirty="0"/>
          </a:p>
        </p:txBody>
      </p:sp>
      <p:sp>
        <p:nvSpPr>
          <p:cNvPr id="3" name="Content Placeholder 2"/>
          <p:cNvSpPr>
            <a:spLocks noGrp="1"/>
          </p:cNvSpPr>
          <p:nvPr>
            <p:ph idx="1"/>
          </p:nvPr>
        </p:nvSpPr>
        <p:spPr/>
        <p:txBody>
          <a:bodyPr/>
          <a:lstStyle/>
          <a:p>
            <a:r>
              <a:rPr lang="en-US" dirty="0" smtClean="0"/>
              <a:t>Traverse to node where insertion is to be made</a:t>
            </a:r>
          </a:p>
          <a:p>
            <a:endParaRPr lang="en-US" dirty="0" smtClean="0"/>
          </a:p>
          <a:p>
            <a:r>
              <a:rPr lang="en-US" dirty="0" smtClean="0"/>
              <a:t>In this case we need to modify two pointers:</a:t>
            </a:r>
          </a:p>
          <a:p>
            <a:pPr lvl="1"/>
            <a:r>
              <a:rPr lang="en-US" i="1" dirty="0" smtClean="0">
                <a:solidFill>
                  <a:schemeClr val="bg1">
                    <a:lumMod val="50000"/>
                  </a:schemeClr>
                </a:solidFill>
              </a:rPr>
              <a:t>The new node points to the next node of the position where we want to add this node</a:t>
            </a:r>
          </a:p>
          <a:p>
            <a:pPr lvl="1"/>
            <a:r>
              <a:rPr lang="en-US" i="1" dirty="0" smtClean="0">
                <a:solidFill>
                  <a:schemeClr val="bg1">
                    <a:lumMod val="50000"/>
                  </a:schemeClr>
                </a:solidFill>
              </a:rPr>
              <a:t>Next pointer of Position node (node before the newly inserted node) now points to the new node.</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Linked List</a:t>
            </a:r>
            <a:endParaRPr lang="en-US" sz="5400" b="1" dirty="0"/>
          </a:p>
        </p:txBody>
      </p:sp>
      <p:sp>
        <p:nvSpPr>
          <p:cNvPr id="3" name="Content Placeholder 2"/>
          <p:cNvSpPr>
            <a:spLocks noGrp="1"/>
          </p:cNvSpPr>
          <p:nvPr>
            <p:ph idx="1"/>
          </p:nvPr>
        </p:nvSpPr>
        <p:spPr>
          <a:xfrm>
            <a:off x="457200" y="1600200"/>
            <a:ext cx="8305800" cy="4800600"/>
          </a:xfrm>
        </p:spPr>
        <p:txBody>
          <a:bodyPr>
            <a:normAutofit fontScale="92500" lnSpcReduction="20000"/>
          </a:bodyPr>
          <a:lstStyle/>
          <a:p>
            <a:r>
              <a:rPr lang="en-US" dirty="0" smtClean="0"/>
              <a:t>(Singly) Linked List is a data structure that has the following properties:</a:t>
            </a:r>
          </a:p>
          <a:p>
            <a:pPr>
              <a:buNone/>
            </a:pPr>
            <a:r>
              <a:rPr lang="en-US" dirty="0" smtClean="0"/>
              <a:t>	</a:t>
            </a:r>
          </a:p>
          <a:p>
            <a:pPr>
              <a:buClr>
                <a:srgbClr val="00B050"/>
              </a:buClr>
              <a:buFont typeface="Wingdings" pitchFamily="2" charset="2"/>
              <a:buChar char="q"/>
            </a:pPr>
            <a:r>
              <a:rPr lang="en-US" dirty="0" smtClean="0"/>
              <a:t>	Successive elements are connected by 	pointers</a:t>
            </a:r>
          </a:p>
          <a:p>
            <a:pPr>
              <a:buClr>
                <a:srgbClr val="FF0000"/>
              </a:buClr>
              <a:buFont typeface="Wingdings" pitchFamily="2" charset="2"/>
              <a:buChar char="q"/>
            </a:pPr>
            <a:r>
              <a:rPr lang="en-US" dirty="0" smtClean="0"/>
              <a:t>	The last element points to NULL</a:t>
            </a:r>
          </a:p>
          <a:p>
            <a:pPr>
              <a:buClr>
                <a:srgbClr val="0070C0"/>
              </a:buClr>
              <a:buFont typeface="Wingdings" pitchFamily="2" charset="2"/>
              <a:buChar char="q"/>
            </a:pPr>
            <a:r>
              <a:rPr lang="en-US" dirty="0" smtClean="0"/>
              <a:t>	Can be made just as long as required (until 	systems memory exhausts)</a:t>
            </a:r>
          </a:p>
          <a:p>
            <a:pPr>
              <a:buClr>
                <a:srgbClr val="FFC000"/>
              </a:buClr>
              <a:buFont typeface="Wingdings" pitchFamily="2" charset="2"/>
              <a:buChar char="q"/>
            </a:pPr>
            <a:r>
              <a:rPr lang="en-US" dirty="0" smtClean="0"/>
              <a:t>	Does not waste memory space (but takes 	some extra memory for pointers). It allocates 	memory as list grows.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3: Insertion at the Middle</a:t>
            </a:r>
            <a:endParaRPr lang="en-US" dirty="0"/>
          </a:p>
        </p:txBody>
      </p:sp>
      <p:sp>
        <p:nvSpPr>
          <p:cNvPr id="3" name="Content Placeholder 2"/>
          <p:cNvSpPr>
            <a:spLocks noGrp="1"/>
          </p:cNvSpPr>
          <p:nvPr>
            <p:ph idx="1"/>
          </p:nvPr>
        </p:nvSpPr>
        <p:spPr/>
        <p:txBody>
          <a:bodyPr/>
          <a:lstStyle/>
          <a:p>
            <a:r>
              <a:rPr lang="en-US" dirty="0" smtClean="0"/>
              <a:t>The new node points to the next node of the position where we want to add this node.</a:t>
            </a:r>
          </a:p>
          <a:p>
            <a:endParaRPr lang="en-US" dirty="0" smtClean="0"/>
          </a:p>
          <a:p>
            <a:endParaRPr lang="en-US" dirty="0"/>
          </a:p>
        </p:txBody>
      </p:sp>
      <p:pic>
        <p:nvPicPr>
          <p:cNvPr id="4" name="Picture 3" descr="LLI4.png"/>
          <p:cNvPicPr>
            <a:picLocks noChangeAspect="1"/>
          </p:cNvPicPr>
          <p:nvPr/>
        </p:nvPicPr>
        <p:blipFill>
          <a:blip r:embed="rId2"/>
          <a:stretch>
            <a:fillRect/>
          </a:stretch>
        </p:blipFill>
        <p:spPr>
          <a:xfrm>
            <a:off x="207817" y="2971800"/>
            <a:ext cx="8936183" cy="3657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3: Insertion at the Middle</a:t>
            </a:r>
            <a:endParaRPr lang="en-US" dirty="0"/>
          </a:p>
        </p:txBody>
      </p:sp>
      <p:sp>
        <p:nvSpPr>
          <p:cNvPr id="3" name="Content Placeholder 2"/>
          <p:cNvSpPr>
            <a:spLocks noGrp="1"/>
          </p:cNvSpPr>
          <p:nvPr>
            <p:ph idx="1"/>
          </p:nvPr>
        </p:nvSpPr>
        <p:spPr/>
        <p:txBody>
          <a:bodyPr/>
          <a:lstStyle/>
          <a:p>
            <a:r>
              <a:rPr lang="en-US" dirty="0" smtClean="0"/>
              <a:t>Position node’s next pointer now points to the new node.</a:t>
            </a:r>
          </a:p>
          <a:p>
            <a:endParaRPr lang="en-US" dirty="0" smtClean="0"/>
          </a:p>
          <a:p>
            <a:endParaRPr lang="en-US" dirty="0" smtClean="0"/>
          </a:p>
          <a:p>
            <a:endParaRPr lang="en-US" dirty="0"/>
          </a:p>
        </p:txBody>
      </p:sp>
      <p:pic>
        <p:nvPicPr>
          <p:cNvPr id="6" name="Picture 5" descr="LLI5.png"/>
          <p:cNvPicPr>
            <a:picLocks noChangeAspect="1"/>
          </p:cNvPicPr>
          <p:nvPr/>
        </p:nvPicPr>
        <p:blipFill>
          <a:blip r:embed="rId2"/>
          <a:stretch>
            <a:fillRect/>
          </a:stretch>
        </p:blipFill>
        <p:spPr>
          <a:xfrm>
            <a:off x="304800" y="3124200"/>
            <a:ext cx="8667898" cy="33913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p>
        </p:txBody>
      </p:sp>
      <p:sp>
        <p:nvSpPr>
          <p:cNvPr id="3" name="Content Placeholder 2"/>
          <p:cNvSpPr>
            <a:spLocks noGrp="1"/>
          </p:cNvSpPr>
          <p:nvPr>
            <p:ph idx="1"/>
          </p:nvPr>
        </p:nvSpPr>
        <p:spPr>
          <a:xfrm>
            <a:off x="457200" y="1600200"/>
            <a:ext cx="8229600" cy="4724400"/>
          </a:xfrm>
        </p:spPr>
        <p:txBody>
          <a:bodyPr>
            <a:normAutofit lnSpcReduction="10000"/>
          </a:bodyPr>
          <a:lstStyle/>
          <a:p>
            <a:pPr>
              <a:buNone/>
            </a:pPr>
            <a:r>
              <a:rPr lang="en-US" dirty="0" smtClean="0">
                <a:solidFill>
                  <a:srgbClr val="00B0F0"/>
                </a:solidFill>
              </a:rPr>
              <a:t>	void </a:t>
            </a:r>
            <a:r>
              <a:rPr lang="en-US" dirty="0" err="1" smtClean="0">
                <a:solidFill>
                  <a:srgbClr val="00B0F0"/>
                </a:solidFill>
              </a:rPr>
              <a:t>insertMiddle</a:t>
            </a:r>
            <a:r>
              <a:rPr lang="en-US" dirty="0" smtClean="0">
                <a:solidFill>
                  <a:srgbClr val="00B0F0"/>
                </a:solidFill>
              </a:rPr>
              <a:t>(node* X, </a:t>
            </a:r>
            <a:r>
              <a:rPr lang="en-US" dirty="0" err="1" smtClean="0">
                <a:solidFill>
                  <a:srgbClr val="00B0F0"/>
                </a:solidFill>
              </a:rPr>
              <a:t>int</a:t>
            </a:r>
            <a:r>
              <a:rPr lang="en-US" dirty="0" smtClean="0">
                <a:solidFill>
                  <a:srgbClr val="00B0F0"/>
                </a:solidFill>
              </a:rPr>
              <a:t> </a:t>
            </a:r>
            <a:r>
              <a:rPr lang="en-US" dirty="0" err="1" smtClean="0">
                <a:solidFill>
                  <a:srgbClr val="00B0F0"/>
                </a:solidFill>
              </a:rPr>
              <a:t>val</a:t>
            </a:r>
            <a:r>
              <a:rPr lang="en-US" dirty="0" smtClean="0">
                <a:solidFill>
                  <a:srgbClr val="00B0F0"/>
                </a:solidFill>
              </a:rPr>
              <a:t>)</a:t>
            </a:r>
            <a:br>
              <a:rPr lang="en-US" dirty="0" smtClean="0">
                <a:solidFill>
                  <a:srgbClr val="00B0F0"/>
                </a:solidFill>
              </a:rPr>
            </a:br>
            <a:r>
              <a:rPr lang="en-US" dirty="0" smtClean="0">
                <a:solidFill>
                  <a:srgbClr val="00B0F0"/>
                </a:solidFill>
              </a:rPr>
              <a:t>{</a:t>
            </a:r>
            <a:br>
              <a:rPr lang="en-US" dirty="0" smtClean="0">
                <a:solidFill>
                  <a:srgbClr val="00B0F0"/>
                </a:solidFill>
              </a:rPr>
            </a:br>
            <a:r>
              <a:rPr lang="en-US" dirty="0" smtClean="0">
                <a:solidFill>
                  <a:srgbClr val="00B0F0"/>
                </a:solidFill>
              </a:rPr>
              <a:t>	</a:t>
            </a:r>
            <a:r>
              <a:rPr lang="en-US" i="1" dirty="0" smtClean="0">
                <a:solidFill>
                  <a:prstClr val="white">
                    <a:lumMod val="65000"/>
                  </a:prstClr>
                </a:solidFill>
              </a:rPr>
              <a:t> </a:t>
            </a:r>
            <a:r>
              <a:rPr lang="en-US" sz="2200" i="1" dirty="0" smtClean="0">
                <a:solidFill>
                  <a:prstClr val="white">
                    <a:lumMod val="65000"/>
                  </a:prstClr>
                </a:solidFill>
              </a:rPr>
              <a:t>// constructing new node </a:t>
            </a:r>
            <a:r>
              <a:rPr lang="en-US" dirty="0" smtClean="0">
                <a:solidFill>
                  <a:srgbClr val="00B0F0"/>
                </a:solidFill>
              </a:rPr>
              <a:t/>
            </a:r>
            <a:br>
              <a:rPr lang="en-US" dirty="0" smtClean="0">
                <a:solidFill>
                  <a:srgbClr val="00B0F0"/>
                </a:solidFill>
              </a:rPr>
            </a:br>
            <a:r>
              <a:rPr lang="en-US" dirty="0" smtClean="0">
                <a:solidFill>
                  <a:srgbClr val="00B0F0"/>
                </a:solidFill>
              </a:rPr>
              <a:t>	node* p = new node;</a:t>
            </a:r>
            <a:br>
              <a:rPr lang="en-US" dirty="0" smtClean="0">
                <a:solidFill>
                  <a:srgbClr val="00B0F0"/>
                </a:solidFill>
              </a:rPr>
            </a:br>
            <a:r>
              <a:rPr lang="en-US" dirty="0" smtClean="0">
                <a:solidFill>
                  <a:srgbClr val="00B0F0"/>
                </a:solidFill>
              </a:rPr>
              <a:t>	p-&gt;data = </a:t>
            </a:r>
            <a:r>
              <a:rPr lang="en-US" dirty="0" err="1" smtClean="0">
                <a:solidFill>
                  <a:srgbClr val="00B0F0"/>
                </a:solidFill>
              </a:rPr>
              <a:t>val</a:t>
            </a:r>
            <a:r>
              <a:rPr lang="en-US" dirty="0" smtClean="0">
                <a:solidFill>
                  <a:srgbClr val="00B0F0"/>
                </a:solidFill>
              </a:rPr>
              <a:t>;</a:t>
            </a:r>
          </a:p>
          <a:p>
            <a:pPr>
              <a:buNone/>
            </a:pPr>
            <a:endParaRPr lang="en-US" dirty="0" smtClean="0">
              <a:solidFill>
                <a:srgbClr val="00B0F0"/>
              </a:solidFill>
            </a:endParaRPr>
          </a:p>
          <a:p>
            <a:pPr>
              <a:buNone/>
            </a:pPr>
            <a:r>
              <a:rPr lang="en-US" dirty="0" smtClean="0">
                <a:solidFill>
                  <a:srgbClr val="00B0F0"/>
                </a:solidFill>
              </a:rPr>
              <a:t>		p-&gt;next = X-&gt;next; </a:t>
            </a:r>
            <a:r>
              <a:rPr lang="en-US" sz="2200" i="1" dirty="0" smtClean="0">
                <a:solidFill>
                  <a:prstClr val="white">
                    <a:lumMod val="65000"/>
                  </a:prstClr>
                </a:solidFill>
              </a:rPr>
              <a:t>// insert new node after node X</a:t>
            </a:r>
            <a:endParaRPr lang="en-US" dirty="0" smtClean="0">
              <a:solidFill>
                <a:srgbClr val="00B0F0"/>
              </a:solidFill>
            </a:endParaRPr>
          </a:p>
          <a:p>
            <a:pPr>
              <a:buNone/>
            </a:pPr>
            <a:r>
              <a:rPr lang="en-US" dirty="0" smtClean="0">
                <a:solidFill>
                  <a:srgbClr val="00B0F0"/>
                </a:solidFill>
              </a:rPr>
              <a:t>		X-&gt;next = p; </a:t>
            </a:r>
            <a:r>
              <a:rPr lang="en-US" sz="2200" i="1" dirty="0" smtClean="0">
                <a:solidFill>
                  <a:prstClr val="white">
                    <a:lumMod val="65000"/>
                  </a:prstClr>
                </a:solidFill>
              </a:rPr>
              <a:t>// set next </a:t>
            </a:r>
            <a:r>
              <a:rPr lang="en-US" sz="2200" i="1" dirty="0" err="1" smtClean="0">
                <a:solidFill>
                  <a:prstClr val="white">
                    <a:lumMod val="65000"/>
                  </a:prstClr>
                </a:solidFill>
              </a:rPr>
              <a:t>ptr</a:t>
            </a:r>
            <a:r>
              <a:rPr lang="en-US" sz="2200" i="1" dirty="0" smtClean="0">
                <a:solidFill>
                  <a:prstClr val="white">
                    <a:lumMod val="65000"/>
                  </a:prstClr>
                </a:solidFill>
              </a:rPr>
              <a:t> of X to point to new node</a:t>
            </a:r>
            <a:r>
              <a:rPr lang="en-US" dirty="0" smtClean="0">
                <a:solidFill>
                  <a:srgbClr val="00B0F0"/>
                </a:solidFill>
              </a:rPr>
              <a:t/>
            </a:r>
            <a:br>
              <a:rPr lang="en-US" dirty="0" smtClean="0">
                <a:solidFill>
                  <a:srgbClr val="00B0F0"/>
                </a:solidFill>
              </a:rPr>
            </a:br>
            <a:r>
              <a:rPr lang="en-US" dirty="0" smtClean="0">
                <a:solidFill>
                  <a:srgbClr val="00B0F0"/>
                </a:solidFill>
              </a:rPr>
              <a:t>}</a:t>
            </a:r>
            <a:endParaRPr lang="en-US" dirty="0">
              <a:solidFill>
                <a:srgbClr val="00B0F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Deletion in Singly Linked List</a:t>
            </a:r>
            <a:endParaRPr lang="en-US" sz="4800" b="1" dirty="0"/>
          </a:p>
        </p:txBody>
      </p:sp>
      <p:sp>
        <p:nvSpPr>
          <p:cNvPr id="3" name="Content Placeholder 2"/>
          <p:cNvSpPr>
            <a:spLocks noGrp="1"/>
          </p:cNvSpPr>
          <p:nvPr>
            <p:ph idx="1"/>
          </p:nvPr>
        </p:nvSpPr>
        <p:spPr/>
        <p:txBody>
          <a:bodyPr>
            <a:normAutofit/>
          </a:bodyPr>
          <a:lstStyle/>
          <a:p>
            <a:r>
              <a:rPr lang="en-US" dirty="0" smtClean="0"/>
              <a:t>Deleting an existing element from the list</a:t>
            </a:r>
          </a:p>
          <a:p>
            <a:endParaRPr lang="en-US" dirty="0" smtClean="0"/>
          </a:p>
          <a:p>
            <a:r>
              <a:rPr lang="en-US" dirty="0" smtClean="0"/>
              <a:t>Deletion into a singly-linked list has three cases:</a:t>
            </a:r>
          </a:p>
          <a:p>
            <a:pPr lvl="1"/>
            <a:r>
              <a:rPr lang="en-US" b="1" i="1" dirty="0" smtClean="0">
                <a:solidFill>
                  <a:schemeClr val="bg1">
                    <a:lumMod val="50000"/>
                  </a:schemeClr>
                </a:solidFill>
              </a:rPr>
              <a:t> </a:t>
            </a:r>
            <a:r>
              <a:rPr lang="en-US" sz="2400" b="1" dirty="0" smtClean="0">
                <a:solidFill>
                  <a:srgbClr val="FF0000"/>
                </a:solidFill>
              </a:rPr>
              <a:t>CASE 1:</a:t>
            </a:r>
            <a:r>
              <a:rPr lang="en-US" sz="2400" b="1" i="1" dirty="0" smtClean="0">
                <a:solidFill>
                  <a:srgbClr val="FF0000"/>
                </a:solidFill>
              </a:rPr>
              <a:t> </a:t>
            </a:r>
            <a:r>
              <a:rPr lang="en-US" sz="2400" i="1" dirty="0" smtClean="0">
                <a:solidFill>
                  <a:schemeClr val="bg1">
                    <a:lumMod val="50000"/>
                  </a:schemeClr>
                </a:solidFill>
              </a:rPr>
              <a:t>Deleting head node</a:t>
            </a:r>
          </a:p>
          <a:p>
            <a:pPr lvl="1"/>
            <a:r>
              <a:rPr lang="en-US" sz="2400" b="1" i="1" dirty="0" smtClean="0">
                <a:solidFill>
                  <a:schemeClr val="bg1">
                    <a:lumMod val="50000"/>
                  </a:schemeClr>
                </a:solidFill>
              </a:rPr>
              <a:t> </a:t>
            </a:r>
            <a:r>
              <a:rPr lang="en-US" sz="2400" b="1" dirty="0" smtClean="0">
                <a:solidFill>
                  <a:srgbClr val="FF0000"/>
                </a:solidFill>
              </a:rPr>
              <a:t>CASE 2:</a:t>
            </a:r>
            <a:r>
              <a:rPr lang="en-US" sz="2400" b="1" i="1" dirty="0" smtClean="0">
                <a:solidFill>
                  <a:srgbClr val="FF0000"/>
                </a:solidFill>
              </a:rPr>
              <a:t> </a:t>
            </a:r>
            <a:r>
              <a:rPr lang="en-US" sz="2400" i="1" dirty="0" smtClean="0">
                <a:solidFill>
                  <a:schemeClr val="bg1">
                    <a:lumMod val="50000"/>
                  </a:schemeClr>
                </a:solidFill>
              </a:rPr>
              <a:t>Deleting node from the middle of the list</a:t>
            </a:r>
            <a:endParaRPr lang="en-US" sz="2400" b="1" i="1" dirty="0" smtClean="0">
              <a:solidFill>
                <a:srgbClr val="00B050"/>
              </a:solidFill>
            </a:endParaRPr>
          </a:p>
          <a:p>
            <a:pPr lvl="1"/>
            <a:r>
              <a:rPr lang="en-US" sz="2400" b="1" dirty="0" smtClean="0">
                <a:solidFill>
                  <a:srgbClr val="FF0000"/>
                </a:solidFill>
              </a:rPr>
              <a:t>CASE 3:</a:t>
            </a:r>
            <a:r>
              <a:rPr lang="en-US" sz="2400" b="1" i="1" dirty="0" smtClean="0">
                <a:solidFill>
                  <a:srgbClr val="FF0000"/>
                </a:solidFill>
              </a:rPr>
              <a:t> </a:t>
            </a:r>
            <a:r>
              <a:rPr lang="en-US" sz="2400" i="1" dirty="0" smtClean="0">
                <a:solidFill>
                  <a:schemeClr val="bg1">
                    <a:lumMod val="50000"/>
                  </a:schemeClr>
                </a:solidFill>
              </a:rPr>
              <a:t>Deleting tail node</a:t>
            </a:r>
            <a:endParaRPr lang="en-US" sz="2400" b="1" i="1" dirty="0" smtClean="0">
              <a:solidFill>
                <a:srgbClr val="00B050"/>
              </a:solidFil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Case 1: Deletion at the Beginning</a:t>
            </a:r>
            <a:endParaRPr lang="en-US" b="1" dirty="0"/>
          </a:p>
        </p:txBody>
      </p:sp>
      <p:sp>
        <p:nvSpPr>
          <p:cNvPr id="3" name="Content Placeholder 2"/>
          <p:cNvSpPr>
            <a:spLocks noGrp="1"/>
          </p:cNvSpPr>
          <p:nvPr>
            <p:ph idx="1"/>
          </p:nvPr>
        </p:nvSpPr>
        <p:spPr>
          <a:xfrm>
            <a:off x="457200" y="1600200"/>
            <a:ext cx="8229600" cy="5029200"/>
          </a:xfrm>
        </p:spPr>
        <p:txBody>
          <a:bodyPr/>
          <a:lstStyle/>
          <a:p>
            <a:r>
              <a:rPr lang="en-US" dirty="0" smtClean="0"/>
              <a:t>Create a temporary node which will point to the same node as that of head</a:t>
            </a:r>
          </a:p>
          <a:p>
            <a:endParaRPr lang="en-US" dirty="0" smtClean="0"/>
          </a:p>
          <a:p>
            <a:endParaRPr lang="en-US" dirty="0" smtClean="0"/>
          </a:p>
          <a:p>
            <a:r>
              <a:rPr lang="en-US" dirty="0" smtClean="0"/>
              <a:t>Now, move the head nodes pointer to the next node and dispose of the temporary node</a:t>
            </a:r>
          </a:p>
          <a:p>
            <a:endParaRPr lang="en-US" dirty="0" smtClean="0"/>
          </a:p>
          <a:p>
            <a:endParaRPr lang="en-US" dirty="0" smtClean="0"/>
          </a:p>
          <a:p>
            <a:endParaRPr lang="en-US" dirty="0"/>
          </a:p>
        </p:txBody>
      </p:sp>
      <p:pic>
        <p:nvPicPr>
          <p:cNvPr id="8" name="Picture 7" descr="DelLL.PNG"/>
          <p:cNvPicPr>
            <a:picLocks noChangeAspect="1"/>
          </p:cNvPicPr>
          <p:nvPr/>
        </p:nvPicPr>
        <p:blipFill>
          <a:blip r:embed="rId2"/>
          <a:stretch>
            <a:fillRect/>
          </a:stretch>
        </p:blipFill>
        <p:spPr>
          <a:xfrm>
            <a:off x="1905000" y="2667000"/>
            <a:ext cx="4876800" cy="1224925"/>
          </a:xfrm>
          <a:prstGeom prst="rect">
            <a:avLst/>
          </a:prstGeom>
        </p:spPr>
      </p:pic>
      <p:pic>
        <p:nvPicPr>
          <p:cNvPr id="9" name="Picture 8" descr="DelLL2.PNG"/>
          <p:cNvPicPr>
            <a:picLocks noChangeAspect="1"/>
          </p:cNvPicPr>
          <p:nvPr/>
        </p:nvPicPr>
        <p:blipFill>
          <a:blip r:embed="rId3"/>
          <a:stretch>
            <a:fillRect/>
          </a:stretch>
        </p:blipFill>
        <p:spPr>
          <a:xfrm>
            <a:off x="1905000" y="5257800"/>
            <a:ext cx="5029200" cy="12587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p>
        </p:txBody>
      </p:sp>
      <p:sp>
        <p:nvSpPr>
          <p:cNvPr id="3" name="Content Placeholder 2"/>
          <p:cNvSpPr>
            <a:spLocks noGrp="1"/>
          </p:cNvSpPr>
          <p:nvPr>
            <p:ph idx="1"/>
          </p:nvPr>
        </p:nvSpPr>
        <p:spPr/>
        <p:txBody>
          <a:bodyPr/>
          <a:lstStyle/>
          <a:p>
            <a:pPr>
              <a:buNone/>
            </a:pPr>
            <a:r>
              <a:rPr lang="en-US" dirty="0" smtClean="0">
                <a:solidFill>
                  <a:srgbClr val="00B0F0"/>
                </a:solidFill>
              </a:rPr>
              <a:t>	void </a:t>
            </a:r>
            <a:r>
              <a:rPr lang="en-US" dirty="0" err="1" smtClean="0">
                <a:solidFill>
                  <a:srgbClr val="00B0F0"/>
                </a:solidFill>
              </a:rPr>
              <a:t>delBeg</a:t>
            </a:r>
            <a:r>
              <a:rPr lang="en-US" dirty="0" smtClean="0">
                <a:solidFill>
                  <a:srgbClr val="00B0F0"/>
                </a:solidFill>
              </a:rPr>
              <a:t> (node * head)</a:t>
            </a:r>
            <a:br>
              <a:rPr lang="en-US" dirty="0" smtClean="0">
                <a:solidFill>
                  <a:srgbClr val="00B0F0"/>
                </a:solidFill>
              </a:rPr>
            </a:br>
            <a:r>
              <a:rPr lang="en-US" dirty="0" smtClean="0">
                <a:solidFill>
                  <a:srgbClr val="00B0F0"/>
                </a:solidFill>
              </a:rPr>
              <a:t>{</a:t>
            </a:r>
            <a:br>
              <a:rPr lang="en-US" dirty="0" smtClean="0">
                <a:solidFill>
                  <a:srgbClr val="00B0F0"/>
                </a:solidFill>
              </a:rPr>
            </a:br>
            <a:r>
              <a:rPr lang="en-US" dirty="0" smtClean="0">
                <a:solidFill>
                  <a:srgbClr val="00B0F0"/>
                </a:solidFill>
              </a:rPr>
              <a:t>	node* temp;</a:t>
            </a:r>
            <a:br>
              <a:rPr lang="en-US" dirty="0" smtClean="0">
                <a:solidFill>
                  <a:srgbClr val="00B0F0"/>
                </a:solidFill>
              </a:rPr>
            </a:br>
            <a:r>
              <a:rPr lang="en-US" dirty="0" smtClean="0">
                <a:solidFill>
                  <a:srgbClr val="00B0F0"/>
                </a:solidFill>
              </a:rPr>
              <a:t>	temp = head;</a:t>
            </a:r>
            <a:br>
              <a:rPr lang="en-US" dirty="0" smtClean="0">
                <a:solidFill>
                  <a:srgbClr val="00B0F0"/>
                </a:solidFill>
              </a:rPr>
            </a:br>
            <a:r>
              <a:rPr lang="en-US" dirty="0" smtClean="0">
                <a:solidFill>
                  <a:srgbClr val="00B0F0"/>
                </a:solidFill>
              </a:rPr>
              <a:t>	head = temp-&gt;next;</a:t>
            </a:r>
            <a:br>
              <a:rPr lang="en-US" dirty="0" smtClean="0">
                <a:solidFill>
                  <a:srgbClr val="00B0F0"/>
                </a:solidFill>
              </a:rPr>
            </a:br>
            <a:r>
              <a:rPr lang="en-US" dirty="0" smtClean="0">
                <a:solidFill>
                  <a:srgbClr val="00B0F0"/>
                </a:solidFill>
              </a:rPr>
              <a:t>	delete temp;</a:t>
            </a:r>
            <a:br>
              <a:rPr lang="en-US" dirty="0" smtClean="0">
                <a:solidFill>
                  <a:srgbClr val="00B0F0"/>
                </a:solidFill>
              </a:rPr>
            </a:br>
            <a:r>
              <a:rPr lang="en-US" dirty="0" smtClean="0">
                <a:solidFill>
                  <a:srgbClr val="00B0F0"/>
                </a:solidFill>
              </a:rPr>
              <a:t>}</a:t>
            </a:r>
            <a:endParaRPr lang="en-US" dirty="0">
              <a:solidFill>
                <a:srgbClr val="00B0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US" sz="4800" b="1" dirty="0" smtClean="0"/>
              <a:t>Case 2: Deletion at the End</a:t>
            </a:r>
            <a:endParaRPr lang="en-US" sz="4800" b="1" dirty="0"/>
          </a:p>
        </p:txBody>
      </p:sp>
      <p:sp>
        <p:nvSpPr>
          <p:cNvPr id="3" name="Content Placeholder 2"/>
          <p:cNvSpPr>
            <a:spLocks noGrp="1"/>
          </p:cNvSpPr>
          <p:nvPr>
            <p:ph idx="1"/>
          </p:nvPr>
        </p:nvSpPr>
        <p:spPr>
          <a:xfrm>
            <a:off x="457200" y="1295400"/>
            <a:ext cx="8382000" cy="5562600"/>
          </a:xfrm>
        </p:spPr>
        <p:txBody>
          <a:bodyPr/>
          <a:lstStyle/>
          <a:p>
            <a:r>
              <a:rPr lang="en-US" dirty="0" smtClean="0"/>
              <a:t>Traverse the list and while traversing maintain the previous node address also</a:t>
            </a:r>
          </a:p>
          <a:p>
            <a:endParaRPr lang="en-US" dirty="0" smtClean="0"/>
          </a:p>
          <a:p>
            <a:endParaRPr lang="en-US" dirty="0" smtClean="0"/>
          </a:p>
          <a:p>
            <a:r>
              <a:rPr lang="en-US" dirty="0" smtClean="0"/>
              <a:t>Update previous node’s next pointer with NULL</a:t>
            </a:r>
          </a:p>
          <a:p>
            <a:endParaRPr lang="en-US" dirty="0" smtClean="0"/>
          </a:p>
          <a:p>
            <a:endParaRPr lang="en-US" dirty="0" smtClean="0"/>
          </a:p>
          <a:p>
            <a:r>
              <a:rPr lang="en-US" dirty="0" smtClean="0"/>
              <a:t>Dispose of the tail node</a:t>
            </a:r>
            <a:endParaRPr lang="en-US" dirty="0"/>
          </a:p>
        </p:txBody>
      </p:sp>
      <p:pic>
        <p:nvPicPr>
          <p:cNvPr id="4" name="Picture 3" descr="DellLLEND1.PNG"/>
          <p:cNvPicPr>
            <a:picLocks noChangeAspect="1"/>
          </p:cNvPicPr>
          <p:nvPr/>
        </p:nvPicPr>
        <p:blipFill>
          <a:blip r:embed="rId2"/>
          <a:stretch>
            <a:fillRect/>
          </a:stretch>
        </p:blipFill>
        <p:spPr>
          <a:xfrm>
            <a:off x="2667000" y="2438400"/>
            <a:ext cx="3962399" cy="917608"/>
          </a:xfrm>
          <a:prstGeom prst="rect">
            <a:avLst/>
          </a:prstGeom>
        </p:spPr>
      </p:pic>
      <p:pic>
        <p:nvPicPr>
          <p:cNvPr id="5" name="Picture 4" descr="DelLLEND2.PNG"/>
          <p:cNvPicPr>
            <a:picLocks noChangeAspect="1"/>
          </p:cNvPicPr>
          <p:nvPr/>
        </p:nvPicPr>
        <p:blipFill>
          <a:blip r:embed="rId3"/>
          <a:stretch>
            <a:fillRect/>
          </a:stretch>
        </p:blipFill>
        <p:spPr>
          <a:xfrm>
            <a:off x="2743200" y="4038600"/>
            <a:ext cx="3904576" cy="1295400"/>
          </a:xfrm>
          <a:prstGeom prst="rect">
            <a:avLst/>
          </a:prstGeom>
        </p:spPr>
      </p:pic>
      <p:pic>
        <p:nvPicPr>
          <p:cNvPr id="6" name="Picture 5" descr="DellLLEND3.PNG"/>
          <p:cNvPicPr>
            <a:picLocks noChangeAspect="1"/>
          </p:cNvPicPr>
          <p:nvPr/>
        </p:nvPicPr>
        <p:blipFill>
          <a:blip r:embed="rId4"/>
          <a:stretch>
            <a:fillRect/>
          </a:stretch>
        </p:blipFill>
        <p:spPr>
          <a:xfrm>
            <a:off x="2743200" y="5715000"/>
            <a:ext cx="3731173" cy="1143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buNone/>
            </a:pPr>
            <a:r>
              <a:rPr lang="en-US" dirty="0" smtClean="0">
                <a:solidFill>
                  <a:srgbClr val="00B0F0"/>
                </a:solidFill>
              </a:rPr>
              <a:t>	void </a:t>
            </a:r>
            <a:r>
              <a:rPr lang="en-US" dirty="0" err="1" smtClean="0">
                <a:solidFill>
                  <a:srgbClr val="00B0F0"/>
                </a:solidFill>
              </a:rPr>
              <a:t>delEnd</a:t>
            </a:r>
            <a:r>
              <a:rPr lang="en-US" dirty="0" smtClean="0">
                <a:solidFill>
                  <a:srgbClr val="00B0F0"/>
                </a:solidFill>
              </a:rPr>
              <a:t> (node * head)</a:t>
            </a:r>
            <a:br>
              <a:rPr lang="en-US" dirty="0" smtClean="0">
                <a:solidFill>
                  <a:srgbClr val="00B0F0"/>
                </a:solidFill>
              </a:rPr>
            </a:br>
            <a:r>
              <a:rPr lang="en-US" dirty="0" smtClean="0">
                <a:solidFill>
                  <a:srgbClr val="00B0F0"/>
                </a:solidFill>
              </a:rPr>
              <a:t>{</a:t>
            </a:r>
          </a:p>
          <a:p>
            <a:pPr>
              <a:buNone/>
            </a:pPr>
            <a:r>
              <a:rPr lang="en-US" dirty="0" smtClean="0">
                <a:solidFill>
                  <a:srgbClr val="00B0F0"/>
                </a:solidFill>
              </a:rPr>
              <a:t>		node* </a:t>
            </a:r>
            <a:r>
              <a:rPr lang="en-US" dirty="0" err="1" smtClean="0">
                <a:solidFill>
                  <a:srgbClr val="00B0F0"/>
                </a:solidFill>
              </a:rPr>
              <a:t>curr</a:t>
            </a:r>
            <a:r>
              <a:rPr lang="en-US" dirty="0" smtClean="0">
                <a:solidFill>
                  <a:srgbClr val="00B0F0"/>
                </a:solidFill>
              </a:rPr>
              <a:t>;</a:t>
            </a:r>
            <a:br>
              <a:rPr lang="en-US" dirty="0" smtClean="0">
                <a:solidFill>
                  <a:srgbClr val="00B0F0"/>
                </a:solidFill>
              </a:rPr>
            </a:br>
            <a:r>
              <a:rPr lang="en-US" dirty="0" smtClean="0">
                <a:solidFill>
                  <a:srgbClr val="00B0F0"/>
                </a:solidFill>
              </a:rPr>
              <a:t>	node* </a:t>
            </a:r>
            <a:r>
              <a:rPr lang="en-US" dirty="0" err="1" smtClean="0">
                <a:solidFill>
                  <a:srgbClr val="00B0F0"/>
                </a:solidFill>
              </a:rPr>
              <a:t>prev</a:t>
            </a:r>
            <a:r>
              <a:rPr lang="en-US" dirty="0" smtClean="0">
                <a:solidFill>
                  <a:srgbClr val="00B0F0"/>
                </a:solidFill>
              </a:rPr>
              <a:t>;</a:t>
            </a:r>
            <a:br>
              <a:rPr lang="en-US" dirty="0" smtClean="0">
                <a:solidFill>
                  <a:srgbClr val="00B0F0"/>
                </a:solidFill>
              </a:rPr>
            </a:br>
            <a:r>
              <a:rPr lang="en-US" dirty="0" smtClean="0">
                <a:solidFill>
                  <a:srgbClr val="00B0F0"/>
                </a:solidFill>
              </a:rPr>
              <a:t>	</a:t>
            </a:r>
            <a:r>
              <a:rPr lang="en-US" dirty="0" err="1" smtClean="0">
                <a:solidFill>
                  <a:srgbClr val="00B0F0"/>
                </a:solidFill>
              </a:rPr>
              <a:t>curr</a:t>
            </a:r>
            <a:r>
              <a:rPr lang="en-US" dirty="0" smtClean="0">
                <a:solidFill>
                  <a:srgbClr val="00B0F0"/>
                </a:solidFill>
              </a:rPr>
              <a:t> = head;</a:t>
            </a:r>
            <a:br>
              <a:rPr lang="en-US" dirty="0" smtClean="0">
                <a:solidFill>
                  <a:srgbClr val="00B0F0"/>
                </a:solidFill>
              </a:rPr>
            </a:br>
            <a:r>
              <a:rPr lang="en-US" dirty="0" smtClean="0">
                <a:solidFill>
                  <a:srgbClr val="00B0F0"/>
                </a:solidFill>
              </a:rPr>
              <a:t>	while(</a:t>
            </a:r>
            <a:r>
              <a:rPr lang="en-US" dirty="0" err="1" smtClean="0">
                <a:solidFill>
                  <a:srgbClr val="00B0F0"/>
                </a:solidFill>
              </a:rPr>
              <a:t>curr</a:t>
            </a:r>
            <a:r>
              <a:rPr lang="en-US" dirty="0" smtClean="0">
                <a:solidFill>
                  <a:srgbClr val="00B0F0"/>
                </a:solidFill>
              </a:rPr>
              <a:t>-&gt;next != NULL)</a:t>
            </a:r>
          </a:p>
          <a:p>
            <a:pPr>
              <a:buNone/>
            </a:pPr>
            <a:r>
              <a:rPr lang="en-US" dirty="0" smtClean="0">
                <a:solidFill>
                  <a:srgbClr val="00B0F0"/>
                </a:solidFill>
              </a:rPr>
              <a:t>		{</a:t>
            </a:r>
            <a:br>
              <a:rPr lang="en-US" dirty="0" smtClean="0">
                <a:solidFill>
                  <a:srgbClr val="00B0F0"/>
                </a:solidFill>
              </a:rPr>
            </a:br>
            <a:r>
              <a:rPr lang="en-US" dirty="0" smtClean="0">
                <a:solidFill>
                  <a:srgbClr val="00B0F0"/>
                </a:solidFill>
              </a:rPr>
              <a:t>		</a:t>
            </a:r>
            <a:r>
              <a:rPr lang="en-US" dirty="0" err="1" smtClean="0">
                <a:solidFill>
                  <a:srgbClr val="00B0F0"/>
                </a:solidFill>
              </a:rPr>
              <a:t>prev</a:t>
            </a:r>
            <a:r>
              <a:rPr lang="en-US" dirty="0" smtClean="0">
                <a:solidFill>
                  <a:srgbClr val="00B0F0"/>
                </a:solidFill>
              </a:rPr>
              <a:t> = </a:t>
            </a:r>
            <a:r>
              <a:rPr lang="en-US" dirty="0" err="1" smtClean="0">
                <a:solidFill>
                  <a:srgbClr val="00B0F0"/>
                </a:solidFill>
              </a:rPr>
              <a:t>curr</a:t>
            </a:r>
            <a:r>
              <a:rPr lang="en-US" dirty="0" smtClean="0">
                <a:solidFill>
                  <a:srgbClr val="00B0F0"/>
                </a:solidFill>
              </a:rPr>
              <a:t>;</a:t>
            </a:r>
            <a:br>
              <a:rPr lang="en-US" dirty="0" smtClean="0">
                <a:solidFill>
                  <a:srgbClr val="00B0F0"/>
                </a:solidFill>
              </a:rPr>
            </a:br>
            <a:r>
              <a:rPr lang="en-US" dirty="0" smtClean="0">
                <a:solidFill>
                  <a:srgbClr val="00B0F0"/>
                </a:solidFill>
              </a:rPr>
              <a:t>		</a:t>
            </a:r>
            <a:r>
              <a:rPr lang="en-US" dirty="0" err="1" smtClean="0">
                <a:solidFill>
                  <a:srgbClr val="00B0F0"/>
                </a:solidFill>
              </a:rPr>
              <a:t>curr</a:t>
            </a:r>
            <a:r>
              <a:rPr lang="en-US" dirty="0" smtClean="0">
                <a:solidFill>
                  <a:srgbClr val="00B0F0"/>
                </a:solidFill>
              </a:rPr>
              <a:t> = </a:t>
            </a:r>
            <a:r>
              <a:rPr lang="en-US" dirty="0" err="1" smtClean="0">
                <a:solidFill>
                  <a:srgbClr val="00B0F0"/>
                </a:solidFill>
              </a:rPr>
              <a:t>curr</a:t>
            </a:r>
            <a:r>
              <a:rPr lang="en-US" dirty="0" smtClean="0">
                <a:solidFill>
                  <a:srgbClr val="00B0F0"/>
                </a:solidFill>
              </a:rPr>
              <a:t>-&gt;next;</a:t>
            </a:r>
            <a:br>
              <a:rPr lang="en-US" dirty="0" smtClean="0">
                <a:solidFill>
                  <a:srgbClr val="00B0F0"/>
                </a:solidFill>
              </a:rPr>
            </a:br>
            <a:r>
              <a:rPr lang="en-US" dirty="0" smtClean="0">
                <a:solidFill>
                  <a:srgbClr val="00B0F0"/>
                </a:solidFill>
              </a:rPr>
              <a:t>	}</a:t>
            </a:r>
          </a:p>
          <a:p>
            <a:pPr>
              <a:buNone/>
            </a:pPr>
            <a:r>
              <a:rPr lang="en-US" dirty="0" smtClean="0">
                <a:solidFill>
                  <a:srgbClr val="00B0F0"/>
                </a:solidFill>
              </a:rPr>
              <a:t>		</a:t>
            </a:r>
            <a:r>
              <a:rPr lang="en-US" dirty="0" err="1" smtClean="0">
                <a:solidFill>
                  <a:srgbClr val="00B0F0"/>
                </a:solidFill>
              </a:rPr>
              <a:t>prev</a:t>
            </a:r>
            <a:r>
              <a:rPr lang="en-US" dirty="0" smtClean="0">
                <a:solidFill>
                  <a:srgbClr val="00B0F0"/>
                </a:solidFill>
              </a:rPr>
              <a:t>-&gt;next = NULL;</a:t>
            </a:r>
            <a:br>
              <a:rPr lang="en-US" dirty="0" smtClean="0">
                <a:solidFill>
                  <a:srgbClr val="00B0F0"/>
                </a:solidFill>
              </a:rPr>
            </a:br>
            <a:r>
              <a:rPr lang="en-US" dirty="0" smtClean="0">
                <a:solidFill>
                  <a:srgbClr val="00B0F0"/>
                </a:solidFill>
              </a:rPr>
              <a:t>	tail = </a:t>
            </a:r>
            <a:r>
              <a:rPr lang="en-US" dirty="0" err="1" smtClean="0">
                <a:solidFill>
                  <a:srgbClr val="00B0F0"/>
                </a:solidFill>
              </a:rPr>
              <a:t>prev</a:t>
            </a:r>
            <a:r>
              <a:rPr lang="en-US" dirty="0" smtClean="0">
                <a:solidFill>
                  <a:srgbClr val="00B0F0"/>
                </a:solidFill>
              </a:rPr>
              <a:t>;</a:t>
            </a:r>
            <a:br>
              <a:rPr lang="en-US" dirty="0" smtClean="0">
                <a:solidFill>
                  <a:srgbClr val="00B0F0"/>
                </a:solidFill>
              </a:rPr>
            </a:br>
            <a:r>
              <a:rPr lang="en-US" dirty="0" smtClean="0">
                <a:solidFill>
                  <a:srgbClr val="00B0F0"/>
                </a:solidFill>
              </a:rPr>
              <a:t>	delete </a:t>
            </a:r>
            <a:r>
              <a:rPr lang="en-US" dirty="0" err="1" smtClean="0">
                <a:solidFill>
                  <a:srgbClr val="00B0F0"/>
                </a:solidFill>
              </a:rPr>
              <a:t>curr</a:t>
            </a:r>
            <a:r>
              <a:rPr lang="en-US" dirty="0" smtClean="0">
                <a:solidFill>
                  <a:srgbClr val="00B0F0"/>
                </a:solidFill>
              </a:rPr>
              <a:t>;</a:t>
            </a:r>
            <a:br>
              <a:rPr lang="en-US" dirty="0" smtClean="0">
                <a:solidFill>
                  <a:srgbClr val="00B0F0"/>
                </a:solidFill>
              </a:rPr>
            </a:br>
            <a:r>
              <a:rPr lang="en-US" dirty="0" smtClean="0">
                <a:solidFill>
                  <a:srgbClr val="00B0F0"/>
                </a:solidFill>
              </a:rPr>
              <a:t>}</a:t>
            </a:r>
            <a:endParaRPr lang="en-US" dirty="0">
              <a:solidFill>
                <a:srgbClr val="00B0F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Case 3: Deletion at the Middle</a:t>
            </a:r>
            <a:endParaRPr lang="en-US" sz="4800" b="1" dirty="0"/>
          </a:p>
        </p:txBody>
      </p:sp>
      <p:sp>
        <p:nvSpPr>
          <p:cNvPr id="3" name="Content Placeholder 2"/>
          <p:cNvSpPr>
            <a:spLocks noGrp="1"/>
          </p:cNvSpPr>
          <p:nvPr>
            <p:ph idx="1"/>
          </p:nvPr>
        </p:nvSpPr>
        <p:spPr>
          <a:xfrm>
            <a:off x="457200" y="1371600"/>
            <a:ext cx="8229600" cy="5486400"/>
          </a:xfrm>
        </p:spPr>
        <p:txBody>
          <a:bodyPr/>
          <a:lstStyle/>
          <a:p>
            <a:r>
              <a:rPr lang="en-US" dirty="0" smtClean="0"/>
              <a:t>Maintain the previous node while traversing the list. Once we find the node to be deleted, change the previous node’s next pointer to the next pointer of the node to be deleted</a:t>
            </a:r>
          </a:p>
          <a:p>
            <a:endParaRPr lang="en-US" dirty="0" smtClean="0"/>
          </a:p>
          <a:p>
            <a:pPr>
              <a:buNone/>
            </a:pPr>
            <a:endParaRPr lang="en-US" dirty="0" smtClean="0"/>
          </a:p>
          <a:p>
            <a:r>
              <a:rPr lang="en-US" dirty="0" smtClean="0"/>
              <a:t>Dispose of the current node to be deleted</a:t>
            </a:r>
          </a:p>
          <a:p>
            <a:endParaRPr lang="en-US" dirty="0" smtClean="0"/>
          </a:p>
          <a:p>
            <a:endParaRPr lang="en-US" dirty="0"/>
          </a:p>
        </p:txBody>
      </p:sp>
      <p:pic>
        <p:nvPicPr>
          <p:cNvPr id="4" name="Picture 3" descr="DellLLMID1.PNG"/>
          <p:cNvPicPr>
            <a:picLocks noChangeAspect="1"/>
          </p:cNvPicPr>
          <p:nvPr/>
        </p:nvPicPr>
        <p:blipFill>
          <a:blip r:embed="rId2"/>
          <a:stretch>
            <a:fillRect/>
          </a:stretch>
        </p:blipFill>
        <p:spPr>
          <a:xfrm>
            <a:off x="2667000" y="3429000"/>
            <a:ext cx="4277274" cy="1219200"/>
          </a:xfrm>
          <a:prstGeom prst="rect">
            <a:avLst/>
          </a:prstGeom>
        </p:spPr>
      </p:pic>
      <p:pic>
        <p:nvPicPr>
          <p:cNvPr id="5" name="Picture 4" descr="DellLLMID2.PNG"/>
          <p:cNvPicPr>
            <a:picLocks noChangeAspect="1"/>
          </p:cNvPicPr>
          <p:nvPr/>
        </p:nvPicPr>
        <p:blipFill>
          <a:blip r:embed="rId3"/>
          <a:stretch>
            <a:fillRect/>
          </a:stretch>
        </p:blipFill>
        <p:spPr>
          <a:xfrm>
            <a:off x="2514600" y="5181600"/>
            <a:ext cx="4473888" cy="1219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p>
        </p:txBody>
      </p:sp>
      <p:sp>
        <p:nvSpPr>
          <p:cNvPr id="3" name="Content Placeholder 2"/>
          <p:cNvSpPr>
            <a:spLocks noGrp="1"/>
          </p:cNvSpPr>
          <p:nvPr>
            <p:ph idx="1"/>
          </p:nvPr>
        </p:nvSpPr>
        <p:spPr>
          <a:xfrm>
            <a:off x="457200" y="1600200"/>
            <a:ext cx="8534400" cy="5105400"/>
          </a:xfrm>
        </p:spPr>
        <p:txBody>
          <a:bodyPr>
            <a:normAutofit fontScale="77500" lnSpcReduction="20000"/>
          </a:bodyPr>
          <a:lstStyle/>
          <a:p>
            <a:pPr>
              <a:buNone/>
            </a:pPr>
            <a:r>
              <a:rPr lang="en-US" dirty="0" smtClean="0"/>
              <a:t>	</a:t>
            </a:r>
            <a:r>
              <a:rPr lang="en-US" dirty="0" smtClean="0">
                <a:solidFill>
                  <a:srgbClr val="00B0F0"/>
                </a:solidFill>
              </a:rPr>
              <a:t>void </a:t>
            </a:r>
            <a:r>
              <a:rPr lang="en-US" dirty="0" err="1" smtClean="0">
                <a:solidFill>
                  <a:srgbClr val="00B0F0"/>
                </a:solidFill>
              </a:rPr>
              <a:t>delEnd</a:t>
            </a:r>
            <a:r>
              <a:rPr lang="en-US" dirty="0" smtClean="0">
                <a:solidFill>
                  <a:srgbClr val="00B0F0"/>
                </a:solidFill>
              </a:rPr>
              <a:t> (node * head)</a:t>
            </a:r>
            <a:br>
              <a:rPr lang="en-US" dirty="0" smtClean="0">
                <a:solidFill>
                  <a:srgbClr val="00B0F0"/>
                </a:solidFill>
              </a:rPr>
            </a:br>
            <a:r>
              <a:rPr lang="en-US" dirty="0" smtClean="0">
                <a:solidFill>
                  <a:srgbClr val="00B0F0"/>
                </a:solidFill>
              </a:rPr>
              <a:t>{</a:t>
            </a:r>
          </a:p>
          <a:p>
            <a:pPr>
              <a:buNone/>
            </a:pPr>
            <a:r>
              <a:rPr lang="en-US" dirty="0" smtClean="0">
                <a:solidFill>
                  <a:srgbClr val="00B0F0"/>
                </a:solidFill>
              </a:rPr>
              <a:t>		node* </a:t>
            </a:r>
            <a:r>
              <a:rPr lang="en-US" dirty="0" err="1" smtClean="0">
                <a:solidFill>
                  <a:srgbClr val="00B0F0"/>
                </a:solidFill>
              </a:rPr>
              <a:t>curr</a:t>
            </a:r>
            <a:r>
              <a:rPr lang="en-US" dirty="0" smtClean="0">
                <a:solidFill>
                  <a:srgbClr val="00B0F0"/>
                </a:solidFill>
              </a:rPr>
              <a:t>;</a:t>
            </a:r>
            <a:br>
              <a:rPr lang="en-US" dirty="0" smtClean="0">
                <a:solidFill>
                  <a:srgbClr val="00B0F0"/>
                </a:solidFill>
              </a:rPr>
            </a:br>
            <a:r>
              <a:rPr lang="en-US" dirty="0" smtClean="0">
                <a:solidFill>
                  <a:srgbClr val="00B0F0"/>
                </a:solidFill>
              </a:rPr>
              <a:t>	node* </a:t>
            </a:r>
            <a:r>
              <a:rPr lang="en-US" dirty="0" err="1" smtClean="0">
                <a:solidFill>
                  <a:srgbClr val="00B0F0"/>
                </a:solidFill>
              </a:rPr>
              <a:t>prev</a:t>
            </a:r>
            <a:r>
              <a:rPr lang="en-US" dirty="0" smtClean="0">
                <a:solidFill>
                  <a:srgbClr val="00B0F0"/>
                </a:solidFill>
              </a:rPr>
              <a:t>;</a:t>
            </a:r>
            <a:br>
              <a:rPr lang="en-US" dirty="0" smtClean="0">
                <a:solidFill>
                  <a:srgbClr val="00B0F0"/>
                </a:solidFill>
              </a:rPr>
            </a:br>
            <a:r>
              <a:rPr lang="en-US" dirty="0" smtClean="0">
                <a:solidFill>
                  <a:srgbClr val="00B0F0"/>
                </a:solidFill>
              </a:rPr>
              <a:t>	</a:t>
            </a:r>
            <a:r>
              <a:rPr lang="en-US" dirty="0" err="1" smtClean="0">
                <a:solidFill>
                  <a:srgbClr val="00B0F0"/>
                </a:solidFill>
              </a:rPr>
              <a:t>curr</a:t>
            </a:r>
            <a:r>
              <a:rPr lang="en-US" dirty="0" smtClean="0">
                <a:solidFill>
                  <a:srgbClr val="00B0F0"/>
                </a:solidFill>
              </a:rPr>
              <a:t> = head;</a:t>
            </a:r>
            <a:br>
              <a:rPr lang="en-US" dirty="0" smtClean="0">
                <a:solidFill>
                  <a:srgbClr val="00B0F0"/>
                </a:solidFill>
              </a:rPr>
            </a:br>
            <a:r>
              <a:rPr lang="en-US" dirty="0" smtClean="0">
                <a:solidFill>
                  <a:srgbClr val="00B0F0"/>
                </a:solidFill>
              </a:rPr>
              <a:t>	while(</a:t>
            </a:r>
            <a:r>
              <a:rPr lang="en-US" dirty="0" err="1" smtClean="0">
                <a:solidFill>
                  <a:srgbClr val="00B0F0"/>
                </a:solidFill>
              </a:rPr>
              <a:t>curr</a:t>
            </a:r>
            <a:r>
              <a:rPr lang="en-US" dirty="0" smtClean="0">
                <a:solidFill>
                  <a:srgbClr val="00B0F0"/>
                </a:solidFill>
              </a:rPr>
              <a:t>-&gt;data!= NULL)</a:t>
            </a:r>
          </a:p>
          <a:p>
            <a:pPr>
              <a:buNone/>
            </a:pPr>
            <a:r>
              <a:rPr lang="en-US" dirty="0" smtClean="0">
                <a:solidFill>
                  <a:srgbClr val="00B0F0"/>
                </a:solidFill>
              </a:rPr>
              <a:t>		{</a:t>
            </a:r>
          </a:p>
          <a:p>
            <a:pPr>
              <a:buNone/>
            </a:pPr>
            <a:r>
              <a:rPr lang="en-US" dirty="0" smtClean="0">
                <a:solidFill>
                  <a:srgbClr val="00B0F0"/>
                </a:solidFill>
              </a:rPr>
              <a:t>			if(</a:t>
            </a:r>
            <a:r>
              <a:rPr lang="en-US" dirty="0" err="1" smtClean="0">
                <a:solidFill>
                  <a:srgbClr val="00B0F0"/>
                </a:solidFill>
              </a:rPr>
              <a:t>curr</a:t>
            </a:r>
            <a:r>
              <a:rPr lang="en-US" dirty="0" smtClean="0">
                <a:solidFill>
                  <a:srgbClr val="00B0F0"/>
                </a:solidFill>
              </a:rPr>
              <a:t>-&gt;data == 7) </a:t>
            </a:r>
            <a:r>
              <a:rPr lang="en-US" sz="2600" i="1" dirty="0" smtClean="0">
                <a:solidFill>
                  <a:prstClr val="white">
                    <a:lumMod val="65000"/>
                  </a:prstClr>
                </a:solidFill>
              </a:rPr>
              <a:t>// assume node data 7 is to be deleted</a:t>
            </a:r>
            <a:endParaRPr lang="en-US" dirty="0" smtClean="0">
              <a:solidFill>
                <a:srgbClr val="00B0F0"/>
              </a:solidFill>
            </a:endParaRPr>
          </a:p>
          <a:p>
            <a:pPr>
              <a:buNone/>
            </a:pPr>
            <a:r>
              <a:rPr lang="en-US" dirty="0" smtClean="0">
                <a:solidFill>
                  <a:srgbClr val="00B0F0"/>
                </a:solidFill>
              </a:rPr>
              <a:t>				break;</a:t>
            </a:r>
            <a:br>
              <a:rPr lang="en-US" dirty="0" smtClean="0">
                <a:solidFill>
                  <a:srgbClr val="00B0F0"/>
                </a:solidFill>
              </a:rPr>
            </a:br>
            <a:r>
              <a:rPr lang="en-US" dirty="0" smtClean="0">
                <a:solidFill>
                  <a:srgbClr val="00B0F0"/>
                </a:solidFill>
              </a:rPr>
              <a:t>		</a:t>
            </a:r>
            <a:r>
              <a:rPr lang="en-US" dirty="0" err="1" smtClean="0">
                <a:solidFill>
                  <a:srgbClr val="00B0F0"/>
                </a:solidFill>
              </a:rPr>
              <a:t>prev</a:t>
            </a:r>
            <a:r>
              <a:rPr lang="en-US" dirty="0" smtClean="0">
                <a:solidFill>
                  <a:srgbClr val="00B0F0"/>
                </a:solidFill>
              </a:rPr>
              <a:t> = </a:t>
            </a:r>
            <a:r>
              <a:rPr lang="en-US" dirty="0" err="1" smtClean="0">
                <a:solidFill>
                  <a:srgbClr val="00B0F0"/>
                </a:solidFill>
              </a:rPr>
              <a:t>curr</a:t>
            </a:r>
            <a:r>
              <a:rPr lang="en-US" dirty="0" smtClean="0">
                <a:solidFill>
                  <a:srgbClr val="00B0F0"/>
                </a:solidFill>
              </a:rPr>
              <a:t>;</a:t>
            </a:r>
            <a:br>
              <a:rPr lang="en-US" dirty="0" smtClean="0">
                <a:solidFill>
                  <a:srgbClr val="00B0F0"/>
                </a:solidFill>
              </a:rPr>
            </a:br>
            <a:r>
              <a:rPr lang="en-US" dirty="0" smtClean="0">
                <a:solidFill>
                  <a:srgbClr val="00B0F0"/>
                </a:solidFill>
              </a:rPr>
              <a:t>		</a:t>
            </a:r>
            <a:r>
              <a:rPr lang="en-US" dirty="0" err="1" smtClean="0">
                <a:solidFill>
                  <a:srgbClr val="00B0F0"/>
                </a:solidFill>
              </a:rPr>
              <a:t>curr</a:t>
            </a:r>
            <a:r>
              <a:rPr lang="en-US" dirty="0" smtClean="0">
                <a:solidFill>
                  <a:srgbClr val="00B0F0"/>
                </a:solidFill>
              </a:rPr>
              <a:t> = </a:t>
            </a:r>
            <a:r>
              <a:rPr lang="en-US" dirty="0" err="1" smtClean="0">
                <a:solidFill>
                  <a:srgbClr val="00B0F0"/>
                </a:solidFill>
              </a:rPr>
              <a:t>curr</a:t>
            </a:r>
            <a:r>
              <a:rPr lang="en-US" dirty="0" smtClean="0">
                <a:solidFill>
                  <a:srgbClr val="00B0F0"/>
                </a:solidFill>
              </a:rPr>
              <a:t>-&gt;next;</a:t>
            </a:r>
            <a:br>
              <a:rPr lang="en-US" dirty="0" smtClean="0">
                <a:solidFill>
                  <a:srgbClr val="00B0F0"/>
                </a:solidFill>
              </a:rPr>
            </a:br>
            <a:r>
              <a:rPr lang="en-US" dirty="0" smtClean="0">
                <a:solidFill>
                  <a:srgbClr val="00B0F0"/>
                </a:solidFill>
              </a:rPr>
              <a:t>	}</a:t>
            </a:r>
          </a:p>
          <a:p>
            <a:pPr>
              <a:buNone/>
            </a:pPr>
            <a:r>
              <a:rPr lang="en-US" dirty="0" smtClean="0">
                <a:solidFill>
                  <a:srgbClr val="00B0F0"/>
                </a:solidFill>
              </a:rPr>
              <a:t>		</a:t>
            </a:r>
            <a:r>
              <a:rPr lang="en-US" dirty="0" err="1" smtClean="0">
                <a:solidFill>
                  <a:srgbClr val="00B0F0"/>
                </a:solidFill>
              </a:rPr>
              <a:t>prev</a:t>
            </a:r>
            <a:r>
              <a:rPr lang="en-US" dirty="0" smtClean="0">
                <a:solidFill>
                  <a:srgbClr val="00B0F0"/>
                </a:solidFill>
              </a:rPr>
              <a:t>-&gt;next = </a:t>
            </a:r>
            <a:r>
              <a:rPr lang="en-US" dirty="0" err="1" smtClean="0">
                <a:solidFill>
                  <a:srgbClr val="00B0F0"/>
                </a:solidFill>
              </a:rPr>
              <a:t>curr</a:t>
            </a:r>
            <a:r>
              <a:rPr lang="en-US" dirty="0" smtClean="0">
                <a:solidFill>
                  <a:srgbClr val="00B0F0"/>
                </a:solidFill>
              </a:rPr>
              <a:t>-&gt;next;</a:t>
            </a:r>
            <a:br>
              <a:rPr lang="en-US" dirty="0" smtClean="0">
                <a:solidFill>
                  <a:srgbClr val="00B0F0"/>
                </a:solidFill>
              </a:rPr>
            </a:br>
            <a:r>
              <a:rPr lang="en-US" dirty="0" smtClean="0">
                <a:solidFill>
                  <a:srgbClr val="00B0F0"/>
                </a:solidFill>
              </a:rPr>
              <a:t>	delete </a:t>
            </a:r>
            <a:r>
              <a:rPr lang="en-US" dirty="0" err="1" smtClean="0">
                <a:solidFill>
                  <a:srgbClr val="00B0F0"/>
                </a:solidFill>
              </a:rPr>
              <a:t>curr</a:t>
            </a:r>
            <a:r>
              <a:rPr lang="en-US" dirty="0" smtClean="0">
                <a:solidFill>
                  <a:srgbClr val="00B0F0"/>
                </a:solidFill>
              </a:rPr>
              <a:t>;</a:t>
            </a:r>
            <a:br>
              <a:rPr lang="en-US" dirty="0" smtClean="0">
                <a:solidFill>
                  <a:srgbClr val="00B0F0"/>
                </a:solidFill>
              </a:rPr>
            </a:br>
            <a:r>
              <a:rPr lang="en-US" dirty="0" smtClean="0">
                <a:solidFill>
                  <a:srgbClr val="00B0F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Singly Linked List</a:t>
            </a:r>
            <a:endParaRPr lang="en-US" sz="5400" b="1" dirty="0"/>
          </a:p>
        </p:txBody>
      </p:sp>
      <p:sp>
        <p:nvSpPr>
          <p:cNvPr id="3" name="Content Placeholder 2"/>
          <p:cNvSpPr>
            <a:spLocks noGrp="1"/>
          </p:cNvSpPr>
          <p:nvPr>
            <p:ph idx="1"/>
          </p:nvPr>
        </p:nvSpPr>
        <p:spPr>
          <a:xfrm>
            <a:off x="457200" y="1600200"/>
            <a:ext cx="8229600" cy="4724400"/>
          </a:xfrm>
        </p:spPr>
        <p:txBody>
          <a:bodyPr>
            <a:normAutofit fontScale="92500"/>
          </a:bodyPr>
          <a:lstStyle/>
          <a:p>
            <a:endParaRPr lang="en-US" dirty="0" smtClean="0"/>
          </a:p>
          <a:p>
            <a:r>
              <a:rPr lang="en-US" dirty="0" smtClean="0"/>
              <a:t>Generally “linked list” means a singly linked list</a:t>
            </a:r>
          </a:p>
          <a:p>
            <a:endParaRPr lang="en-US" dirty="0" smtClean="0"/>
          </a:p>
          <a:p>
            <a:r>
              <a:rPr lang="en-US" dirty="0" smtClean="0"/>
              <a:t>This list consists of a number of nodes in which each node has a </a:t>
            </a:r>
            <a:r>
              <a:rPr lang="en-US" i="1" dirty="0" smtClean="0"/>
              <a:t>next pointer to the following element</a:t>
            </a:r>
          </a:p>
          <a:p>
            <a:endParaRPr lang="en-US" i="1" dirty="0" smtClean="0"/>
          </a:p>
          <a:p>
            <a:r>
              <a:rPr lang="en-US" i="1" dirty="0" smtClean="0"/>
              <a:t>The link of the last node in the list is </a:t>
            </a:r>
            <a:r>
              <a:rPr lang="en-US" dirty="0" smtClean="0"/>
              <a:t>NULL, which indicates the end of the list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Advantages of Singly Linked List</a:t>
            </a:r>
            <a:endParaRPr lang="en-US" sz="4800" b="1"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Does not waste memory</a:t>
            </a:r>
          </a:p>
          <a:p>
            <a:pPr marL="514350" indent="-514350">
              <a:buFont typeface="+mj-lt"/>
              <a:buAutoNum type="arabicParenR"/>
            </a:pPr>
            <a:r>
              <a:rPr lang="en-US" dirty="0" smtClean="0"/>
              <a:t>Can grow or shrink during program execution</a:t>
            </a:r>
          </a:p>
          <a:p>
            <a:pPr marL="514350" indent="-514350">
              <a:buFont typeface="+mj-lt"/>
              <a:buAutoNum type="arabicParenR"/>
            </a:pPr>
            <a:r>
              <a:rPr lang="en-US" dirty="0" smtClean="0"/>
              <a:t>Can be made as long as required (until memory is exhausted)</a:t>
            </a:r>
          </a:p>
          <a:p>
            <a:pPr marL="514350" indent="-514350">
              <a:buFont typeface="+mj-lt"/>
              <a:buAutoNum type="arabicParenR"/>
            </a:pPr>
            <a:r>
              <a:rPr lang="en-US" dirty="0" smtClean="0"/>
              <a:t>“On-demand” memory allocation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Drawbacks of Singly Linked List</a:t>
            </a:r>
            <a:endParaRPr lang="en-US" sz="4800" b="1"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Insertion or deletion at the middle or end of list requires traversal (can take N traversals in worst case)</a:t>
            </a:r>
          </a:p>
          <a:p>
            <a:pPr marL="514350" indent="-514350">
              <a:buFont typeface="+mj-lt"/>
              <a:buAutoNum type="arabicParenR"/>
            </a:pPr>
            <a:r>
              <a:rPr lang="en-US" dirty="0" smtClean="0"/>
              <a:t>Searching is slower than arrays (since it requires traversal)</a:t>
            </a:r>
          </a:p>
          <a:p>
            <a:pPr marL="514350" indent="-514350">
              <a:buFont typeface="+mj-lt"/>
              <a:buAutoNum type="arabicParenR"/>
            </a:pPr>
            <a:r>
              <a:rPr lang="en-US" dirty="0" smtClean="0"/>
              <a:t>Not suitable for caching (due to no concept of proximity allocation)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Doubly Linked List</a:t>
            </a:r>
            <a:endParaRPr lang="en-US" sz="5400" b="1" dirty="0"/>
          </a:p>
        </p:txBody>
      </p:sp>
      <p:sp>
        <p:nvSpPr>
          <p:cNvPr id="3" name="Content Placeholder 2"/>
          <p:cNvSpPr>
            <a:spLocks noGrp="1"/>
          </p:cNvSpPr>
          <p:nvPr>
            <p:ph idx="1"/>
          </p:nvPr>
        </p:nvSpPr>
        <p:spPr/>
        <p:txBody>
          <a:bodyPr/>
          <a:lstStyle/>
          <a:p>
            <a:r>
              <a:rPr lang="en-US" dirty="0" smtClean="0"/>
              <a:t>In a Doubly Linked List (also called two – way linked list), we can navigate in both directions</a:t>
            </a:r>
          </a:p>
          <a:p>
            <a:endParaRPr lang="en-US" dirty="0" smtClean="0"/>
          </a:p>
          <a:p>
            <a:r>
              <a:rPr lang="en-US" dirty="0" smtClean="0"/>
              <a:t>Each node has a pointer to its successor node (</a:t>
            </a:r>
            <a:r>
              <a:rPr lang="en-US" dirty="0" err="1" smtClean="0"/>
              <a:t>nextptr</a:t>
            </a:r>
            <a:r>
              <a:rPr lang="en-US" dirty="0" smtClean="0"/>
              <a:t>) and a pointer to its predecessor node (</a:t>
            </a:r>
            <a:r>
              <a:rPr lang="en-US" dirty="0" err="1" smtClean="0"/>
              <a:t>prevptr</a:t>
            </a: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Doubly Linked List</a:t>
            </a:r>
            <a:endParaRPr lang="en-US" sz="5400" b="1" dirty="0"/>
          </a:p>
        </p:txBody>
      </p:sp>
      <p:pic>
        <p:nvPicPr>
          <p:cNvPr id="6" name="Content Placeholder 5" descr="DoublyLL1.PNG"/>
          <p:cNvPicPr>
            <a:picLocks noGrp="1" noChangeAspect="1"/>
          </p:cNvPicPr>
          <p:nvPr>
            <p:ph idx="1"/>
          </p:nvPr>
        </p:nvPicPr>
        <p:blipFill>
          <a:blip r:embed="rId2"/>
          <a:stretch>
            <a:fillRect/>
          </a:stretch>
        </p:blipFill>
        <p:spPr>
          <a:xfrm>
            <a:off x="914400" y="2743200"/>
            <a:ext cx="7483115" cy="1905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Insertion at Beginning </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Update the right pointer of the new node to point to the current head </a:t>
            </a:r>
            <a:r>
              <a:rPr lang="en-US" dirty="0" smtClean="0"/>
              <a:t>node </a:t>
            </a:r>
            <a:r>
              <a:rPr lang="en-US" dirty="0" smtClean="0"/>
              <a:t>and also make left pointer of new node as </a:t>
            </a:r>
            <a:r>
              <a:rPr lang="en-US" dirty="0" smtClean="0"/>
              <a:t>NULL</a:t>
            </a:r>
          </a:p>
          <a:p>
            <a:endParaRPr lang="en-US" dirty="0" smtClean="0"/>
          </a:p>
          <a:p>
            <a:endParaRPr lang="en-US" dirty="0"/>
          </a:p>
        </p:txBody>
      </p:sp>
      <p:pic>
        <p:nvPicPr>
          <p:cNvPr id="4" name="Picture 3" descr="do1.PNG"/>
          <p:cNvPicPr>
            <a:picLocks noChangeAspect="1"/>
          </p:cNvPicPr>
          <p:nvPr/>
        </p:nvPicPr>
        <p:blipFill>
          <a:blip r:embed="rId3"/>
          <a:stretch>
            <a:fillRect/>
          </a:stretch>
        </p:blipFill>
        <p:spPr>
          <a:xfrm>
            <a:off x="685800" y="3581400"/>
            <a:ext cx="7758548" cy="2133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Insertion at Beginning </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Update head node’s left pointer to point to the new node and make new node </a:t>
            </a:r>
            <a:r>
              <a:rPr lang="en-US" dirty="0" smtClean="0"/>
              <a:t>as head</a:t>
            </a:r>
          </a:p>
          <a:p>
            <a:endParaRPr lang="en-US" dirty="0" smtClean="0"/>
          </a:p>
          <a:p>
            <a:endParaRPr lang="en-US" dirty="0"/>
          </a:p>
        </p:txBody>
      </p:sp>
      <p:pic>
        <p:nvPicPr>
          <p:cNvPr id="4" name="Picture 3" descr="do2.PNG"/>
          <p:cNvPicPr>
            <a:picLocks noChangeAspect="1"/>
          </p:cNvPicPr>
          <p:nvPr/>
        </p:nvPicPr>
        <p:blipFill>
          <a:blip r:embed="rId2"/>
          <a:stretch>
            <a:fillRect/>
          </a:stretch>
        </p:blipFill>
        <p:spPr>
          <a:xfrm>
            <a:off x="609600" y="3276600"/>
            <a:ext cx="8221980" cy="1981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Insertion at </a:t>
            </a:r>
            <a:r>
              <a:rPr lang="en-US" b="1" dirty="0" smtClean="0"/>
              <a:t>End</a:t>
            </a:r>
            <a:r>
              <a:rPr lang="en-US" b="1" dirty="0" smtClean="0"/>
              <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New node right pointer points to NULL and left pointer points to the end of the </a:t>
            </a:r>
            <a:r>
              <a:rPr lang="en-US" dirty="0" smtClean="0"/>
              <a:t>list</a:t>
            </a:r>
          </a:p>
          <a:p>
            <a:endParaRPr lang="en-US" dirty="0" smtClean="0"/>
          </a:p>
          <a:p>
            <a:endParaRPr lang="en-US" dirty="0"/>
          </a:p>
        </p:txBody>
      </p:sp>
      <p:pic>
        <p:nvPicPr>
          <p:cNvPr id="4" name="Picture 3" descr="do3.PNG"/>
          <p:cNvPicPr>
            <a:picLocks noChangeAspect="1"/>
          </p:cNvPicPr>
          <p:nvPr/>
        </p:nvPicPr>
        <p:blipFill>
          <a:blip r:embed="rId2"/>
          <a:stretch>
            <a:fillRect/>
          </a:stretch>
        </p:blipFill>
        <p:spPr>
          <a:xfrm>
            <a:off x="990600" y="3505200"/>
            <a:ext cx="7467600" cy="17526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Insertion at End</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Update right pointer of last node to point to new </a:t>
            </a:r>
            <a:r>
              <a:rPr lang="en-US" dirty="0" smtClean="0"/>
              <a:t>node</a:t>
            </a:r>
          </a:p>
          <a:p>
            <a:endParaRPr lang="en-US" dirty="0"/>
          </a:p>
        </p:txBody>
      </p:sp>
      <p:pic>
        <p:nvPicPr>
          <p:cNvPr id="4" name="Picture 3" descr="do4.PNG"/>
          <p:cNvPicPr>
            <a:picLocks noChangeAspect="1"/>
          </p:cNvPicPr>
          <p:nvPr/>
        </p:nvPicPr>
        <p:blipFill>
          <a:blip r:embed="rId2"/>
          <a:stretch>
            <a:fillRect/>
          </a:stretch>
        </p:blipFill>
        <p:spPr>
          <a:xfrm>
            <a:off x="838200" y="3352800"/>
            <a:ext cx="7471615" cy="1752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Insertion at </a:t>
            </a:r>
            <a:r>
              <a:rPr lang="en-US" b="1" dirty="0" smtClean="0"/>
              <a:t>Middle</a:t>
            </a:r>
            <a:r>
              <a:rPr lang="en-US" b="1" dirty="0" smtClean="0"/>
              <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i="1" dirty="0" smtClean="0"/>
              <a:t>New node right pointer points to the next node of the position node where we </a:t>
            </a:r>
            <a:r>
              <a:rPr lang="en-US" i="1" dirty="0" smtClean="0"/>
              <a:t>want </a:t>
            </a:r>
            <a:r>
              <a:rPr lang="en-US" dirty="0" smtClean="0"/>
              <a:t>to </a:t>
            </a:r>
            <a:r>
              <a:rPr lang="en-US" dirty="0" smtClean="0"/>
              <a:t>insert the new node. Also, </a:t>
            </a:r>
            <a:r>
              <a:rPr lang="en-US" i="1" dirty="0" smtClean="0"/>
              <a:t>new node left pointer points to the position </a:t>
            </a:r>
            <a:r>
              <a:rPr lang="en-US" i="1" dirty="0" smtClean="0"/>
              <a:t>node</a:t>
            </a:r>
          </a:p>
          <a:p>
            <a:endParaRPr lang="en-US" i="1" dirty="0" smtClean="0"/>
          </a:p>
          <a:p>
            <a:endParaRPr lang="en-US" dirty="0"/>
          </a:p>
        </p:txBody>
      </p:sp>
      <p:pic>
        <p:nvPicPr>
          <p:cNvPr id="4" name="Picture 3" descr="do5.PNG"/>
          <p:cNvPicPr>
            <a:picLocks noChangeAspect="1"/>
          </p:cNvPicPr>
          <p:nvPr/>
        </p:nvPicPr>
        <p:blipFill>
          <a:blip r:embed="rId2"/>
          <a:stretch>
            <a:fillRect/>
          </a:stretch>
        </p:blipFill>
        <p:spPr>
          <a:xfrm>
            <a:off x="1219200" y="3581400"/>
            <a:ext cx="6934200" cy="305274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Insertion at Middle</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Position node right pointer points to the new node and the </a:t>
            </a:r>
            <a:r>
              <a:rPr lang="en-US" i="1" dirty="0" smtClean="0"/>
              <a:t>next node of position </a:t>
            </a:r>
            <a:r>
              <a:rPr lang="en-US" i="1" dirty="0" smtClean="0"/>
              <a:t>node </a:t>
            </a:r>
            <a:r>
              <a:rPr lang="en-US" dirty="0" smtClean="0"/>
              <a:t>left </a:t>
            </a:r>
            <a:r>
              <a:rPr lang="en-US" dirty="0" smtClean="0"/>
              <a:t>pointer points to new </a:t>
            </a:r>
            <a:r>
              <a:rPr lang="en-US" dirty="0" smtClean="0"/>
              <a:t>node</a:t>
            </a:r>
          </a:p>
          <a:p>
            <a:endParaRPr lang="en-US" dirty="0" smtClean="0"/>
          </a:p>
          <a:p>
            <a:endParaRPr lang="en-US" dirty="0"/>
          </a:p>
        </p:txBody>
      </p:sp>
      <p:pic>
        <p:nvPicPr>
          <p:cNvPr id="4" name="Picture 3" descr="do6.PNG"/>
          <p:cNvPicPr>
            <a:picLocks noChangeAspect="1"/>
          </p:cNvPicPr>
          <p:nvPr/>
        </p:nvPicPr>
        <p:blipFill>
          <a:blip r:embed="rId2"/>
          <a:stretch>
            <a:fillRect/>
          </a:stretch>
        </p:blipFill>
        <p:spPr>
          <a:xfrm>
            <a:off x="1295400" y="3276600"/>
            <a:ext cx="7017488" cy="304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prstClr val="black"/>
                </a:solidFill>
              </a:rPr>
              <a:t>Linked List</a:t>
            </a:r>
            <a:endParaRPr lang="en-US" dirty="0"/>
          </a:p>
        </p:txBody>
      </p:sp>
      <p:pic>
        <p:nvPicPr>
          <p:cNvPr id="4" name="Content Placeholder 3" descr="LL2.png"/>
          <p:cNvPicPr>
            <a:picLocks noGrp="1" noChangeAspect="1"/>
          </p:cNvPicPr>
          <p:nvPr>
            <p:ph idx="1"/>
          </p:nvPr>
        </p:nvPicPr>
        <p:blipFill>
          <a:blip r:embed="rId2"/>
          <a:stretch>
            <a:fillRect/>
          </a:stretch>
        </p:blipFill>
        <p:spPr>
          <a:xfrm>
            <a:off x="228600" y="3276600"/>
            <a:ext cx="8618723" cy="198120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Deleting First Node</a:t>
            </a:r>
            <a:r>
              <a:rPr lang="en-US" b="1" dirty="0" smtClean="0"/>
              <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Create a temporary node which will point to the same node as that of </a:t>
            </a:r>
            <a:r>
              <a:rPr lang="en-US" dirty="0" smtClean="0"/>
              <a:t>head</a:t>
            </a:r>
          </a:p>
          <a:p>
            <a:endParaRPr lang="en-US" dirty="0" smtClean="0"/>
          </a:p>
          <a:p>
            <a:endParaRPr lang="en-US" dirty="0"/>
          </a:p>
        </p:txBody>
      </p:sp>
      <p:pic>
        <p:nvPicPr>
          <p:cNvPr id="4" name="Picture 3" descr="do7.PNG"/>
          <p:cNvPicPr>
            <a:picLocks noChangeAspect="1"/>
          </p:cNvPicPr>
          <p:nvPr/>
        </p:nvPicPr>
        <p:blipFill>
          <a:blip r:embed="rId2"/>
          <a:stretch>
            <a:fillRect/>
          </a:stretch>
        </p:blipFill>
        <p:spPr>
          <a:xfrm>
            <a:off x="1143000" y="3124200"/>
            <a:ext cx="7010400" cy="23622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First Node</a:t>
            </a:r>
            <a:br>
              <a:rPr lang="en-US" dirty="0" smtClean="0"/>
            </a:br>
            <a:r>
              <a:rPr lang="en-US" dirty="0" smtClean="0"/>
              <a:t>of Doubly Linked List</a:t>
            </a:r>
            <a:endParaRPr lang="en-US" dirty="0"/>
          </a:p>
        </p:txBody>
      </p:sp>
      <p:sp>
        <p:nvSpPr>
          <p:cNvPr id="3" name="Content Placeholder 2"/>
          <p:cNvSpPr>
            <a:spLocks noGrp="1"/>
          </p:cNvSpPr>
          <p:nvPr>
            <p:ph idx="1"/>
          </p:nvPr>
        </p:nvSpPr>
        <p:spPr/>
        <p:txBody>
          <a:bodyPr/>
          <a:lstStyle/>
          <a:p>
            <a:r>
              <a:rPr lang="en-US" dirty="0" smtClean="0"/>
              <a:t>Now, move the head nodes pointer to the next node and change the heads left </a:t>
            </a:r>
            <a:r>
              <a:rPr lang="en-US" dirty="0" smtClean="0"/>
              <a:t>pointer to </a:t>
            </a:r>
            <a:r>
              <a:rPr lang="en-US" dirty="0" smtClean="0"/>
              <a:t>NULL. Then, dispose of the temporary </a:t>
            </a:r>
            <a:r>
              <a:rPr lang="en-US" dirty="0" smtClean="0"/>
              <a:t>node</a:t>
            </a:r>
          </a:p>
          <a:p>
            <a:endParaRPr lang="en-US" dirty="0" smtClean="0"/>
          </a:p>
          <a:p>
            <a:endParaRPr lang="en-US" dirty="0" smtClean="0"/>
          </a:p>
          <a:p>
            <a:endParaRPr lang="en-US" dirty="0"/>
          </a:p>
        </p:txBody>
      </p:sp>
      <p:pic>
        <p:nvPicPr>
          <p:cNvPr id="4" name="Picture 3" descr="do8.PNG"/>
          <p:cNvPicPr>
            <a:picLocks noChangeAspect="1"/>
          </p:cNvPicPr>
          <p:nvPr/>
        </p:nvPicPr>
        <p:blipFill>
          <a:blip r:embed="rId2"/>
          <a:stretch>
            <a:fillRect/>
          </a:stretch>
        </p:blipFill>
        <p:spPr>
          <a:xfrm>
            <a:off x="838200" y="3581400"/>
            <a:ext cx="7603199" cy="2438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Deleting </a:t>
            </a:r>
            <a:r>
              <a:rPr lang="en-US" b="1" dirty="0" smtClean="0"/>
              <a:t>Last Node</a:t>
            </a:r>
            <a:r>
              <a:rPr lang="en-US" b="1" dirty="0" smtClean="0"/>
              <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Traverse the list and while traversing maintain the previous node address also. </a:t>
            </a:r>
            <a:r>
              <a:rPr lang="en-US" dirty="0" smtClean="0"/>
              <a:t>By the </a:t>
            </a:r>
            <a:r>
              <a:rPr lang="en-US" dirty="0" smtClean="0"/>
              <a:t>time we reach the end of the list, we will have two pointers, one pointing to </a:t>
            </a:r>
            <a:r>
              <a:rPr lang="en-US" dirty="0" smtClean="0"/>
              <a:t>the tail </a:t>
            </a:r>
            <a:r>
              <a:rPr lang="en-US" dirty="0" smtClean="0"/>
              <a:t>and the other pointing to the node before the </a:t>
            </a:r>
            <a:r>
              <a:rPr lang="en-US" dirty="0" smtClean="0"/>
              <a:t>tail</a:t>
            </a:r>
          </a:p>
          <a:p>
            <a:endParaRPr lang="en-US" dirty="0"/>
          </a:p>
        </p:txBody>
      </p:sp>
      <p:pic>
        <p:nvPicPr>
          <p:cNvPr id="4" name="Picture 3" descr="do9.PNG"/>
          <p:cNvPicPr>
            <a:picLocks noChangeAspect="1"/>
          </p:cNvPicPr>
          <p:nvPr/>
        </p:nvPicPr>
        <p:blipFill>
          <a:blip r:embed="rId2"/>
          <a:stretch>
            <a:fillRect/>
          </a:stretch>
        </p:blipFill>
        <p:spPr>
          <a:xfrm>
            <a:off x="1143000" y="4267200"/>
            <a:ext cx="6705600" cy="221839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Deleting Last Node</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Update the next pointer of previous node to the tail node with </a:t>
            </a:r>
            <a:r>
              <a:rPr lang="en-US" dirty="0" smtClean="0"/>
              <a:t>NULL</a:t>
            </a:r>
          </a:p>
          <a:p>
            <a:endParaRPr lang="en-US" dirty="0"/>
          </a:p>
        </p:txBody>
      </p:sp>
      <p:pic>
        <p:nvPicPr>
          <p:cNvPr id="4" name="Picture 3" descr="do10.PNG"/>
          <p:cNvPicPr>
            <a:picLocks noChangeAspect="1"/>
          </p:cNvPicPr>
          <p:nvPr/>
        </p:nvPicPr>
        <p:blipFill>
          <a:blip r:embed="rId2"/>
          <a:stretch>
            <a:fillRect/>
          </a:stretch>
        </p:blipFill>
        <p:spPr>
          <a:xfrm>
            <a:off x="914400" y="3352800"/>
            <a:ext cx="7239000" cy="228406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Deleting Last Node</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Dispose the tail node.</a:t>
            </a:r>
            <a:endParaRPr lang="en-US" dirty="0"/>
          </a:p>
        </p:txBody>
      </p:sp>
      <p:pic>
        <p:nvPicPr>
          <p:cNvPr id="4" name="Picture 3" descr="do11.PNG"/>
          <p:cNvPicPr>
            <a:picLocks noChangeAspect="1"/>
          </p:cNvPicPr>
          <p:nvPr/>
        </p:nvPicPr>
        <p:blipFill>
          <a:blip r:embed="rId2"/>
          <a:stretch>
            <a:fillRect/>
          </a:stretch>
        </p:blipFill>
        <p:spPr>
          <a:xfrm>
            <a:off x="990600" y="2971800"/>
            <a:ext cx="7268766" cy="2286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Deleting </a:t>
            </a:r>
            <a:r>
              <a:rPr lang="en-US" b="1" dirty="0" smtClean="0"/>
              <a:t>Intermediate Node</a:t>
            </a:r>
            <a:r>
              <a:rPr lang="en-US" b="1" dirty="0" smtClean="0"/>
              <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Maintain </a:t>
            </a:r>
            <a:r>
              <a:rPr lang="en-US" dirty="0" smtClean="0"/>
              <a:t>the previous node while also traversing </a:t>
            </a:r>
            <a:r>
              <a:rPr lang="en-US" dirty="0" smtClean="0"/>
              <a:t>the list</a:t>
            </a:r>
            <a:r>
              <a:rPr lang="en-US" dirty="0" smtClean="0"/>
              <a:t>. Upon locating the node to be deleted, change the previous node’s next </a:t>
            </a:r>
            <a:r>
              <a:rPr lang="en-US" dirty="0" smtClean="0"/>
              <a:t>pointer to </a:t>
            </a:r>
            <a:r>
              <a:rPr lang="en-US" dirty="0" smtClean="0"/>
              <a:t>the next node of the node to be </a:t>
            </a:r>
            <a:r>
              <a:rPr lang="en-US" dirty="0" smtClean="0"/>
              <a:t>deleted</a:t>
            </a:r>
          </a:p>
          <a:p>
            <a:endParaRPr lang="en-US" dirty="0" smtClean="0"/>
          </a:p>
          <a:p>
            <a:endParaRPr lang="en-US" dirty="0"/>
          </a:p>
        </p:txBody>
      </p:sp>
      <p:pic>
        <p:nvPicPr>
          <p:cNvPr id="4" name="Picture 3" descr="do12.PNG"/>
          <p:cNvPicPr>
            <a:picLocks noChangeAspect="1"/>
          </p:cNvPicPr>
          <p:nvPr/>
        </p:nvPicPr>
        <p:blipFill>
          <a:blip r:embed="rId2"/>
          <a:stretch>
            <a:fillRect/>
          </a:stretch>
        </p:blipFill>
        <p:spPr>
          <a:xfrm>
            <a:off x="1143000" y="4114800"/>
            <a:ext cx="7140285" cy="23622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Deleting Intermediate Node</a:t>
            </a:r>
            <a:br>
              <a:rPr lang="en-US" b="1" dirty="0" smtClean="0"/>
            </a:br>
            <a:r>
              <a:rPr lang="en-US" b="1" dirty="0" smtClean="0"/>
              <a:t>of Doubly Linked List</a:t>
            </a:r>
            <a:endParaRPr lang="en-US" b="1" dirty="0"/>
          </a:p>
        </p:txBody>
      </p:sp>
      <p:sp>
        <p:nvSpPr>
          <p:cNvPr id="3" name="Content Placeholder 2"/>
          <p:cNvSpPr>
            <a:spLocks noGrp="1"/>
          </p:cNvSpPr>
          <p:nvPr>
            <p:ph idx="1"/>
          </p:nvPr>
        </p:nvSpPr>
        <p:spPr/>
        <p:txBody>
          <a:bodyPr/>
          <a:lstStyle/>
          <a:p>
            <a:r>
              <a:rPr lang="en-US" dirty="0" smtClean="0"/>
              <a:t>Dispose of the current node to be deleted</a:t>
            </a:r>
            <a:endParaRPr lang="en-US" dirty="0"/>
          </a:p>
        </p:txBody>
      </p:sp>
      <p:pic>
        <p:nvPicPr>
          <p:cNvPr id="4" name="Picture 3" descr="do13.PNG"/>
          <p:cNvPicPr>
            <a:picLocks noChangeAspect="1"/>
          </p:cNvPicPr>
          <p:nvPr/>
        </p:nvPicPr>
        <p:blipFill>
          <a:blip r:embed="rId2"/>
          <a:stretch>
            <a:fillRect/>
          </a:stretch>
        </p:blipFill>
        <p:spPr>
          <a:xfrm>
            <a:off x="914400" y="2819400"/>
            <a:ext cx="7304046" cy="2286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Doubly Linked List</a:t>
            </a:r>
            <a:endParaRPr lang="en-US" b="1" dirty="0"/>
          </a:p>
        </p:txBody>
      </p:sp>
      <p:sp>
        <p:nvSpPr>
          <p:cNvPr id="3" name="Content Placeholder 2"/>
          <p:cNvSpPr>
            <a:spLocks noGrp="1"/>
          </p:cNvSpPr>
          <p:nvPr>
            <p:ph idx="1"/>
          </p:nvPr>
        </p:nvSpPr>
        <p:spPr/>
        <p:txBody>
          <a:bodyPr/>
          <a:lstStyle/>
          <a:p>
            <a:endParaRPr lang="en-US" dirty="0" smtClean="0"/>
          </a:p>
          <a:p>
            <a:r>
              <a:rPr lang="en-US" dirty="0" smtClean="0"/>
              <a:t>In a doubly linked list, we can delete a node even if we don’t have the previous node’s address (since each node has a left pointer pointing to the previous node and can move backward)</a:t>
            </a:r>
          </a:p>
          <a:p>
            <a:endParaRPr lang="en-US" dirty="0" smtClean="0"/>
          </a:p>
          <a:p>
            <a:r>
              <a:rPr lang="en-US" dirty="0" smtClean="0"/>
              <a:t>Less expansive traversal</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Drawbacks of Doubly Linked List</a:t>
            </a:r>
            <a:endParaRPr lang="en-US" b="1" dirty="0"/>
          </a:p>
        </p:txBody>
      </p:sp>
      <p:sp>
        <p:nvSpPr>
          <p:cNvPr id="3" name="Content Placeholder 2"/>
          <p:cNvSpPr>
            <a:spLocks noGrp="1"/>
          </p:cNvSpPr>
          <p:nvPr>
            <p:ph idx="1"/>
          </p:nvPr>
        </p:nvSpPr>
        <p:spPr/>
        <p:txBody>
          <a:bodyPr/>
          <a:lstStyle/>
          <a:p>
            <a:endParaRPr lang="en-US" dirty="0" smtClean="0"/>
          </a:p>
          <a:p>
            <a:r>
              <a:rPr lang="en-US" dirty="0" smtClean="0"/>
              <a:t>Each node requires an extra pointer, requiring more space</a:t>
            </a:r>
          </a:p>
          <a:p>
            <a:endParaRPr lang="en-US" dirty="0" smtClean="0"/>
          </a:p>
          <a:p>
            <a:r>
              <a:rPr lang="en-US" dirty="0" smtClean="0"/>
              <a:t>The insertion or deletion of a node takes a bit longer (more pointer operations)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Circular Linked List</a:t>
            </a:r>
            <a:endParaRPr lang="en-US" sz="5400" b="1" dirty="0"/>
          </a:p>
        </p:txBody>
      </p:sp>
      <p:sp>
        <p:nvSpPr>
          <p:cNvPr id="3" name="Content Placeholder 2"/>
          <p:cNvSpPr>
            <a:spLocks noGrp="1"/>
          </p:cNvSpPr>
          <p:nvPr>
            <p:ph idx="1"/>
          </p:nvPr>
        </p:nvSpPr>
        <p:spPr/>
        <p:txBody>
          <a:bodyPr/>
          <a:lstStyle/>
          <a:p>
            <a:endParaRPr lang="en-US" dirty="0" smtClean="0"/>
          </a:p>
          <a:p>
            <a:r>
              <a:rPr lang="en-US" dirty="0" smtClean="0"/>
              <a:t>Circular linked lists are those that do not have any end i.e. none of the nodes point to NULL</a:t>
            </a:r>
          </a:p>
          <a:p>
            <a:endParaRPr lang="en-US" dirty="0" smtClean="0"/>
          </a:p>
          <a:p>
            <a:r>
              <a:rPr lang="en-US" dirty="0" smtClean="0"/>
              <a:t>In circular linked lists, the next pointer of tail node points to head, thus creating a loop like structure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Linked List</a:t>
            </a:r>
            <a:endParaRPr lang="en-US" sz="5400" b="1" dirty="0"/>
          </a:p>
        </p:txBody>
      </p:sp>
      <p:pic>
        <p:nvPicPr>
          <p:cNvPr id="4" name="Content Placeholder 3" descr="Linked list.png"/>
          <p:cNvPicPr>
            <a:picLocks noGrp="1" noChangeAspect="1"/>
          </p:cNvPicPr>
          <p:nvPr>
            <p:ph idx="1"/>
          </p:nvPr>
        </p:nvPicPr>
        <p:blipFill>
          <a:blip r:embed="rId2"/>
          <a:stretch>
            <a:fillRect/>
          </a:stretch>
        </p:blipFill>
        <p:spPr>
          <a:xfrm>
            <a:off x="0" y="2209800"/>
            <a:ext cx="9144000" cy="3752194"/>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Circular Linked List</a:t>
            </a:r>
            <a:endParaRPr lang="en-US" sz="5400" b="1" dirty="0"/>
          </a:p>
        </p:txBody>
      </p:sp>
      <p:pic>
        <p:nvPicPr>
          <p:cNvPr id="4" name="Content Placeholder 3" descr="circularLL.PNG"/>
          <p:cNvPicPr>
            <a:picLocks noGrp="1" noChangeAspect="1"/>
          </p:cNvPicPr>
          <p:nvPr>
            <p:ph idx="1"/>
          </p:nvPr>
        </p:nvPicPr>
        <p:blipFill>
          <a:blip r:embed="rId2"/>
          <a:stretch>
            <a:fillRect/>
          </a:stretch>
        </p:blipFill>
        <p:spPr>
          <a:xfrm>
            <a:off x="1066800" y="2819400"/>
            <a:ext cx="6902928" cy="18288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Insertion at the End of </a:t>
            </a:r>
            <a:br>
              <a:rPr lang="en-US" sz="4800" b="1" dirty="0" smtClean="0"/>
            </a:br>
            <a:r>
              <a:rPr lang="en-US" sz="4800" b="1" dirty="0" smtClean="0"/>
              <a:t>Circular Linked List</a:t>
            </a:r>
            <a:endParaRPr lang="en-US" sz="4800" dirty="0"/>
          </a:p>
        </p:txBody>
      </p:sp>
      <p:sp>
        <p:nvSpPr>
          <p:cNvPr id="3" name="Content Placeholder 2"/>
          <p:cNvSpPr>
            <a:spLocks noGrp="1"/>
          </p:cNvSpPr>
          <p:nvPr>
            <p:ph idx="1"/>
          </p:nvPr>
        </p:nvSpPr>
        <p:spPr/>
        <p:txBody>
          <a:bodyPr>
            <a:normAutofit/>
          </a:bodyPr>
          <a:lstStyle/>
          <a:p>
            <a:r>
              <a:rPr lang="en-US" dirty="0" smtClean="0"/>
              <a:t>Create </a:t>
            </a:r>
            <a:r>
              <a:rPr lang="en-US" dirty="0" smtClean="0"/>
              <a:t>a new node and initially keep its next pointer pointing to </a:t>
            </a:r>
            <a:r>
              <a:rPr lang="en-US" dirty="0" smtClean="0"/>
              <a:t>itself</a:t>
            </a:r>
          </a:p>
          <a:p>
            <a:endParaRPr lang="en-US" dirty="0" smtClean="0"/>
          </a:p>
          <a:p>
            <a:endParaRPr lang="en-US" dirty="0" smtClean="0"/>
          </a:p>
          <a:p>
            <a:endParaRPr lang="en-US" dirty="0" smtClean="0"/>
          </a:p>
          <a:p>
            <a:endParaRPr lang="en-US" dirty="0" smtClean="0"/>
          </a:p>
        </p:txBody>
      </p:sp>
      <p:pic>
        <p:nvPicPr>
          <p:cNvPr id="5" name="Picture 4" descr="dll1.PNG"/>
          <p:cNvPicPr>
            <a:picLocks noChangeAspect="1"/>
          </p:cNvPicPr>
          <p:nvPr/>
        </p:nvPicPr>
        <p:blipFill>
          <a:blip r:embed="rId2"/>
          <a:stretch>
            <a:fillRect/>
          </a:stretch>
        </p:blipFill>
        <p:spPr>
          <a:xfrm>
            <a:off x="1066800" y="2743200"/>
            <a:ext cx="6781800" cy="354321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at the End of </a:t>
            </a:r>
            <a:br>
              <a:rPr lang="en-US" b="1" dirty="0" smtClean="0"/>
            </a:br>
            <a:r>
              <a:rPr lang="en-US" b="1" dirty="0" smtClean="0"/>
              <a:t>Circular Linked List</a:t>
            </a:r>
            <a:endParaRPr lang="en-US" dirty="0"/>
          </a:p>
        </p:txBody>
      </p:sp>
      <p:sp>
        <p:nvSpPr>
          <p:cNvPr id="3" name="Content Placeholder 2"/>
          <p:cNvSpPr>
            <a:spLocks noGrp="1"/>
          </p:cNvSpPr>
          <p:nvPr>
            <p:ph idx="1"/>
          </p:nvPr>
        </p:nvSpPr>
        <p:spPr/>
        <p:txBody>
          <a:bodyPr/>
          <a:lstStyle/>
          <a:p>
            <a:r>
              <a:rPr lang="en-US" dirty="0" smtClean="0"/>
              <a:t>Update the next pointer of the new node with the head node and also traverse the list to the </a:t>
            </a:r>
            <a:r>
              <a:rPr lang="en-US" dirty="0" smtClean="0"/>
              <a:t>tail</a:t>
            </a:r>
          </a:p>
          <a:p>
            <a:endParaRPr lang="en-US" dirty="0" smtClean="0"/>
          </a:p>
          <a:p>
            <a:endParaRPr lang="en-US" dirty="0" smtClean="0"/>
          </a:p>
          <a:p>
            <a:endParaRPr lang="en-US" dirty="0" smtClean="0"/>
          </a:p>
          <a:p>
            <a:endParaRPr lang="en-US" dirty="0"/>
          </a:p>
        </p:txBody>
      </p:sp>
      <p:pic>
        <p:nvPicPr>
          <p:cNvPr id="4" name="Picture 3" descr="dll2.PNG"/>
          <p:cNvPicPr>
            <a:picLocks noChangeAspect="1"/>
          </p:cNvPicPr>
          <p:nvPr/>
        </p:nvPicPr>
        <p:blipFill>
          <a:blip r:embed="rId2"/>
          <a:stretch>
            <a:fillRect/>
          </a:stretch>
        </p:blipFill>
        <p:spPr>
          <a:xfrm>
            <a:off x="1219200" y="3429000"/>
            <a:ext cx="6934200" cy="289215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at the End of </a:t>
            </a:r>
            <a:br>
              <a:rPr lang="en-US" b="1" dirty="0" smtClean="0"/>
            </a:br>
            <a:r>
              <a:rPr lang="en-US" b="1" dirty="0" smtClean="0"/>
              <a:t>Circular Linked List</a:t>
            </a:r>
            <a:endParaRPr lang="en-US" dirty="0"/>
          </a:p>
        </p:txBody>
      </p:sp>
      <p:sp>
        <p:nvSpPr>
          <p:cNvPr id="3" name="Content Placeholder 2"/>
          <p:cNvSpPr>
            <a:spLocks noGrp="1"/>
          </p:cNvSpPr>
          <p:nvPr>
            <p:ph idx="1"/>
          </p:nvPr>
        </p:nvSpPr>
        <p:spPr/>
        <p:txBody>
          <a:bodyPr/>
          <a:lstStyle/>
          <a:p>
            <a:r>
              <a:rPr lang="en-US" dirty="0" smtClean="0"/>
              <a:t>Update the next pointer of the previous node to point to the new node</a:t>
            </a:r>
          </a:p>
          <a:p>
            <a:endParaRPr lang="en-US" dirty="0"/>
          </a:p>
        </p:txBody>
      </p:sp>
      <p:pic>
        <p:nvPicPr>
          <p:cNvPr id="4" name="Picture 3" descr="dll3.PNG"/>
          <p:cNvPicPr>
            <a:picLocks noChangeAspect="1"/>
          </p:cNvPicPr>
          <p:nvPr/>
        </p:nvPicPr>
        <p:blipFill>
          <a:blip r:embed="rId2"/>
          <a:stretch>
            <a:fillRect/>
          </a:stretch>
        </p:blipFill>
        <p:spPr>
          <a:xfrm>
            <a:off x="685800" y="3429000"/>
            <a:ext cx="7902219" cy="19812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at the </a:t>
            </a:r>
            <a:r>
              <a:rPr lang="en-US" b="1" dirty="0" smtClean="0"/>
              <a:t>Beginning of </a:t>
            </a:r>
            <a:r>
              <a:rPr lang="en-US" b="1" dirty="0" smtClean="0"/>
              <a:t/>
            </a:r>
            <a:br>
              <a:rPr lang="en-US" b="1" dirty="0" smtClean="0"/>
            </a:br>
            <a:r>
              <a:rPr lang="en-US" b="1" dirty="0" smtClean="0"/>
              <a:t>Circular Linked </a:t>
            </a:r>
            <a:r>
              <a:rPr lang="en-US" b="1" dirty="0" smtClean="0"/>
              <a:t>List</a:t>
            </a:r>
            <a:endParaRPr lang="en-US" dirty="0"/>
          </a:p>
        </p:txBody>
      </p:sp>
      <p:sp>
        <p:nvSpPr>
          <p:cNvPr id="3" name="Content Placeholder 2"/>
          <p:cNvSpPr>
            <a:spLocks noGrp="1"/>
          </p:cNvSpPr>
          <p:nvPr>
            <p:ph idx="1"/>
          </p:nvPr>
        </p:nvSpPr>
        <p:spPr/>
        <p:txBody>
          <a:bodyPr/>
          <a:lstStyle/>
          <a:p>
            <a:r>
              <a:rPr lang="en-US" dirty="0" smtClean="0"/>
              <a:t>Create a new node and initially keep its next pointer pointing to </a:t>
            </a:r>
            <a:r>
              <a:rPr lang="en-US" dirty="0" smtClean="0"/>
              <a:t>itself</a:t>
            </a:r>
          </a:p>
          <a:p>
            <a:endParaRPr lang="en-US" dirty="0" smtClean="0"/>
          </a:p>
          <a:p>
            <a:endParaRPr lang="en-US" dirty="0"/>
          </a:p>
        </p:txBody>
      </p:sp>
      <p:pic>
        <p:nvPicPr>
          <p:cNvPr id="4" name="Picture 3" descr="dll4.PNG"/>
          <p:cNvPicPr>
            <a:picLocks noChangeAspect="1"/>
          </p:cNvPicPr>
          <p:nvPr/>
        </p:nvPicPr>
        <p:blipFill>
          <a:blip r:embed="rId2"/>
          <a:stretch>
            <a:fillRect/>
          </a:stretch>
        </p:blipFill>
        <p:spPr>
          <a:xfrm>
            <a:off x="609600" y="3352800"/>
            <a:ext cx="8128907" cy="22098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at the Beginning of </a:t>
            </a:r>
            <a:br>
              <a:rPr lang="en-US" b="1" dirty="0" smtClean="0"/>
            </a:br>
            <a:r>
              <a:rPr lang="en-US" b="1" dirty="0" smtClean="0"/>
              <a:t>Circular Linked List</a:t>
            </a:r>
            <a:endParaRPr lang="en-US" dirty="0"/>
          </a:p>
        </p:txBody>
      </p:sp>
      <p:sp>
        <p:nvSpPr>
          <p:cNvPr id="3" name="Content Placeholder 2"/>
          <p:cNvSpPr>
            <a:spLocks noGrp="1"/>
          </p:cNvSpPr>
          <p:nvPr>
            <p:ph idx="1"/>
          </p:nvPr>
        </p:nvSpPr>
        <p:spPr/>
        <p:txBody>
          <a:bodyPr/>
          <a:lstStyle/>
          <a:p>
            <a:r>
              <a:rPr lang="en-US" dirty="0" smtClean="0"/>
              <a:t>Update the next pointer of the new node with the head node and also traverse the </a:t>
            </a:r>
            <a:r>
              <a:rPr lang="en-US" dirty="0" smtClean="0"/>
              <a:t>list until </a:t>
            </a:r>
            <a:r>
              <a:rPr lang="en-US" dirty="0" smtClean="0"/>
              <a:t>the </a:t>
            </a:r>
            <a:r>
              <a:rPr lang="en-US" dirty="0" smtClean="0"/>
              <a:t>tail</a:t>
            </a:r>
          </a:p>
          <a:p>
            <a:endParaRPr lang="en-US" dirty="0" smtClean="0"/>
          </a:p>
          <a:p>
            <a:endParaRPr lang="en-US" dirty="0"/>
          </a:p>
        </p:txBody>
      </p:sp>
      <p:pic>
        <p:nvPicPr>
          <p:cNvPr id="4" name="Picture 3" descr="dll5.PNG"/>
          <p:cNvPicPr>
            <a:picLocks noChangeAspect="1"/>
          </p:cNvPicPr>
          <p:nvPr/>
        </p:nvPicPr>
        <p:blipFill>
          <a:blip r:embed="rId2"/>
          <a:stretch>
            <a:fillRect/>
          </a:stretch>
        </p:blipFill>
        <p:spPr>
          <a:xfrm>
            <a:off x="1143000" y="3657600"/>
            <a:ext cx="7030631" cy="19812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at the Beginning of </a:t>
            </a:r>
            <a:br>
              <a:rPr lang="en-US" b="1" dirty="0" smtClean="0"/>
            </a:br>
            <a:r>
              <a:rPr lang="en-US" b="1" dirty="0" smtClean="0"/>
              <a:t>Circular Linked List</a:t>
            </a:r>
            <a:endParaRPr lang="en-US" dirty="0"/>
          </a:p>
        </p:txBody>
      </p:sp>
      <p:sp>
        <p:nvSpPr>
          <p:cNvPr id="3" name="Content Placeholder 2"/>
          <p:cNvSpPr>
            <a:spLocks noGrp="1"/>
          </p:cNvSpPr>
          <p:nvPr>
            <p:ph idx="1"/>
          </p:nvPr>
        </p:nvSpPr>
        <p:spPr/>
        <p:txBody>
          <a:bodyPr/>
          <a:lstStyle/>
          <a:p>
            <a:r>
              <a:rPr lang="en-US" dirty="0" smtClean="0"/>
              <a:t>Update the previous head node in the list to point to the new </a:t>
            </a:r>
            <a:r>
              <a:rPr lang="en-US" dirty="0" smtClean="0"/>
              <a:t>node</a:t>
            </a:r>
          </a:p>
          <a:p>
            <a:endParaRPr lang="en-US" dirty="0" smtClean="0"/>
          </a:p>
          <a:p>
            <a:endParaRPr lang="en-US" dirty="0"/>
          </a:p>
        </p:txBody>
      </p:sp>
      <p:pic>
        <p:nvPicPr>
          <p:cNvPr id="4" name="Picture 3" descr="dll6.PNG"/>
          <p:cNvPicPr>
            <a:picLocks noChangeAspect="1"/>
          </p:cNvPicPr>
          <p:nvPr/>
        </p:nvPicPr>
        <p:blipFill>
          <a:blip r:embed="rId2"/>
          <a:stretch>
            <a:fillRect/>
          </a:stretch>
        </p:blipFill>
        <p:spPr>
          <a:xfrm>
            <a:off x="1295400" y="3505200"/>
            <a:ext cx="6684169" cy="21336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at the Beginning of </a:t>
            </a:r>
            <a:br>
              <a:rPr lang="en-US" b="1" dirty="0" smtClean="0"/>
            </a:br>
            <a:r>
              <a:rPr lang="en-US" b="1" dirty="0" smtClean="0"/>
              <a:t>Circular Linked List</a:t>
            </a:r>
            <a:endParaRPr lang="en-US" dirty="0"/>
          </a:p>
        </p:txBody>
      </p:sp>
      <p:sp>
        <p:nvSpPr>
          <p:cNvPr id="3" name="Content Placeholder 2"/>
          <p:cNvSpPr>
            <a:spLocks noGrp="1"/>
          </p:cNvSpPr>
          <p:nvPr>
            <p:ph idx="1"/>
          </p:nvPr>
        </p:nvSpPr>
        <p:spPr/>
        <p:txBody>
          <a:bodyPr/>
          <a:lstStyle/>
          <a:p>
            <a:r>
              <a:rPr lang="en-US" dirty="0" smtClean="0"/>
              <a:t>Make the new node as the </a:t>
            </a:r>
            <a:r>
              <a:rPr lang="en-US" dirty="0" smtClean="0"/>
              <a:t>head</a:t>
            </a:r>
            <a:endParaRPr lang="en-US" dirty="0"/>
          </a:p>
        </p:txBody>
      </p:sp>
      <p:pic>
        <p:nvPicPr>
          <p:cNvPr id="4" name="Picture 3" descr="dll7.PNG"/>
          <p:cNvPicPr>
            <a:picLocks noChangeAspect="1"/>
          </p:cNvPicPr>
          <p:nvPr/>
        </p:nvPicPr>
        <p:blipFill>
          <a:blip r:embed="rId2"/>
          <a:stretch>
            <a:fillRect/>
          </a:stretch>
        </p:blipFill>
        <p:spPr>
          <a:xfrm>
            <a:off x="533400" y="3276600"/>
            <a:ext cx="8001000" cy="1799521"/>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Insertion at the </a:t>
            </a:r>
            <a:r>
              <a:rPr lang="en-US" b="1" dirty="0" smtClean="0"/>
              <a:t>Middle of </a:t>
            </a:r>
            <a:r>
              <a:rPr lang="en-US" b="1" dirty="0" smtClean="0"/>
              <a:t/>
            </a:r>
            <a:br>
              <a:rPr lang="en-US" b="1" dirty="0" smtClean="0"/>
            </a:br>
            <a:r>
              <a:rPr lang="en-US" b="1" dirty="0" smtClean="0"/>
              <a:t>Circular Linked List</a:t>
            </a:r>
            <a:endParaRPr lang="en-US" dirty="0"/>
          </a:p>
        </p:txBody>
      </p:sp>
      <p:sp>
        <p:nvSpPr>
          <p:cNvPr id="3" name="Content Placeholder 2"/>
          <p:cNvSpPr>
            <a:spLocks noGrp="1"/>
          </p:cNvSpPr>
          <p:nvPr>
            <p:ph idx="1"/>
          </p:nvPr>
        </p:nvSpPr>
        <p:spPr/>
        <p:txBody>
          <a:bodyPr/>
          <a:lstStyle/>
          <a:p>
            <a:endParaRPr lang="en-US" dirty="0" smtClean="0"/>
          </a:p>
          <a:p>
            <a:r>
              <a:rPr lang="en-US" dirty="0" smtClean="0"/>
              <a:t>Same as insertion in middle of Singly Linked List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Deleting the First Node </a:t>
            </a:r>
            <a:r>
              <a:rPr lang="en-US" b="1" dirty="0" smtClean="0"/>
              <a:t/>
            </a:r>
            <a:br>
              <a:rPr lang="en-US" b="1" dirty="0" smtClean="0"/>
            </a:br>
            <a:r>
              <a:rPr lang="en-US" b="1" dirty="0" smtClean="0"/>
              <a:t>in </a:t>
            </a:r>
            <a:r>
              <a:rPr lang="en-US" b="1" dirty="0" smtClean="0"/>
              <a:t>a Circular List</a:t>
            </a:r>
            <a:endParaRPr lang="en-US" dirty="0"/>
          </a:p>
        </p:txBody>
      </p:sp>
      <p:sp>
        <p:nvSpPr>
          <p:cNvPr id="3" name="Content Placeholder 2"/>
          <p:cNvSpPr>
            <a:spLocks noGrp="1"/>
          </p:cNvSpPr>
          <p:nvPr>
            <p:ph idx="1"/>
          </p:nvPr>
        </p:nvSpPr>
        <p:spPr/>
        <p:txBody>
          <a:bodyPr/>
          <a:lstStyle/>
          <a:p>
            <a:r>
              <a:rPr lang="en-US" dirty="0" smtClean="0"/>
              <a:t>Find the tail node of the linked list by traversing the list. Tail node is the </a:t>
            </a:r>
            <a:r>
              <a:rPr lang="en-US" dirty="0" smtClean="0"/>
              <a:t>previous node </a:t>
            </a:r>
            <a:r>
              <a:rPr lang="en-US" dirty="0" smtClean="0"/>
              <a:t>to the head node which we want to </a:t>
            </a:r>
            <a:r>
              <a:rPr lang="en-US" dirty="0" smtClean="0"/>
              <a:t>delete</a:t>
            </a:r>
          </a:p>
          <a:p>
            <a:endParaRPr lang="en-US" dirty="0" smtClean="0"/>
          </a:p>
          <a:p>
            <a:endParaRPr lang="en-US" dirty="0"/>
          </a:p>
        </p:txBody>
      </p:sp>
      <p:pic>
        <p:nvPicPr>
          <p:cNvPr id="4" name="Picture 3" descr="dll8.PNG"/>
          <p:cNvPicPr>
            <a:picLocks noChangeAspect="1"/>
          </p:cNvPicPr>
          <p:nvPr/>
        </p:nvPicPr>
        <p:blipFill>
          <a:blip r:embed="rId2"/>
          <a:stretch>
            <a:fillRect/>
          </a:stretch>
        </p:blipFill>
        <p:spPr>
          <a:xfrm>
            <a:off x="457200" y="3810000"/>
            <a:ext cx="8117840" cy="2590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endParaRPr lang="en-US" sz="5400" b="1" dirty="0">
              <a:solidFill>
                <a:srgbClr val="00B050"/>
              </a:solidFill>
            </a:endParaRP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dirty="0" smtClean="0">
                <a:solidFill>
                  <a:schemeClr val="accent2">
                    <a:lumMod val="75000"/>
                  </a:schemeClr>
                </a:solidFill>
              </a:rPr>
              <a:t>	</a:t>
            </a:r>
            <a:r>
              <a:rPr lang="en-US" dirty="0" err="1" smtClean="0">
                <a:solidFill>
                  <a:schemeClr val="accent2">
                    <a:lumMod val="75000"/>
                  </a:schemeClr>
                </a:solidFill>
              </a:rPr>
              <a:t>struct</a:t>
            </a:r>
            <a:r>
              <a:rPr lang="en-US" dirty="0" smtClean="0">
                <a:solidFill>
                  <a:schemeClr val="accent2">
                    <a:lumMod val="75000"/>
                  </a:schemeClr>
                </a:solidFill>
              </a:rPr>
              <a:t> node</a:t>
            </a:r>
            <a:br>
              <a:rPr lang="en-US" dirty="0" smtClean="0">
                <a:solidFill>
                  <a:schemeClr val="accent2">
                    <a:lumMod val="75000"/>
                  </a:schemeClr>
                </a:solidFill>
              </a:rPr>
            </a:br>
            <a:r>
              <a:rPr lang="en-US" dirty="0" smtClean="0">
                <a:solidFill>
                  <a:schemeClr val="accent2">
                    <a:lumMod val="75000"/>
                  </a:schemeClr>
                </a:solidFill>
              </a:rPr>
              <a:t>{</a:t>
            </a:r>
            <a:br>
              <a:rPr lang="en-US" dirty="0" smtClean="0">
                <a:solidFill>
                  <a:schemeClr val="accent2">
                    <a:lumMod val="75000"/>
                  </a:schemeClr>
                </a:solidFill>
              </a:rPr>
            </a:br>
            <a:r>
              <a:rPr lang="en-US" dirty="0" smtClean="0">
                <a:solidFill>
                  <a:schemeClr val="accent2">
                    <a:lumMod val="75000"/>
                  </a:schemeClr>
                </a:solidFill>
              </a:rPr>
              <a:t>	</a:t>
            </a:r>
            <a:r>
              <a:rPr lang="en-US" dirty="0" err="1" smtClean="0">
                <a:solidFill>
                  <a:schemeClr val="accent2">
                    <a:lumMod val="75000"/>
                  </a:schemeClr>
                </a:solidFill>
              </a:rPr>
              <a:t>int</a:t>
            </a:r>
            <a:r>
              <a:rPr lang="en-US" dirty="0" smtClean="0">
                <a:solidFill>
                  <a:schemeClr val="accent2">
                    <a:lumMod val="75000"/>
                  </a:schemeClr>
                </a:solidFill>
              </a:rPr>
              <a:t> data; </a:t>
            </a:r>
            <a:r>
              <a:rPr lang="en-US" sz="2400" i="1" dirty="0" smtClean="0">
                <a:solidFill>
                  <a:prstClr val="white">
                    <a:lumMod val="65000"/>
                  </a:prstClr>
                </a:solidFill>
              </a:rPr>
              <a:t>// data part of node</a:t>
            </a:r>
            <a:r>
              <a:rPr lang="en-US" dirty="0" smtClean="0">
                <a:solidFill>
                  <a:schemeClr val="accent2">
                    <a:lumMod val="75000"/>
                  </a:schemeClr>
                </a:solidFill>
              </a:rPr>
              <a:t/>
            </a:r>
            <a:br>
              <a:rPr lang="en-US" dirty="0" smtClean="0">
                <a:solidFill>
                  <a:schemeClr val="accent2">
                    <a:lumMod val="75000"/>
                  </a:schemeClr>
                </a:solidFill>
              </a:rPr>
            </a:br>
            <a:r>
              <a:rPr lang="en-US" dirty="0" smtClean="0">
                <a:solidFill>
                  <a:schemeClr val="accent2">
                    <a:lumMod val="75000"/>
                  </a:schemeClr>
                </a:solidFill>
              </a:rPr>
              <a:t>	node * next; </a:t>
            </a:r>
            <a:r>
              <a:rPr lang="en-US" sz="2400" i="1" dirty="0" smtClean="0">
                <a:solidFill>
                  <a:prstClr val="white">
                    <a:lumMod val="65000"/>
                  </a:prstClr>
                </a:solidFill>
              </a:rPr>
              <a:t>// next pointer part of node</a:t>
            </a:r>
            <a:r>
              <a:rPr lang="en-US" dirty="0" smtClean="0">
                <a:solidFill>
                  <a:schemeClr val="accent2">
                    <a:lumMod val="75000"/>
                  </a:schemeClr>
                </a:solidFill>
              </a:rPr>
              <a:t/>
            </a:r>
            <a:br>
              <a:rPr lang="en-US" dirty="0" smtClean="0">
                <a:solidFill>
                  <a:schemeClr val="accent2">
                    <a:lumMod val="75000"/>
                  </a:schemeClr>
                </a:solidFill>
              </a:rPr>
            </a:br>
            <a:r>
              <a:rPr lang="en-US" dirty="0" smtClean="0">
                <a:solidFill>
                  <a:schemeClr val="accent2">
                    <a:lumMod val="75000"/>
                  </a:schemeClr>
                </a:solidFill>
              </a:rPr>
              <a:t>};</a:t>
            </a:r>
            <a:r>
              <a:rPr lang="en-US" dirty="0" smtClean="0"/>
              <a:t/>
            </a:r>
            <a:br>
              <a:rPr lang="en-US" dirty="0" smtClean="0"/>
            </a:br>
            <a:endParaRPr lang="en-US" dirty="0" smtClean="0"/>
          </a:p>
          <a:p>
            <a:pPr>
              <a:buNone/>
            </a:pPr>
            <a:r>
              <a:rPr lang="en-US" dirty="0" smtClean="0"/>
              <a:t>	</a:t>
            </a:r>
            <a:r>
              <a:rPr lang="en-US" dirty="0" smtClean="0">
                <a:solidFill>
                  <a:srgbClr val="00B0F0"/>
                </a:solidFill>
              </a:rPr>
              <a:t>class </a:t>
            </a:r>
            <a:r>
              <a:rPr lang="en-US" dirty="0" err="1" smtClean="0">
                <a:solidFill>
                  <a:srgbClr val="00B0F0"/>
                </a:solidFill>
              </a:rPr>
              <a:t>LinkedList</a:t>
            </a:r>
            <a:r>
              <a:rPr lang="en-US" dirty="0" smtClean="0">
                <a:solidFill>
                  <a:srgbClr val="00B0F0"/>
                </a:solidFill>
              </a:rPr>
              <a:t/>
            </a:r>
            <a:br>
              <a:rPr lang="en-US" dirty="0" smtClean="0">
                <a:solidFill>
                  <a:srgbClr val="00B0F0"/>
                </a:solidFill>
              </a:rPr>
            </a:br>
            <a:r>
              <a:rPr lang="en-US" dirty="0" smtClean="0">
                <a:solidFill>
                  <a:srgbClr val="00B0F0"/>
                </a:solidFill>
              </a:rPr>
              <a:t>{</a:t>
            </a:r>
            <a:br>
              <a:rPr lang="en-US" dirty="0" smtClean="0">
                <a:solidFill>
                  <a:srgbClr val="00B0F0"/>
                </a:solidFill>
              </a:rPr>
            </a:br>
            <a:r>
              <a:rPr lang="en-US" dirty="0" smtClean="0">
                <a:solidFill>
                  <a:srgbClr val="00B0F0"/>
                </a:solidFill>
              </a:rPr>
              <a:t>	node* head;</a:t>
            </a:r>
            <a:br>
              <a:rPr lang="en-US" dirty="0" smtClean="0">
                <a:solidFill>
                  <a:srgbClr val="00B0F0"/>
                </a:solidFill>
              </a:rPr>
            </a:br>
            <a:r>
              <a:rPr lang="en-US" dirty="0" smtClean="0">
                <a:solidFill>
                  <a:srgbClr val="00B0F0"/>
                </a:solidFill>
              </a:rPr>
              <a:t>	node* tail;</a:t>
            </a:r>
          </a:p>
          <a:p>
            <a:pPr>
              <a:buNone/>
            </a:pPr>
            <a:r>
              <a:rPr lang="en-US" dirty="0" smtClean="0">
                <a:solidFill>
                  <a:srgbClr val="00B0F0"/>
                </a:solidFill>
              </a:rPr>
              <a:t>		public:</a:t>
            </a:r>
            <a:br>
              <a:rPr lang="en-US" dirty="0" smtClean="0">
                <a:solidFill>
                  <a:srgbClr val="00B0F0"/>
                </a:solidFill>
              </a:rPr>
            </a:br>
            <a:r>
              <a:rPr lang="en-US" dirty="0" smtClean="0">
                <a:solidFill>
                  <a:srgbClr val="00B0F0"/>
                </a:solidFill>
              </a:rPr>
              <a:t>	</a:t>
            </a:r>
            <a:r>
              <a:rPr lang="en-US" dirty="0" err="1" smtClean="0">
                <a:solidFill>
                  <a:srgbClr val="00B0F0"/>
                </a:solidFill>
              </a:rPr>
              <a:t>LinkedList</a:t>
            </a:r>
            <a:r>
              <a:rPr lang="en-US" dirty="0" smtClean="0">
                <a:solidFill>
                  <a:srgbClr val="00B0F0"/>
                </a:solidFill>
              </a:rPr>
              <a:t>() { head = null; tail = null; }</a:t>
            </a:r>
            <a:br>
              <a:rPr lang="en-US" dirty="0" smtClean="0">
                <a:solidFill>
                  <a:srgbClr val="00B0F0"/>
                </a:solidFill>
              </a:rPr>
            </a:br>
            <a:r>
              <a:rPr lang="en-US" dirty="0" smtClean="0">
                <a:solidFill>
                  <a:srgbClr val="00B0F0"/>
                </a:solidFill>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Deleting the First Node </a:t>
            </a:r>
            <a:br>
              <a:rPr lang="en-US" b="1" dirty="0" smtClean="0"/>
            </a:br>
            <a:r>
              <a:rPr lang="en-US" b="1" dirty="0" smtClean="0"/>
              <a:t>in a Circular List</a:t>
            </a:r>
            <a:endParaRPr lang="en-US" dirty="0"/>
          </a:p>
        </p:txBody>
      </p:sp>
      <p:sp>
        <p:nvSpPr>
          <p:cNvPr id="3" name="Content Placeholder 2"/>
          <p:cNvSpPr>
            <a:spLocks noGrp="1"/>
          </p:cNvSpPr>
          <p:nvPr>
            <p:ph idx="1"/>
          </p:nvPr>
        </p:nvSpPr>
        <p:spPr/>
        <p:txBody>
          <a:bodyPr/>
          <a:lstStyle/>
          <a:p>
            <a:r>
              <a:rPr lang="en-US" dirty="0" smtClean="0"/>
              <a:t>Create a temporary node which will point to the head. Also, update the tail </a:t>
            </a:r>
            <a:r>
              <a:rPr lang="en-US" dirty="0" smtClean="0"/>
              <a:t>nodes next </a:t>
            </a:r>
            <a:r>
              <a:rPr lang="en-US" dirty="0" smtClean="0"/>
              <a:t>pointer to point to next node of </a:t>
            </a:r>
            <a:r>
              <a:rPr lang="en-US" dirty="0" smtClean="0"/>
              <a:t>head</a:t>
            </a:r>
          </a:p>
          <a:p>
            <a:endParaRPr lang="en-US" dirty="0" smtClean="0"/>
          </a:p>
          <a:p>
            <a:endParaRPr lang="en-US" dirty="0"/>
          </a:p>
        </p:txBody>
      </p:sp>
      <p:pic>
        <p:nvPicPr>
          <p:cNvPr id="4" name="Picture 3" descr="dll9.PNG"/>
          <p:cNvPicPr>
            <a:picLocks noChangeAspect="1"/>
          </p:cNvPicPr>
          <p:nvPr/>
        </p:nvPicPr>
        <p:blipFill>
          <a:blip r:embed="rId2"/>
          <a:stretch>
            <a:fillRect/>
          </a:stretch>
        </p:blipFill>
        <p:spPr>
          <a:xfrm>
            <a:off x="1066800" y="3581400"/>
            <a:ext cx="7225552" cy="24384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Deleting the First Node </a:t>
            </a:r>
            <a:br>
              <a:rPr lang="en-US" b="1" dirty="0" smtClean="0"/>
            </a:br>
            <a:r>
              <a:rPr lang="en-US" b="1" dirty="0" smtClean="0"/>
              <a:t>in a Circular List</a:t>
            </a:r>
            <a:endParaRPr lang="en-US" dirty="0"/>
          </a:p>
        </p:txBody>
      </p:sp>
      <p:sp>
        <p:nvSpPr>
          <p:cNvPr id="3" name="Content Placeholder 2"/>
          <p:cNvSpPr>
            <a:spLocks noGrp="1"/>
          </p:cNvSpPr>
          <p:nvPr>
            <p:ph idx="1"/>
          </p:nvPr>
        </p:nvSpPr>
        <p:spPr/>
        <p:txBody>
          <a:bodyPr/>
          <a:lstStyle/>
          <a:p>
            <a:r>
              <a:rPr lang="en-US" dirty="0" smtClean="0"/>
              <a:t>Now, move the head pointer to next node. Create a temporary node which will </a:t>
            </a:r>
            <a:r>
              <a:rPr lang="en-US" dirty="0" smtClean="0"/>
              <a:t>point to </a:t>
            </a:r>
            <a:r>
              <a:rPr lang="en-US" dirty="0" smtClean="0"/>
              <a:t>head. Also, update the tail nodes next pointer to point to next node of </a:t>
            </a:r>
            <a:r>
              <a:rPr lang="en-US" dirty="0" smtClean="0"/>
              <a:t>head</a:t>
            </a:r>
          </a:p>
          <a:p>
            <a:endParaRPr lang="en-US" dirty="0" smtClean="0"/>
          </a:p>
          <a:p>
            <a:endParaRPr lang="en-US" dirty="0"/>
          </a:p>
        </p:txBody>
      </p:sp>
      <p:pic>
        <p:nvPicPr>
          <p:cNvPr id="4" name="Picture 3" descr="dll10.PNG"/>
          <p:cNvPicPr>
            <a:picLocks noChangeAspect="1"/>
          </p:cNvPicPr>
          <p:nvPr/>
        </p:nvPicPr>
        <p:blipFill>
          <a:blip r:embed="rId2"/>
          <a:stretch>
            <a:fillRect/>
          </a:stretch>
        </p:blipFill>
        <p:spPr>
          <a:xfrm>
            <a:off x="762000" y="3733800"/>
            <a:ext cx="7623289" cy="25908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Deleting the </a:t>
            </a:r>
            <a:r>
              <a:rPr lang="en-US" b="1" dirty="0" smtClean="0"/>
              <a:t>Middle Node </a:t>
            </a:r>
            <a:r>
              <a:rPr lang="en-US" b="1" dirty="0" smtClean="0"/>
              <a:t/>
            </a:r>
            <a:br>
              <a:rPr lang="en-US" b="1" dirty="0" smtClean="0"/>
            </a:br>
            <a:r>
              <a:rPr lang="en-US" b="1" dirty="0" smtClean="0"/>
              <a:t>in a Circular List</a:t>
            </a:r>
            <a:endParaRPr lang="en-US" dirty="0"/>
          </a:p>
        </p:txBody>
      </p:sp>
      <p:sp>
        <p:nvSpPr>
          <p:cNvPr id="3" name="Content Placeholder 2"/>
          <p:cNvSpPr>
            <a:spLocks noGrp="1"/>
          </p:cNvSpPr>
          <p:nvPr>
            <p:ph idx="1"/>
          </p:nvPr>
        </p:nvSpPr>
        <p:spPr/>
        <p:txBody>
          <a:bodyPr/>
          <a:lstStyle/>
          <a:p>
            <a:endParaRPr lang="en-US" dirty="0" smtClean="0"/>
          </a:p>
          <a:p>
            <a:r>
              <a:rPr lang="en-US" dirty="0" smtClean="0"/>
              <a:t>Same as deleting middle node in Singly Linked List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Deleting the </a:t>
            </a:r>
            <a:r>
              <a:rPr lang="en-US" b="1" dirty="0" smtClean="0"/>
              <a:t>Last Node </a:t>
            </a:r>
            <a:r>
              <a:rPr lang="en-US" b="1" dirty="0" smtClean="0"/>
              <a:t/>
            </a:r>
            <a:br>
              <a:rPr lang="en-US" b="1" dirty="0" smtClean="0"/>
            </a:br>
            <a:r>
              <a:rPr lang="en-US" b="1" dirty="0" smtClean="0"/>
              <a:t>in a Circular List</a:t>
            </a:r>
            <a:endParaRPr lang="en-US" dirty="0"/>
          </a:p>
        </p:txBody>
      </p:sp>
      <p:sp>
        <p:nvSpPr>
          <p:cNvPr id="3" name="Content Placeholder 2"/>
          <p:cNvSpPr>
            <a:spLocks noGrp="1"/>
          </p:cNvSpPr>
          <p:nvPr>
            <p:ph idx="1"/>
          </p:nvPr>
        </p:nvSpPr>
        <p:spPr/>
        <p:txBody>
          <a:bodyPr/>
          <a:lstStyle/>
          <a:p>
            <a:endParaRPr lang="en-US" dirty="0" smtClean="0"/>
          </a:p>
          <a:p>
            <a:r>
              <a:rPr lang="en-US" dirty="0" smtClean="0"/>
              <a:t>Same as deleting middle node in Singly Linked List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Basic Operations</a:t>
            </a:r>
            <a:endParaRPr lang="en-US" sz="5400" b="1" dirty="0"/>
          </a:p>
        </p:txBody>
      </p:sp>
      <p:sp>
        <p:nvSpPr>
          <p:cNvPr id="3" name="Content Placeholder 2"/>
          <p:cNvSpPr>
            <a:spLocks noGrp="1"/>
          </p:cNvSpPr>
          <p:nvPr>
            <p:ph idx="1"/>
          </p:nvPr>
        </p:nvSpPr>
        <p:spPr>
          <a:xfrm>
            <a:off x="457200" y="1600201"/>
            <a:ext cx="8229600" cy="4495800"/>
          </a:xfrm>
        </p:spPr>
        <p:txBody>
          <a:bodyPr>
            <a:normAutofit/>
          </a:bodyPr>
          <a:lstStyle/>
          <a:p>
            <a:endParaRPr lang="en-US" sz="3600" dirty="0" smtClean="0"/>
          </a:p>
          <a:p>
            <a:r>
              <a:rPr lang="en-US" sz="3600" dirty="0" smtClean="0"/>
              <a:t>Traversing the list</a:t>
            </a:r>
          </a:p>
          <a:p>
            <a:endParaRPr lang="en-US" sz="3600" dirty="0" smtClean="0"/>
          </a:p>
          <a:p>
            <a:r>
              <a:rPr lang="en-US" sz="3600" dirty="0" smtClean="0"/>
              <a:t>Inserting an item in the list</a:t>
            </a:r>
          </a:p>
          <a:p>
            <a:endParaRPr lang="en-US" sz="3600" dirty="0" smtClean="0"/>
          </a:p>
          <a:p>
            <a:r>
              <a:rPr lang="en-US" sz="3600" dirty="0" smtClean="0"/>
              <a:t>Deleting an item from the list</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Traversal in Linked List</a:t>
            </a:r>
            <a:endParaRPr lang="en-US" sz="5400" b="1" dirty="0"/>
          </a:p>
        </p:txBody>
      </p:sp>
      <p:sp>
        <p:nvSpPr>
          <p:cNvPr id="3" name="Content Placeholder 2"/>
          <p:cNvSpPr>
            <a:spLocks noGrp="1"/>
          </p:cNvSpPr>
          <p:nvPr>
            <p:ph idx="1"/>
          </p:nvPr>
        </p:nvSpPr>
        <p:spPr/>
        <p:txBody>
          <a:bodyPr/>
          <a:lstStyle/>
          <a:p>
            <a:r>
              <a:rPr lang="en-US" dirty="0" smtClean="0"/>
              <a:t>Visiting (accessing) each node of the list exactly once</a:t>
            </a:r>
          </a:p>
          <a:p>
            <a:pPr lvl="1"/>
            <a:endParaRPr lang="en-US" dirty="0" smtClean="0"/>
          </a:p>
          <a:p>
            <a:pPr lvl="1"/>
            <a:r>
              <a:rPr lang="en-US" dirty="0" smtClean="0">
                <a:solidFill>
                  <a:schemeClr val="bg1">
                    <a:lumMod val="50000"/>
                  </a:schemeClr>
                </a:solidFill>
              </a:rPr>
              <a:t>Start from head node</a:t>
            </a:r>
          </a:p>
          <a:p>
            <a:pPr lvl="1"/>
            <a:r>
              <a:rPr lang="en-US" dirty="0" smtClean="0">
                <a:solidFill>
                  <a:schemeClr val="bg1">
                    <a:lumMod val="50000"/>
                  </a:schemeClr>
                </a:solidFill>
              </a:rPr>
              <a:t>Follow next pointer</a:t>
            </a:r>
          </a:p>
          <a:p>
            <a:pPr lvl="1"/>
            <a:r>
              <a:rPr lang="en-US" dirty="0" smtClean="0">
                <a:solidFill>
                  <a:schemeClr val="bg1">
                    <a:lumMod val="50000"/>
                  </a:schemeClr>
                </a:solidFill>
              </a:rPr>
              <a:t>Display/read contents as nodes are visited</a:t>
            </a:r>
          </a:p>
          <a:p>
            <a:pPr lvl="1"/>
            <a:r>
              <a:rPr lang="en-US" dirty="0" smtClean="0">
                <a:solidFill>
                  <a:schemeClr val="bg1">
                    <a:lumMod val="50000"/>
                  </a:schemeClr>
                </a:solidFill>
              </a:rPr>
              <a:t>Stop when next pointer equals NULL (or until desired node is found)</a:t>
            </a:r>
            <a:endParaRPr lang="en-US" dirty="0">
              <a:solidFill>
                <a:schemeClr val="bg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00B050"/>
                </a:solidFill>
              </a:rPr>
              <a:t>Code Snippet</a:t>
            </a:r>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a:buNone/>
            </a:pPr>
            <a:r>
              <a:rPr lang="en-US" dirty="0" smtClean="0">
                <a:solidFill>
                  <a:srgbClr val="00B0F0"/>
                </a:solidFill>
              </a:rPr>
              <a:t>	void traverse()</a:t>
            </a:r>
            <a:br>
              <a:rPr lang="en-US" dirty="0" smtClean="0">
                <a:solidFill>
                  <a:srgbClr val="00B0F0"/>
                </a:solidFill>
              </a:rPr>
            </a:br>
            <a:r>
              <a:rPr lang="en-US" dirty="0" smtClean="0">
                <a:solidFill>
                  <a:srgbClr val="00B0F0"/>
                </a:solidFill>
              </a:rPr>
              <a:t>{</a:t>
            </a:r>
            <a:br>
              <a:rPr lang="en-US" dirty="0" smtClean="0">
                <a:solidFill>
                  <a:srgbClr val="00B0F0"/>
                </a:solidFill>
              </a:rPr>
            </a:br>
            <a:r>
              <a:rPr lang="en-US" dirty="0" smtClean="0">
                <a:solidFill>
                  <a:srgbClr val="00B0F0"/>
                </a:solidFill>
              </a:rPr>
              <a:t>	node* temp;</a:t>
            </a:r>
            <a:br>
              <a:rPr lang="en-US" dirty="0" smtClean="0">
                <a:solidFill>
                  <a:srgbClr val="00B0F0"/>
                </a:solidFill>
              </a:rPr>
            </a:br>
            <a:r>
              <a:rPr lang="en-US" dirty="0" smtClean="0">
                <a:solidFill>
                  <a:srgbClr val="00B0F0"/>
                </a:solidFill>
              </a:rPr>
              <a:t>	temp = head; </a:t>
            </a:r>
            <a:r>
              <a:rPr lang="en-US" sz="2200" i="1" dirty="0" smtClean="0">
                <a:solidFill>
                  <a:schemeClr val="bg1">
                    <a:lumMod val="65000"/>
                  </a:schemeClr>
                </a:solidFill>
              </a:rPr>
              <a:t>// start traversal from head</a:t>
            </a:r>
            <a:r>
              <a:rPr lang="en-US" dirty="0" smtClean="0">
                <a:solidFill>
                  <a:srgbClr val="00B0F0"/>
                </a:solidFill>
              </a:rPr>
              <a:t/>
            </a:r>
            <a:br>
              <a:rPr lang="en-US" dirty="0" smtClean="0">
                <a:solidFill>
                  <a:srgbClr val="00B0F0"/>
                </a:solidFill>
              </a:rPr>
            </a:br>
            <a:r>
              <a:rPr lang="en-US" dirty="0" smtClean="0">
                <a:solidFill>
                  <a:srgbClr val="00B0F0"/>
                </a:solidFill>
              </a:rPr>
              <a:t>	while(temp != null) </a:t>
            </a:r>
            <a:r>
              <a:rPr lang="en-US" sz="2200" i="1" dirty="0" smtClean="0">
                <a:solidFill>
                  <a:prstClr val="white">
                    <a:lumMod val="65000"/>
                  </a:prstClr>
                </a:solidFill>
              </a:rPr>
              <a:t>// keep moving forward until tail is reached</a:t>
            </a:r>
            <a:r>
              <a:rPr lang="en-US" dirty="0" smtClean="0">
                <a:solidFill>
                  <a:srgbClr val="00B0F0"/>
                </a:solidFill>
              </a:rPr>
              <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		</a:t>
            </a:r>
            <a:r>
              <a:rPr lang="en-US" dirty="0" err="1" smtClean="0">
                <a:solidFill>
                  <a:srgbClr val="00B0F0"/>
                </a:solidFill>
              </a:rPr>
              <a:t>cout</a:t>
            </a:r>
            <a:r>
              <a:rPr lang="en-US" dirty="0" smtClean="0">
                <a:solidFill>
                  <a:srgbClr val="00B0F0"/>
                </a:solidFill>
              </a:rPr>
              <a:t> &lt;&lt; temp-&gt;data; </a:t>
            </a:r>
            <a:r>
              <a:rPr lang="en-US" sz="2200" i="1" dirty="0" smtClean="0">
                <a:solidFill>
                  <a:schemeClr val="bg1">
                    <a:lumMod val="65000"/>
                  </a:schemeClr>
                </a:solidFill>
              </a:rPr>
              <a:t>// visit &amp; use node</a:t>
            </a:r>
            <a:r>
              <a:rPr lang="en-US" sz="2200" dirty="0" smtClean="0">
                <a:solidFill>
                  <a:srgbClr val="00B0F0"/>
                </a:solidFill>
              </a:rPr>
              <a:t/>
            </a:r>
            <a:br>
              <a:rPr lang="en-US" sz="2200" dirty="0" smtClean="0">
                <a:solidFill>
                  <a:srgbClr val="00B0F0"/>
                </a:solidFill>
              </a:rPr>
            </a:br>
            <a:r>
              <a:rPr lang="en-US" dirty="0" smtClean="0">
                <a:solidFill>
                  <a:srgbClr val="00B0F0"/>
                </a:solidFill>
              </a:rPr>
              <a:t>		temp = temp-&gt;next; </a:t>
            </a:r>
            <a:r>
              <a:rPr lang="en-US" sz="2200" i="1" dirty="0" smtClean="0">
                <a:solidFill>
                  <a:schemeClr val="bg1">
                    <a:lumMod val="65000"/>
                  </a:schemeClr>
                </a:solidFill>
              </a:rPr>
              <a:t>// move to next node</a:t>
            </a:r>
            <a:r>
              <a:rPr lang="en-US" dirty="0" smtClean="0">
                <a:solidFill>
                  <a:srgbClr val="00B0F0"/>
                </a:solidFill>
              </a:rPr>
              <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a:t>
            </a:r>
            <a:endParaRPr lang="en-US" dirty="0">
              <a:solidFill>
                <a:srgbClr val="00B0F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1537</Words>
  <Application>Microsoft Office PowerPoint</Application>
  <PresentationFormat>On-screen Show (4:3)</PresentationFormat>
  <Paragraphs>228</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CS-218 Data Structures</vt:lpstr>
      <vt:lpstr>Linked List</vt:lpstr>
      <vt:lpstr>Singly Linked List</vt:lpstr>
      <vt:lpstr>Linked List</vt:lpstr>
      <vt:lpstr>Linked List</vt:lpstr>
      <vt:lpstr>Code Snippet</vt:lpstr>
      <vt:lpstr>Basic Operations</vt:lpstr>
      <vt:lpstr>Traversal in Linked List</vt:lpstr>
      <vt:lpstr>Code Snippet</vt:lpstr>
      <vt:lpstr>Insertion in Singly Linked List</vt:lpstr>
      <vt:lpstr>Case 1: Insertion at the Beginning</vt:lpstr>
      <vt:lpstr>Case 1: Insertion at the Beginning</vt:lpstr>
      <vt:lpstr>Case 1: Insertion at the Beginning</vt:lpstr>
      <vt:lpstr>Code Snippet</vt:lpstr>
      <vt:lpstr>Case 2: Insertion at the End</vt:lpstr>
      <vt:lpstr>Case 2: Insertion at the End</vt:lpstr>
      <vt:lpstr>Case 2: Insertion at the End</vt:lpstr>
      <vt:lpstr>Code Snippet</vt:lpstr>
      <vt:lpstr>Case 3: Insertion at the Middle</vt:lpstr>
      <vt:lpstr>Case 3: Insertion at the Middle</vt:lpstr>
      <vt:lpstr>Case 3: Insertion at the Middle</vt:lpstr>
      <vt:lpstr>Code Snippet</vt:lpstr>
      <vt:lpstr>Deletion in Singly Linked List</vt:lpstr>
      <vt:lpstr>Case 1: Deletion at the Beginning</vt:lpstr>
      <vt:lpstr>Code Snippet</vt:lpstr>
      <vt:lpstr>Case 2: Deletion at the End</vt:lpstr>
      <vt:lpstr>Code Snippet</vt:lpstr>
      <vt:lpstr>Case 3: Deletion at the Middle</vt:lpstr>
      <vt:lpstr>Code Snippet</vt:lpstr>
      <vt:lpstr>Advantages of Singly Linked List</vt:lpstr>
      <vt:lpstr>Drawbacks of Singly Linked List</vt:lpstr>
      <vt:lpstr>Doubly Linked List</vt:lpstr>
      <vt:lpstr>Doubly Linked List</vt:lpstr>
      <vt:lpstr>Insertion at Beginning  of Doubly Linked List</vt:lpstr>
      <vt:lpstr>Insertion at Beginning  of Doubly Linked List</vt:lpstr>
      <vt:lpstr>Insertion at End of Doubly Linked List</vt:lpstr>
      <vt:lpstr>Insertion at End of Doubly Linked List</vt:lpstr>
      <vt:lpstr>Insertion at Middle of Doubly Linked List</vt:lpstr>
      <vt:lpstr>Insertion at Middle of Doubly Linked List</vt:lpstr>
      <vt:lpstr>Deleting First Node of Doubly Linked List</vt:lpstr>
      <vt:lpstr>Deleting First Node of Doubly Linked List</vt:lpstr>
      <vt:lpstr>Deleting Last Node of Doubly Linked List</vt:lpstr>
      <vt:lpstr>Deleting Last Node of Doubly Linked List</vt:lpstr>
      <vt:lpstr>Deleting Last Node of Doubly Linked List</vt:lpstr>
      <vt:lpstr>Deleting Intermediate Node of Doubly Linked List</vt:lpstr>
      <vt:lpstr>Deleting Intermediate Node of Doubly Linked List</vt:lpstr>
      <vt:lpstr>Advantages of Doubly Linked List</vt:lpstr>
      <vt:lpstr>Drawbacks of Doubly Linked List</vt:lpstr>
      <vt:lpstr>Circular Linked List</vt:lpstr>
      <vt:lpstr>Circular Linked List</vt:lpstr>
      <vt:lpstr>Insertion at the End of  Circular Linked List</vt:lpstr>
      <vt:lpstr>Insertion at the End of  Circular Linked List</vt:lpstr>
      <vt:lpstr>Insertion at the End of  Circular Linked List</vt:lpstr>
      <vt:lpstr>Insertion at the Beginning of  Circular Linked List</vt:lpstr>
      <vt:lpstr>Insertion at the Beginning of  Circular Linked List</vt:lpstr>
      <vt:lpstr>Insertion at the Beginning of  Circular Linked List</vt:lpstr>
      <vt:lpstr>Insertion at the Beginning of  Circular Linked List</vt:lpstr>
      <vt:lpstr>Insertion at the Middle of  Circular Linked List</vt:lpstr>
      <vt:lpstr>Deleting the First Node  in a Circular List</vt:lpstr>
      <vt:lpstr>Deleting the First Node  in a Circular List</vt:lpstr>
      <vt:lpstr>Deleting the First Node  in a Circular List</vt:lpstr>
      <vt:lpstr>Deleting the Middle Node  in a Circular List</vt:lpstr>
      <vt:lpstr>Deleting the Last Node  in a Circular List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CS-218 Data Structures</dc:title>
  <dc:creator>Syed Zain-Ul-Hassan</dc:creator>
  <cp:lastModifiedBy>Zain</cp:lastModifiedBy>
  <cp:revision>203</cp:revision>
  <dcterms:created xsi:type="dcterms:W3CDTF">2006-08-16T00:00:00Z</dcterms:created>
  <dcterms:modified xsi:type="dcterms:W3CDTF">2021-03-15T18:12:31Z</dcterms:modified>
</cp:coreProperties>
</file>