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76" r:id="rId7"/>
    <p:sldId id="266" r:id="rId8"/>
    <p:sldId id="260" r:id="rId9"/>
    <p:sldId id="267" r:id="rId10"/>
    <p:sldId id="270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>
      <p:cViewPr varScale="1">
        <p:scale>
          <a:sx n="105" d="100"/>
          <a:sy n="105" d="100"/>
        </p:scale>
        <p:origin x="18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CS-218 </a:t>
            </a:r>
            <a:r>
              <a:rPr lang="en-US" sz="6000" b="1" dirty="0">
                <a:solidFill>
                  <a:schemeClr val="bg1">
                    <a:lumMod val="50000"/>
                  </a:schemeClr>
                </a:solidFill>
              </a:rPr>
              <a:t>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Sorting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2200" y="6519446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Insertion Sort: </a:t>
            </a:r>
            <a:r>
              <a:rPr lang="en-US" sz="5400" b="1" dirty="0">
                <a:solidFill>
                  <a:srgbClr val="FFC000"/>
                </a:solidFill>
              </a:rPr>
              <a:t>Visualization</a:t>
            </a:r>
          </a:p>
        </p:txBody>
      </p:sp>
      <p:pic>
        <p:nvPicPr>
          <p:cNvPr id="4" name="Content Placeholder 3" descr="Insertion-sort-example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219200"/>
            <a:ext cx="7239000" cy="4343400"/>
          </a:xfrm>
        </p:spPr>
      </p:pic>
      <p:sp>
        <p:nvSpPr>
          <p:cNvPr id="8" name="TextBox 7"/>
          <p:cNvSpPr txBox="1"/>
          <p:nvPr/>
        </p:nvSpPr>
        <p:spPr>
          <a:xfrm>
            <a:off x="1905000" y="5638800"/>
            <a:ext cx="558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For visual demonstration of Insertion Sort, start slideshow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Insertion Sort: </a:t>
            </a:r>
            <a:r>
              <a:rPr lang="en-US" sz="5400" b="1" dirty="0">
                <a:solidFill>
                  <a:srgbClr val="0070C0"/>
                </a:solidFill>
              </a:rPr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105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void </a:t>
            </a:r>
            <a:r>
              <a:rPr lang="en-US" b="1" dirty="0" err="1"/>
              <a:t>insertionSort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array[], </a:t>
            </a:r>
            <a:r>
              <a:rPr lang="en-US" b="1" dirty="0" err="1"/>
              <a:t>int</a:t>
            </a:r>
            <a:r>
              <a:rPr lang="en-US" b="1" dirty="0"/>
              <a:t> size)</a:t>
            </a:r>
          </a:p>
          <a:p>
            <a:pPr>
              <a:buNone/>
            </a:pPr>
            <a:r>
              <a:rPr lang="en-US" b="1" dirty="0"/>
              <a:t>{</a:t>
            </a:r>
          </a:p>
          <a:p>
            <a:pPr>
              <a:buNone/>
            </a:pPr>
            <a:r>
              <a:rPr lang="en-US" b="1" dirty="0"/>
              <a:t>	for 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= 1; </a:t>
            </a:r>
            <a:r>
              <a:rPr lang="en-US" b="1" dirty="0" err="1"/>
              <a:t>i</a:t>
            </a:r>
            <a:r>
              <a:rPr lang="en-US" b="1" dirty="0"/>
              <a:t> &lt; size; </a:t>
            </a:r>
            <a:r>
              <a:rPr lang="en-US" b="1" dirty="0" err="1"/>
              <a:t>i</a:t>
            </a:r>
            <a:r>
              <a:rPr lang="en-US" b="1" dirty="0"/>
              <a:t>++)</a:t>
            </a:r>
          </a:p>
          <a:p>
            <a:pPr>
              <a:buNone/>
            </a:pPr>
            <a:r>
              <a:rPr lang="en-US" b="1" dirty="0"/>
              <a:t>	{</a:t>
            </a:r>
          </a:p>
          <a:p>
            <a:pPr>
              <a:buNone/>
            </a:pPr>
            <a:r>
              <a:rPr lang="en-US" b="1" dirty="0"/>
              <a:t>		int key = array[</a:t>
            </a:r>
            <a:r>
              <a:rPr lang="en-US" b="1" dirty="0" err="1"/>
              <a:t>i</a:t>
            </a:r>
            <a:r>
              <a:rPr lang="en-US" b="1" dirty="0"/>
              <a:t>];	</a:t>
            </a:r>
          </a:p>
          <a:p>
            <a:pPr>
              <a:buNone/>
            </a:pPr>
            <a:r>
              <a:rPr lang="en-US" b="1" dirty="0"/>
              <a:t>		</a:t>
            </a:r>
            <a:r>
              <a:rPr lang="en-US" b="1" dirty="0" err="1"/>
              <a:t>int</a:t>
            </a:r>
            <a:r>
              <a:rPr lang="en-US" b="1" dirty="0"/>
              <a:t> j = </a:t>
            </a:r>
            <a:r>
              <a:rPr lang="en-US" b="1" dirty="0" err="1"/>
              <a:t>i</a:t>
            </a:r>
            <a:r>
              <a:rPr lang="en-US" b="1" dirty="0"/>
              <a:t> - 1; </a:t>
            </a:r>
            <a:br>
              <a:rPr lang="en-US" b="1" dirty="0"/>
            </a:br>
            <a:r>
              <a:rPr lang="en-US" b="1" dirty="0"/>
              <a:t>	while (key &lt; array[j] &amp;&amp; j &gt;= 0)</a:t>
            </a:r>
          </a:p>
          <a:p>
            <a:pPr>
              <a:buNone/>
            </a:pPr>
            <a:r>
              <a:rPr lang="en-US" b="1" dirty="0"/>
              <a:t>		{</a:t>
            </a:r>
          </a:p>
          <a:p>
            <a:pPr>
              <a:buNone/>
            </a:pPr>
            <a:r>
              <a:rPr lang="en-US" b="1" dirty="0"/>
              <a:t>			array[j + 1] = array[j]; 	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// shifting elements to the right</a:t>
            </a:r>
            <a:br>
              <a:rPr lang="en-US" b="1" dirty="0"/>
            </a:br>
            <a:r>
              <a:rPr lang="en-US" b="1" dirty="0"/>
              <a:t>		--j;</a:t>
            </a:r>
          </a:p>
          <a:p>
            <a:pPr>
              <a:buNone/>
            </a:pPr>
            <a:r>
              <a:rPr lang="en-US" b="1" dirty="0"/>
              <a:t>		}</a:t>
            </a:r>
          </a:p>
          <a:p>
            <a:pPr>
              <a:buNone/>
            </a:pPr>
            <a:r>
              <a:rPr lang="en-US" b="1" dirty="0"/>
              <a:t>		array[j + 1] = key;</a:t>
            </a:r>
          </a:p>
          <a:p>
            <a:pPr>
              <a:buNone/>
            </a:pPr>
            <a:r>
              <a:rPr lang="en-US" b="1" dirty="0"/>
              <a:t>	}</a:t>
            </a:r>
          </a:p>
          <a:p>
            <a:pPr>
              <a:buNone/>
            </a:pPr>
            <a:r>
              <a:rPr lang="en-US" b="1" dirty="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Insertion Sort: </a:t>
            </a:r>
            <a:r>
              <a:rPr lang="en-US" sz="5400" b="1" dirty="0">
                <a:solidFill>
                  <a:schemeClr val="accent5">
                    <a:lumMod val="75000"/>
                  </a:schemeClr>
                </a:solidFill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Positives:</a:t>
            </a:r>
          </a:p>
          <a:p>
            <a:pPr lvl="1"/>
            <a:r>
              <a:rPr lang="en-US" dirty="0"/>
              <a:t>Adaptive like Bubble Sort (detects sorted input)</a:t>
            </a:r>
          </a:p>
          <a:p>
            <a:pPr lvl="1"/>
            <a:r>
              <a:rPr lang="en-US" dirty="0"/>
              <a:t>Stable</a:t>
            </a:r>
          </a:p>
          <a:p>
            <a:pPr lvl="1"/>
            <a:r>
              <a:rPr lang="en-US" dirty="0"/>
              <a:t>In-place</a:t>
            </a:r>
          </a:p>
          <a:p>
            <a:pPr lvl="1"/>
            <a:r>
              <a:rPr lang="en-US" dirty="0"/>
              <a:t>Online (can sort the input as new elements are added)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Negatives:</a:t>
            </a:r>
          </a:p>
          <a:p>
            <a:pPr lvl="1"/>
            <a:r>
              <a:rPr lang="en-US" dirty="0"/>
              <a:t>Only works well for small input size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Sorting is an operation that arranges the elements of a list in a certain order [either ascending or descending]</a:t>
            </a:r>
          </a:p>
          <a:p>
            <a:endParaRPr lang="en-US" dirty="0"/>
          </a:p>
          <a:p>
            <a:r>
              <a:rPr lang="en-US" dirty="0"/>
              <a:t>Sorting algorithms are generally categorized based on the following parameters: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By number of comparisons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By  number of swaps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By stability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Bubble Sort works by iterating the input array from the first element to the last, comparing each pair of elements and swapping them if needed.</a:t>
            </a:r>
          </a:p>
          <a:p>
            <a:endParaRPr lang="en-US" dirty="0"/>
          </a:p>
          <a:p>
            <a:r>
              <a:rPr lang="en-US" dirty="0"/>
              <a:t>Bubble sort continues its iterations until no more swaps are needed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Bubble Sort: </a:t>
            </a:r>
            <a:r>
              <a:rPr lang="en-US" sz="5400" b="1" dirty="0">
                <a:solidFill>
                  <a:srgbClr val="FFC000"/>
                </a:solidFill>
              </a:rPr>
              <a:t>Visualization</a:t>
            </a:r>
          </a:p>
        </p:txBody>
      </p:sp>
      <p:pic>
        <p:nvPicPr>
          <p:cNvPr id="4" name="Content Placeholder 3" descr="bubblesort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  <p:sp>
        <p:nvSpPr>
          <p:cNvPr id="5" name="TextBox 4"/>
          <p:cNvSpPr txBox="1"/>
          <p:nvPr/>
        </p:nvSpPr>
        <p:spPr>
          <a:xfrm>
            <a:off x="1905000" y="5486400"/>
            <a:ext cx="538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For visual demonstration of Bubble Sort, start slideshow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Bubble Sort: </a:t>
            </a:r>
            <a:r>
              <a:rPr lang="en-US" sz="5400" b="1" dirty="0">
                <a:solidFill>
                  <a:srgbClr val="0070C0"/>
                </a:solidFill>
              </a:rPr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begin </a:t>
            </a:r>
            <a:r>
              <a:rPr lang="en-US" dirty="0" err="1"/>
              <a:t>BubbleSort</a:t>
            </a:r>
            <a:r>
              <a:rPr lang="en-US" dirty="0"/>
              <a:t>(list)</a:t>
            </a:r>
          </a:p>
          <a:p>
            <a:pPr>
              <a:buNone/>
            </a:pPr>
            <a:r>
              <a:rPr lang="en-US" dirty="0"/>
              <a:t>		for all elements of list</a:t>
            </a:r>
          </a:p>
          <a:p>
            <a:pPr>
              <a:buNone/>
            </a:pPr>
            <a:r>
              <a:rPr lang="en-US" dirty="0"/>
              <a:t>			if list[</a:t>
            </a:r>
            <a:r>
              <a:rPr lang="en-US" dirty="0" err="1"/>
              <a:t>i</a:t>
            </a:r>
            <a:r>
              <a:rPr lang="en-US" dirty="0"/>
              <a:t>] &gt; list[i+1]</a:t>
            </a:r>
          </a:p>
          <a:p>
            <a:pPr>
              <a:buNone/>
            </a:pPr>
            <a:r>
              <a:rPr lang="en-US" dirty="0"/>
              <a:t>				swap(list[</a:t>
            </a:r>
            <a:r>
              <a:rPr lang="en-US" dirty="0" err="1"/>
              <a:t>i</a:t>
            </a:r>
            <a:r>
              <a:rPr lang="en-US" dirty="0"/>
              <a:t>], list[i+1])</a:t>
            </a:r>
          </a:p>
          <a:p>
            <a:pPr>
              <a:buNone/>
            </a:pPr>
            <a:r>
              <a:rPr lang="en-US" dirty="0"/>
              <a:t>			end if</a:t>
            </a:r>
          </a:p>
          <a:p>
            <a:pPr>
              <a:buNone/>
            </a:pPr>
            <a:r>
              <a:rPr lang="en-US" dirty="0"/>
              <a:t>		end for</a:t>
            </a:r>
          </a:p>
          <a:p>
            <a:pPr>
              <a:buNone/>
            </a:pPr>
            <a:r>
              <a:rPr lang="en-US" dirty="0"/>
              <a:t>		return list</a:t>
            </a:r>
          </a:p>
          <a:p>
            <a:pPr>
              <a:buNone/>
            </a:pPr>
            <a:r>
              <a:rPr lang="en-US" dirty="0"/>
              <a:t>	end </a:t>
            </a:r>
            <a:r>
              <a:rPr lang="en-US" dirty="0" err="1"/>
              <a:t>BubbleSort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5037-BF42-C7EA-C952-A2D2ED5C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Bubble Sort: </a:t>
            </a:r>
            <a:r>
              <a:rPr lang="en-US" sz="5400" b="1" dirty="0">
                <a:solidFill>
                  <a:srgbClr val="0070C0"/>
                </a:solidFill>
              </a:rPr>
              <a:t>Code</a:t>
            </a:r>
            <a:endParaRPr lang="en-PK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83237-2593-1482-2061-0D773BA22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00200"/>
            <a:ext cx="7696200" cy="5181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i="1" dirty="0" err="1"/>
              <a:t>bubbleSort</a:t>
            </a:r>
            <a:r>
              <a:rPr lang="en-US" b="1" dirty="0"/>
              <a:t>(int array[], int size) </a:t>
            </a:r>
          </a:p>
          <a:p>
            <a:pPr marL="0" indent="0">
              <a:buNone/>
            </a:pPr>
            <a:r>
              <a:rPr lang="en-US" b="1" dirty="0"/>
              <a:t>{	</a:t>
            </a:r>
          </a:p>
          <a:p>
            <a:pPr marL="0" indent="0">
              <a:buNone/>
            </a:pPr>
            <a:r>
              <a:rPr lang="en-US" b="1" dirty="0"/>
              <a:t>	for (int step = 0; step &lt; size; step++)</a:t>
            </a:r>
          </a:p>
          <a:p>
            <a:pPr marL="0" indent="0">
              <a:buNone/>
            </a:pPr>
            <a:r>
              <a:rPr lang="en-US" b="1" dirty="0"/>
              <a:t>	{</a:t>
            </a:r>
          </a:p>
          <a:p>
            <a:pPr marL="0" indent="0">
              <a:buNone/>
            </a:pPr>
            <a:r>
              <a:rPr lang="en-US" b="1" dirty="0"/>
              <a:t>    		for (int </a:t>
            </a:r>
            <a:r>
              <a:rPr lang="en-US" b="1" dirty="0" err="1"/>
              <a:t>i</a:t>
            </a:r>
            <a:r>
              <a:rPr lang="en-US" b="1" dirty="0"/>
              <a:t> = 0; </a:t>
            </a:r>
            <a:r>
              <a:rPr lang="en-US" b="1" dirty="0" err="1"/>
              <a:t>i</a:t>
            </a:r>
            <a:r>
              <a:rPr lang="en-US" b="1" dirty="0"/>
              <a:t> &lt; size - step; </a:t>
            </a:r>
            <a:r>
              <a:rPr lang="en-US" b="1" dirty="0" err="1"/>
              <a:t>i</a:t>
            </a:r>
            <a:r>
              <a:rPr lang="en-US" b="1" dirty="0"/>
              <a:t>++)</a:t>
            </a:r>
          </a:p>
          <a:p>
            <a:pPr marL="0" indent="0">
              <a:buNone/>
            </a:pPr>
            <a:r>
              <a:rPr lang="en-US" b="1" dirty="0"/>
              <a:t>		{</a:t>
            </a:r>
          </a:p>
          <a:p>
            <a:pPr marL="0" indent="0">
              <a:buNone/>
            </a:pPr>
            <a:r>
              <a:rPr lang="en-US" b="1" dirty="0"/>
              <a:t>			if (array[</a:t>
            </a:r>
            <a:r>
              <a:rPr lang="en-US" b="1" dirty="0" err="1"/>
              <a:t>i</a:t>
            </a:r>
            <a:r>
              <a:rPr lang="en-US" b="1" dirty="0"/>
              <a:t>] &gt; array[</a:t>
            </a:r>
            <a:r>
              <a:rPr lang="en-US" b="1" dirty="0" err="1"/>
              <a:t>i</a:t>
            </a:r>
            <a:r>
              <a:rPr lang="en-US" b="1" dirty="0"/>
              <a:t> + 1])</a:t>
            </a:r>
          </a:p>
          <a:p>
            <a:pPr marL="0" indent="0">
              <a:buNone/>
            </a:pPr>
            <a:r>
              <a:rPr lang="en-US" b="1" dirty="0"/>
              <a:t>			{</a:t>
            </a:r>
          </a:p>
          <a:p>
            <a:pPr marL="0" indent="0">
              <a:buNone/>
            </a:pPr>
            <a:r>
              <a:rPr lang="en-US" b="1" dirty="0"/>
              <a:t>        				int temp = array[</a:t>
            </a:r>
            <a:r>
              <a:rPr lang="en-US" b="1" dirty="0" err="1"/>
              <a:t>i</a:t>
            </a:r>
            <a:r>
              <a:rPr lang="en-US" b="1" dirty="0"/>
              <a:t>];</a:t>
            </a:r>
          </a:p>
          <a:p>
            <a:pPr marL="0" indent="0">
              <a:buNone/>
            </a:pPr>
            <a:r>
              <a:rPr lang="en-US" b="1" dirty="0"/>
              <a:t>        				array[</a:t>
            </a:r>
            <a:r>
              <a:rPr lang="en-US" b="1" dirty="0" err="1"/>
              <a:t>i</a:t>
            </a:r>
            <a:r>
              <a:rPr lang="en-US" b="1" dirty="0"/>
              <a:t>] = array[</a:t>
            </a:r>
            <a:r>
              <a:rPr lang="en-US" b="1" dirty="0" err="1"/>
              <a:t>i</a:t>
            </a:r>
            <a:r>
              <a:rPr lang="en-US" b="1" dirty="0"/>
              <a:t> + 1];</a:t>
            </a:r>
          </a:p>
          <a:p>
            <a:pPr marL="0" indent="0">
              <a:buNone/>
            </a:pPr>
            <a:r>
              <a:rPr lang="en-US" b="1" dirty="0"/>
              <a:t>        				array[</a:t>
            </a:r>
            <a:r>
              <a:rPr lang="en-US" b="1" dirty="0" err="1"/>
              <a:t>i</a:t>
            </a:r>
            <a:r>
              <a:rPr lang="en-US" b="1" dirty="0"/>
              <a:t> + 1] = temp;</a:t>
            </a:r>
          </a:p>
          <a:p>
            <a:pPr marL="0" indent="0">
              <a:buNone/>
            </a:pPr>
            <a:r>
              <a:rPr lang="en-US" b="1" dirty="0"/>
              <a:t>      			}</a:t>
            </a:r>
          </a:p>
          <a:p>
            <a:pPr marL="0" indent="0">
              <a:buNone/>
            </a:pPr>
            <a:r>
              <a:rPr lang="en-US" b="1" dirty="0"/>
              <a:t>    		}</a:t>
            </a:r>
          </a:p>
          <a:p>
            <a:pPr marL="0" indent="0">
              <a:buNone/>
            </a:pPr>
            <a:r>
              <a:rPr lang="en-US" b="1" dirty="0"/>
              <a:t>  	}</a:t>
            </a:r>
          </a:p>
          <a:p>
            <a:pPr marL="0" indent="0">
              <a:buNone/>
            </a:pPr>
            <a:r>
              <a:rPr lang="en-US" b="1" dirty="0"/>
              <a:t>}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96324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Bubble Sort: </a:t>
            </a:r>
            <a:r>
              <a:rPr lang="en-US" b="1" dirty="0">
                <a:solidFill>
                  <a:srgbClr val="0070C0"/>
                </a:solidFill>
              </a:rPr>
              <a:t>Algorithm</a:t>
            </a:r>
            <a:r>
              <a:rPr lang="en-US" b="1" dirty="0"/>
              <a:t> (with flag)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	begin </a:t>
            </a:r>
            <a:r>
              <a:rPr lang="en-US" dirty="0" err="1"/>
              <a:t>BubbleSort</a:t>
            </a:r>
            <a:r>
              <a:rPr lang="en-US" dirty="0"/>
              <a:t>(list)</a:t>
            </a:r>
          </a:p>
          <a:p>
            <a:pPr>
              <a:buNone/>
            </a:pPr>
            <a:r>
              <a:rPr lang="en-US" dirty="0"/>
              <a:t>		swapped = false</a:t>
            </a:r>
          </a:p>
          <a:p>
            <a:pPr>
              <a:buNone/>
            </a:pPr>
            <a:r>
              <a:rPr lang="en-US" dirty="0"/>
              <a:t>		for all elements of list</a:t>
            </a:r>
          </a:p>
          <a:p>
            <a:pPr>
              <a:buNone/>
            </a:pPr>
            <a:r>
              <a:rPr lang="en-US" dirty="0"/>
              <a:t>			if list[</a:t>
            </a:r>
            <a:r>
              <a:rPr lang="en-US" dirty="0" err="1"/>
              <a:t>i</a:t>
            </a:r>
            <a:r>
              <a:rPr lang="en-US" dirty="0"/>
              <a:t>] &gt; list[i+1]</a:t>
            </a:r>
          </a:p>
          <a:p>
            <a:pPr>
              <a:buNone/>
            </a:pPr>
            <a:r>
              <a:rPr lang="en-US" dirty="0"/>
              <a:t>				swap(list[</a:t>
            </a:r>
            <a:r>
              <a:rPr lang="en-US" dirty="0" err="1"/>
              <a:t>i</a:t>
            </a:r>
            <a:r>
              <a:rPr lang="en-US" dirty="0"/>
              <a:t>], list[i+1])</a:t>
            </a:r>
          </a:p>
          <a:p>
            <a:pPr>
              <a:buNone/>
            </a:pPr>
            <a:r>
              <a:rPr lang="en-US" dirty="0"/>
              <a:t>				swapped = true</a:t>
            </a:r>
          </a:p>
          <a:p>
            <a:pPr>
              <a:buNone/>
            </a:pPr>
            <a:r>
              <a:rPr lang="en-US" dirty="0"/>
              <a:t>			end if</a:t>
            </a:r>
          </a:p>
          <a:p>
            <a:pPr>
              <a:buNone/>
            </a:pPr>
            <a:r>
              <a:rPr lang="en-US" dirty="0"/>
              <a:t>			if(swapped)</a:t>
            </a:r>
          </a:p>
          <a:p>
            <a:pPr>
              <a:buNone/>
            </a:pPr>
            <a:r>
              <a:rPr lang="en-US" dirty="0"/>
              <a:t>				break		// breaks outer loop</a:t>
            </a:r>
          </a:p>
          <a:p>
            <a:pPr>
              <a:buNone/>
            </a:pPr>
            <a:r>
              <a:rPr lang="en-US" dirty="0"/>
              <a:t>		end for</a:t>
            </a:r>
          </a:p>
          <a:p>
            <a:pPr>
              <a:buNone/>
            </a:pPr>
            <a:r>
              <a:rPr lang="en-US" dirty="0"/>
              <a:t>		return list</a:t>
            </a:r>
          </a:p>
          <a:p>
            <a:pPr>
              <a:buNone/>
            </a:pPr>
            <a:r>
              <a:rPr lang="en-US" dirty="0"/>
              <a:t>	end </a:t>
            </a:r>
            <a:r>
              <a:rPr lang="en-US" dirty="0" err="1"/>
              <a:t>BubbleSort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Bubble Sort: </a:t>
            </a:r>
            <a:r>
              <a:rPr lang="en-US" sz="5400" b="1" dirty="0">
                <a:solidFill>
                  <a:schemeClr val="accent5">
                    <a:lumMod val="75000"/>
                  </a:schemeClr>
                </a:solidFill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Positives:</a:t>
            </a:r>
          </a:p>
          <a:p>
            <a:pPr lvl="1"/>
            <a:r>
              <a:rPr lang="en-US" i="1" dirty="0"/>
              <a:t>The algorithm can detect if the list is already sorted</a:t>
            </a:r>
          </a:p>
          <a:p>
            <a:pPr lvl="1"/>
            <a:r>
              <a:rPr lang="en-US" i="1" dirty="0"/>
              <a:t>In-place</a:t>
            </a:r>
          </a:p>
          <a:p>
            <a:pPr lvl="1"/>
            <a:r>
              <a:rPr lang="en-US" i="1" dirty="0"/>
              <a:t>Stable</a:t>
            </a:r>
          </a:p>
          <a:p>
            <a:pPr lvl="1"/>
            <a:endParaRPr lang="en-US" dirty="0"/>
          </a:p>
          <a:p>
            <a:r>
              <a:rPr lang="en-US" dirty="0"/>
              <a:t>The algorithm has O(n^2) time complexity</a:t>
            </a:r>
          </a:p>
          <a:p>
            <a:r>
              <a:rPr lang="en-US" dirty="0"/>
              <a:t>The best case complexity can be improved from O(n^2) to O(n) by using a flag to check swaps (for already sorted list)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Insertion Sort, each iteration removes an element from the input data and inserts it into the correct position in the list being sorted</a:t>
            </a:r>
          </a:p>
          <a:p>
            <a:endParaRPr lang="en-US" dirty="0"/>
          </a:p>
          <a:p>
            <a:r>
              <a:rPr lang="en-US" dirty="0"/>
              <a:t>This process is repeated until all input elements have gone through</a:t>
            </a:r>
          </a:p>
          <a:p>
            <a:endParaRPr lang="en-US" dirty="0"/>
          </a:p>
          <a:p>
            <a:r>
              <a:rPr lang="en-US" b="1" dirty="0"/>
              <a:t>Time Complexity:</a:t>
            </a:r>
            <a:r>
              <a:rPr lang="en-US" dirty="0"/>
              <a:t>		O(n^2)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662</Words>
  <Application>Microsoft Office PowerPoint</Application>
  <PresentationFormat>On-screen Show (4:3)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CS-218 Data Structures</vt:lpstr>
      <vt:lpstr>Sorting</vt:lpstr>
      <vt:lpstr>Bubble Sort</vt:lpstr>
      <vt:lpstr>Bubble Sort: Visualization</vt:lpstr>
      <vt:lpstr>Bubble Sort: Algorithm</vt:lpstr>
      <vt:lpstr>Bubble Sort: Code</vt:lpstr>
      <vt:lpstr>Bubble Sort: Algorithm (with flag)</vt:lpstr>
      <vt:lpstr>Bubble Sort: Analysis</vt:lpstr>
      <vt:lpstr>Insertion Sort</vt:lpstr>
      <vt:lpstr>Insertion Sort: Visualization</vt:lpstr>
      <vt:lpstr>Insertion Sort: Algorithm</vt:lpstr>
      <vt:lpstr>Insertion Sort: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CS-218 Data Structures</dc:title>
  <dc:creator>Syed Zain-Ul-Hassan</dc:creator>
  <cp:lastModifiedBy>Zain</cp:lastModifiedBy>
  <cp:revision>224</cp:revision>
  <dcterms:created xsi:type="dcterms:W3CDTF">2006-08-16T00:00:00Z</dcterms:created>
  <dcterms:modified xsi:type="dcterms:W3CDTF">2022-09-22T10:01:09Z</dcterms:modified>
</cp:coreProperties>
</file>