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6EC9-52FC-ADDF-8A8D-4A750F7B2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0A5ED-8538-F378-A71B-1DD39A9B1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DC24-789A-721A-FFA0-E9ABFA37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2929-45F1-987F-FCAC-C8404547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B500-7578-E9BE-D68B-DEE48B99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15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1A96-114B-0D1E-298A-E69516BC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7CB03-E023-E090-0BE3-4EE42F08C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FE682-DC10-F3BC-0525-2C98AAA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8611-1555-0B65-5C86-5EC5A2F8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62AB-11FC-254F-0C3D-477E072C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3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E087F-599C-0C21-CEB7-98E1748E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9B97D-BF92-7DBE-9FF0-31F18397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B5C1-0507-3D53-AD6F-FCEB106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E371-5A6C-1733-19B2-6DD2A537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78CA-4605-13B6-F12C-382ECEEC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62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6331-0C9B-5464-0305-627DE9B3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476E-9489-C9E6-BBBD-32C11971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44E1-2F45-4359-2E70-D65208BD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2853-65E3-378D-AFB2-6FCAE31D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CB84-B495-7BC6-4EF3-D1E2A87F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643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8486-76A5-089D-4ED0-31B20221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0C651-64F3-B2FB-8C56-8B14F719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AEFA-B11C-BA40-2B93-60D8FD76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6533-F316-B05D-B038-AEB07063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6520-B9EA-66BD-97BD-9BC6E082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391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CE8-59C5-AE8F-2A28-4D356ADA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2E34D-9D04-A8BC-735E-61108A67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FDC84-6C32-5324-EC54-70C569D3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797E-0F27-8B2E-4A69-26EDEEF1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D932-D5F1-98A5-7467-360D76E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63FA-CDB3-1495-41F6-F99AB96B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45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AA1D-41AB-215E-70BD-448604C4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BE4E4-D69B-6AEF-5466-133E7AB69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BB40E-A548-AB72-0F7E-8390A3FC1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BE264-8BC6-8D71-F8B7-092334D64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51B87-F06F-75D4-E823-A18B1DE76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16DC6-7E24-937B-6CB6-D5F195C6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ACC13-A172-FD66-C642-79DFFC17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48C2B-A525-2BBD-34F6-376C0E57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328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2718-5B3E-8B9D-BCAD-02E658D0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536C-9D1E-23BF-7942-C05195E3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3A133-D496-1B08-05CC-A80AD8F9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11990-B321-5862-E571-A897CC02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51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99926-CE86-B83C-5EFB-6D4F743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5A508-E488-F462-A86A-50E053E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01FC-FF75-A619-9D45-B9F66B0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135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EB33-320E-6E9B-A983-F19B466A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640C-642E-762E-5E56-250415D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42D07-A99C-1063-6AA9-1ED3171A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A7D2D-9D9C-D704-F446-D166A8B4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6EF8-615D-E70D-FB6C-90688B3F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3B527-BCE1-722F-08A7-61678F3D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5995-207D-3721-E200-CC569C4E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25FCE-0959-0757-C6B5-2901F2EC0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75A5B-9AA6-7823-417F-8F10B9535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55127-CA28-CF10-9CBE-B63A76D9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605BA-52A8-A436-E1A0-9033A1AF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3E31F-4D4C-9913-FA6B-C198F7CB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207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4F287-A563-380B-3CCA-5FAC0131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3EA5-7A90-6E14-A1BC-02B43C6D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AFB4-B1F4-298F-C91D-5E09EB2A0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914B-1632-4FEF-9444-4ADADB00E8C0}" type="datetimeFigureOut">
              <a:rPr lang="en-PK" smtClean="0"/>
              <a:t>27/10/2022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3351-C59C-09BD-CA5F-52508BECA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11E6-C7AE-1FEC-5851-96D9A6A4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6FC64-B013-4FEF-A724-4950F233A36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066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FAB6-A8F4-B454-4661-DDB9877BE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Stacks and Queues</a:t>
            </a:r>
            <a:endParaRPr lang="en-PK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294D4-316A-C8FB-1D35-27CCE1253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2060"/>
                </a:solidFill>
              </a:rPr>
              <a:t>CS-2001 Data Structures</a:t>
            </a:r>
          </a:p>
          <a:p>
            <a:r>
              <a:rPr lang="en-US" sz="3200" b="1" dirty="0"/>
              <a:t>Instructor: </a:t>
            </a:r>
            <a:r>
              <a:rPr lang="en-US" sz="3200" dirty="0"/>
              <a:t>Syed Zain </a:t>
            </a:r>
            <a:r>
              <a:rPr lang="en-US" sz="3200" dirty="0" err="1"/>
              <a:t>Ul</a:t>
            </a:r>
            <a:r>
              <a:rPr lang="en-US" sz="3200" dirty="0"/>
              <a:t> Hassan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41829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7C51-34AB-594A-F0BB-CDD23AF0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Illustration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8E700-9E54-CA8F-A1B9-EAC3C1837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65" y="1831849"/>
            <a:ext cx="7215477" cy="4515686"/>
          </a:xfrm>
        </p:spPr>
      </p:pic>
    </p:spTree>
    <p:extLst>
      <p:ext uri="{BB962C8B-B14F-4D97-AF65-F5344CB8AC3E}">
        <p14:creationId xmlns:p14="http://schemas.microsoft.com/office/powerpoint/2010/main" val="419753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B6B8-F713-BCF0-DA43-73B1634F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Applications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DB0E-A64E-8FAB-0AAC-B38043D5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tasks (in any area)</a:t>
            </a:r>
          </a:p>
          <a:p>
            <a:r>
              <a:rPr lang="en-US" dirty="0"/>
              <a:t>Data transfer in networks</a:t>
            </a:r>
          </a:p>
          <a:p>
            <a:r>
              <a:rPr lang="en-US" dirty="0"/>
              <a:t>Operating system 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142031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5742-F4FF-FA92-1EA0-BAD5A697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C++ Implementation: </a:t>
            </a:r>
            <a:r>
              <a:rPr lang="en-US" sz="5400" b="1" dirty="0">
                <a:solidFill>
                  <a:schemeClr val="bg1">
                    <a:lumMod val="65000"/>
                  </a:schemeClr>
                </a:solidFill>
              </a:rPr>
              <a:t>Using Array</a:t>
            </a:r>
            <a:endParaRPr lang="en-PK" sz="5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7207B-07D0-90C6-6DF1-5ADAF4C80D2B}"/>
              </a:ext>
            </a:extLst>
          </p:cNvPr>
          <p:cNvSpPr txBox="1"/>
          <p:nvPr/>
        </p:nvSpPr>
        <p:spPr>
          <a:xfrm>
            <a:off x="523783" y="1802167"/>
            <a:ext cx="45986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Queue {</a:t>
            </a:r>
          </a:p>
          <a:p>
            <a:r>
              <a:rPr lang="en-US" b="1" dirty="0"/>
              <a:t> int capacity, count = 0, front = 0, rear = -1;</a:t>
            </a:r>
          </a:p>
          <a:p>
            <a:r>
              <a:rPr lang="en-US" b="1" dirty="0"/>
              <a:t> int * </a:t>
            </a:r>
            <a:r>
              <a:rPr lang="en-US" b="1" dirty="0" err="1"/>
              <a:t>arr</a:t>
            </a:r>
            <a:r>
              <a:rPr lang="en-US" b="1" dirty="0"/>
              <a:t>;</a:t>
            </a:r>
          </a:p>
          <a:p>
            <a:r>
              <a:rPr lang="en-US" b="1" dirty="0"/>
              <a:t> public:</a:t>
            </a:r>
          </a:p>
          <a:p>
            <a:r>
              <a:rPr lang="en-US" b="1" dirty="0"/>
              <a:t> Queue(int c) {</a:t>
            </a:r>
          </a:p>
          <a:p>
            <a:r>
              <a:rPr lang="en-US" b="1" dirty="0"/>
              <a:t>	capacity = c;</a:t>
            </a:r>
          </a:p>
          <a:p>
            <a:r>
              <a:rPr lang="en-US" b="1" dirty="0"/>
              <a:t>	</a:t>
            </a:r>
            <a:r>
              <a:rPr lang="en-US" b="1" dirty="0" err="1"/>
              <a:t>arr</a:t>
            </a:r>
            <a:r>
              <a:rPr lang="en-US" b="1" dirty="0"/>
              <a:t> = new int[c];</a:t>
            </a:r>
          </a:p>
          <a:p>
            <a:r>
              <a:rPr lang="en-US" b="1" dirty="0"/>
              <a:t>	   }</a:t>
            </a:r>
          </a:p>
          <a:p>
            <a:r>
              <a:rPr lang="en-US" b="1" dirty="0"/>
              <a:t> void enqueue(int </a:t>
            </a:r>
            <a:r>
              <a:rPr lang="en-US" b="1" dirty="0" err="1"/>
              <a:t>val</a:t>
            </a:r>
            <a:r>
              <a:rPr lang="en-US" b="1" dirty="0"/>
              <a:t>) {</a:t>
            </a:r>
          </a:p>
          <a:p>
            <a:r>
              <a:rPr lang="en-US" b="1" dirty="0"/>
              <a:t>	if(</a:t>
            </a:r>
            <a:r>
              <a:rPr lang="en-US" b="1" dirty="0" err="1"/>
              <a:t>isFull</a:t>
            </a:r>
            <a:r>
              <a:rPr lang="en-US" b="1" dirty="0"/>
              <a:t>( ))</a:t>
            </a:r>
          </a:p>
          <a:p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“Queue overflow”;</a:t>
            </a:r>
          </a:p>
          <a:p>
            <a:r>
              <a:rPr lang="en-US" b="1" dirty="0"/>
              <a:t>	else  {</a:t>
            </a:r>
          </a:p>
          <a:p>
            <a:r>
              <a:rPr lang="en-US" b="1" dirty="0"/>
              <a:t>		rear = (rear + 1) % capacity;</a:t>
            </a:r>
          </a:p>
          <a:p>
            <a:r>
              <a:rPr lang="en-US" b="1" dirty="0"/>
              <a:t>		</a:t>
            </a:r>
            <a:r>
              <a:rPr lang="en-US" b="1" dirty="0" err="1"/>
              <a:t>arr</a:t>
            </a:r>
            <a:r>
              <a:rPr lang="en-US" b="1" dirty="0"/>
              <a:t>[rear] = </a:t>
            </a:r>
            <a:r>
              <a:rPr lang="en-US" b="1" dirty="0" err="1"/>
              <a:t>val</a:t>
            </a:r>
            <a:r>
              <a:rPr lang="en-US" b="1" dirty="0"/>
              <a:t>;</a:t>
            </a:r>
          </a:p>
          <a:p>
            <a:r>
              <a:rPr lang="en-US" b="1" dirty="0"/>
              <a:t>		++count;</a:t>
            </a:r>
          </a:p>
          <a:p>
            <a:r>
              <a:rPr lang="en-US" b="1" dirty="0"/>
              <a:t>	         }</a:t>
            </a:r>
          </a:p>
          <a:p>
            <a:r>
              <a:rPr lang="en-US" b="1" dirty="0"/>
              <a:t>	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B56C7-053E-4F0A-6B49-C89920B364EB}"/>
              </a:ext>
            </a:extLst>
          </p:cNvPr>
          <p:cNvSpPr txBox="1"/>
          <p:nvPr/>
        </p:nvSpPr>
        <p:spPr>
          <a:xfrm>
            <a:off x="6184776" y="1802167"/>
            <a:ext cx="47791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 dequeue( ) {</a:t>
            </a:r>
          </a:p>
          <a:p>
            <a:r>
              <a:rPr lang="en-US" b="1" dirty="0"/>
              <a:t>	if(</a:t>
            </a:r>
            <a:r>
              <a:rPr lang="en-US" b="1" dirty="0" err="1"/>
              <a:t>isEmpty</a:t>
            </a:r>
            <a:r>
              <a:rPr lang="en-US" b="1" dirty="0"/>
              <a:t>( ))</a:t>
            </a:r>
          </a:p>
          <a:p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“Queue underflow”;</a:t>
            </a:r>
          </a:p>
          <a:p>
            <a:r>
              <a:rPr lang="en-US" b="1" dirty="0"/>
              <a:t>	else {</a:t>
            </a:r>
          </a:p>
          <a:p>
            <a:r>
              <a:rPr lang="en-US" b="1" dirty="0"/>
              <a:t>		front = (front + 1) % capacity;</a:t>
            </a:r>
          </a:p>
          <a:p>
            <a:r>
              <a:rPr lang="en-US" b="1" dirty="0"/>
              <a:t>		--count;</a:t>
            </a:r>
          </a:p>
          <a:p>
            <a:r>
              <a:rPr lang="en-US" b="1" dirty="0"/>
              <a:t>		int </a:t>
            </a:r>
            <a:r>
              <a:rPr lang="en-US" b="1" dirty="0" err="1"/>
              <a:t>val</a:t>
            </a:r>
            <a:r>
              <a:rPr lang="en-US" b="1" dirty="0"/>
              <a:t> = </a:t>
            </a:r>
            <a:r>
              <a:rPr lang="en-US" b="1" dirty="0" err="1"/>
              <a:t>arr</a:t>
            </a:r>
            <a:r>
              <a:rPr lang="en-US" b="1" dirty="0"/>
              <a:t>[front];</a:t>
            </a:r>
          </a:p>
          <a:p>
            <a:r>
              <a:rPr lang="en-US" b="1" dirty="0"/>
              <a:t>		</a:t>
            </a:r>
            <a:r>
              <a:rPr lang="en-US" b="1" dirty="0" err="1"/>
              <a:t>arr</a:t>
            </a:r>
            <a:r>
              <a:rPr lang="en-US" b="1" dirty="0"/>
              <a:t>[front] = -1;</a:t>
            </a:r>
          </a:p>
          <a:p>
            <a:r>
              <a:rPr lang="en-US" b="1" dirty="0"/>
              <a:t>		return </a:t>
            </a:r>
            <a:r>
              <a:rPr lang="en-US" b="1" dirty="0" err="1"/>
              <a:t>val</a:t>
            </a:r>
            <a:r>
              <a:rPr lang="en-US" b="1" dirty="0"/>
              <a:t>;</a:t>
            </a:r>
          </a:p>
          <a:p>
            <a:r>
              <a:rPr lang="en-US" b="1" dirty="0"/>
              <a:t>	         }</a:t>
            </a:r>
          </a:p>
          <a:p>
            <a:r>
              <a:rPr lang="en-US" b="1" dirty="0"/>
              <a:t>	}</a:t>
            </a:r>
          </a:p>
          <a:p>
            <a:endParaRPr lang="en-US" b="1" dirty="0"/>
          </a:p>
          <a:p>
            <a:r>
              <a:rPr lang="en-US" b="1" dirty="0"/>
              <a:t>bool </a:t>
            </a:r>
            <a:r>
              <a:rPr lang="en-US" b="1" dirty="0" err="1"/>
              <a:t>isFull</a:t>
            </a:r>
            <a:r>
              <a:rPr lang="en-US" b="1" dirty="0"/>
              <a:t>( ) {</a:t>
            </a:r>
          </a:p>
          <a:p>
            <a:r>
              <a:rPr lang="en-US" b="1" dirty="0"/>
              <a:t>	return (count == capacity);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bool </a:t>
            </a:r>
            <a:r>
              <a:rPr lang="en-US" b="1" dirty="0" err="1"/>
              <a:t>isEmpty</a:t>
            </a:r>
            <a:r>
              <a:rPr lang="en-US" b="1" dirty="0"/>
              <a:t>( ) {</a:t>
            </a:r>
          </a:p>
          <a:p>
            <a:r>
              <a:rPr lang="en-US" b="1" dirty="0"/>
              <a:t>	return (count == 0);</a:t>
            </a:r>
          </a:p>
          <a:p>
            <a:r>
              <a:rPr lang="en-US" b="1" dirty="0"/>
              <a:t>	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6BD31-D599-1AA8-355D-8B1AB1197939}"/>
              </a:ext>
            </a:extLst>
          </p:cNvPr>
          <p:cNvCxnSpPr/>
          <p:nvPr/>
        </p:nvCxnSpPr>
        <p:spPr>
          <a:xfrm>
            <a:off x="5308847" y="1690688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5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B30-DA2B-E715-8942-72FFE430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600" b="1" dirty="0"/>
              <a:t>C++ Implementation: </a:t>
            </a:r>
            <a:r>
              <a:rPr lang="en-US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Singly Linked List</a:t>
            </a:r>
            <a:endParaRPr lang="en-PK" sz="4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C2FD-63F3-3AB7-B937-52DB811C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functions provided with singly linked list</a:t>
            </a:r>
          </a:p>
          <a:p>
            <a:endParaRPr lang="en-US" dirty="0"/>
          </a:p>
          <a:p>
            <a:r>
              <a:rPr lang="en-US" dirty="0"/>
              <a:t>Use only Insert at </a:t>
            </a:r>
            <a:r>
              <a:rPr lang="en-US"/>
              <a:t>the end </a:t>
            </a:r>
            <a:r>
              <a:rPr lang="en-US" dirty="0"/>
              <a:t>function and remove the other insertion functions</a:t>
            </a:r>
          </a:p>
          <a:p>
            <a:endParaRPr lang="en-US" dirty="0"/>
          </a:p>
          <a:p>
            <a:r>
              <a:rPr lang="en-US" dirty="0"/>
              <a:t>Use only Delete from the beginning function and remove the other deletion functions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04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72A1-2A9F-007B-35B6-1C275DA6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Stack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3F9D-E124-A6A5-DE9B-CB01C90D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stack is an ordered list in which insertion and deletion are done at one end, called </a:t>
            </a:r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/>
              <a:t>. The last element inserted is the first one to be deleted. Hence, it is called the Last in First out (</a:t>
            </a:r>
            <a:r>
              <a:rPr lang="en-US" b="1" dirty="0"/>
              <a:t>LIFO</a:t>
            </a:r>
            <a:r>
              <a:rPr lang="en-US" dirty="0"/>
              <a:t>) or First in Last out (FILO) list</a:t>
            </a:r>
          </a:p>
          <a:p>
            <a:endParaRPr lang="en-US" dirty="0"/>
          </a:p>
          <a:p>
            <a:r>
              <a:rPr lang="en-US" dirty="0"/>
              <a:t>Insertion in a Stack is called </a:t>
            </a:r>
            <a:r>
              <a:rPr lang="en-US" b="1" dirty="0">
                <a:solidFill>
                  <a:srgbClr val="0070C0"/>
                </a:solidFill>
              </a:rPr>
              <a:t>Push</a:t>
            </a:r>
          </a:p>
          <a:p>
            <a:endParaRPr lang="en-US" dirty="0"/>
          </a:p>
          <a:p>
            <a:r>
              <a:rPr lang="en-US" dirty="0"/>
              <a:t>Deletion in a Stack is called </a:t>
            </a:r>
            <a:r>
              <a:rPr lang="en-US" b="1" dirty="0">
                <a:solidFill>
                  <a:srgbClr val="0070C0"/>
                </a:solidFill>
              </a:rPr>
              <a:t>Pop</a:t>
            </a:r>
            <a:endParaRPr lang="en-PK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EBDA-E4EA-8762-7BE5-F7CC04C1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7D25E-B309-FC07-FDD5-EC7F6EE40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047" y="1913515"/>
            <a:ext cx="7855403" cy="3865848"/>
          </a:xfrm>
        </p:spPr>
      </p:pic>
    </p:spTree>
    <p:extLst>
      <p:ext uri="{BB962C8B-B14F-4D97-AF65-F5344CB8AC3E}">
        <p14:creationId xmlns:p14="http://schemas.microsoft.com/office/powerpoint/2010/main" val="25544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BEEA-5758-42B9-B1EF-A9C67680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Illustration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DD441-7457-1413-65E9-1010CCD3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394" y="1690688"/>
            <a:ext cx="4531211" cy="4531211"/>
          </a:xfrm>
        </p:spPr>
      </p:pic>
    </p:spTree>
    <p:extLst>
      <p:ext uri="{BB962C8B-B14F-4D97-AF65-F5344CB8AC3E}">
        <p14:creationId xmlns:p14="http://schemas.microsoft.com/office/powerpoint/2010/main" val="341724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A691-3DC2-D3BF-A00B-5D9480B1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Applications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A13D-77AD-4C5D-0668-20735032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to Postfix expression conversion</a:t>
            </a:r>
          </a:p>
          <a:p>
            <a:r>
              <a:rPr lang="en-US" dirty="0"/>
              <a:t>In function calls</a:t>
            </a:r>
          </a:p>
          <a:p>
            <a:r>
              <a:rPr lang="en-US" dirty="0"/>
              <a:t>Balancing of symbols (parenthesis, HTML tags etc.)</a:t>
            </a:r>
          </a:p>
          <a:p>
            <a:r>
              <a:rPr lang="en-US" dirty="0"/>
              <a:t>Back button in web browsers</a:t>
            </a:r>
          </a:p>
          <a:p>
            <a:r>
              <a:rPr lang="en-US" dirty="0"/>
              <a:t>Undo (</a:t>
            </a:r>
            <a:r>
              <a:rPr lang="en-US" dirty="0" err="1"/>
              <a:t>Ctrl+Z</a:t>
            </a:r>
            <a:r>
              <a:rPr lang="en-US" dirty="0"/>
              <a:t>) feature</a:t>
            </a:r>
          </a:p>
          <a:p>
            <a:r>
              <a:rPr lang="en-US" dirty="0"/>
              <a:t>Others...</a:t>
            </a:r>
          </a:p>
        </p:txBody>
      </p:sp>
    </p:spTree>
    <p:extLst>
      <p:ext uri="{BB962C8B-B14F-4D97-AF65-F5344CB8AC3E}">
        <p14:creationId xmlns:p14="http://schemas.microsoft.com/office/powerpoint/2010/main" val="30771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5742-F4FF-FA92-1EA0-BAD5A697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C++ Implementation: </a:t>
            </a:r>
            <a:r>
              <a:rPr lang="en-US" sz="5400" b="1" dirty="0">
                <a:solidFill>
                  <a:schemeClr val="bg1">
                    <a:lumMod val="50000"/>
                  </a:schemeClr>
                </a:solidFill>
              </a:rPr>
              <a:t>Using Array</a:t>
            </a:r>
            <a:endParaRPr lang="en-PK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7207B-07D0-90C6-6DF1-5ADAF4C80D2B}"/>
              </a:ext>
            </a:extLst>
          </p:cNvPr>
          <p:cNvSpPr txBox="1"/>
          <p:nvPr/>
        </p:nvSpPr>
        <p:spPr>
          <a:xfrm>
            <a:off x="692458" y="1802167"/>
            <a:ext cx="44299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Stack {</a:t>
            </a:r>
          </a:p>
          <a:p>
            <a:r>
              <a:rPr lang="en-US" b="1" dirty="0"/>
              <a:t> int capacity, top = -1;</a:t>
            </a:r>
          </a:p>
          <a:p>
            <a:r>
              <a:rPr lang="en-US" b="1" dirty="0"/>
              <a:t> int * </a:t>
            </a:r>
            <a:r>
              <a:rPr lang="en-US" b="1" dirty="0" err="1"/>
              <a:t>arr</a:t>
            </a:r>
            <a:r>
              <a:rPr lang="en-US" b="1" dirty="0"/>
              <a:t>;</a:t>
            </a:r>
          </a:p>
          <a:p>
            <a:r>
              <a:rPr lang="en-US" b="1" dirty="0"/>
              <a:t> public:</a:t>
            </a:r>
          </a:p>
          <a:p>
            <a:r>
              <a:rPr lang="en-US" b="1" dirty="0"/>
              <a:t> Stack(int c) {</a:t>
            </a:r>
          </a:p>
          <a:p>
            <a:r>
              <a:rPr lang="en-US" b="1" dirty="0"/>
              <a:t>	capacity = c;</a:t>
            </a:r>
          </a:p>
          <a:p>
            <a:r>
              <a:rPr lang="en-US" b="1" dirty="0"/>
              <a:t>	</a:t>
            </a:r>
            <a:r>
              <a:rPr lang="en-US" b="1" dirty="0" err="1"/>
              <a:t>arr</a:t>
            </a:r>
            <a:r>
              <a:rPr lang="en-US" b="1" dirty="0"/>
              <a:t> = new int[c];</a:t>
            </a:r>
          </a:p>
          <a:p>
            <a:r>
              <a:rPr lang="en-US" b="1" dirty="0"/>
              <a:t>	   }</a:t>
            </a:r>
          </a:p>
          <a:p>
            <a:r>
              <a:rPr lang="en-US" b="1" dirty="0"/>
              <a:t> void push(int </a:t>
            </a:r>
            <a:r>
              <a:rPr lang="en-US" b="1" dirty="0" err="1"/>
              <a:t>val</a:t>
            </a:r>
            <a:r>
              <a:rPr lang="en-US" b="1" dirty="0"/>
              <a:t>) {</a:t>
            </a:r>
          </a:p>
          <a:p>
            <a:r>
              <a:rPr lang="en-US" b="1" dirty="0"/>
              <a:t>	if(</a:t>
            </a:r>
            <a:r>
              <a:rPr lang="en-US" b="1" dirty="0" err="1"/>
              <a:t>isFull</a:t>
            </a:r>
            <a:r>
              <a:rPr lang="en-US" b="1" dirty="0"/>
              <a:t>( ))</a:t>
            </a:r>
          </a:p>
          <a:p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“Stack overflow”;</a:t>
            </a:r>
          </a:p>
          <a:p>
            <a:r>
              <a:rPr lang="en-US" b="1" dirty="0"/>
              <a:t>	else  {</a:t>
            </a:r>
          </a:p>
          <a:p>
            <a:r>
              <a:rPr lang="en-US" b="1" dirty="0"/>
              <a:t>		++top;</a:t>
            </a:r>
          </a:p>
          <a:p>
            <a:r>
              <a:rPr lang="en-US" b="1" dirty="0"/>
              <a:t>		</a:t>
            </a:r>
            <a:r>
              <a:rPr lang="en-US" b="1" dirty="0" err="1"/>
              <a:t>arr</a:t>
            </a:r>
            <a:r>
              <a:rPr lang="en-US" b="1" dirty="0"/>
              <a:t>[top] = </a:t>
            </a:r>
            <a:r>
              <a:rPr lang="en-US" b="1" dirty="0" err="1"/>
              <a:t>val</a:t>
            </a:r>
            <a:r>
              <a:rPr lang="en-US" b="1" dirty="0"/>
              <a:t>;</a:t>
            </a:r>
          </a:p>
          <a:p>
            <a:r>
              <a:rPr lang="en-US" b="1" dirty="0"/>
              <a:t>	         }</a:t>
            </a:r>
          </a:p>
          <a:p>
            <a:r>
              <a:rPr lang="en-US" b="1" dirty="0"/>
              <a:t>	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B56C7-053E-4F0A-6B49-C89920B364EB}"/>
              </a:ext>
            </a:extLst>
          </p:cNvPr>
          <p:cNvSpPr txBox="1"/>
          <p:nvPr/>
        </p:nvSpPr>
        <p:spPr>
          <a:xfrm>
            <a:off x="6184776" y="1802167"/>
            <a:ext cx="47791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 pop( ) {</a:t>
            </a:r>
          </a:p>
          <a:p>
            <a:r>
              <a:rPr lang="en-US" b="1" dirty="0"/>
              <a:t>	if(</a:t>
            </a:r>
            <a:r>
              <a:rPr lang="en-US" b="1" dirty="0" err="1"/>
              <a:t>isEmpty</a:t>
            </a:r>
            <a:r>
              <a:rPr lang="en-US" b="1" dirty="0"/>
              <a:t>( ))</a:t>
            </a:r>
          </a:p>
          <a:p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“Stack underflow”;</a:t>
            </a:r>
          </a:p>
          <a:p>
            <a:r>
              <a:rPr lang="en-US" b="1" dirty="0"/>
              <a:t>	else {</a:t>
            </a:r>
          </a:p>
          <a:p>
            <a:r>
              <a:rPr lang="en-US" b="1" dirty="0"/>
              <a:t>		int </a:t>
            </a:r>
            <a:r>
              <a:rPr lang="en-US" b="1" dirty="0" err="1"/>
              <a:t>val</a:t>
            </a:r>
            <a:r>
              <a:rPr lang="en-US" b="1" dirty="0"/>
              <a:t> = </a:t>
            </a:r>
            <a:r>
              <a:rPr lang="en-US" b="1" dirty="0" err="1"/>
              <a:t>arr</a:t>
            </a:r>
            <a:r>
              <a:rPr lang="en-US" b="1" dirty="0"/>
              <a:t>[top];</a:t>
            </a:r>
          </a:p>
          <a:p>
            <a:r>
              <a:rPr lang="en-US" b="1" dirty="0"/>
              <a:t>		</a:t>
            </a:r>
            <a:r>
              <a:rPr lang="en-US" b="1" dirty="0" err="1"/>
              <a:t>arr</a:t>
            </a:r>
            <a:r>
              <a:rPr lang="en-US" b="1" dirty="0"/>
              <a:t>[top] = -1;</a:t>
            </a:r>
          </a:p>
          <a:p>
            <a:r>
              <a:rPr lang="en-US" b="1" dirty="0"/>
              <a:t>		--top;</a:t>
            </a:r>
          </a:p>
          <a:p>
            <a:r>
              <a:rPr lang="en-US" b="1" dirty="0"/>
              <a:t>		return </a:t>
            </a:r>
            <a:r>
              <a:rPr lang="en-US" b="1" dirty="0" err="1"/>
              <a:t>val</a:t>
            </a:r>
            <a:r>
              <a:rPr lang="en-US" b="1" dirty="0"/>
              <a:t>;</a:t>
            </a:r>
          </a:p>
          <a:p>
            <a:r>
              <a:rPr lang="en-US" b="1" dirty="0"/>
              <a:t>	         }</a:t>
            </a:r>
          </a:p>
          <a:p>
            <a:r>
              <a:rPr lang="en-US" b="1" dirty="0"/>
              <a:t>	}</a:t>
            </a:r>
          </a:p>
          <a:p>
            <a:endParaRPr lang="en-US" b="1" dirty="0"/>
          </a:p>
          <a:p>
            <a:r>
              <a:rPr lang="en-US" b="1" dirty="0"/>
              <a:t>bool </a:t>
            </a:r>
            <a:r>
              <a:rPr lang="en-US" b="1" dirty="0" err="1"/>
              <a:t>isFull</a:t>
            </a:r>
            <a:r>
              <a:rPr lang="en-US" b="1" dirty="0"/>
              <a:t>( ) {</a:t>
            </a:r>
          </a:p>
          <a:p>
            <a:r>
              <a:rPr lang="en-US" b="1" dirty="0"/>
              <a:t>	return (top == capacity -1);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bool </a:t>
            </a:r>
            <a:r>
              <a:rPr lang="en-US" b="1" dirty="0" err="1"/>
              <a:t>isEmpty</a:t>
            </a:r>
            <a:r>
              <a:rPr lang="en-US" b="1" dirty="0"/>
              <a:t>( ) {</a:t>
            </a:r>
          </a:p>
          <a:p>
            <a:r>
              <a:rPr lang="en-US" b="1" dirty="0"/>
              <a:t>	return (top ==-1);</a:t>
            </a:r>
          </a:p>
          <a:p>
            <a:r>
              <a:rPr lang="en-US" b="1" dirty="0"/>
              <a:t>	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56BD31-D599-1AA8-355D-8B1AB1197939}"/>
              </a:ext>
            </a:extLst>
          </p:cNvPr>
          <p:cNvCxnSpPr/>
          <p:nvPr/>
        </p:nvCxnSpPr>
        <p:spPr>
          <a:xfrm>
            <a:off x="5308847" y="1690688"/>
            <a:ext cx="0" cy="473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B30-DA2B-E715-8942-72FFE430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600" b="1" dirty="0"/>
              <a:t>C++ Implementation: </a:t>
            </a:r>
            <a:r>
              <a:rPr lang="en-US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Using Singly Linked List</a:t>
            </a:r>
            <a:endParaRPr lang="en-PK" sz="4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C2FD-63F3-3AB7-B937-52DB811C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functions provided with singly linked list</a:t>
            </a:r>
          </a:p>
          <a:p>
            <a:endParaRPr lang="en-US" dirty="0"/>
          </a:p>
          <a:p>
            <a:r>
              <a:rPr lang="en-US" dirty="0"/>
              <a:t>Use only Insert at the end function and remove the other insertion functions</a:t>
            </a:r>
          </a:p>
          <a:p>
            <a:endParaRPr lang="en-US" dirty="0"/>
          </a:p>
          <a:p>
            <a:r>
              <a:rPr lang="en-US" dirty="0"/>
              <a:t>Use only Delete from the end function and remove the other deletion functions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0497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E1DF-1AB5-F1DF-3019-2659B4D6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Queue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2A4A1-20FB-1589-C91B-8DDB9E01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queue is an ordered list in which insertions are done at one end (</a:t>
            </a:r>
            <a:r>
              <a:rPr lang="en-US" b="1" dirty="0">
                <a:solidFill>
                  <a:srgbClr val="0070C0"/>
                </a:solidFill>
              </a:rPr>
              <a:t>rear</a:t>
            </a:r>
            <a:r>
              <a:rPr lang="en-US" dirty="0"/>
              <a:t>) and deletions are done at other end (</a:t>
            </a:r>
            <a:r>
              <a:rPr lang="en-US" b="1" dirty="0">
                <a:solidFill>
                  <a:srgbClr val="0070C0"/>
                </a:solidFill>
              </a:rPr>
              <a:t>front</a:t>
            </a:r>
            <a:r>
              <a:rPr lang="en-US" dirty="0"/>
              <a:t>). The first element to be inserted is the first one to be deleted. Hence, it is called First in First out (</a:t>
            </a:r>
            <a:r>
              <a:rPr lang="en-US" b="1" dirty="0"/>
              <a:t>FIFO</a:t>
            </a:r>
            <a:r>
              <a:rPr lang="en-US" dirty="0"/>
              <a:t>) or Last in Last out (LILO) list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0360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B38B-2482-CD9F-414F-64C0248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FFABC-97F5-270E-9255-9DF5BCB9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47" y="2775798"/>
            <a:ext cx="7688305" cy="23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671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Stacks and Queues</vt:lpstr>
      <vt:lpstr>Stack</vt:lpstr>
      <vt:lpstr>Example</vt:lpstr>
      <vt:lpstr>Illustration</vt:lpstr>
      <vt:lpstr>Applications</vt:lpstr>
      <vt:lpstr>C++ Implementation: Using Array</vt:lpstr>
      <vt:lpstr>C++ Implementation: Using Singly Linked List</vt:lpstr>
      <vt:lpstr>Queue</vt:lpstr>
      <vt:lpstr>Example</vt:lpstr>
      <vt:lpstr>Illustration</vt:lpstr>
      <vt:lpstr>Applications</vt:lpstr>
      <vt:lpstr>C++ Implementation: Using Array</vt:lpstr>
      <vt:lpstr>C++ Implementation: Using Singly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Zain</dc:creator>
  <cp:lastModifiedBy>Zain</cp:lastModifiedBy>
  <cp:revision>34</cp:revision>
  <dcterms:created xsi:type="dcterms:W3CDTF">2022-10-27T09:17:35Z</dcterms:created>
  <dcterms:modified xsi:type="dcterms:W3CDTF">2022-10-27T10:44:29Z</dcterms:modified>
</cp:coreProperties>
</file>