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2" roundtripDataSignature="AMtx7miuuyvvgrycWR6dTAb8IHX/pEFy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ac866367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ac86636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CS-2001 Data Structures</a:t>
            </a:r>
            <a:endParaRPr b="1" sz="54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</a:pPr>
            <a:r>
              <a:rPr b="1" lang="en-US" sz="4000"/>
              <a:t>Binary Search Tree (BST)</a:t>
            </a:r>
            <a:endParaRPr b="1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Example</a:t>
            </a:r>
            <a:endParaRPr b="1"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i="1" lang="en-US" u="sng"/>
              <a:t>Searching </a:t>
            </a:r>
            <a:r>
              <a:rPr b="1" i="1" lang="en-US" u="sng">
                <a:solidFill>
                  <a:srgbClr val="0070C0"/>
                </a:solidFill>
              </a:rPr>
              <a:t>28</a:t>
            </a:r>
            <a:r>
              <a:rPr i="1" lang="en-US" u="sng"/>
              <a:t>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u="sng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u="sng"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can terminate search at root since no right child exists</a:t>
            </a:r>
            <a:endParaRPr/>
          </a:p>
        </p:txBody>
      </p:sp>
      <p:pic>
        <p:nvPicPr>
          <p:cNvPr descr="bst3.PNG" id="142" name="Google Shape;14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0" y="1905000"/>
            <a:ext cx="3250721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Discussion</a:t>
            </a:r>
            <a:endParaRPr b="1" sz="5400"/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Since root data is always between left subtree data and right subtree data, performing inorder traversal on binary search tree produces a sorted list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Insertion and deletion can change height of the tree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Discussion</a:t>
            </a:r>
            <a:endParaRPr b="1" sz="5400"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a complete binary tree, the basic operations can take </a:t>
            </a:r>
            <a:r>
              <a:rPr b="1" lang="en-US"/>
              <a:t>O(lg n)</a:t>
            </a:r>
            <a:r>
              <a:rPr lang="en-US"/>
              <a:t> worst-case time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case of skewed tree, the basic operations can take </a:t>
            </a:r>
            <a:r>
              <a:rPr b="1" lang="en-US"/>
              <a:t>O(n)</a:t>
            </a:r>
            <a:r>
              <a:rPr lang="en-US"/>
              <a:t> worst-case time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will see later how to deal with </a:t>
            </a:r>
            <a:r>
              <a:rPr i="1" lang="en-US"/>
              <a:t>skewed</a:t>
            </a:r>
            <a:r>
              <a:rPr lang="en-US"/>
              <a:t> Binary Search Trees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Insertion</a:t>
            </a:r>
            <a:endParaRPr b="1" sz="5400"/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Insertion operation is similar to searching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keep going to either right subtree or left subtree depending on the value and when we reach a point left or right subtree is null, we put the new node there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Example</a:t>
            </a:r>
            <a:endParaRPr b="1" sz="5400"/>
          </a:p>
        </p:txBody>
      </p:sp>
      <p:pic>
        <p:nvPicPr>
          <p:cNvPr descr="bst 6 insertion.gif" id="166" name="Google Shape;166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600200"/>
            <a:ext cx="4876800" cy="4916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Deletion</a:t>
            </a:r>
            <a:endParaRPr b="1"/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Deletion operation is slightly more tricky as we consider different cases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Node to be deleted has no children (leaf node)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Node to be deleted has exactly one child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Node to be deleted has exactly two children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Before going through these cases, we need to understand the terms inorder successor and predecessor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Inorder Successor &amp; Predecessor</a:t>
            </a:r>
            <a:endParaRPr b="1"/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For a given node X: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</a:t>
            </a:r>
            <a:r>
              <a:rPr i="1" lang="en-US"/>
              <a:t>X has two children then its inorder predecessor is the maximum value in its left subtree and its </a:t>
            </a:r>
            <a:r>
              <a:rPr lang="en-US"/>
              <a:t>inorder successor the minimum value in its right subtree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it does not have a left child, then a node’s inorder predecessor is its first left ancestor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Example</a:t>
            </a:r>
            <a:endParaRPr b="1"/>
          </a:p>
        </p:txBody>
      </p:sp>
      <p:pic>
        <p:nvPicPr>
          <p:cNvPr descr="bst7.PNG" id="184" name="Google Shape;184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09800"/>
            <a:ext cx="7010400" cy="3441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b="1" lang="en-US" sz="4800"/>
              <a:t>Example</a:t>
            </a:r>
            <a:endParaRPr b="1"/>
          </a:p>
        </p:txBody>
      </p:sp>
      <p:pic>
        <p:nvPicPr>
          <p:cNvPr descr="bst8.PNG" id="190" name="Google Shape;19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1600200"/>
            <a:ext cx="4876800" cy="4625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Deletion</a:t>
            </a:r>
            <a:endParaRPr b="1"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3810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1: Node has no children (is a leaf node)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this case, simply remove the node from the tree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4 is to be deleted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bst9 del1.PNG" id="197" name="Google Shape;1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505200"/>
            <a:ext cx="411767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400"/>
              <a:buFont typeface="Calibri"/>
              <a:buNone/>
            </a:pPr>
            <a:r>
              <a:rPr b="1" lang="en-US" sz="5400">
                <a:solidFill>
                  <a:srgbClr val="7F7F7F"/>
                </a:solidFill>
              </a:rPr>
              <a:t>Recap:</a:t>
            </a:r>
            <a:r>
              <a:rPr b="1" lang="en-US" sz="5400"/>
              <a:t> Binary Search</a:t>
            </a:r>
            <a:endParaRPr b="1" sz="5400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Recall that Binary Search works by halving the search space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element to search is smaller than the pivot, we reduce the search space to left subarray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element to search is larger than the pivot, we reduce the search space to right subarray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Deletion</a:t>
            </a:r>
            <a:endParaRPr b="1"/>
          </a:p>
        </p:txBody>
      </p:sp>
      <p:sp>
        <p:nvSpPr>
          <p:cNvPr id="203" name="Google Shape;203;p20"/>
          <p:cNvSpPr txBox="1"/>
          <p:nvPr>
            <p:ph idx="1" type="body"/>
          </p:nvPr>
        </p:nvSpPr>
        <p:spPr>
          <a:xfrm>
            <a:off x="3810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1: Node has no children (is a leaf node)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this case, simply remove the node from the tree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4 is to be deleted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bst10 del11.PNG" id="204" name="Google Shape;2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3505200"/>
            <a:ext cx="413611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Deletion</a:t>
            </a:r>
            <a:endParaRPr b="1"/>
          </a:p>
        </p:txBody>
      </p:sp>
      <p:sp>
        <p:nvSpPr>
          <p:cNvPr id="210" name="Google Shape;210;p21"/>
          <p:cNvSpPr txBox="1"/>
          <p:nvPr>
            <p:ph idx="1" type="body"/>
          </p:nvPr>
        </p:nvSpPr>
        <p:spPr>
          <a:xfrm>
            <a:off x="3810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2: Node has one child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this case, replace the node with its child node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6 is to be deleted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bst11 del 2.PNG" id="211" name="Google Shape;2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3505200"/>
            <a:ext cx="441011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Deletion</a:t>
            </a:r>
            <a:endParaRPr b="1"/>
          </a:p>
        </p:txBody>
      </p:sp>
      <p:sp>
        <p:nvSpPr>
          <p:cNvPr id="217" name="Google Shape;217;p22"/>
          <p:cNvSpPr txBox="1"/>
          <p:nvPr>
            <p:ph idx="1" type="body"/>
          </p:nvPr>
        </p:nvSpPr>
        <p:spPr>
          <a:xfrm>
            <a:off x="3810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2: Node has one child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this case, replace the node with its child node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6 is to be deleted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bst12 del22.PNG" id="218" name="Google Shape;2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399" y="3505200"/>
            <a:ext cx="438989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Deletion</a:t>
            </a:r>
            <a:endParaRPr b="1"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3810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3: Node has two children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this case, replace node with its in-order successor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3 is to be deleted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bst13 1.PNG" id="225" name="Google Shape;22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8799" y="3505200"/>
            <a:ext cx="4775201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Deletion</a:t>
            </a:r>
            <a:endParaRPr b="1"/>
          </a:p>
        </p:txBody>
      </p:sp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381000" y="1447800"/>
            <a:ext cx="84582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Case 3: Node has two children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 this case, replace node with its in-order successor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Example: 3 is to be deleted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bst13 2.PNG" id="232" name="Google Shape;23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1" y="3558687"/>
            <a:ext cx="4343400" cy="329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Implementation</a:t>
            </a:r>
            <a:endParaRPr b="1" sz="5400"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Visualizing the node: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bst14.PNG" id="239" name="Google Shape;23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438400"/>
            <a:ext cx="7828492" cy="3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9ac8663674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Implementation: C++</a:t>
            </a:r>
            <a:endParaRPr/>
          </a:p>
        </p:txBody>
      </p:sp>
      <p:sp>
        <p:nvSpPr>
          <p:cNvPr id="245" name="Google Shape;245;g19ac8663674_1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Can be found in the folder titled “Code” on Google Drive course folder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Binary Search Tree (BST)</a:t>
            </a:r>
            <a:endParaRPr b="1" sz="5400"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Binary Search Tree (BST) is a special binary tree that works on the principle of Binary Search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main application for this variant of binary tree is “searching”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Binary Search Tree (BST)</a:t>
            </a:r>
            <a:endParaRPr sz="5400"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 BST is a binary tree in which each node has the following properties: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left subtree of a node contains only nodes with keys less than the nodes key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 right subtree of a node contains only nodes with keys greater than the nodes key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Both the left and right subtrees must also be binary search trees themselves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Example</a:t>
            </a:r>
            <a:endParaRPr b="1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00B050"/>
              </a:buClr>
              <a:buSzPts val="3200"/>
              <a:buChar char="•"/>
            </a:pPr>
            <a:r>
              <a:rPr b="1" lang="en-US">
                <a:solidFill>
                  <a:srgbClr val="00B050"/>
                </a:solidFill>
              </a:rPr>
              <a:t>A valid BST:</a:t>
            </a:r>
            <a:r>
              <a:rPr lang="en-US"/>
              <a:t> Each node satisfies the Binary Search Tree property</a:t>
            </a:r>
            <a:endParaRPr/>
          </a:p>
        </p:txBody>
      </p:sp>
      <p:pic>
        <p:nvPicPr>
          <p:cNvPr descr="bst1.PNG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1447800"/>
            <a:ext cx="4106175" cy="365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Example</a:t>
            </a:r>
            <a:endParaRPr b="1"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1600200"/>
            <a:ext cx="82296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b="1" lang="en-US">
                <a:solidFill>
                  <a:srgbClr val="FF0000"/>
                </a:solidFill>
              </a:rPr>
              <a:t>Not a valid BST: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Right subtree of root (3) contains a node with smaller key (2)</a:t>
            </a:r>
            <a:endParaRPr/>
          </a:p>
        </p:txBody>
      </p:sp>
      <p:pic>
        <p:nvPicPr>
          <p:cNvPr descr="bst2.PNG"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600200"/>
            <a:ext cx="3429000" cy="3353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Operations</a:t>
            </a:r>
            <a:endParaRPr b="1"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Primary operations: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Search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 max/min element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Inserting a new node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Deleting an existing node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Secondary operations: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Finding k</a:t>
            </a:r>
            <a:r>
              <a:rPr lang="en-US" sz="2000"/>
              <a:t>th</a:t>
            </a:r>
            <a:r>
              <a:rPr lang="en-US"/>
              <a:t> smallest/largest element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Others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Search Operation</a:t>
            </a:r>
            <a:endParaRPr b="1" sz="5400"/>
          </a:p>
        </p:txBody>
      </p:sp>
      <p:pic>
        <p:nvPicPr>
          <p:cNvPr descr="bst5 search.gif" id="129" name="Google Shape;12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676400"/>
            <a:ext cx="5867400" cy="4928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Discussion</a:t>
            </a:r>
            <a:endParaRPr b="1"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While performing search on a BST, we are always traversing either the left or right subtree. This reduces the search space to half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 key to search is smaller than the key at root, and no left child exist, we can terminate the search there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Same goes for right subtree, while searching a larger key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2021-05-04T19:42:30Z</dcterms:created>
  <dc:creator>Zain</dc:creator>
</cp:coreProperties>
</file>