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69" r:id="rId5"/>
    <p:sldId id="270" r:id="rId6"/>
    <p:sldId id="272" r:id="rId7"/>
    <p:sldId id="273" r:id="rId8"/>
    <p:sldId id="274" r:id="rId9"/>
    <p:sldId id="276" r:id="rId10"/>
    <p:sldId id="277" r:id="rId11"/>
    <p:sldId id="275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5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0935B-FD07-4EFA-B33B-96F080357E4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4EE06-2B09-4D59-B691-673D2236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7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64B56"/>
                </a:solidFill>
                <a:latin typeface="Schoolbook Uralic"/>
                <a:cs typeface="Schoolbook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64B56"/>
                </a:solidFill>
                <a:latin typeface="Schoolbook Uralic"/>
                <a:cs typeface="Schoolbook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64B56"/>
                </a:solidFill>
                <a:latin typeface="Schoolbook Uralic"/>
                <a:cs typeface="Schoolbook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75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12191975" y="0"/>
                </a:lnTo>
                <a:lnTo>
                  <a:pt x="12191975" y="6857986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75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12191975" y="0"/>
                </a:lnTo>
                <a:lnTo>
                  <a:pt x="12191975" y="6857986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24882" y="431584"/>
            <a:ext cx="3459084" cy="6121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33694" y="2176005"/>
            <a:ext cx="8770620" cy="0"/>
          </a:xfrm>
          <a:custGeom>
            <a:avLst/>
            <a:gdLst/>
            <a:ahLst/>
            <a:cxnLst/>
            <a:rect l="l" t="t" r="r" b="b"/>
            <a:pathLst>
              <a:path w="8770620">
                <a:moveTo>
                  <a:pt x="0" y="0"/>
                </a:moveTo>
                <a:lnTo>
                  <a:pt x="8770557" y="0"/>
                </a:lnTo>
              </a:path>
            </a:pathLst>
          </a:custGeom>
          <a:ln w="38099">
            <a:solidFill>
              <a:srgbClr val="79A8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4942" y="566027"/>
            <a:ext cx="508211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64B56"/>
                </a:solidFill>
                <a:latin typeface="Schoolbook Uralic"/>
                <a:cs typeface="Schoolbook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obia.Iftikhar@nu.edu.p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75" cy="685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93760" y="1033012"/>
            <a:ext cx="225933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ts val="4029"/>
              </a:lnSpc>
              <a:spcBef>
                <a:spcPts val="75"/>
              </a:spcBef>
            </a:pPr>
            <a:r>
              <a:rPr sz="3200" spc="-5" dirty="0">
                <a:solidFill>
                  <a:srgbClr val="FDFBF6"/>
                </a:solidFill>
                <a:latin typeface="Times New Roman"/>
                <a:cs typeface="Times New Roman"/>
              </a:rPr>
              <a:t>Programming  Fundamental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096" y="4303945"/>
            <a:ext cx="1798320" cy="14157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F2F2F2"/>
                </a:solidFill>
                <a:latin typeface="Times New Roman"/>
                <a:cs typeface="Times New Roman"/>
              </a:rPr>
              <a:t>Week</a:t>
            </a:r>
            <a:r>
              <a:rPr sz="1800" spc="-15" dirty="0">
                <a:solidFill>
                  <a:srgbClr val="F2F2F2"/>
                </a:solidFill>
                <a:latin typeface="Times New Roman"/>
                <a:cs typeface="Times New Roman"/>
              </a:rPr>
              <a:t> </a:t>
            </a:r>
            <a:r>
              <a:rPr sz="1800" dirty="0" smtClean="0">
                <a:solidFill>
                  <a:srgbClr val="F2F2F2"/>
                </a:solidFill>
                <a:latin typeface="Times New Roman"/>
                <a:cs typeface="Times New Roman"/>
              </a:rPr>
              <a:t>1</a:t>
            </a:r>
            <a:r>
              <a:rPr lang="en-US" dirty="0">
                <a:solidFill>
                  <a:srgbClr val="F2F2F2"/>
                </a:solidFill>
                <a:latin typeface="Times New Roman"/>
                <a:cs typeface="Times New Roman"/>
              </a:rPr>
              <a:t>5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69850">
              <a:lnSpc>
                <a:spcPct val="100000"/>
              </a:lnSpc>
            </a:pPr>
            <a:r>
              <a:rPr sz="2000" spc="-5" dirty="0">
                <a:solidFill>
                  <a:srgbClr val="FDFBF6"/>
                </a:solidFill>
                <a:latin typeface="Times New Roman"/>
                <a:cs typeface="Times New Roman"/>
              </a:rPr>
              <a:t>Sobia</a:t>
            </a:r>
            <a:r>
              <a:rPr sz="2000" spc="-25" dirty="0">
                <a:solidFill>
                  <a:srgbClr val="FDFBF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DFBF6"/>
                </a:solidFill>
                <a:latin typeface="Times New Roman"/>
                <a:cs typeface="Times New Roman"/>
              </a:rPr>
              <a:t>Iftikhar</a:t>
            </a:r>
            <a:endParaRPr sz="2000" dirty="0">
              <a:latin typeface="Times New Roman"/>
              <a:cs typeface="Times New Roman"/>
            </a:endParaRPr>
          </a:p>
          <a:p>
            <a:pPr marL="69850">
              <a:lnSpc>
                <a:spcPct val="100000"/>
              </a:lnSpc>
              <a:spcBef>
                <a:spcPts val="1675"/>
              </a:spcBef>
            </a:pPr>
            <a:r>
              <a:rPr sz="1300" spc="-5" dirty="0">
                <a:solidFill>
                  <a:srgbClr val="FDFBF6"/>
                </a:solidFill>
                <a:latin typeface="Times New Roman"/>
                <a:cs typeface="Times New Roman"/>
                <a:hlinkClick r:id="rId3"/>
              </a:rPr>
              <a:t>Sobia.Iftikhar@nu.edu.pk</a:t>
            </a:r>
            <a:endParaRPr sz="1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54942" y="566027"/>
            <a:ext cx="5082115" cy="1354217"/>
          </a:xfrm>
        </p:spPr>
        <p:txBody>
          <a:bodyPr/>
          <a:lstStyle/>
          <a:p>
            <a:r>
              <a:rPr lang="en-US" smtClean="0"/>
              <a:t>The General (void) Pointer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2743200"/>
            <a:ext cx="10972800" cy="3262432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/>
              <a:t>A void * is considered to be a general pointer</a:t>
            </a:r>
          </a:p>
          <a:p>
            <a:pPr>
              <a:buFontTx/>
              <a:buNone/>
            </a:pPr>
            <a:r>
              <a:rPr lang="en-US" sz="2800" dirty="0"/>
              <a:t>No cast is needed to assign an address to a void * or from a void * to another pointer type</a:t>
            </a:r>
          </a:p>
          <a:p>
            <a:pPr>
              <a:buFontTx/>
              <a:buNone/>
            </a:pPr>
            <a:r>
              <a:rPr lang="en-US" sz="2800" dirty="0"/>
              <a:t>Example:</a:t>
            </a:r>
          </a:p>
          <a:p>
            <a:pPr lvl="1">
              <a:buFontTx/>
              <a:buNone/>
            </a:pPr>
            <a:r>
              <a:rPr lang="en-US" sz="2400" dirty="0"/>
              <a:t>int V = 101;</a:t>
            </a:r>
          </a:p>
          <a:p>
            <a:pPr lvl="1">
              <a:buFontTx/>
              <a:buNone/>
            </a:pPr>
            <a:r>
              <a:rPr lang="en-US" sz="2400" dirty="0"/>
              <a:t>void *G = &amp;V;	/* No warning */</a:t>
            </a:r>
          </a:p>
          <a:p>
            <a:pPr lvl="1">
              <a:buFontTx/>
              <a:buNone/>
            </a:pPr>
            <a:r>
              <a:rPr lang="en-US" sz="2400" dirty="0"/>
              <a:t>float *P = G;	/* No warning, still not safe */</a:t>
            </a:r>
          </a:p>
          <a:p>
            <a:pPr>
              <a:buFontTx/>
              <a:buNone/>
            </a:pPr>
            <a:r>
              <a:rPr lang="en-US" sz="2800" dirty="0"/>
              <a:t>Certain library functions return void * results (more later)</a:t>
            </a:r>
          </a:p>
        </p:txBody>
      </p:sp>
    </p:spTree>
    <p:extLst>
      <p:ext uri="{BB962C8B-B14F-4D97-AF65-F5344CB8AC3E}">
        <p14:creationId xmlns:p14="http://schemas.microsoft.com/office/powerpoint/2010/main" val="374783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4942" y="566027"/>
            <a:ext cx="6732058" cy="1354217"/>
          </a:xfrm>
        </p:spPr>
        <p:txBody>
          <a:bodyPr/>
          <a:lstStyle/>
          <a:p>
            <a:r>
              <a:rPr lang="en-US" dirty="0" smtClean="0"/>
              <a:t>Pointer to const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8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49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Thankyou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E9D4AF1E-4B05-4AF5-849D-414582B5F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We’ll Learn Today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E77ADD75-89B0-4404-8283-638DBB227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43200" y="2151309"/>
            <a:ext cx="8077200" cy="2154436"/>
          </a:xfrm>
        </p:spPr>
        <p:txBody>
          <a:bodyPr/>
          <a:lstStyle/>
          <a:p>
            <a:pPr eaLnBrk="1" hangingPunct="1"/>
            <a:r>
              <a:rPr lang="en-US" sz="2800" dirty="0"/>
              <a:t>1 - Double pointers (basics)</a:t>
            </a:r>
            <a:br>
              <a:rPr lang="en-US" sz="2800" dirty="0"/>
            </a:br>
            <a:r>
              <a:rPr lang="en-US" sz="2800" dirty="0"/>
              <a:t>2 - Type casting in pointers (basics)</a:t>
            </a:r>
            <a:br>
              <a:rPr lang="en-US" sz="2800" dirty="0"/>
            </a:br>
            <a:r>
              <a:rPr lang="en-US" sz="2800" dirty="0"/>
              <a:t>3 - Pointer to const value</a:t>
            </a:r>
            <a:br>
              <a:rPr lang="en-US" sz="2800" dirty="0"/>
            </a:br>
            <a:r>
              <a:rPr lang="en-US" sz="2800" dirty="0"/>
              <a:t>4 - Const pointer to const value</a:t>
            </a:r>
            <a:br>
              <a:rPr lang="en-US" sz="2800" dirty="0"/>
            </a:br>
            <a:r>
              <a:rPr lang="en-US" sz="2800" dirty="0"/>
              <a:t>5 - Const pointer to value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Pointer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999" y="2362200"/>
            <a:ext cx="9128185" cy="8309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already know that a pointer holds the address of another variable of same type. When a pointer holds the address of another pointer then such type of pointer is known as pointer-to-pointer or double pointer.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2895600" y="335280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declare a Pointer to Pointer (Double Pointer) in C?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76800" y="3758705"/>
            <a:ext cx="1676400" cy="33855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**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pointer-to-pointer or double poin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5" t="9205" r="2466" b="18667"/>
          <a:stretch/>
        </p:blipFill>
        <p:spPr bwMode="auto">
          <a:xfrm>
            <a:off x="4038600" y="4495800"/>
            <a:ext cx="4343400" cy="206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33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142875"/>
            <a:ext cx="5083175" cy="69532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228600"/>
            <a:ext cx="6096000" cy="6186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Possible ways to find value of variable num*/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printf("\n Value of num is: %d", num);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printf("\n Value of num using pr2 is: %d", *pr2);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printf("\n Value of num using pr1 is: %d", **pr1);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/*Possible ways to find address of num*/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printf("\n Address of num is: %p", &amp;num);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printf("\n Address of num using pr2 is: %p", pr2);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printf("\n Address of num using pr1 is: %p", *pr1);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/*Find value of pointer*/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printf("\n Value of Pointer pr2 is: %p", pr2);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printf("\n Value of Pointer pr2 using pr1 is: %p", *pr1);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/*Ways to find address of pointer*/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printf("\n Address of Pointer pr2 is:%p",&amp;pr2);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printf("\n Address of Pointer pr2 using pr1 is:%p",pr1);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/*Double pointer value and address*/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printf("\n Value of Pointer pr1 is:%p",pr1);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printf("\n Address of Pointer pr1 is:%p",&amp;pr1);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0;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990600"/>
            <a:ext cx="6096000" cy="46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 num=123;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//A normal pointer pr2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 *pr2;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//This pointer pr2 is a double pointer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 **pr1;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/* Assigning the address of variable num to the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pointer pr2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*/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pr2 = &amp;num;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/* Assigning the address of pointer pr2 to the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pointer-to-pointer pr1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*/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pr1 = &amp;pr2;</a:t>
            </a:r>
          </a:p>
        </p:txBody>
      </p:sp>
    </p:spTree>
    <p:extLst>
      <p:ext uri="{BB962C8B-B14F-4D97-AF65-F5344CB8AC3E}">
        <p14:creationId xmlns:p14="http://schemas.microsoft.com/office/powerpoint/2010/main" val="18985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9400" y="2438400"/>
            <a:ext cx="8763000" cy="3323987"/>
          </a:xfrm>
        </p:spPr>
        <p:txBody>
          <a:bodyPr/>
          <a:lstStyle/>
          <a:p>
            <a:r>
              <a:rPr lang="en-US" dirty="0"/>
              <a:t>Value of num is: 123</a:t>
            </a:r>
          </a:p>
          <a:p>
            <a:r>
              <a:rPr lang="en-US" dirty="0"/>
              <a:t>Value of num using pr2 is: 123</a:t>
            </a:r>
          </a:p>
          <a:p>
            <a:r>
              <a:rPr lang="en-US" dirty="0"/>
              <a:t>Value of num using pr1 is: 123</a:t>
            </a:r>
          </a:p>
          <a:p>
            <a:r>
              <a:rPr lang="en-US" dirty="0"/>
              <a:t>Address of num is: XX771230</a:t>
            </a:r>
          </a:p>
          <a:p>
            <a:r>
              <a:rPr lang="en-US" dirty="0"/>
              <a:t>Address of num using pr2 is: XX771230</a:t>
            </a:r>
          </a:p>
          <a:p>
            <a:r>
              <a:rPr lang="en-US" dirty="0"/>
              <a:t>Address of num using pr1 is: XX771230</a:t>
            </a:r>
          </a:p>
          <a:p>
            <a:r>
              <a:rPr lang="en-US" dirty="0"/>
              <a:t>Value of Pointer pr2 is: XX771230</a:t>
            </a:r>
          </a:p>
          <a:p>
            <a:r>
              <a:rPr lang="en-US" dirty="0"/>
              <a:t>Value of Pointer pr2 using pr1 is: XX771230</a:t>
            </a:r>
          </a:p>
          <a:p>
            <a:r>
              <a:rPr lang="en-US" dirty="0"/>
              <a:t>Address of Pointer pr2 is: 66X123X1</a:t>
            </a:r>
          </a:p>
          <a:p>
            <a:r>
              <a:rPr lang="en-US" dirty="0"/>
              <a:t>Address of Pointer pr2 using pr1 is: 66X123X1</a:t>
            </a:r>
          </a:p>
          <a:p>
            <a:r>
              <a:rPr lang="en-US" dirty="0"/>
              <a:t>Value of Pointer pr1 is:  66X123X1</a:t>
            </a:r>
          </a:p>
          <a:p>
            <a:r>
              <a:rPr lang="en-US" dirty="0"/>
              <a:t>Address of Pointer pr1 is: XX661111</a:t>
            </a:r>
          </a:p>
        </p:txBody>
      </p:sp>
    </p:spTree>
    <p:extLst>
      <p:ext uri="{BB962C8B-B14F-4D97-AF65-F5344CB8AC3E}">
        <p14:creationId xmlns:p14="http://schemas.microsoft.com/office/powerpoint/2010/main" val="124059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4942" y="566027"/>
            <a:ext cx="7722658" cy="1354217"/>
          </a:xfrm>
        </p:spPr>
        <p:txBody>
          <a:bodyPr/>
          <a:lstStyle/>
          <a:p>
            <a:r>
              <a:rPr lang="en-US" dirty="0" smtClean="0"/>
              <a:t>Return array from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2286000"/>
            <a:ext cx="7467600" cy="276999"/>
          </a:xfrm>
        </p:spPr>
        <p:txBody>
          <a:bodyPr/>
          <a:lstStyle/>
          <a:p>
            <a:r>
              <a:rPr lang="en-US" b="1" dirty="0"/>
              <a:t>There are three right ways of returning an array to a function: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2690336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dynamically allocated array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static array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structure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turn an Array in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048000"/>
            <a:ext cx="47625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57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381000"/>
            <a:ext cx="1013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inter-bold"/>
              </a:rPr>
              <a:t>Returning array by passing an array which is to be returned as a parameter to the function.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219200"/>
            <a:ext cx="49911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8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43400" y="304800"/>
            <a:ext cx="2136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Using Static Variable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914400"/>
            <a:ext cx="53530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1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Casting Pointers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2667000"/>
            <a:ext cx="8763000" cy="3754874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assigning a memory address of a variable of one type to a pointer that points to another type it is best to use the cast operator to indicate the cast is intentional (this will remove the warning)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>
              <a:buFont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V = 101;</a:t>
            </a:r>
          </a:p>
          <a:p>
            <a:pPr lvl="1">
              <a:buFont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*P = (float *) &amp;V; /* Casts int address to float * */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warning, but is still a somewhat unsafe thing to do</a:t>
            </a:r>
          </a:p>
          <a:p>
            <a:pPr>
              <a:buFontTx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3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DFBF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Words>664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inter-bold</vt:lpstr>
      <vt:lpstr>Schoolbook Uralic</vt:lpstr>
      <vt:lpstr>Times New Roman</vt:lpstr>
      <vt:lpstr>Office Theme</vt:lpstr>
      <vt:lpstr>Programming  Fundamental</vt:lpstr>
      <vt:lpstr>We’ll Learn Today</vt:lpstr>
      <vt:lpstr>Double Pointer</vt:lpstr>
      <vt:lpstr>Example</vt:lpstr>
      <vt:lpstr>Output</vt:lpstr>
      <vt:lpstr>Return array from function</vt:lpstr>
      <vt:lpstr>PowerPoint Presentation</vt:lpstr>
      <vt:lpstr>PowerPoint Presentation</vt:lpstr>
      <vt:lpstr>Casting Pointers</vt:lpstr>
      <vt:lpstr>The General (void) Pointer</vt:lpstr>
      <vt:lpstr>Pointer to const value</vt:lpstr>
      <vt:lpstr>Thankyou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PF-Week 12</dc:title>
  <dc:creator>Administrator</dc:creator>
  <cp:lastModifiedBy>Administrator</cp:lastModifiedBy>
  <cp:revision>41</cp:revision>
  <dcterms:created xsi:type="dcterms:W3CDTF">2021-12-04T02:37:50Z</dcterms:created>
  <dcterms:modified xsi:type="dcterms:W3CDTF">2021-12-15T08:00:54Z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2021-12-04T00:00:00Z</vt:filetime>
  </property>
</Properties>
</file>