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76" r:id="rId13"/>
    <p:sldId id="266" r:id="rId14"/>
    <p:sldId id="267" r:id="rId15"/>
    <p:sldId id="269" r:id="rId16"/>
    <p:sldId id="278" r:id="rId17"/>
    <p:sldId id="279" r:id="rId18"/>
    <p:sldId id="273" r:id="rId19"/>
    <p:sldId id="27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0"/>
    <p:restoredTop sz="94667"/>
  </p:normalViewPr>
  <p:slideViewPr>
    <p:cSldViewPr snapToGrid="0">
      <p:cViewPr varScale="1">
        <p:scale>
          <a:sx n="110" d="100"/>
          <a:sy n="110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F712F-8BC8-AA4B-B6AA-86FDC65C4072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B3E69-B7E7-B645-A62C-5F18EA7E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4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B3E69-B7E7-B645-A62C-5F18EA7ECE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45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6B3E69-B7E7-B645-A62C-5F18EA7ECE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86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BCC1-2E15-5B05-1179-9926F398E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5EA82-B9DA-E59C-212F-E67222834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313C6-1795-5485-9B3F-D19121AE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02A5-3FC4-2645-8C07-0DC203841BC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051EE-019A-B205-6C97-3AD6F0CC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3FE7-9A72-689C-FC20-90647130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095C-D862-5044-9BC9-B8946F69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55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010B-9DCD-19AA-E6ED-05E242AB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586BC6-0D4E-66E2-6D65-C046735F4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E52E7-DAE4-7A09-AAA4-C0A333FB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02A5-3FC4-2645-8C07-0DC203841BC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15301-C32B-0F42-940F-5A0E39CFA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8C2D-C54D-B33A-8195-AE2716EC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095C-D862-5044-9BC9-B8946F69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1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C3C215-6111-D32B-DF7F-51F3D6FBF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A1C6A-0CAC-8E0E-8E19-59A6063AB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F068A-7F2B-573B-689D-A677BE79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02A5-3FC4-2645-8C07-0DC203841BC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CE593-9557-F5F1-5541-C49E979E3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4B6CB-B1EB-BC99-A1EF-848D10C8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095C-D862-5044-9BC9-B8946F69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8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EE82-5BD5-38F0-EEDF-09215C33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E773A-5D8A-7CA9-AC27-B477F21F6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EF944-8E8F-BF1A-7B71-891FD053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02A5-3FC4-2645-8C07-0DC203841BC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E4B68-0504-1C7A-4D5A-73E28EC46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7F5E5-1F52-A488-75A1-596DEEA0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095C-D862-5044-9BC9-B8946F69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67F9-2793-F919-738F-B5EBBDCF3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CB7BC-2B70-EB6F-4BE7-FC0A0B7E0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B1FAB-E24B-C184-9C16-19757BDC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02A5-3FC4-2645-8C07-0DC203841BC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5655C-F9A9-71BA-A154-B94B85F6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FDCE1-35C0-C06B-251D-B2F4AA31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095C-D862-5044-9BC9-B8946F69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9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D4DBF-6D4B-7085-E920-70469998D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7A08A-8D08-8CB6-BFBA-3F721D3044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7F1AD-627B-C5F7-3CDA-0BB0FA354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7121A-8A62-0219-0685-BA8BC08BA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02A5-3FC4-2645-8C07-0DC203841BC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9D901-1487-2F8F-A250-80059C6C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31492-5247-1C13-B41D-0DC8F194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095C-D862-5044-9BC9-B8946F69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0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3C869-3EEE-CA3B-2A53-E6CEC6741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D79A9-646F-4EFA-2FF1-99C4F05FB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4184F-D363-C6F1-AAE8-5F613025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7AED2-13E6-F407-FE93-6476299F5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EA15D-5CB0-7F8B-8E01-F6596714F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D36BF-C02C-DC9F-8CE9-EA492A63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02A5-3FC4-2645-8C07-0DC203841BC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26C2D1-6B34-792B-DA7D-EDAF5C3E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E28262-9C3A-5901-BADB-B057D5CF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095C-D862-5044-9BC9-B8946F69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8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18E9E-A1F3-5BF9-8C60-0B2BA004E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6237ED-4B13-FDF1-B51F-553F4CAB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02A5-3FC4-2645-8C07-0DC203841BC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AB348C-0CD3-6198-8981-595FDF16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A029EC-0C52-946E-536A-ADEE3351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095C-D862-5044-9BC9-B8946F69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0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2353A7-FC7B-1C02-81F8-CCB41CC9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02A5-3FC4-2645-8C07-0DC203841BC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5BE995-0FA8-2B65-1187-36EE6AA94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70CCE-D0C8-389A-C6DB-1E54BD658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095C-D862-5044-9BC9-B8946F69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0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64621-548C-2742-21AB-DEC98E4BB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3615-DE79-5E58-2352-9E8378E77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C9C43-D380-4D2F-41B5-ACCBF5AAE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9CEA5-5A69-A08F-23FC-DAB146F62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02A5-3FC4-2645-8C07-0DC203841BC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6370B-5002-D8A1-DA58-2AFBAAC73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3D874-5E18-DEF1-944D-08EA4B60E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095C-D862-5044-9BC9-B8946F69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46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ECE3-0080-4AC3-1FDE-908D477C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F3D54-7349-B1D3-8010-0BBEFB1C9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686BB-41A6-02AE-DE04-DD7B1DD2A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07AA1-AE27-975D-88EE-CFD5C4C3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02A5-3FC4-2645-8C07-0DC203841BC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7C55A-F64D-FE35-1AF5-8C349412A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822D1-F25A-59D7-43FE-4329A7B74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D095C-D862-5044-9BC9-B8946F69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48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F3BE1E-0C5C-288A-87CC-8B9C9131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E4640-B667-2B37-BBC1-26ED29C6B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DAE33-0E2B-AD45-1CF4-9C5715EC8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02A5-3FC4-2645-8C07-0DC203841BCC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D6F1-BBED-D54D-D27D-43ED7FC7C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13A31-560C-8664-5A4B-C903C6B71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D095C-D862-5044-9BC9-B8946F69F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6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8D3AE2-D22C-2F3A-A9BC-AB488E8C7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520" y="2744662"/>
            <a:ext cx="6589707" cy="2387600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Independent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DF725-C3D4-DD99-2513-1FE6622B0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520" y="5224337"/>
            <a:ext cx="6589707" cy="1329443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Maanit Malhan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1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486F5-182B-7F70-400F-1E2DF4A1C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Week 11 Summary </a:t>
            </a:r>
          </a:p>
        </p:txBody>
      </p:sp>
      <p:sp>
        <p:nvSpPr>
          <p:cNvPr id="410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911C-3B86-7E49-F6D0-D98D506B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1700"/>
              <a:t>Week - 11</a:t>
            </a:r>
          </a:p>
          <a:p>
            <a:r>
              <a:rPr lang="en-US" sz="1700"/>
              <a:t>Topic: Socially Aware Robot Navigation Using Deep Reinforcement Learning</a:t>
            </a:r>
          </a:p>
          <a:p>
            <a:pPr lvl="1"/>
            <a:r>
              <a:rPr lang="en-US" sz="1700"/>
              <a:t>Problem: Traditional navigation systems fail to ensure human safety and comfort.</a:t>
            </a:r>
          </a:p>
          <a:p>
            <a:pPr lvl="1"/>
            <a:r>
              <a:rPr lang="en-US" sz="1700"/>
              <a:t>Solution: Developed a Q-Learning-based framework for socially aware robot navigation.</a:t>
            </a:r>
          </a:p>
          <a:p>
            <a:pPr lvl="1"/>
            <a:r>
              <a:rPr lang="en-US" sz="1700"/>
              <a:t>Methodology: Environment: Simulated office-like space with static and dynamic obstacles. Components: Replay memory for enhanced training, Kinect sensor, and laser rangefinder for perception.</a:t>
            </a:r>
          </a:p>
          <a:p>
            <a:pPr lvl="1"/>
            <a:r>
              <a:rPr lang="en-US" sz="1700"/>
              <a:t>Results: Maintained low collision index (&lt; 0.14), ensuring safety and comfort. Authors plan to validate the model in real-world scenarios.</a:t>
            </a:r>
          </a:p>
          <a:p>
            <a:endParaRPr lang="en-US" sz="1700"/>
          </a:p>
        </p:txBody>
      </p:sp>
      <p:pic>
        <p:nvPicPr>
          <p:cNvPr id="4098" name="Picture 2" descr="Can robots learn from machine dreams? | MIT News | Massachusetts Institute  of Technology">
            <a:extLst>
              <a:ext uri="{FF2B5EF4-FFF2-40B4-BE49-F238E27FC236}">
                <a16:creationId xmlns:a16="http://schemas.microsoft.com/office/drawing/2014/main" id="{B0F88C62-E691-13E4-FFB5-610A77289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6" r="5049" b="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3125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42ED1-0E20-3A10-5323-40AA8F27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Spring Semester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65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AF8DB-7A85-7125-A8CC-08014ABF3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/>
              <a:t>The Start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6115-FF87-7E02-E71C-EB8A0B8C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dirty="0"/>
              <a:t>At the start of the semester. I choose to pursue the creation of a neural network ensemble to create a self driving car.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inspiration for this was a paper from week 3 paper called: </a:t>
            </a:r>
            <a:r>
              <a:rPr lang="en-US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High-Speed Autonomous Racing Using Trajectory-Aided Deep Reinforcement Learning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computer generated image of a car on a road&#10;&#10;Description automatically generated">
            <a:extLst>
              <a:ext uri="{FF2B5EF4-FFF2-40B4-BE49-F238E27FC236}">
                <a16:creationId xmlns:a16="http://schemas.microsoft.com/office/drawing/2014/main" id="{A1104CC2-9096-59E7-EE54-C54725E7CA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" r="21772" b="-1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6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212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E7A2CE-DE47-9047-89D0-E23DB91F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/>
              <a:t>My Approach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DDDF5-4A1C-F940-CB8A-E37705858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lang="en-US" sz="1800" dirty="0"/>
              <a:t>Neural Network Ensemble: </a:t>
            </a:r>
          </a:p>
          <a:p>
            <a:pPr lvl="1"/>
            <a:r>
              <a:rPr lang="en-US" sz="1800" dirty="0"/>
              <a:t>The ensemble is made of 3 models: Gas model, Steering model, Brake model.</a:t>
            </a:r>
          </a:p>
          <a:p>
            <a:r>
              <a:rPr lang="en-US" sz="1800" dirty="0"/>
              <a:t>Environment: </a:t>
            </a:r>
          </a:p>
          <a:p>
            <a:pPr lvl="1"/>
            <a:r>
              <a:rPr lang="en-US" sz="1800" dirty="0"/>
              <a:t>The Environment from the base paper did not work after weeks of trying. This was due to compatibility issues and possibly corrupted source code for the simulator. </a:t>
            </a:r>
          </a:p>
          <a:p>
            <a:pPr lvl="1"/>
            <a:r>
              <a:rPr lang="en-US" sz="1800" dirty="0"/>
              <a:t>I then choose </a:t>
            </a:r>
            <a:r>
              <a:rPr lang="en-US" sz="1800" i="1" dirty="0"/>
              <a:t>Webots</a:t>
            </a:r>
            <a:r>
              <a:rPr lang="en-US" sz="1800" dirty="0"/>
              <a:t> simulator. Within this simulator. This is a reputed lightweight simulator. I used the a pre-made vehicle(BMW X5) and modified the pre-made world(city) to turn it into more of a “racetrack style” environment.(shown on side)</a:t>
            </a:r>
          </a:p>
          <a:p>
            <a:pPr lvl="1"/>
            <a:endParaRPr lang="en-US" sz="1300" dirty="0"/>
          </a:p>
          <a:p>
            <a:endParaRPr lang="en-US" sz="1300" dirty="0"/>
          </a:p>
          <a:p>
            <a:pPr marL="0" indent="0">
              <a:buNone/>
            </a:pPr>
            <a:endParaRPr lang="en-US" sz="13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A76F459-0D61-FEDC-F100-78B8AB16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78" r="17035" b="-1"/>
          <a:stretch/>
        </p:blipFill>
        <p:spPr>
          <a:xfrm>
            <a:off x="7017142" y="1690688"/>
            <a:ext cx="5174857" cy="5167312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1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92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C0346-9C0E-D728-8C51-D228E4F8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dirty="0"/>
              <a:t>Ensemble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B3E6-9852-BE27-72C0-CEC46BA6F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lang="en-US" sz="2200"/>
              <a:t>Network ensemble: Distributes the work of one model into 3 separate ones. </a:t>
            </a:r>
          </a:p>
          <a:p>
            <a:r>
              <a:rPr lang="en-US" sz="2200"/>
              <a:t>I chose different sensor inputs for different models which lead to better performance in certain situations. </a:t>
            </a:r>
          </a:p>
          <a:p>
            <a:r>
              <a:rPr lang="en-US" sz="2200"/>
              <a:t>One subsystem failure does not bring the whole system down. Which made it easier to retune and remake one model. </a:t>
            </a:r>
          </a:p>
          <a:p>
            <a:r>
              <a:rPr lang="en-US" sz="2200"/>
              <a:t>One negative with this ensemble is it will be slower in real-time compared to one larger model. Due to three forwards instead of one. </a:t>
            </a:r>
          </a:p>
        </p:txBody>
      </p:sp>
      <p:pic>
        <p:nvPicPr>
          <p:cNvPr id="5" name="Picture 4" descr="A red car on a road&#10;&#10;Description automatically generated">
            <a:extLst>
              <a:ext uri="{FF2B5EF4-FFF2-40B4-BE49-F238E27FC236}">
                <a16:creationId xmlns:a16="http://schemas.microsoft.com/office/drawing/2014/main" id="{04F19BBC-5F2D-3516-84B5-A3769D65AD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43" r="19502"/>
          <a:stretch/>
        </p:blipFill>
        <p:spPr>
          <a:xfrm>
            <a:off x="6621294" y="1295416"/>
            <a:ext cx="5567670" cy="5559552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34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596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A785B-485E-23DB-29DA-352D827B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Model – Gas 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B9A44FB-DBD9-BE60-468A-DDBC3B05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1257"/>
            <a:ext cx="5959145" cy="357548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2EDDE0-F8E3-34C4-C2A0-73D00929C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Use case</a:t>
            </a:r>
            <a:r>
              <a:rPr lang="en-US" sz="1800" dirty="0"/>
              <a:t>: Predict how fast the vehicle should go based on vision + current speed + dynamics</a:t>
            </a:r>
          </a:p>
          <a:p>
            <a:r>
              <a:rPr lang="en-US" sz="1800" b="1" dirty="0"/>
              <a:t>Inputs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Camera Image</a:t>
            </a:r>
          </a:p>
          <a:p>
            <a:pPr lvl="1"/>
            <a:r>
              <a:rPr lang="en-US" sz="1800" dirty="0"/>
              <a:t>Actual Speed (GPS) (normalized)</a:t>
            </a:r>
          </a:p>
          <a:p>
            <a:pPr lvl="1"/>
            <a:r>
              <a:rPr lang="en-US" sz="1800" dirty="0"/>
              <a:t>Gyro (yaw rate) (optional, normalized)</a:t>
            </a:r>
          </a:p>
          <a:p>
            <a:r>
              <a:rPr lang="en-US" sz="1800" b="1" dirty="0"/>
              <a:t>Architecture</a:t>
            </a:r>
            <a:r>
              <a:rPr lang="en-US" sz="1800" dirty="0"/>
              <a:t>:</a:t>
            </a:r>
          </a:p>
          <a:p>
            <a:pPr lvl="1"/>
            <a:r>
              <a:rPr lang="en-US" sz="1800" dirty="0"/>
              <a:t>CNN for image</a:t>
            </a:r>
          </a:p>
          <a:p>
            <a:pPr lvl="1"/>
            <a:r>
              <a:rPr lang="en-US" sz="1800" dirty="0"/>
              <a:t>Dense layers for actual speed + gyro</a:t>
            </a:r>
          </a:p>
          <a:p>
            <a:pPr lvl="1"/>
            <a:r>
              <a:rPr lang="en-US" sz="1800" dirty="0"/>
              <a:t>Combined features passed to FC layers</a:t>
            </a:r>
          </a:p>
          <a:p>
            <a:r>
              <a:rPr lang="en-US" sz="1800" b="1" dirty="0"/>
              <a:t>Output</a:t>
            </a:r>
            <a:r>
              <a:rPr lang="en-US" sz="1800" dirty="0"/>
              <a:t>: Normalized commanded speed</a:t>
            </a:r>
          </a:p>
          <a:p>
            <a:r>
              <a:rPr lang="en-US" sz="1800" b="1" dirty="0"/>
              <a:t>Use case</a:t>
            </a:r>
            <a:r>
              <a:rPr lang="en-US" sz="1800" dirty="0"/>
              <a:t>: Predict gas using road visuals and vehicle GPS</a:t>
            </a:r>
          </a:p>
          <a:p>
            <a:endParaRPr 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91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A785B-485E-23DB-29DA-352D827B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Model – Brake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graph with a line graph&#10;&#10;Description automatically generated">
            <a:extLst>
              <a:ext uri="{FF2B5EF4-FFF2-40B4-BE49-F238E27FC236}">
                <a16:creationId xmlns:a16="http://schemas.microsoft.com/office/drawing/2014/main" id="{4C8154B1-6070-C37D-1703-2304CDF36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910914"/>
            <a:ext cx="4777381" cy="286642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063F778-DEF6-B443-2A35-A1E3B5B46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Inputs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Camera Image</a:t>
            </a:r>
            <a:r>
              <a:rPr lang="en-US" sz="1800" dirty="0"/>
              <a:t> (RGB, resized 200×66)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Lidar Scan</a:t>
            </a:r>
            <a:r>
              <a:rPr lang="en-US" sz="1800" dirty="0"/>
              <a:t> (2048 range points, normalized)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Architecture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CNN for camera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1D CNN for Lidar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Features concatenated and passed through fully connected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Output</a:t>
            </a:r>
            <a:r>
              <a:rPr lang="en-US" sz="1800" dirty="0"/>
              <a:t>: Single scalar for brake intensity (0 to 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Loss</a:t>
            </a:r>
            <a:r>
              <a:rPr lang="en-US" sz="1800" dirty="0"/>
              <a:t>: Mean Squared Error (MSE)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Use case</a:t>
            </a:r>
            <a:r>
              <a:rPr lang="en-US" sz="1800" dirty="0"/>
              <a:t>: Learn braking behavior based on what the car sees (image) and detects (lidar)</a:t>
            </a:r>
          </a:p>
        </p:txBody>
      </p:sp>
    </p:spTree>
    <p:extLst>
      <p:ext uri="{BB962C8B-B14F-4D97-AF65-F5344CB8AC3E}">
        <p14:creationId xmlns:p14="http://schemas.microsoft.com/office/powerpoint/2010/main" val="470976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A785B-485E-23DB-29DA-352D827B0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Model – Steering 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8FAA728E-BEBD-7931-6C23-3ABF778CC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910914"/>
            <a:ext cx="4777381" cy="2866428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0F55552-29E1-D6F1-B647-804C6D28C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Inputs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Camera Image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Gyro (yaw rate)</a:t>
            </a:r>
            <a:r>
              <a:rPr lang="en-US" sz="1800" dirty="0"/>
              <a:t> (normalized)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Architecture</a:t>
            </a:r>
            <a:r>
              <a:rPr lang="en-US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CNN for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Dense layer for gyro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Combined and passed through FC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Output</a:t>
            </a:r>
            <a:r>
              <a:rPr lang="en-US" sz="1800" dirty="0"/>
              <a:t>: Steering angle (regression)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Loss</a:t>
            </a:r>
            <a:r>
              <a:rPr lang="en-US" sz="1800" dirty="0"/>
              <a:t>: MSE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Use case</a:t>
            </a:r>
            <a:r>
              <a:rPr lang="en-US" sz="1800" dirty="0"/>
              <a:t>: Predict steering angle using road visuals and vehicle rotation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8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0">
            <a:extLst>
              <a:ext uri="{FF2B5EF4-FFF2-40B4-BE49-F238E27FC236}">
                <a16:creationId xmlns:a16="http://schemas.microsoft.com/office/drawing/2014/main" id="{CB6E2F43-29E9-49D9-91FC-E5FEFAAA7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CNN Architecture: 5 Layers Explained Simply">
            <a:extLst>
              <a:ext uri="{FF2B5EF4-FFF2-40B4-BE49-F238E27FC236}">
                <a16:creationId xmlns:a16="http://schemas.microsoft.com/office/drawing/2014/main" id="{68307219-76D9-3B09-7B8F-16250E2BC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8974" y="2833714"/>
            <a:ext cx="5120641" cy="2880360"/>
          </a:xfrm>
          <a:custGeom>
            <a:avLst/>
            <a:gdLst/>
            <a:ahLst/>
            <a:cxnLst/>
            <a:rect l="l" t="t" r="r" b="b"/>
            <a:pathLst>
              <a:path w="5580942" h="5519103">
                <a:moveTo>
                  <a:pt x="169765" y="0"/>
                </a:moveTo>
                <a:lnTo>
                  <a:pt x="5580942" y="0"/>
                </a:lnTo>
                <a:lnTo>
                  <a:pt x="5580942" y="5519103"/>
                </a:lnTo>
                <a:lnTo>
                  <a:pt x="9100" y="5519103"/>
                </a:lnTo>
                <a:lnTo>
                  <a:pt x="0" y="5474029"/>
                </a:lnTo>
                <a:lnTo>
                  <a:pt x="0" y="169765"/>
                </a:lnTo>
                <a:cubicBezTo>
                  <a:pt x="0" y="76006"/>
                  <a:pt x="76006" y="0"/>
                  <a:pt x="16976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Arc 1032">
            <a:extLst>
              <a:ext uri="{FF2B5EF4-FFF2-40B4-BE49-F238E27FC236}">
                <a16:creationId xmlns:a16="http://schemas.microsoft.com/office/drawing/2014/main" id="{3BA62E19-CD42-4C09-B825-844B4943D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7212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FF293-F1D1-4971-0C9E-F7853C8B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en-US" dirty="0"/>
              <a:t>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4151-80A8-DB14-B08F-380E51BF2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Increase dataset size.</a:t>
            </a:r>
          </a:p>
          <a:p>
            <a:pPr lvl="1"/>
            <a:r>
              <a:rPr lang="en-US" sz="1800" dirty="0"/>
              <a:t>The dataset used to train this model was 10 minutes of manual driving done by me. This worked due to the simple nature of the environment. However, for a more complicated environment and general robustness a larger dataset is important. </a:t>
            </a:r>
          </a:p>
          <a:p>
            <a:r>
              <a:rPr lang="en-US" sz="1800" b="1" dirty="0"/>
              <a:t>Fuse outputs to detect conflicting predictions.</a:t>
            </a:r>
          </a:p>
          <a:p>
            <a:pPr lvl="1"/>
            <a:r>
              <a:rPr lang="en-US" sz="1800" dirty="0"/>
              <a:t>In the outputs you can see the conflicting gas and braking outputs at times. This can be solved for better driving by adding a check for conflicting outputs. </a:t>
            </a:r>
          </a:p>
          <a:p>
            <a:r>
              <a:rPr lang="en-US" sz="1800" b="1" dirty="0"/>
              <a:t>Add recurrent layers(LSTM/GRU). </a:t>
            </a:r>
          </a:p>
          <a:p>
            <a:pPr lvl="1"/>
            <a:r>
              <a:rPr lang="en-US" sz="1800" dirty="0"/>
              <a:t>This would help make the model act in a more ‘human’ way since it would be able to remember the past events and which can help with issues like steering jitter with single-frame predictions, especially on curves or lane merges.</a:t>
            </a:r>
          </a:p>
          <a:p>
            <a:pPr lvl="1"/>
            <a:endParaRPr lang="en-US" sz="1100" dirty="0"/>
          </a:p>
        </p:txBody>
      </p:sp>
      <p:sp>
        <p:nvSpPr>
          <p:cNvPr id="1039" name="Oval 1034">
            <a:extLst>
              <a:ext uri="{FF2B5EF4-FFF2-40B4-BE49-F238E27FC236}">
                <a16:creationId xmlns:a16="http://schemas.microsoft.com/office/drawing/2014/main" id="{8E63CC27-1C86-4653-8866-79C24C5C5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5924" y="1656147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340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57" name="Freeform: Shape 2056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Soft Actor-Critic Reinforcement Learning algorithm | by Dhanoop Karunakaran  | Intro to Artificial Intelligence | Medium">
            <a:extLst>
              <a:ext uri="{FF2B5EF4-FFF2-40B4-BE49-F238E27FC236}">
                <a16:creationId xmlns:a16="http://schemas.microsoft.com/office/drawing/2014/main" id="{B6A23A5C-1517-3BF4-B425-71DA70702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53" y="1370873"/>
            <a:ext cx="4777381" cy="394354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Arc 2058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878DC5-5BA0-D12C-E4C9-2852DD67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7B0F-B704-72CD-3912-4D1569D5F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sz="2000" b="1" dirty="0"/>
              <a:t>Add Reinforcement learning.</a:t>
            </a:r>
          </a:p>
          <a:p>
            <a:pPr lvl="1"/>
            <a:r>
              <a:rPr lang="en-US" sz="2000" dirty="0"/>
              <a:t>I conducted some preliminary testing with a SAC(soft actor critic) for Pretraining + RL adaptation. This would help the car bridge the gap between imitation and full autonomy. However, this model is not complete yet.</a:t>
            </a:r>
          </a:p>
          <a:p>
            <a:r>
              <a:rPr lang="en-US" sz="2000" b="1" dirty="0"/>
              <a:t>More complicated environment.</a:t>
            </a:r>
          </a:p>
          <a:p>
            <a:pPr lvl="1"/>
            <a:r>
              <a:rPr lang="en-US" sz="2000" dirty="0"/>
              <a:t>Getting a larger dataset and driving the car in a more complicated environment will make the final model a lot more capable. This also helps it move over to the much more complicated real-world. </a:t>
            </a:r>
          </a:p>
        </p:txBody>
      </p:sp>
    </p:spTree>
    <p:extLst>
      <p:ext uri="{BB962C8B-B14F-4D97-AF65-F5344CB8AC3E}">
        <p14:creationId xmlns:p14="http://schemas.microsoft.com/office/powerpoint/2010/main" val="117952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42ED1-0E20-3A10-5323-40AA8F275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5031" y="1380754"/>
            <a:ext cx="5561938" cy="251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Fall Semester</a:t>
            </a:r>
          </a:p>
        </p:txBody>
      </p:sp>
      <p:sp>
        <p:nvSpPr>
          <p:cNvPr id="23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33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AI in Self-Driving Cars: Key Technologies Explained">
            <a:extLst>
              <a:ext uri="{FF2B5EF4-FFF2-40B4-BE49-F238E27FC236}">
                <a16:creationId xmlns:a16="http://schemas.microsoft.com/office/drawing/2014/main" id="{305EE7F0-CC77-3A36-5179-7AB12B494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Arc 308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50764-C39B-3785-3D46-A59F21B58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0FE09-AE47-DA2B-3667-CA4DEB755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37" y="1594713"/>
            <a:ext cx="5886690" cy="4613127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Successfully built a modular self-driving system with dedicated deep learning models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Braking (camera + lidar)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Speed control (camera + speed + gyro)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Steering (camera + gyro)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The modular architecture enabled: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Clear specialization per control task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Independent tuning and debugging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Flexibility to adapt each model individually (e.g., RL fine-tuning for braking)</a:t>
            </a:r>
          </a:p>
          <a:p>
            <a:pPr marL="742950" lvl="1" indent="-285750"/>
            <a:r>
              <a:rPr lang="en-US" sz="1700" dirty="0"/>
              <a:t>Employed multi-sensor fusion and task-specific preprocessing to learn effective control behaviors from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Achieved strong baseline performance using supervised learning on synchronized sensor logs.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Identified key areas for improvement: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More diverse data from complex driving environments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Integration of recurrent layers(e.g., LSTM)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/>
              <a:t>RL-based fine-tuning to optimize for long-term safety </a:t>
            </a:r>
            <a:r>
              <a:rPr lang="en-US" sz="1400" dirty="0"/>
              <a:t>and efficiency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1083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220B5-FA85-725A-BF51-7FFBFE91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Introduction 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B306B-D594-8A69-ADA9-C4E89AD90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Throughout this year I have looked at 10+ research papers and created multiple custom ML models. </a:t>
            </a:r>
          </a:p>
          <a:p>
            <a:r>
              <a:rPr lang="en-US" sz="2200" dirty="0"/>
              <a:t>All of these papers look at the application of Machine Learning in robotics. More specifically about deep reinforcement learning algorithms. </a:t>
            </a:r>
          </a:p>
        </p:txBody>
      </p:sp>
      <p:pic>
        <p:nvPicPr>
          <p:cNvPr id="1026" name="Picture 2" descr="Features · User Manual">
            <a:extLst>
              <a:ext uri="{FF2B5EF4-FFF2-40B4-BE49-F238E27FC236}">
                <a16:creationId xmlns:a16="http://schemas.microsoft.com/office/drawing/2014/main" id="{CD8B1EE4-E390-B383-B72A-38B5F3143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5" r="2104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90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F8F463-454B-E31E-2CF1-A3C83C36B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Common Themes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4706E-47BD-B537-5FFC-805F1C2F0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Some of the common themes throughout all the papers include: </a:t>
            </a:r>
          </a:p>
          <a:p>
            <a:pPr lvl="1"/>
            <a:r>
              <a:rPr lang="en-US" sz="2200" dirty="0"/>
              <a:t>Topic: Navigation Systems powered by Deep Learning Algorithms </a:t>
            </a:r>
          </a:p>
          <a:p>
            <a:pPr lvl="1"/>
            <a:r>
              <a:rPr lang="en-US" sz="2200" dirty="0"/>
              <a:t>Hardware: LiDAR sensors, Kinect Sensors, RGB Cameras, TurtleBot Chassis</a:t>
            </a:r>
          </a:p>
          <a:p>
            <a:pPr lvl="1"/>
            <a:r>
              <a:rPr lang="en-US" sz="2200" dirty="0"/>
              <a:t>Testing: Gazebo Simulator, Real-World</a:t>
            </a:r>
          </a:p>
          <a:p>
            <a:pPr lvl="1"/>
            <a:r>
              <a:rPr lang="en-US" sz="2200" dirty="0"/>
              <a:t>Software: ROS, Training models in simulators then transferring them over, Deep Reinforcement Learning, Q-Learning, CNN, Feed-Forward Networks, etc. 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  <p:pic>
        <p:nvPicPr>
          <p:cNvPr id="2050" name="Picture 2" descr="F1Tenth Competition | IEEE International Conference On Smart Mobility -  IEEESM">
            <a:extLst>
              <a:ext uri="{FF2B5EF4-FFF2-40B4-BE49-F238E27FC236}">
                <a16:creationId xmlns:a16="http://schemas.microsoft.com/office/drawing/2014/main" id="{38C5C506-26C6-0223-DFF0-DEE1076C3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" r="4581" b="1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106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8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EEA31-3354-2F2D-3181-6AC0DCE3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000"/>
              <a:t>Actor-Critic Model</a:t>
            </a:r>
          </a:p>
        </p:txBody>
      </p:sp>
      <p:sp>
        <p:nvSpPr>
          <p:cNvPr id="308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Content Placeholder 3077">
            <a:extLst>
              <a:ext uri="{FF2B5EF4-FFF2-40B4-BE49-F238E27FC236}">
                <a16:creationId xmlns:a16="http://schemas.microsoft.com/office/drawing/2014/main" id="{1D15F915-F571-71AB-8982-2BBD7BF58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A DRL architecture that is used in some form for all models in these papers. </a:t>
            </a:r>
          </a:p>
          <a:p>
            <a:r>
              <a:rPr lang="en-US" sz="2200" dirty="0"/>
              <a:t>Actor: Decides the action to take based on the current state.</a:t>
            </a:r>
          </a:p>
          <a:p>
            <a:r>
              <a:rPr lang="en-US" sz="2200" dirty="0"/>
              <a:t>Critic: Evaluates the action by calculating the value function or advantage.</a:t>
            </a:r>
          </a:p>
          <a:p>
            <a:endParaRPr lang="en-US" sz="2200" dirty="0"/>
          </a:p>
        </p:txBody>
      </p:sp>
      <p:pic>
        <p:nvPicPr>
          <p:cNvPr id="3074" name="Picture 2" descr="Flowchart showing the structure of actor critic algorithm | Download  Scientific Diagram">
            <a:extLst>
              <a:ext uri="{FF2B5EF4-FFF2-40B4-BE49-F238E27FC236}">
                <a16:creationId xmlns:a16="http://schemas.microsoft.com/office/drawing/2014/main" id="{02DB8D9E-316F-1E5E-2010-D27518D03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204470"/>
            <a:ext cx="5458968" cy="444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82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22394-80CF-136E-F330-20D75399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2-3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C7FE1-550B-DF86-3A05-F08ADFC2D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Week - 2</a:t>
            </a:r>
          </a:p>
          <a:p>
            <a:pPr lvl="1"/>
            <a:r>
              <a:rPr lang="en-US" sz="1800" dirty="0"/>
              <a:t>Topic: Using robots with GPR for monitoring concrete structures.</a:t>
            </a:r>
          </a:p>
          <a:p>
            <a:pPr lvl="2"/>
            <a:r>
              <a:rPr lang="en-US" sz="1400" dirty="0"/>
              <a:t>Problem: Aging civil infrastructure (concrete wastewater pipes).</a:t>
            </a:r>
          </a:p>
          <a:p>
            <a:pPr lvl="2"/>
            <a:r>
              <a:rPr lang="en-US" sz="1400" dirty="0"/>
              <a:t>Solution: Ground Penetrating Radar (GPR) with deep learning.</a:t>
            </a:r>
          </a:p>
          <a:p>
            <a:pPr lvl="2"/>
            <a:r>
              <a:rPr lang="en-US" sz="1400" dirty="0"/>
              <a:t>Methodology: FDTD simulation and preprocessing of GPR signals.</a:t>
            </a:r>
          </a:p>
          <a:p>
            <a:pPr lvl="2"/>
            <a:r>
              <a:rPr lang="en-US" sz="1400" dirty="0"/>
              <a:t>Results: Low error rates in predictions; promising for real-world applications</a:t>
            </a:r>
            <a:r>
              <a:rPr lang="en-US" sz="1200" dirty="0"/>
              <a:t>.</a:t>
            </a:r>
          </a:p>
          <a:p>
            <a:r>
              <a:rPr lang="en-US" sz="2400" dirty="0"/>
              <a:t>Week – 3</a:t>
            </a:r>
          </a:p>
          <a:p>
            <a:pPr lvl="1"/>
            <a:r>
              <a:rPr lang="en-US" sz="1800" dirty="0"/>
              <a:t>Topic: High-speed autonomous racing with deep reinforcement learning.</a:t>
            </a:r>
          </a:p>
          <a:p>
            <a:pPr lvl="2"/>
            <a:r>
              <a:rPr lang="en-US" sz="1400" dirty="0"/>
              <a:t>Problem: Limitations of classical racing algorithms.</a:t>
            </a:r>
          </a:p>
          <a:p>
            <a:pPr lvl="2"/>
            <a:r>
              <a:rPr lang="en-US" sz="1400" dirty="0"/>
              <a:t>Solution: Deep Deterministic Policy Gradient (DDPG) for autonomous control.</a:t>
            </a:r>
          </a:p>
          <a:p>
            <a:pPr lvl="2"/>
            <a:r>
              <a:rPr lang="en-US" sz="1400" dirty="0"/>
              <a:t>Methodology: LiDAR-based trajectory tracking with DRL.</a:t>
            </a:r>
          </a:p>
          <a:p>
            <a:pPr lvl="2"/>
            <a:r>
              <a:rPr lang="en-US" sz="1400" dirty="0"/>
              <a:t>Results: Better lap times and completion rates than classical methods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35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346D-A1E2-1F2C-A4F1-7BABA32E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4 and 5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A8892-7CFC-56A2-2F11-D40877106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Week - 4</a:t>
            </a:r>
          </a:p>
          <a:p>
            <a:pPr lvl="1"/>
            <a:r>
              <a:rPr lang="en-US" sz="1800" dirty="0"/>
              <a:t>Topic: End-to-end deep reinforcement learning for real-world navigation.</a:t>
            </a:r>
          </a:p>
          <a:p>
            <a:pPr lvl="2"/>
            <a:r>
              <a:rPr lang="en-US" sz="1400" dirty="0"/>
              <a:t>Problem: Map-based navigation limitations.</a:t>
            </a:r>
          </a:p>
          <a:p>
            <a:pPr lvl="2"/>
            <a:r>
              <a:rPr lang="en-US" sz="1400" dirty="0"/>
              <a:t>Solution: Visual navigation using RGB cameras and DRL.</a:t>
            </a:r>
          </a:p>
          <a:p>
            <a:pPr lvl="2"/>
            <a:r>
              <a:rPr lang="en-US" sz="1400" dirty="0"/>
              <a:t>Methodology: Actor-critic architecture with fine-tuning on real-world data.</a:t>
            </a:r>
          </a:p>
          <a:p>
            <a:pPr lvl="2"/>
            <a:r>
              <a:rPr lang="en-US" sz="1400" dirty="0"/>
              <a:t>Results: 86.7% success rate in noisy real-world environments.</a:t>
            </a:r>
          </a:p>
          <a:p>
            <a:r>
              <a:rPr lang="en-US" sz="2400" dirty="0"/>
              <a:t>Week - 5 </a:t>
            </a:r>
          </a:p>
          <a:p>
            <a:pPr lvl="1"/>
            <a:r>
              <a:rPr lang="en-US" sz="1800" dirty="0"/>
              <a:t>Topic: Multi-Goal Navigation with Deep Reinforcement Learning</a:t>
            </a:r>
          </a:p>
          <a:p>
            <a:pPr lvl="2"/>
            <a:r>
              <a:rPr lang="en-US" sz="1400" dirty="0"/>
              <a:t>Problem: Difficulty in efficiently achieving multiple navigation goals in dynamic environments.</a:t>
            </a:r>
          </a:p>
          <a:p>
            <a:pPr lvl="2"/>
            <a:r>
              <a:rPr lang="en-US" sz="1400" dirty="0"/>
              <a:t>Solution:</a:t>
            </a:r>
            <a:r>
              <a:rPr lang="en-US" sz="1400" b="1" dirty="0"/>
              <a:t> </a:t>
            </a:r>
            <a:r>
              <a:rPr lang="en-US" sz="1400" dirty="0"/>
              <a:t>Introduced Inverse Dynamics Model (InvDM) and Multi-goal Co-learning (MgCl) to enhance multigoal navigation.</a:t>
            </a:r>
          </a:p>
          <a:p>
            <a:pPr lvl="2"/>
            <a:r>
              <a:rPr lang="en-US" sz="1400" dirty="0"/>
              <a:t>Methodology: End-to-end deep reinforcement learning with modular architecture:</a:t>
            </a:r>
          </a:p>
          <a:p>
            <a:pPr marL="1657350" lvl="3" indent="-285750"/>
            <a:r>
              <a:rPr lang="en-US" sz="1100" dirty="0"/>
              <a:t>Feature extraction using convolutional layers.</a:t>
            </a:r>
          </a:p>
          <a:p>
            <a:pPr marL="1657350" lvl="3" indent="-285750"/>
            <a:r>
              <a:rPr lang="en-US" sz="1100" dirty="0"/>
              <a:t>Action prediction with A3C modules.</a:t>
            </a:r>
          </a:p>
          <a:p>
            <a:pPr lvl="2"/>
            <a:r>
              <a:rPr lang="en-US" sz="1400" dirty="0"/>
              <a:t>Results: Superior goal-dependent navigation performance in varied indoor scenes.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4815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70D2-3B09-D6A7-6C2D-1FF6826E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6 and 7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A4EC6-F711-72DD-6C6C-85A1073A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Week - 6</a:t>
            </a:r>
          </a:p>
          <a:p>
            <a:pPr lvl="2"/>
            <a:r>
              <a:rPr lang="en-US" sz="1800" dirty="0"/>
              <a:t>Topic: Vision-Based UAS Landing Using Deep Reinforcement Learning</a:t>
            </a:r>
          </a:p>
          <a:p>
            <a:pPr lvl="3"/>
            <a:r>
              <a:rPr lang="en-US" sz="1400" dirty="0"/>
              <a:t>Problem: Challenges in safely landing unmanned aircraft systems (UAS) on moving platforms.</a:t>
            </a:r>
          </a:p>
          <a:p>
            <a:pPr lvl="3"/>
            <a:r>
              <a:rPr lang="en-US" sz="1400" dirty="0"/>
              <a:t>Solution: Applied Deep Regularized Q Version 2 (DrQv2) with custom reward functions. Combined domain randomization for real-world adaptability.</a:t>
            </a:r>
          </a:p>
          <a:p>
            <a:pPr lvl="3"/>
            <a:r>
              <a:rPr lang="en-US" sz="1400" dirty="0"/>
              <a:t>Methodology: State: Grayscale camera images and velocity data. Actions: UAS velocity control for precise platform landing. Rewards: Balanced safety, descent efficiency, and visibility maintenance.</a:t>
            </a:r>
          </a:p>
          <a:p>
            <a:pPr lvl="3"/>
            <a:r>
              <a:rPr lang="en-US" sz="1400" dirty="0"/>
              <a:t>Results: Effective simulation-to-reality transfer with 6% performance reduction. Consistent successful landings across varied environmental conditions.</a:t>
            </a:r>
          </a:p>
          <a:p>
            <a:pPr lvl="1"/>
            <a:r>
              <a:rPr lang="en-US" dirty="0"/>
              <a:t>Week - 7</a:t>
            </a:r>
          </a:p>
          <a:p>
            <a:pPr lvl="2"/>
            <a:r>
              <a:rPr lang="en-US" sz="1800" dirty="0"/>
              <a:t>Topic: Efficient Deep Reinforcement Learning Using Knowledge Distillation</a:t>
            </a:r>
          </a:p>
          <a:p>
            <a:pPr lvl="3"/>
            <a:r>
              <a:rPr lang="en-US" sz="1400" dirty="0"/>
              <a:t>Problem</a:t>
            </a:r>
            <a:r>
              <a:rPr lang="en-US" sz="1400" b="1" dirty="0"/>
              <a:t>: </a:t>
            </a:r>
            <a:r>
              <a:rPr lang="en-US" sz="1400" dirty="0"/>
              <a:t>Resource constraints limit the performance of DRL models in real-time applications.</a:t>
            </a:r>
          </a:p>
          <a:p>
            <a:pPr lvl="3"/>
            <a:r>
              <a:rPr lang="en-US" sz="1400" dirty="0"/>
              <a:t>Solution</a:t>
            </a:r>
            <a:r>
              <a:rPr lang="en-US" sz="1400" b="1" dirty="0"/>
              <a:t>: </a:t>
            </a:r>
            <a:r>
              <a:rPr lang="en-US" sz="1400" dirty="0"/>
              <a:t>Combined DRL with knowledge distillation to create resource-efficient models.</a:t>
            </a:r>
          </a:p>
          <a:p>
            <a:pPr lvl="3"/>
            <a:r>
              <a:rPr lang="en-US" sz="1400" dirty="0"/>
              <a:t>Methodology</a:t>
            </a:r>
            <a:r>
              <a:rPr lang="en-US" sz="1400" b="1" dirty="0"/>
              <a:t>: </a:t>
            </a:r>
            <a:r>
              <a:rPr lang="en-US" sz="1400" dirty="0"/>
              <a:t>Environment: CartPole-v1 for balancing tasks. Architectures: Tested Double DQN, DRQN, and Dueling DQN. Knowledge Distillation: Teacher-student model for enhanced training.</a:t>
            </a:r>
          </a:p>
          <a:p>
            <a:pPr lvl="3"/>
            <a:r>
              <a:rPr lang="en-US" sz="1400" dirty="0"/>
              <a:t>Results</a:t>
            </a:r>
            <a:r>
              <a:rPr lang="en-US" sz="1400" b="1" dirty="0"/>
              <a:t>: </a:t>
            </a:r>
            <a:r>
              <a:rPr lang="en-US" sz="1400" dirty="0"/>
              <a:t>Distilled models improved learning speed and convergence rates. Dueling DQN and DRQN outperformed DQN in all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066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439A-4385-BF48-791B-FD6A764C2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8 and 10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9B169-FD47-377C-B886-A67B13B19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400" dirty="0"/>
              <a:t>Week – 8</a:t>
            </a:r>
          </a:p>
          <a:p>
            <a:pPr lvl="1">
              <a:lnSpc>
                <a:spcPct val="120000"/>
              </a:lnSpc>
            </a:pPr>
            <a:r>
              <a:rPr lang="en-US" sz="3300" dirty="0"/>
              <a:t>Topic: Learning to Herd Agents Amongst Obstacles Using Deep Reinforcement Learning.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Problem: Rule-based and learning-based methods for robot herding face issues like fragility and oversimplified environments.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Solution: Developed a Deep Q-Learning algorithm for herding agents in complex environments with obstacles.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Methodology: Environment: Simulated with the Boids model and probabilistic roadmaps. Components: Action space with eight directions, reward function with movement, violation, and goal-reaching incentives. Training: Random noise and replay buffers for robust training.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Results: High success rates in herding with faster completion times than previous methods. Limitations: Can only handle 2-4 agents compared to dozens in rule-based methods.</a:t>
            </a:r>
          </a:p>
          <a:p>
            <a:pPr>
              <a:lnSpc>
                <a:spcPct val="120000"/>
              </a:lnSpc>
            </a:pPr>
            <a:r>
              <a:rPr lang="en-US" sz="4400" dirty="0"/>
              <a:t>Week – 10 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Topic: Deep Reinforcement Learning Integrated RRT Algorithm for Path Planning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Problem: RRT struggles with optimal pathfinding due to random sampling.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Solution: Enhanced RRT with Deep Reinforcement Learning for better path optimization.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Methodology: Dynamic Waypoint Selection: Adjusts intervals for smoother paths. Reward Function: Exponential distance-based rewards to improve performance. Optimization: Iterative experience replay for continuous improvement.</a:t>
            </a:r>
          </a:p>
          <a:p>
            <a:pPr lvl="2">
              <a:lnSpc>
                <a:spcPct val="120000"/>
              </a:lnSpc>
            </a:pPr>
            <a:r>
              <a:rPr lang="en-US" sz="2200" dirty="0"/>
              <a:t>Results: Outperformed RRT-star and RRT-connect in path length and obstacle handling in 2D/3D. Demonstrated scalability and adaptability in complex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8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2488</TotalTime>
  <Words>1718</Words>
  <Application>Microsoft Macintosh PowerPoint</Application>
  <PresentationFormat>Widescreen</PresentationFormat>
  <Paragraphs>157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Independent Study</vt:lpstr>
      <vt:lpstr>Fall Semester</vt:lpstr>
      <vt:lpstr>Introduction </vt:lpstr>
      <vt:lpstr>Common Themes</vt:lpstr>
      <vt:lpstr>Actor-Critic Model</vt:lpstr>
      <vt:lpstr>Week 2-3 Summary</vt:lpstr>
      <vt:lpstr>Week 4 and 5 Summary</vt:lpstr>
      <vt:lpstr>Week 6 and 7 Summary </vt:lpstr>
      <vt:lpstr>Week 8 and 10 Summary </vt:lpstr>
      <vt:lpstr>Week 11 Summary </vt:lpstr>
      <vt:lpstr>Spring Semester</vt:lpstr>
      <vt:lpstr>The Start</vt:lpstr>
      <vt:lpstr>My Approach </vt:lpstr>
      <vt:lpstr>Ensemble information</vt:lpstr>
      <vt:lpstr>1st Model – Gas </vt:lpstr>
      <vt:lpstr>2nd Model – Brake </vt:lpstr>
      <vt:lpstr>3rd Model – Steering </vt:lpstr>
      <vt:lpstr>Improvements</vt:lpstr>
      <vt:lpstr>Future Work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– 12</dc:title>
  <dc:creator>Malhan, Maanit</dc:creator>
  <cp:lastModifiedBy>Malhan, Maanit</cp:lastModifiedBy>
  <cp:revision>18</cp:revision>
  <dcterms:created xsi:type="dcterms:W3CDTF">2024-12-09T21:04:42Z</dcterms:created>
  <dcterms:modified xsi:type="dcterms:W3CDTF">2025-04-30T21:51:16Z</dcterms:modified>
</cp:coreProperties>
</file>