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265" r:id="rId3"/>
    <p:sldId id="267" r:id="rId4"/>
    <p:sldId id="268" r:id="rId5"/>
    <p:sldId id="271" r:id="rId6"/>
    <p:sldId id="270" r:id="rId7"/>
    <p:sldId id="266" r:id="rId8"/>
    <p:sldId id="262"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0841" autoAdjust="0"/>
  </p:normalViewPr>
  <p:slideViewPr>
    <p:cSldViewPr snapToGrid="0">
      <p:cViewPr varScale="1">
        <p:scale>
          <a:sx n="65" d="100"/>
          <a:sy n="65" d="100"/>
        </p:scale>
        <p:origin x="9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39918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07791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62556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15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6421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19265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35760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64248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28773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04822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71263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51014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752EF-C933-4E6D-89EA-D11DB40F0F88}"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17119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75720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49952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325385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2861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8752EF-C933-4E6D-89EA-D11DB40F0F88}" type="datetimeFigureOut">
              <a:rPr lang="en-IN" smtClean="0"/>
              <a:t>11-01-2025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A779B0-0928-43A8-8926-90BC11BCEAD3}" type="slidenum">
              <a:rPr lang="en-IN" smtClean="0"/>
              <a:t>‹#›</a:t>
            </a:fld>
            <a:endParaRPr lang="en-IN"/>
          </a:p>
        </p:txBody>
      </p:sp>
    </p:spTree>
    <p:extLst>
      <p:ext uri="{BB962C8B-B14F-4D97-AF65-F5344CB8AC3E}">
        <p14:creationId xmlns:p14="http://schemas.microsoft.com/office/powerpoint/2010/main" val="3992815400"/>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chalkboard/r/reference.html"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4A7C-8EDC-218D-AE97-668C9713B606}"/>
              </a:ext>
            </a:extLst>
          </p:cNvPr>
          <p:cNvSpPr>
            <a:spLocks noGrp="1"/>
          </p:cNvSpPr>
          <p:nvPr>
            <p:ph type="ctrTitle"/>
          </p:nvPr>
        </p:nvSpPr>
        <p:spPr>
          <a:xfrm>
            <a:off x="1465730" y="766482"/>
            <a:ext cx="8042338" cy="3281083"/>
          </a:xfrm>
        </p:spPr>
        <p:txBody>
          <a:bodyPr>
            <a:normAutofit fontScale="90000"/>
          </a:bodyPr>
          <a:lstStyle/>
          <a:p>
            <a:pPr algn="ctr"/>
            <a:r>
              <a:rPr lang="en-IN" sz="8000" b="1" u="sng" dirty="0"/>
              <a:t>Currency Convertor In Java</a:t>
            </a:r>
          </a:p>
        </p:txBody>
      </p:sp>
      <p:sp>
        <p:nvSpPr>
          <p:cNvPr id="3" name="Subtitle 2">
            <a:extLst>
              <a:ext uri="{FF2B5EF4-FFF2-40B4-BE49-F238E27FC236}">
                <a16:creationId xmlns:a16="http://schemas.microsoft.com/office/drawing/2014/main" id="{1B77DB78-0C58-E77B-5986-896FCEE172FA}"/>
              </a:ext>
            </a:extLst>
          </p:cNvPr>
          <p:cNvSpPr>
            <a:spLocks noGrp="1"/>
          </p:cNvSpPr>
          <p:nvPr>
            <p:ph type="subTitle" idx="1"/>
          </p:nvPr>
        </p:nvSpPr>
        <p:spPr>
          <a:xfrm>
            <a:off x="4131233" y="4410636"/>
            <a:ext cx="8042338" cy="2447364"/>
          </a:xfrm>
        </p:spPr>
        <p:txBody>
          <a:bodyPr/>
          <a:lstStyle/>
          <a:p>
            <a:r>
              <a:rPr lang="en-IN" dirty="0"/>
              <a:t>                                           </a:t>
            </a:r>
            <a:r>
              <a:rPr lang="en-IN" dirty="0">
                <a:solidFill>
                  <a:srgbClr val="00B0F0"/>
                </a:solidFill>
              </a:rPr>
              <a:t>NAME- Manvi Jain</a:t>
            </a:r>
          </a:p>
          <a:p>
            <a:r>
              <a:rPr lang="en-IN" dirty="0">
                <a:solidFill>
                  <a:srgbClr val="00B0F0"/>
                </a:solidFill>
              </a:rPr>
              <a:t>                                           class </a:t>
            </a:r>
            <a:r>
              <a:rPr lang="en-IN" dirty="0" err="1">
                <a:solidFill>
                  <a:srgbClr val="00B0F0"/>
                </a:solidFill>
              </a:rPr>
              <a:t>roll.No</a:t>
            </a:r>
            <a:r>
              <a:rPr lang="en-IN" dirty="0">
                <a:solidFill>
                  <a:srgbClr val="00B0F0"/>
                </a:solidFill>
              </a:rPr>
              <a:t>- 22</a:t>
            </a:r>
          </a:p>
          <a:p>
            <a:r>
              <a:rPr lang="en-IN" dirty="0">
                <a:solidFill>
                  <a:srgbClr val="00B0F0"/>
                </a:solidFill>
              </a:rPr>
              <a:t>                                            section- </a:t>
            </a:r>
            <a:r>
              <a:rPr lang="en-IN" dirty="0" err="1">
                <a:solidFill>
                  <a:srgbClr val="00B0F0"/>
                </a:solidFill>
              </a:rPr>
              <a:t>iot</a:t>
            </a:r>
            <a:endParaRPr lang="en-IN" dirty="0">
              <a:solidFill>
                <a:srgbClr val="00B0F0"/>
              </a:solidFill>
            </a:endParaRPr>
          </a:p>
          <a:p>
            <a:r>
              <a:rPr lang="en-IN" dirty="0">
                <a:solidFill>
                  <a:srgbClr val="00B0F0"/>
                </a:solidFill>
              </a:rPr>
              <a:t>                                            mentor name- </a:t>
            </a:r>
            <a:r>
              <a:rPr lang="en-IN" dirty="0" err="1">
                <a:solidFill>
                  <a:srgbClr val="00B0F0"/>
                </a:solidFill>
              </a:rPr>
              <a:t>mr.Pramod</a:t>
            </a:r>
            <a:r>
              <a:rPr lang="en-IN" dirty="0">
                <a:solidFill>
                  <a:srgbClr val="00B0F0"/>
                </a:solidFill>
              </a:rPr>
              <a:t> </a:t>
            </a:r>
            <a:r>
              <a:rPr lang="en-IN" dirty="0" err="1">
                <a:solidFill>
                  <a:srgbClr val="00B0F0"/>
                </a:solidFill>
              </a:rPr>
              <a:t>mehra</a:t>
            </a:r>
            <a:endParaRPr lang="en-IN" dirty="0">
              <a:solidFill>
                <a:srgbClr val="00B0F0"/>
              </a:solidFill>
            </a:endParaRPr>
          </a:p>
        </p:txBody>
      </p:sp>
    </p:spTree>
    <p:extLst>
      <p:ext uri="{BB962C8B-B14F-4D97-AF65-F5344CB8AC3E}">
        <p14:creationId xmlns:p14="http://schemas.microsoft.com/office/powerpoint/2010/main" val="9126368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F8B5-4EDB-952A-C2EA-61CE01810801}"/>
              </a:ext>
            </a:extLst>
          </p:cNvPr>
          <p:cNvSpPr>
            <a:spLocks noGrp="1"/>
          </p:cNvSpPr>
          <p:nvPr>
            <p:ph type="title"/>
          </p:nvPr>
        </p:nvSpPr>
        <p:spPr/>
        <p:txBody>
          <a:bodyPr/>
          <a:lstStyle/>
          <a:p>
            <a:pPr algn="ctr"/>
            <a:r>
              <a:rPr lang="en-IN" sz="8000" b="1" u="sng" dirty="0"/>
              <a:t>INTRODUCTION</a:t>
            </a:r>
            <a:endParaRPr lang="en-IN" sz="8000" dirty="0"/>
          </a:p>
        </p:txBody>
      </p:sp>
      <p:sp>
        <p:nvSpPr>
          <p:cNvPr id="3" name="Content Placeholder 2">
            <a:extLst>
              <a:ext uri="{FF2B5EF4-FFF2-40B4-BE49-F238E27FC236}">
                <a16:creationId xmlns:a16="http://schemas.microsoft.com/office/drawing/2014/main" id="{E523DE88-E48E-F9CA-0AFA-5A3C961DC4A3}"/>
              </a:ext>
            </a:extLst>
          </p:cNvPr>
          <p:cNvSpPr>
            <a:spLocks noGrp="1"/>
          </p:cNvSpPr>
          <p:nvPr>
            <p:ph sz="half" idx="1"/>
          </p:nvPr>
        </p:nvSpPr>
        <p:spPr>
          <a:xfrm>
            <a:off x="103238" y="2182761"/>
            <a:ext cx="7064477" cy="4200245"/>
          </a:xfrm>
        </p:spPr>
        <p:txBody>
          <a:bodyPr>
            <a:noAutofit/>
          </a:bodyPr>
          <a:lstStyle/>
          <a:p>
            <a:pPr marL="0" indent="0">
              <a:buNone/>
            </a:pPr>
            <a:r>
              <a:rPr lang="en-US" sz="2400" dirty="0"/>
              <a:t>A currency converter in Java allows users to convert amounts between different currencies using predefined exchange rates. This simple tool doesn't rely on real-time data, making it easier to implement and test. Users input the amount and select the currencies to convert between, and the program applies fixed exchange rates to calculate the converted amount. This approach is ideal for educational purposes and small applications.</a:t>
            </a:r>
            <a:endParaRPr lang="en-IN" sz="2200" dirty="0"/>
          </a:p>
        </p:txBody>
      </p:sp>
      <p:pic>
        <p:nvPicPr>
          <p:cNvPr id="1026" name="Picture 2" descr="GitHub - AnshKapoor/Currency-Converter: A simple application to convert  currency using java GUI">
            <a:extLst>
              <a:ext uri="{FF2B5EF4-FFF2-40B4-BE49-F238E27FC236}">
                <a16:creationId xmlns:a16="http://schemas.microsoft.com/office/drawing/2014/main" id="{0A787122-6404-493D-F564-606BB8CF3F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67715" y="2182760"/>
            <a:ext cx="4689987" cy="399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16BD-ECD7-2C1C-6585-094C21947707}"/>
              </a:ext>
            </a:extLst>
          </p:cNvPr>
          <p:cNvSpPr>
            <a:spLocks noGrp="1"/>
          </p:cNvSpPr>
          <p:nvPr>
            <p:ph type="title"/>
          </p:nvPr>
        </p:nvSpPr>
        <p:spPr/>
        <p:txBody>
          <a:bodyPr/>
          <a:lstStyle/>
          <a:p>
            <a:pPr algn="ctr"/>
            <a:r>
              <a:rPr lang="en-IN" sz="8000" b="1" u="sng" dirty="0"/>
              <a:t>PROBLEM STATEMENT</a:t>
            </a:r>
          </a:p>
        </p:txBody>
      </p:sp>
      <p:sp>
        <p:nvSpPr>
          <p:cNvPr id="3" name="Content Placeholder 2">
            <a:extLst>
              <a:ext uri="{FF2B5EF4-FFF2-40B4-BE49-F238E27FC236}">
                <a16:creationId xmlns:a16="http://schemas.microsoft.com/office/drawing/2014/main" id="{3BB8F3A1-EF1A-00C4-7FC1-37027130DB40}"/>
              </a:ext>
            </a:extLst>
          </p:cNvPr>
          <p:cNvSpPr>
            <a:spLocks noGrp="1"/>
          </p:cNvSpPr>
          <p:nvPr>
            <p:ph idx="1"/>
          </p:nvPr>
        </p:nvSpPr>
        <p:spPr>
          <a:xfrm>
            <a:off x="646112" y="3267635"/>
            <a:ext cx="10842882" cy="2980764"/>
          </a:xfrm>
        </p:spPr>
        <p:txBody>
          <a:bodyPr>
            <a:noAutofit/>
          </a:bodyPr>
          <a:lstStyle/>
          <a:p>
            <a:pPr>
              <a:lnSpc>
                <a:spcPct val="150000"/>
              </a:lnSpc>
              <a:spcBef>
                <a:spcPts val="600"/>
              </a:spcBef>
              <a:spcAft>
                <a:spcPts val="600"/>
              </a:spcAft>
            </a:pPr>
            <a:r>
              <a:rPr lang="en-US" sz="3600" i="1" dirty="0">
                <a:effectLst/>
                <a:latin typeface="Times New Roman" panose="02020603050405020304" pitchFamily="18" charset="0"/>
                <a:ea typeface="Times New Roman" panose="02020603050405020304" pitchFamily="18" charset="0"/>
              </a:rPr>
              <a:t>To develop a Java-based currency converter application that automates currency conversion with a user-friendly interface.</a:t>
            </a:r>
            <a:endParaRPr lang="en-IN" sz="3600" i="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197700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D45-19D1-A9BF-21EA-51FFA8CBFDEC}"/>
              </a:ext>
            </a:extLst>
          </p:cNvPr>
          <p:cNvSpPr>
            <a:spLocks noGrp="1"/>
          </p:cNvSpPr>
          <p:nvPr>
            <p:ph type="title"/>
          </p:nvPr>
        </p:nvSpPr>
        <p:spPr/>
        <p:txBody>
          <a:bodyPr/>
          <a:lstStyle/>
          <a:p>
            <a:pPr algn="ctr"/>
            <a:r>
              <a:rPr lang="en-IN" sz="8000" b="1" u="sng" dirty="0"/>
              <a:t>METHODOLOGY</a:t>
            </a:r>
          </a:p>
        </p:txBody>
      </p:sp>
      <p:sp>
        <p:nvSpPr>
          <p:cNvPr id="3" name="Content Placeholder 2">
            <a:extLst>
              <a:ext uri="{FF2B5EF4-FFF2-40B4-BE49-F238E27FC236}">
                <a16:creationId xmlns:a16="http://schemas.microsoft.com/office/drawing/2014/main" id="{45BE237F-2415-8B97-44A8-ED025A32695A}"/>
              </a:ext>
            </a:extLst>
          </p:cNvPr>
          <p:cNvSpPr>
            <a:spLocks noGrp="1"/>
          </p:cNvSpPr>
          <p:nvPr>
            <p:ph idx="1"/>
          </p:nvPr>
        </p:nvSpPr>
        <p:spPr>
          <a:xfrm>
            <a:off x="443753" y="2330245"/>
            <a:ext cx="11443447" cy="4272260"/>
          </a:xfrm>
        </p:spPr>
        <p:txBody>
          <a:bodyPr>
            <a:normAutofit/>
          </a:bodyPr>
          <a:lstStyle/>
          <a:p>
            <a:pPr marL="0" indent="0">
              <a:lnSpc>
                <a:spcPct val="150000"/>
              </a:lnSpc>
              <a:buNone/>
            </a:pPr>
            <a:r>
              <a:rPr lang="en-US" sz="2800" b="1" i="1" dirty="0">
                <a:solidFill>
                  <a:srgbClr val="92D050"/>
                </a:solidFill>
                <a:latin typeface="Times New Roman" panose="02020603050405020304" pitchFamily="18" charset="0"/>
                <a:ea typeface="Calibri" panose="020F0502020204030204" pitchFamily="34" charset="0"/>
              </a:rPr>
              <a:t>GUI DESIGN</a:t>
            </a:r>
            <a:endParaRPr lang="en-IN" sz="2800" b="1" i="1" dirty="0">
              <a:solidFill>
                <a:srgbClr val="92D050"/>
              </a:solidFill>
              <a:effectLst/>
              <a:latin typeface="Calibri" panose="020F0502020204030204" pitchFamily="34" charset="0"/>
              <a:ea typeface="Calibri" panose="020F0502020204030204" pitchFamily="34" charset="0"/>
            </a:endParaRPr>
          </a:p>
          <a:p>
            <a:pPr>
              <a:lnSpc>
                <a:spcPct val="150000"/>
              </a:lnSpc>
              <a:buFont typeface="Wingdings" panose="05000000000000000000" pitchFamily="2" charset="2"/>
              <a:buChar char="v"/>
            </a:pP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IN" dirty="0"/>
              <a:t>We use the Java Swing to design the graphical user interface.</a:t>
            </a:r>
          </a:p>
          <a:p>
            <a:pPr>
              <a:buFont typeface="Wingdings" panose="05000000000000000000" pitchFamily="2" charset="2"/>
              <a:buChar char="v"/>
            </a:pPr>
            <a:endParaRPr lang="en-IN" dirty="0"/>
          </a:p>
          <a:p>
            <a:pPr>
              <a:buFont typeface="Wingdings" panose="05000000000000000000" pitchFamily="2" charset="2"/>
              <a:buChar char="v"/>
            </a:pPr>
            <a:r>
              <a:rPr lang="en-US" dirty="0"/>
              <a:t>The components used are dropdown menus for selecting currencies, text fields for inputting amounts, and buttons for conversion, reset, and exit functionalities.</a:t>
            </a:r>
          </a:p>
          <a:p>
            <a:pPr>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7874221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99EDC-3E49-A9E2-2B28-1DD076ED5112}"/>
              </a:ext>
            </a:extLst>
          </p:cNvPr>
          <p:cNvSpPr>
            <a:spLocks noGrp="1"/>
          </p:cNvSpPr>
          <p:nvPr>
            <p:ph idx="1"/>
          </p:nvPr>
        </p:nvSpPr>
        <p:spPr>
          <a:xfrm>
            <a:off x="176982" y="560439"/>
            <a:ext cx="11769212" cy="6179574"/>
          </a:xfrm>
        </p:spPr>
        <p:txBody>
          <a:bodyPr>
            <a:normAutofit/>
          </a:bodyPr>
          <a:lstStyle/>
          <a:p>
            <a:pPr marL="0" indent="0">
              <a:buNone/>
            </a:pPr>
            <a:r>
              <a:rPr lang="en-IN" sz="2400" b="1" i="1" dirty="0">
                <a:solidFill>
                  <a:srgbClr val="92D050"/>
                </a:solidFill>
              </a:rPr>
              <a:t>Currency Conversion Logic</a:t>
            </a:r>
            <a:endParaRPr lang="en-IN" sz="2400" dirty="0"/>
          </a:p>
          <a:p>
            <a:pPr>
              <a:buFont typeface="Wingdings" panose="05000000000000000000" pitchFamily="2" charset="2"/>
              <a:buChar char="v"/>
            </a:pPr>
            <a:r>
              <a:rPr lang="en-IN" dirty="0"/>
              <a:t>Implement conversion logic using fixed exchange rates as constants</a:t>
            </a:r>
          </a:p>
          <a:p>
            <a:pPr>
              <a:buFont typeface="Wingdings" panose="05000000000000000000" pitchFamily="2" charset="2"/>
              <a:buChar char="v"/>
            </a:pPr>
            <a:r>
              <a:rPr lang="en-US" dirty="0"/>
              <a:t>Capture user inputs and calculate conversions based on selected currencies.</a:t>
            </a:r>
          </a:p>
          <a:p>
            <a:pPr marL="0" indent="0">
              <a:buNone/>
            </a:pPr>
            <a:r>
              <a:rPr lang="en-US" sz="2600" b="1" i="1" dirty="0">
                <a:solidFill>
                  <a:srgbClr val="92D050"/>
                </a:solidFill>
              </a:rPr>
              <a:t>Error Handling</a:t>
            </a:r>
          </a:p>
          <a:p>
            <a:pPr>
              <a:buFont typeface="Wingdings" panose="05000000000000000000" pitchFamily="2" charset="2"/>
              <a:buChar char="v"/>
            </a:pPr>
            <a:r>
              <a:rPr lang="en-US" dirty="0"/>
              <a:t>Validate user inputs to ensure both currencies and amounts are selected before conversion.</a:t>
            </a:r>
          </a:p>
          <a:p>
            <a:pPr>
              <a:buFont typeface="Wingdings" panose="05000000000000000000" pitchFamily="2" charset="2"/>
              <a:buChar char="v"/>
            </a:pPr>
            <a:r>
              <a:rPr lang="en-US" dirty="0"/>
              <a:t>Display error messages using </a:t>
            </a:r>
            <a:r>
              <a:rPr lang="en-US" dirty="0" err="1"/>
              <a:t>JOptionPane</a:t>
            </a:r>
            <a:r>
              <a:rPr lang="en-US" dirty="0"/>
              <a:t> for invalid inputs to guide users appropriately.</a:t>
            </a:r>
          </a:p>
          <a:p>
            <a:pPr marL="0" indent="0">
              <a:buNone/>
            </a:pPr>
            <a:r>
              <a:rPr lang="en-US" sz="2400" b="1" i="1" dirty="0">
                <a:solidFill>
                  <a:srgbClr val="92D050"/>
                </a:solidFill>
              </a:rPr>
              <a:t> User Interaction</a:t>
            </a:r>
          </a:p>
          <a:p>
            <a:pPr>
              <a:buFont typeface="Wingdings" panose="05000000000000000000" pitchFamily="2" charset="2"/>
              <a:buChar char="v"/>
            </a:pPr>
            <a:r>
              <a:rPr lang="en-US" dirty="0"/>
              <a:t>Allow users to interact with the application by selecting currencies and inputting amounts.</a:t>
            </a:r>
          </a:p>
          <a:p>
            <a:pPr>
              <a:buFont typeface="Wingdings" panose="05000000000000000000" pitchFamily="2" charset="2"/>
              <a:buChar char="v"/>
            </a:pPr>
            <a:r>
              <a:rPr lang="en-US" dirty="0"/>
              <a:t>Display converted amounts in a clear format to enhance user experience.</a:t>
            </a:r>
          </a:p>
          <a:p>
            <a:pPr marL="0" indent="0">
              <a:buNone/>
            </a:pPr>
            <a:r>
              <a:rPr lang="en-US" b="1" dirty="0"/>
              <a:t> </a:t>
            </a:r>
            <a:r>
              <a:rPr lang="en-US" sz="2400" b="1" i="1" dirty="0">
                <a:solidFill>
                  <a:srgbClr val="92D050"/>
                </a:solidFill>
              </a:rPr>
              <a:t>Testing and Refinement</a:t>
            </a:r>
          </a:p>
          <a:p>
            <a:pPr>
              <a:buFont typeface="Wingdings" panose="05000000000000000000" pitchFamily="2" charset="2"/>
              <a:buChar char="v"/>
            </a:pPr>
            <a:r>
              <a:rPr lang="en-US" dirty="0"/>
              <a:t>Test the application for different scenarios, including edge cases and invalid inputs.</a:t>
            </a:r>
          </a:p>
          <a:p>
            <a:pPr>
              <a:buFont typeface="Wingdings" panose="05000000000000000000" pitchFamily="2" charset="2"/>
              <a:buChar char="v"/>
            </a:pPr>
            <a:r>
              <a:rPr lang="en-US" dirty="0"/>
              <a:t>Refine the interface and functionality based on user feedback and testing results.</a:t>
            </a:r>
          </a:p>
          <a:p>
            <a:endParaRPr lang="en-US" dirty="0"/>
          </a:p>
          <a:p>
            <a:endParaRPr lang="en-IN" dirty="0"/>
          </a:p>
          <a:p>
            <a:endParaRPr lang="en-IN" sz="3600" dirty="0"/>
          </a:p>
          <a:p>
            <a:endParaRPr lang="en-IN" sz="4000" dirty="0"/>
          </a:p>
        </p:txBody>
      </p:sp>
    </p:spTree>
    <p:extLst>
      <p:ext uri="{BB962C8B-B14F-4D97-AF65-F5344CB8AC3E}">
        <p14:creationId xmlns:p14="http://schemas.microsoft.com/office/powerpoint/2010/main" val="32320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5A86-469C-02B5-3EEB-BF88AE2822E6}"/>
              </a:ext>
            </a:extLst>
          </p:cNvPr>
          <p:cNvSpPr>
            <a:spLocks noGrp="1"/>
          </p:cNvSpPr>
          <p:nvPr>
            <p:ph type="title"/>
          </p:nvPr>
        </p:nvSpPr>
        <p:spPr>
          <a:xfrm>
            <a:off x="646111" y="147484"/>
            <a:ext cx="9404723" cy="1283110"/>
          </a:xfrm>
        </p:spPr>
        <p:txBody>
          <a:bodyPr/>
          <a:lstStyle/>
          <a:p>
            <a:pPr algn="ctr"/>
            <a:r>
              <a:rPr lang="en-IN" sz="6000" b="1" u="sng" dirty="0"/>
              <a:t>RESULT AND DISCUSSION</a:t>
            </a:r>
          </a:p>
        </p:txBody>
      </p:sp>
      <p:sp>
        <p:nvSpPr>
          <p:cNvPr id="3" name="Content Placeholder 2">
            <a:extLst>
              <a:ext uri="{FF2B5EF4-FFF2-40B4-BE49-F238E27FC236}">
                <a16:creationId xmlns:a16="http://schemas.microsoft.com/office/drawing/2014/main" id="{00B9679B-2A72-0171-F7FB-858CA00FF8A0}"/>
              </a:ext>
            </a:extLst>
          </p:cNvPr>
          <p:cNvSpPr>
            <a:spLocks noGrp="1"/>
          </p:cNvSpPr>
          <p:nvPr>
            <p:ph idx="1"/>
          </p:nvPr>
        </p:nvSpPr>
        <p:spPr>
          <a:xfrm>
            <a:off x="101600" y="1622322"/>
            <a:ext cx="11595100" cy="5088193"/>
          </a:xfrm>
        </p:spPr>
        <p:txBody>
          <a:bodyPr>
            <a:normAutofit/>
          </a:bodyPr>
          <a:lstStyle/>
          <a:p>
            <a:r>
              <a:rPr lang="en-US" sz="2200" dirty="0"/>
              <a:t>The currency converter application employs a Java Swing-based graphical interface featuring dropdown menus and text fields for selecting currencies and entering amounts. It utilizes fixed exchange rates to convert input amounts from the chosen source currency to pounds and subsequently to the target currency. User interaction is facilitated through intuitive controls, allowing seamless conversion with validation for input completeness and accuracy through informative error messages. The application supports essential functionalities such as resetting inputs and exiting.</a:t>
            </a:r>
          </a:p>
          <a:p>
            <a:r>
              <a:rPr lang="en-US" sz="2200" dirty="0"/>
              <a:t> Discussion points include evaluating usability in terms of interface clarity and user experience, assessing conversion accuracy using fixed rates, and exploring scalability for future integration of real-time exchange rates and additional currency options. Insights from user testing are crucial for refining usability, while future development focuses on enhancing functionality with dynamic exchange rate integration and expanded feature sets.</a:t>
            </a:r>
            <a:endParaRPr lang="en-IN" sz="2200" dirty="0"/>
          </a:p>
        </p:txBody>
      </p:sp>
    </p:spTree>
    <p:extLst>
      <p:ext uri="{BB962C8B-B14F-4D97-AF65-F5344CB8AC3E}">
        <p14:creationId xmlns:p14="http://schemas.microsoft.com/office/powerpoint/2010/main" val="1455419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A0A-0F24-8E2F-F67D-391028F0EB73}"/>
              </a:ext>
            </a:extLst>
          </p:cNvPr>
          <p:cNvSpPr>
            <a:spLocks noGrp="1"/>
          </p:cNvSpPr>
          <p:nvPr>
            <p:ph type="title"/>
          </p:nvPr>
        </p:nvSpPr>
        <p:spPr>
          <a:xfrm>
            <a:off x="275771" y="252712"/>
            <a:ext cx="10363200" cy="1076632"/>
          </a:xfrm>
        </p:spPr>
        <p:txBody>
          <a:bodyPr/>
          <a:lstStyle/>
          <a:p>
            <a:pPr algn="ctr"/>
            <a:r>
              <a:rPr lang="en-IN" sz="5000" b="1" u="sng" dirty="0"/>
              <a:t>CONCLUSION AND FUTURE WORK</a:t>
            </a:r>
          </a:p>
        </p:txBody>
      </p:sp>
      <p:sp>
        <p:nvSpPr>
          <p:cNvPr id="3" name="Content Placeholder 2">
            <a:extLst>
              <a:ext uri="{FF2B5EF4-FFF2-40B4-BE49-F238E27FC236}">
                <a16:creationId xmlns:a16="http://schemas.microsoft.com/office/drawing/2014/main" id="{2E6F6B18-A5B1-BDF8-AC00-C401CD3F497E}"/>
              </a:ext>
            </a:extLst>
          </p:cNvPr>
          <p:cNvSpPr>
            <a:spLocks noGrp="1"/>
          </p:cNvSpPr>
          <p:nvPr>
            <p:ph idx="1"/>
          </p:nvPr>
        </p:nvSpPr>
        <p:spPr>
          <a:xfrm>
            <a:off x="162232" y="1519084"/>
            <a:ext cx="11870111" cy="5086204"/>
          </a:xfrm>
        </p:spPr>
        <p:txBody>
          <a:bodyPr>
            <a:noAutofit/>
          </a:bodyPr>
          <a:lstStyle/>
          <a:p>
            <a:r>
              <a:rPr lang="en-US" sz="2400" b="1" dirty="0"/>
              <a:t>Conclusion</a:t>
            </a:r>
            <a:r>
              <a:rPr lang="en-US" sz="2400" dirty="0"/>
              <a:t> The currency converter application demonstrates robust functionality with a Java Swing interface, facilitating intuitive currency selection and accurate conversion using predefined exchange rates. User feedback and testing have highlighted its usability and effectiveness in handling currency conversions.</a:t>
            </a:r>
          </a:p>
          <a:p>
            <a:endParaRPr lang="en-US" sz="2400" dirty="0"/>
          </a:p>
          <a:p>
            <a:r>
              <a:rPr lang="en-US" sz="2400" b="1" dirty="0"/>
              <a:t>Future Work</a:t>
            </a:r>
            <a:r>
              <a:rPr lang="en-US" sz="2400" dirty="0"/>
              <a:t> Moving forward, enhancements could include integrating real-time exchange rates to improve accuracy and relevance, expanding currency options beyond the current fixed rates, and refining error handling to provide more informative user feedback. Additionally, exploring mobile or web-based versions could broaden accessibility and usability across different platforms.</a:t>
            </a:r>
          </a:p>
          <a:p>
            <a:pPr lvl="8"/>
            <a:endParaRPr lang="en-IN" sz="1800" dirty="0"/>
          </a:p>
        </p:txBody>
      </p:sp>
    </p:spTree>
    <p:extLst>
      <p:ext uri="{BB962C8B-B14F-4D97-AF65-F5344CB8AC3E}">
        <p14:creationId xmlns:p14="http://schemas.microsoft.com/office/powerpoint/2010/main" val="7477316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A99B-F721-47B9-6CFC-6CCE8CB71E18}"/>
              </a:ext>
            </a:extLst>
          </p:cNvPr>
          <p:cNvSpPr>
            <a:spLocks noGrp="1"/>
          </p:cNvSpPr>
          <p:nvPr>
            <p:ph type="title"/>
          </p:nvPr>
        </p:nvSpPr>
        <p:spPr>
          <a:xfrm>
            <a:off x="797290" y="43642"/>
            <a:ext cx="9404723" cy="1059444"/>
          </a:xfrm>
        </p:spPr>
        <p:txBody>
          <a:bodyPr/>
          <a:lstStyle/>
          <a:p>
            <a:pPr algn="ctr"/>
            <a:r>
              <a:rPr lang="en-IN" sz="5400" b="1" u="sng" dirty="0"/>
              <a:t>REFERENCES</a:t>
            </a:r>
          </a:p>
        </p:txBody>
      </p:sp>
      <p:sp>
        <p:nvSpPr>
          <p:cNvPr id="3" name="Content Placeholder 2">
            <a:extLst>
              <a:ext uri="{FF2B5EF4-FFF2-40B4-BE49-F238E27FC236}">
                <a16:creationId xmlns:a16="http://schemas.microsoft.com/office/drawing/2014/main" id="{3DFDABB5-78D1-6DD9-4CA1-5A0902E540FA}"/>
              </a:ext>
            </a:extLst>
          </p:cNvPr>
          <p:cNvSpPr>
            <a:spLocks noGrp="1"/>
          </p:cNvSpPr>
          <p:nvPr>
            <p:ph sz="half" idx="1"/>
          </p:nvPr>
        </p:nvSpPr>
        <p:spPr>
          <a:xfrm>
            <a:off x="14515" y="988143"/>
            <a:ext cx="7416800" cy="5707626"/>
          </a:xfrm>
        </p:spPr>
        <p:txBody>
          <a:bodyPr>
            <a:normAutofit fontScale="85000" lnSpcReduction="10000"/>
          </a:bodyPr>
          <a:lstStyle/>
          <a:p>
            <a:pPr>
              <a:buFont typeface="+mj-lt"/>
              <a:buAutoNum type="arabicParenR"/>
            </a:pPr>
            <a:endParaRPr lang="en-US" b="0" i="0" dirty="0">
              <a:solidFill>
                <a:srgbClr val="959595"/>
              </a:solidFill>
              <a:effectLst/>
              <a:latin typeface="clcicgqyw0002obe2xroteu2c"/>
            </a:endParaRPr>
          </a:p>
          <a:p>
            <a:pPr marL="34925" algn="just">
              <a:lnSpc>
                <a:spcPct val="150000"/>
              </a:lnSpc>
            </a:pPr>
            <a:r>
              <a:rPr lang="en-US" sz="1800" dirty="0">
                <a:effectLst/>
                <a:latin typeface="Times New Roman" panose="02020603050405020304" pitchFamily="18" charset="0"/>
                <a:ea typeface="Times New Roman" panose="02020603050405020304" pitchFamily="18" charset="0"/>
              </a:rPr>
              <a:t>[1] Oracle. JavaFX Documentation. Available at: https://openjfx.io/ (Example: Website)</a:t>
            </a: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endParaRPr>
          </a:p>
          <a:p>
            <a:pPr marL="34925" algn="just">
              <a:lnSpc>
                <a:spcPct val="150000"/>
              </a:lnSpc>
            </a:pPr>
            <a:r>
              <a:rPr lang="en-US" sz="1800" dirty="0">
                <a:effectLst/>
                <a:latin typeface="Times New Roman" panose="02020603050405020304" pitchFamily="18" charset="0"/>
                <a:ea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rPr>
              <a:t>ExchangeRate</a:t>
            </a:r>
            <a:r>
              <a:rPr lang="en-US" sz="1800" dirty="0">
                <a:effectLst/>
                <a:latin typeface="Times New Roman" panose="02020603050405020304" pitchFamily="18" charset="0"/>
                <a:ea typeface="Times New Roman" panose="02020603050405020304" pitchFamily="18" charset="0"/>
              </a:rPr>
              <a:t>-API. </a:t>
            </a:r>
            <a:r>
              <a:rPr lang="en-US" sz="1800" dirty="0" err="1">
                <a:effectLst/>
                <a:latin typeface="Times New Roman" panose="02020603050405020304" pitchFamily="18" charset="0"/>
                <a:ea typeface="Times New Roman" panose="02020603050405020304" pitchFamily="18" charset="0"/>
              </a:rPr>
              <a:t>ExchangeRate</a:t>
            </a:r>
            <a:r>
              <a:rPr lang="en-US" sz="1800" dirty="0">
                <a:effectLst/>
                <a:latin typeface="Times New Roman" panose="02020603050405020304" pitchFamily="18" charset="0"/>
                <a:ea typeface="Times New Roman" panose="02020603050405020304" pitchFamily="18" charset="0"/>
              </a:rPr>
              <a:t>-API Documentation. Available at: https://www.exchangerate-api.com/docs/ (Example: Website)</a:t>
            </a: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34925" algn="just">
              <a:lnSpc>
                <a:spcPct val="150000"/>
              </a:lnSpc>
            </a:pPr>
            <a:r>
              <a:rPr lang="en-US" sz="1800" dirty="0">
                <a:effectLst/>
                <a:latin typeface="Times New Roman" panose="02020603050405020304" pitchFamily="18" charset="0"/>
                <a:ea typeface="Times New Roman" panose="02020603050405020304" pitchFamily="18" charset="0"/>
              </a:rPr>
              <a:t>[3] Oracle. Java </a:t>
            </a:r>
            <a:r>
              <a:rPr lang="en-US" sz="1800" dirty="0" err="1">
                <a:effectLst/>
                <a:latin typeface="Times New Roman" panose="02020603050405020304" pitchFamily="18" charset="0"/>
                <a:ea typeface="Times New Roman" panose="02020603050405020304" pitchFamily="18" charset="0"/>
              </a:rPr>
              <a:t>HttpClient</a:t>
            </a:r>
            <a:r>
              <a:rPr lang="en-US" sz="1800" dirty="0">
                <a:effectLst/>
                <a:latin typeface="Times New Roman" panose="02020603050405020304" pitchFamily="18" charset="0"/>
                <a:ea typeface="Times New Roman" panose="02020603050405020304" pitchFamily="18" charset="0"/>
              </a:rPr>
              <a:t> Documentation. Available at: Java </a:t>
            </a:r>
            <a:r>
              <a:rPr lang="en-US" sz="1800" dirty="0" err="1">
                <a:effectLst/>
                <a:latin typeface="Times New Roman" panose="02020603050405020304" pitchFamily="18" charset="0"/>
                <a:ea typeface="Times New Roman" panose="02020603050405020304" pitchFamily="18" charset="0"/>
              </a:rPr>
              <a:t>HttpClient</a:t>
            </a:r>
            <a:r>
              <a:rPr lang="en-US" sz="1800" dirty="0">
                <a:effectLst/>
                <a:latin typeface="Times New Roman" panose="02020603050405020304" pitchFamily="18" charset="0"/>
                <a:ea typeface="Times New Roman" panose="02020603050405020304" pitchFamily="18" charset="0"/>
              </a:rPr>
              <a:t> Documentation (Example: Text Book/ Magazine)</a:t>
            </a: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endParaRPr>
          </a:p>
          <a:p>
            <a:pPr marL="34925" algn="just">
              <a:lnSpc>
                <a:spcPct val="150000"/>
              </a:lnSpc>
            </a:pPr>
            <a:r>
              <a:rPr lang="en-US" sz="1800" dirty="0">
                <a:effectLst/>
                <a:latin typeface="Times New Roman" panose="02020603050405020304" pitchFamily="18" charset="0"/>
                <a:ea typeface="Times New Roman" panose="02020603050405020304" pitchFamily="18" charset="0"/>
              </a:rPr>
              <a:t>[4] Investopedia. Financial Technology Overview. Available at: Financial Technology Overview (Example: Website)</a:t>
            </a: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endParaRPr>
          </a:p>
          <a:p>
            <a:pPr marL="34925" algn="just">
              <a:lnSpc>
                <a:spcPct val="150000"/>
              </a:lnSpc>
            </a:pPr>
            <a:r>
              <a:rPr lang="en-US" sz="1800" dirty="0">
                <a:effectLst/>
                <a:latin typeface="Times New Roman" panose="02020603050405020304" pitchFamily="18" charset="0"/>
                <a:ea typeface="Times New Roman" panose="02020603050405020304" pitchFamily="18" charset="0"/>
              </a:rPr>
              <a:t>[5] Oracle. Java Advanced Topics. Available at: Java Advanced Topics (Example: Text Book/ Magazine)</a:t>
            </a:r>
            <a:endParaRPr lang="en-IN" sz="1800" dirty="0">
              <a:effectLst/>
              <a:latin typeface="Calibri" panose="020F0502020204030204" pitchFamily="34" charset="0"/>
              <a:ea typeface="Calibri" panose="020F0502020204030204" pitchFamily="34" charset="0"/>
            </a:endParaRPr>
          </a:p>
          <a:p>
            <a:endParaRPr lang="en-IN" dirty="0"/>
          </a:p>
        </p:txBody>
      </p:sp>
      <p:pic>
        <p:nvPicPr>
          <p:cNvPr id="6" name="Content Placeholder 5">
            <a:extLst>
              <a:ext uri="{FF2B5EF4-FFF2-40B4-BE49-F238E27FC236}">
                <a16:creationId xmlns:a16="http://schemas.microsoft.com/office/drawing/2014/main" id="{1504228D-7E5B-B4E6-E2C9-3EC393A82A2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8743" y="1711079"/>
            <a:ext cx="4818743" cy="3022183"/>
          </a:xfrm>
        </p:spPr>
      </p:pic>
    </p:spTree>
    <p:extLst>
      <p:ext uri="{BB962C8B-B14F-4D97-AF65-F5344CB8AC3E}">
        <p14:creationId xmlns:p14="http://schemas.microsoft.com/office/powerpoint/2010/main" val="1822380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477-A2F8-B2DA-579A-44FC46068340}"/>
              </a:ext>
            </a:extLst>
          </p:cNvPr>
          <p:cNvSpPr>
            <a:spLocks noGrp="1"/>
          </p:cNvSpPr>
          <p:nvPr>
            <p:ph type="title"/>
          </p:nvPr>
        </p:nvSpPr>
        <p:spPr>
          <a:xfrm>
            <a:off x="2275833" y="1917837"/>
            <a:ext cx="8825657" cy="1915647"/>
          </a:xfrm>
        </p:spPr>
        <p:txBody>
          <a:bodyPr/>
          <a:lstStyle/>
          <a:p>
            <a:r>
              <a:rPr lang="en-IN" sz="9600" b="1" dirty="0"/>
              <a:t>THANK YOU</a:t>
            </a:r>
          </a:p>
        </p:txBody>
      </p:sp>
      <p:sp>
        <p:nvSpPr>
          <p:cNvPr id="3" name="Text Placeholder 2">
            <a:extLst>
              <a:ext uri="{FF2B5EF4-FFF2-40B4-BE49-F238E27FC236}">
                <a16:creationId xmlns:a16="http://schemas.microsoft.com/office/drawing/2014/main" id="{7BA7A360-2AE8-726D-702F-C0CDE485CF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8824779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624</TotalTime>
  <Words>633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clcicgqyw0002obe2xroteu2c</vt:lpstr>
      <vt:lpstr>Times New Roman</vt:lpstr>
      <vt:lpstr>Wingdings</vt:lpstr>
      <vt:lpstr>Wingdings 3</vt:lpstr>
      <vt:lpstr>Ion</vt:lpstr>
      <vt:lpstr>Currency Convertor In Java</vt:lpstr>
      <vt:lpstr>INTRODUCTION</vt:lpstr>
      <vt:lpstr>PROBLEM STATEMENT</vt:lpstr>
      <vt:lpstr>METHODOLOGY</vt:lpstr>
      <vt:lpstr>PowerPoint Presentation</vt:lpstr>
      <vt:lpstr>RESULT AND DISCUSSION</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MONITORING               SYSYEM</dc:title>
  <dc:creator>Manvi Jain</dc:creator>
  <cp:lastModifiedBy>Manvi Jain</cp:lastModifiedBy>
  <cp:revision>25</cp:revision>
  <dcterms:created xsi:type="dcterms:W3CDTF">2023-11-29T18:13:04Z</dcterms:created>
  <dcterms:modified xsi:type="dcterms:W3CDTF">2025-01-10T19:09:28Z</dcterms:modified>
</cp:coreProperties>
</file>