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5" r:id="rId1"/>
  </p:sldMasterIdLst>
  <p:sldIdLst>
    <p:sldId id="256" r:id="rId2"/>
    <p:sldId id="265" r:id="rId3"/>
    <p:sldId id="267" r:id="rId4"/>
    <p:sldId id="268" r:id="rId5"/>
    <p:sldId id="269" r:id="rId6"/>
    <p:sldId id="260" r:id="rId7"/>
    <p:sldId id="270" r:id="rId8"/>
    <p:sldId id="261" r:id="rId9"/>
    <p:sldId id="266"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5" autoAdjust="0"/>
    <p:restoredTop sz="90841" autoAdjust="0"/>
  </p:normalViewPr>
  <p:slideViewPr>
    <p:cSldViewPr snapToGrid="0">
      <p:cViewPr varScale="1">
        <p:scale>
          <a:sx n="65" d="100"/>
          <a:sy n="65" d="100"/>
        </p:scale>
        <p:origin x="94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399181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8752EF-C933-4E6D-89EA-D11DB40F0F88}"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07791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625568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4150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964217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192658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35760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64248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28773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4048220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71263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8752EF-C933-4E6D-89EA-D11DB40F0F88}"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510143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752EF-C933-4E6D-89EA-D11DB40F0F88}" type="datetimeFigureOut">
              <a:rPr lang="en-IN" smtClean="0"/>
              <a:t>20-01-2024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171192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75720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2499526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58752EF-C933-4E6D-89EA-D11DB40F0F88}" type="datetimeFigureOut">
              <a:rPr lang="en-IN" smtClean="0"/>
              <a:t>20-01-2024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325385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8752EF-C933-4E6D-89EA-D11DB40F0F88}" type="datetimeFigureOut">
              <a:rPr lang="en-IN" smtClean="0"/>
              <a:t>20-01-2024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0A779B0-0928-43A8-8926-90BC11BCEAD3}" type="slidenum">
              <a:rPr lang="en-IN" smtClean="0"/>
              <a:t>‹#›</a:t>
            </a:fld>
            <a:endParaRPr lang="en-IN"/>
          </a:p>
        </p:txBody>
      </p:sp>
    </p:spTree>
    <p:extLst>
      <p:ext uri="{BB962C8B-B14F-4D97-AF65-F5344CB8AC3E}">
        <p14:creationId xmlns:p14="http://schemas.microsoft.com/office/powerpoint/2010/main" val="192861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58752EF-C933-4E6D-89EA-D11DB40F0F88}" type="datetimeFigureOut">
              <a:rPr lang="en-IN" smtClean="0"/>
              <a:t>20-01-2024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0A779B0-0928-43A8-8926-90BC11BCEAD3}" type="slidenum">
              <a:rPr lang="en-IN" smtClean="0"/>
              <a:t>‹#›</a:t>
            </a:fld>
            <a:endParaRPr lang="en-IN"/>
          </a:p>
        </p:txBody>
      </p:sp>
    </p:spTree>
    <p:extLst>
      <p:ext uri="{BB962C8B-B14F-4D97-AF65-F5344CB8AC3E}">
        <p14:creationId xmlns:p14="http://schemas.microsoft.com/office/powerpoint/2010/main" val="3992815400"/>
      </p:ext>
    </p:extLst>
  </p:cSld>
  <p:clrMap bg1="dk1" tx1="lt1" bg2="dk2" tx2="lt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 id="2147484128" r:id="rId13"/>
    <p:sldLayoutId id="2147484129" r:id="rId14"/>
    <p:sldLayoutId id="2147484130" r:id="rId15"/>
    <p:sldLayoutId id="2147484131" r:id="rId16"/>
    <p:sldLayoutId id="21474841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picpedia.org/chalkboard/r/reference.html" TargetMode="External"/><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isidorsfugue.com/2017/03/two-guangzhou-garbage-bins-on-go.html" TargetMode="External"/><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arduino.stackexchange.com/questions/19380/arduino-does-not-work" TargetMode="External"/><Relationship Id="rId2" Type="http://schemas.openxmlformats.org/officeDocument/2006/relationships/image" Target="../media/image8.jpg"/><Relationship Id="rId1" Type="http://schemas.openxmlformats.org/officeDocument/2006/relationships/slideLayout" Target="../slideLayouts/slideLayout15.xml"/><Relationship Id="rId6" Type="http://schemas.openxmlformats.org/officeDocument/2006/relationships/image" Target="../media/image10.jpg"/><Relationship Id="rId5" Type="http://schemas.openxmlformats.org/officeDocument/2006/relationships/hyperlink" Target="https://www.flickr.com/photos/adafruit/29974884777" TargetMode="Externa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4A7C-8EDC-218D-AE97-668C9713B606}"/>
              </a:ext>
            </a:extLst>
          </p:cNvPr>
          <p:cNvSpPr>
            <a:spLocks noGrp="1"/>
          </p:cNvSpPr>
          <p:nvPr>
            <p:ph type="ctrTitle"/>
          </p:nvPr>
        </p:nvSpPr>
        <p:spPr>
          <a:xfrm>
            <a:off x="1465730" y="766482"/>
            <a:ext cx="8042338" cy="3281083"/>
          </a:xfrm>
        </p:spPr>
        <p:txBody>
          <a:bodyPr>
            <a:normAutofit fontScale="90000"/>
          </a:bodyPr>
          <a:lstStyle/>
          <a:p>
            <a:pPr algn="ctr"/>
            <a:br>
              <a:rPr lang="en-IN" dirty="0"/>
            </a:br>
            <a:r>
              <a:rPr lang="en-IN" sz="8000" b="1" u="sng" dirty="0"/>
              <a:t>SMART GARBAGE MONITORING               SYSYEM </a:t>
            </a:r>
          </a:p>
        </p:txBody>
      </p:sp>
      <p:sp>
        <p:nvSpPr>
          <p:cNvPr id="3" name="Subtitle 2">
            <a:extLst>
              <a:ext uri="{FF2B5EF4-FFF2-40B4-BE49-F238E27FC236}">
                <a16:creationId xmlns:a16="http://schemas.microsoft.com/office/drawing/2014/main" id="{1B77DB78-0C58-E77B-5986-896FCEE172FA}"/>
              </a:ext>
            </a:extLst>
          </p:cNvPr>
          <p:cNvSpPr>
            <a:spLocks noGrp="1"/>
          </p:cNvSpPr>
          <p:nvPr>
            <p:ph type="subTitle" idx="1"/>
          </p:nvPr>
        </p:nvSpPr>
        <p:spPr>
          <a:xfrm>
            <a:off x="4131233" y="4410636"/>
            <a:ext cx="8042338" cy="2447364"/>
          </a:xfrm>
        </p:spPr>
        <p:txBody>
          <a:bodyPr/>
          <a:lstStyle/>
          <a:p>
            <a:r>
              <a:rPr lang="en-IN" dirty="0"/>
              <a:t>                                           </a:t>
            </a:r>
            <a:r>
              <a:rPr lang="en-IN" dirty="0">
                <a:solidFill>
                  <a:srgbClr val="00B0F0"/>
                </a:solidFill>
              </a:rPr>
              <a:t>NAME- Manvi Jain</a:t>
            </a:r>
          </a:p>
          <a:p>
            <a:r>
              <a:rPr lang="en-IN" dirty="0">
                <a:solidFill>
                  <a:srgbClr val="00B0F0"/>
                </a:solidFill>
              </a:rPr>
              <a:t>                                           class </a:t>
            </a:r>
            <a:r>
              <a:rPr lang="en-IN" dirty="0" err="1">
                <a:solidFill>
                  <a:srgbClr val="00B0F0"/>
                </a:solidFill>
              </a:rPr>
              <a:t>roll.No</a:t>
            </a:r>
            <a:r>
              <a:rPr lang="en-IN" dirty="0">
                <a:solidFill>
                  <a:srgbClr val="00B0F0"/>
                </a:solidFill>
              </a:rPr>
              <a:t>- 30</a:t>
            </a:r>
          </a:p>
          <a:p>
            <a:r>
              <a:rPr lang="en-IN" dirty="0">
                <a:solidFill>
                  <a:srgbClr val="00B0F0"/>
                </a:solidFill>
              </a:rPr>
              <a:t>                                            section- </a:t>
            </a:r>
            <a:r>
              <a:rPr lang="en-IN" dirty="0" err="1">
                <a:solidFill>
                  <a:srgbClr val="00B0F0"/>
                </a:solidFill>
              </a:rPr>
              <a:t>iot</a:t>
            </a:r>
            <a:endParaRPr lang="en-IN" dirty="0">
              <a:solidFill>
                <a:srgbClr val="00B0F0"/>
              </a:solidFill>
            </a:endParaRPr>
          </a:p>
          <a:p>
            <a:r>
              <a:rPr lang="en-IN" dirty="0">
                <a:solidFill>
                  <a:srgbClr val="00B0F0"/>
                </a:solidFill>
              </a:rPr>
              <a:t>                                            mentor name- </a:t>
            </a:r>
            <a:r>
              <a:rPr lang="en-IN" dirty="0" err="1">
                <a:solidFill>
                  <a:srgbClr val="00B0F0"/>
                </a:solidFill>
              </a:rPr>
              <a:t>dr.</a:t>
            </a:r>
            <a:r>
              <a:rPr lang="en-IN" dirty="0">
                <a:solidFill>
                  <a:srgbClr val="00B0F0"/>
                </a:solidFill>
              </a:rPr>
              <a:t> Sachin </a:t>
            </a:r>
            <a:r>
              <a:rPr lang="en-IN" dirty="0" err="1">
                <a:solidFill>
                  <a:srgbClr val="00B0F0"/>
                </a:solidFill>
              </a:rPr>
              <a:t>sharma</a:t>
            </a:r>
            <a:endParaRPr lang="en-IN" dirty="0">
              <a:solidFill>
                <a:srgbClr val="00B0F0"/>
              </a:solidFill>
            </a:endParaRPr>
          </a:p>
        </p:txBody>
      </p:sp>
    </p:spTree>
    <p:extLst>
      <p:ext uri="{BB962C8B-B14F-4D97-AF65-F5344CB8AC3E}">
        <p14:creationId xmlns:p14="http://schemas.microsoft.com/office/powerpoint/2010/main" val="91263684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A99B-F721-47B9-6CFC-6CCE8CB71E18}"/>
              </a:ext>
            </a:extLst>
          </p:cNvPr>
          <p:cNvSpPr>
            <a:spLocks noGrp="1"/>
          </p:cNvSpPr>
          <p:nvPr>
            <p:ph type="title"/>
          </p:nvPr>
        </p:nvSpPr>
        <p:spPr>
          <a:xfrm>
            <a:off x="797290" y="43642"/>
            <a:ext cx="9404723" cy="1059444"/>
          </a:xfrm>
        </p:spPr>
        <p:txBody>
          <a:bodyPr/>
          <a:lstStyle/>
          <a:p>
            <a:pPr algn="ctr"/>
            <a:r>
              <a:rPr lang="en-IN" sz="5400" b="1" u="sng" dirty="0"/>
              <a:t>REFERENCES</a:t>
            </a:r>
          </a:p>
        </p:txBody>
      </p:sp>
      <p:sp>
        <p:nvSpPr>
          <p:cNvPr id="3" name="Content Placeholder 2">
            <a:extLst>
              <a:ext uri="{FF2B5EF4-FFF2-40B4-BE49-F238E27FC236}">
                <a16:creationId xmlns:a16="http://schemas.microsoft.com/office/drawing/2014/main" id="{3DFDABB5-78D1-6DD9-4CA1-5A0902E540FA}"/>
              </a:ext>
            </a:extLst>
          </p:cNvPr>
          <p:cNvSpPr>
            <a:spLocks noGrp="1"/>
          </p:cNvSpPr>
          <p:nvPr>
            <p:ph sz="half" idx="1"/>
          </p:nvPr>
        </p:nvSpPr>
        <p:spPr>
          <a:xfrm>
            <a:off x="232229" y="1219201"/>
            <a:ext cx="7199085" cy="5638800"/>
          </a:xfrm>
        </p:spPr>
        <p:txBody>
          <a:bodyPr>
            <a:normAutofit fontScale="77500" lnSpcReduction="20000"/>
          </a:bodyPr>
          <a:lstStyle/>
          <a:p>
            <a:pPr>
              <a:lnSpc>
                <a:spcPct val="150000"/>
              </a:lnSpc>
            </a:pPr>
            <a:r>
              <a:rPr lang="en-US" sz="1800" dirty="0">
                <a:effectLst/>
                <a:latin typeface="Calibri" panose="020F0502020204030204" pitchFamily="34" charset="0"/>
                <a:ea typeface="Calibri" panose="020F0502020204030204" pitchFamily="34" charset="0"/>
              </a:rPr>
              <a:t> Monika K A, Rao N, </a:t>
            </a:r>
            <a:r>
              <a:rPr lang="en-US" sz="1800" dirty="0" err="1">
                <a:effectLst/>
                <a:latin typeface="Calibri" panose="020F0502020204030204" pitchFamily="34" charset="0"/>
                <a:ea typeface="Calibri" panose="020F0502020204030204" pitchFamily="34" charset="0"/>
              </a:rPr>
              <a:t>Prapulla</a:t>
            </a:r>
            <a:r>
              <a:rPr lang="en-US" sz="1800" dirty="0">
                <a:effectLst/>
                <a:latin typeface="Calibri" panose="020F0502020204030204" pitchFamily="34" charset="0"/>
                <a:ea typeface="Calibri" panose="020F0502020204030204" pitchFamily="34" charset="0"/>
              </a:rPr>
              <a:t> S B and Shobha G 2016 Smart Dustbin-An Efficient Garbage Monitoring System International Journal of Engineering Science and Computing 6 7113-16</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Navghane</a:t>
            </a:r>
            <a:r>
              <a:rPr lang="en-US" sz="1800" dirty="0">
                <a:effectLst/>
                <a:latin typeface="Calibri" panose="020F0502020204030204" pitchFamily="34" charset="0"/>
                <a:ea typeface="Calibri" panose="020F0502020204030204" pitchFamily="34" charset="0"/>
              </a:rPr>
              <a:t> S </a:t>
            </a:r>
            <a:r>
              <a:rPr lang="en-US" sz="1800" dirty="0" err="1">
                <a:effectLst/>
                <a:latin typeface="Calibri" panose="020F0502020204030204" pitchFamily="34" charset="0"/>
                <a:ea typeface="Calibri" panose="020F0502020204030204" pitchFamily="34" charset="0"/>
              </a:rPr>
              <a:t>S</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Killedar</a:t>
            </a:r>
            <a:r>
              <a:rPr lang="en-US" sz="1800" dirty="0">
                <a:effectLst/>
                <a:latin typeface="Calibri" panose="020F0502020204030204" pitchFamily="34" charset="0"/>
                <a:ea typeface="Calibri" panose="020F0502020204030204" pitchFamily="34" charset="0"/>
              </a:rPr>
              <a:t> M S and </a:t>
            </a:r>
            <a:r>
              <a:rPr lang="en-US" sz="1800" dirty="0" err="1">
                <a:effectLst/>
                <a:latin typeface="Calibri" panose="020F0502020204030204" pitchFamily="34" charset="0"/>
                <a:ea typeface="Calibri" panose="020F0502020204030204" pitchFamily="34" charset="0"/>
              </a:rPr>
              <a:t>Rohokale</a:t>
            </a:r>
            <a:r>
              <a:rPr lang="en-US" sz="1800" dirty="0">
                <a:effectLst/>
                <a:latin typeface="Calibri" panose="020F0502020204030204" pitchFamily="34" charset="0"/>
                <a:ea typeface="Calibri" panose="020F0502020204030204" pitchFamily="34" charset="0"/>
              </a:rPr>
              <a:t> D V 2016 IoT Based Smart Garbage and Waste Collection Bin International Journal of Advanced Research in Electronics and Communication Engineering (IJARECE) 5 1576-78</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Kasliwal</a:t>
            </a:r>
            <a:r>
              <a:rPr lang="en-US" sz="1800" dirty="0">
                <a:effectLst/>
                <a:latin typeface="Calibri" panose="020F0502020204030204" pitchFamily="34" charset="0"/>
                <a:ea typeface="Calibri" panose="020F0502020204030204" pitchFamily="34" charset="0"/>
              </a:rPr>
              <a:t> Manasi H and </a:t>
            </a:r>
            <a:r>
              <a:rPr lang="en-US" sz="1800" dirty="0" err="1">
                <a:effectLst/>
                <a:latin typeface="Calibri" panose="020F0502020204030204" pitchFamily="34" charset="0"/>
                <a:ea typeface="Calibri" panose="020F0502020204030204" pitchFamily="34" charset="0"/>
              </a:rPr>
              <a:t>Suryawanshi</a:t>
            </a: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Smithkumar</a:t>
            </a:r>
            <a:r>
              <a:rPr lang="en-US" sz="1800" dirty="0">
                <a:effectLst/>
                <a:latin typeface="Calibri" panose="020F0502020204030204" pitchFamily="34" charset="0"/>
                <a:ea typeface="Calibri" panose="020F0502020204030204" pitchFamily="34" charset="0"/>
              </a:rPr>
              <a:t> B 2016 A Novel approach to Garbage Management Using Internet of Things for smart cities International Journal of Current Trends in Engineering &amp; Research 2 348-53.</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  Medvedev A, </a:t>
            </a:r>
            <a:r>
              <a:rPr lang="en-US" sz="1800" dirty="0" err="1">
                <a:effectLst/>
                <a:latin typeface="Calibri" panose="020F0502020204030204" pitchFamily="34" charset="0"/>
                <a:ea typeface="Calibri" panose="020F0502020204030204" pitchFamily="34" charset="0"/>
              </a:rPr>
              <a:t>Fedchenkov</a:t>
            </a:r>
            <a:r>
              <a:rPr lang="en-US" sz="1800" dirty="0">
                <a:effectLst/>
                <a:latin typeface="Calibri" panose="020F0502020204030204" pitchFamily="34" charset="0"/>
                <a:ea typeface="Calibri" panose="020F0502020204030204" pitchFamily="34" charset="0"/>
              </a:rPr>
              <a:t> P, </a:t>
            </a:r>
            <a:r>
              <a:rPr lang="en-US" sz="1800" dirty="0" err="1">
                <a:effectLst/>
                <a:latin typeface="Calibri" panose="020F0502020204030204" pitchFamily="34" charset="0"/>
                <a:ea typeface="Calibri" panose="020F0502020204030204" pitchFamily="34" charset="0"/>
              </a:rPr>
              <a:t>Zaslavsky</a:t>
            </a:r>
            <a:r>
              <a:rPr lang="en-US" sz="1800" dirty="0">
                <a:effectLst/>
                <a:latin typeface="Calibri" panose="020F0502020204030204" pitchFamily="34" charset="0"/>
                <a:ea typeface="Calibri" panose="020F0502020204030204" pitchFamily="34" charset="0"/>
              </a:rPr>
              <a:t> A, Anagnostopoulos T and </a:t>
            </a:r>
            <a:r>
              <a:rPr lang="en-US" sz="1800" dirty="0" err="1">
                <a:effectLst/>
                <a:latin typeface="Calibri" panose="020F0502020204030204" pitchFamily="34" charset="0"/>
                <a:ea typeface="Calibri" panose="020F0502020204030204" pitchFamily="34" charset="0"/>
              </a:rPr>
              <a:t>Khoruzhnikov</a:t>
            </a:r>
            <a:r>
              <a:rPr lang="en-US" sz="1800" dirty="0">
                <a:effectLst/>
                <a:latin typeface="Calibri" panose="020F0502020204030204" pitchFamily="34" charset="0"/>
                <a:ea typeface="Calibri" panose="020F0502020204030204" pitchFamily="34" charset="0"/>
              </a:rPr>
              <a:t> S 2015 Waste management as an IoT-enabled service in smart cities In Conference on Smart Spaces Springer International Publishing 104-15</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  Schafer G 1994 U.S. Patent No. 5,326,939. Washington DC: U.S. Patent and Trademark Office. </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Anitha</a:t>
            </a:r>
            <a:r>
              <a:rPr lang="en-US" sz="1800" dirty="0">
                <a:effectLst/>
                <a:latin typeface="Calibri" panose="020F0502020204030204" pitchFamily="34" charset="0"/>
                <a:ea typeface="Calibri" panose="020F0502020204030204" pitchFamily="34" charset="0"/>
              </a:rPr>
              <a:t> A, Paul G and Kumari S 2016 A Cyber </a:t>
            </a:r>
            <a:r>
              <a:rPr lang="en-US" sz="1800" dirty="0" err="1">
                <a:effectLst/>
                <a:latin typeface="Calibri" panose="020F0502020204030204" pitchFamily="34" charset="0"/>
                <a:ea typeface="Calibri" panose="020F0502020204030204" pitchFamily="34" charset="0"/>
              </a:rPr>
              <a:t>defence</a:t>
            </a:r>
            <a:r>
              <a:rPr lang="en-US" sz="1800" dirty="0">
                <a:effectLst/>
                <a:latin typeface="Calibri" panose="020F0502020204030204" pitchFamily="34" charset="0"/>
                <a:ea typeface="Calibri" panose="020F0502020204030204" pitchFamily="34" charset="0"/>
              </a:rPr>
              <a:t> using Artificial Intelligence International Journal of Pharmacy and Technology 8 25352-57</a:t>
            </a:r>
            <a:endParaRPr lang="en-IN" sz="1800" dirty="0">
              <a:effectLst/>
              <a:latin typeface="Calibri" panose="020F0502020204030204" pitchFamily="34" charset="0"/>
              <a:ea typeface="Calibri" panose="020F0502020204030204" pitchFamily="34" charset="0"/>
            </a:endParaRPr>
          </a:p>
          <a:p>
            <a:pPr>
              <a:lnSpc>
                <a:spcPct val="150000"/>
              </a:lnSpc>
            </a:pPr>
            <a:r>
              <a:rPr lang="en-US" sz="1800"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Anitha</a:t>
            </a:r>
            <a:r>
              <a:rPr lang="en-US" sz="1800" dirty="0">
                <a:effectLst/>
                <a:latin typeface="Calibri" panose="020F0502020204030204" pitchFamily="34" charset="0"/>
                <a:ea typeface="Calibri" panose="020F0502020204030204" pitchFamily="34" charset="0"/>
              </a:rPr>
              <a:t> A, Kalra S and </a:t>
            </a:r>
            <a:r>
              <a:rPr lang="en-US" sz="1800" dirty="0" err="1">
                <a:effectLst/>
                <a:latin typeface="Calibri" panose="020F0502020204030204" pitchFamily="34" charset="0"/>
                <a:ea typeface="Calibri" panose="020F0502020204030204" pitchFamily="34" charset="0"/>
              </a:rPr>
              <a:t>Shrivastav</a:t>
            </a:r>
            <a:r>
              <a:rPr lang="en-US" sz="1800" dirty="0">
                <a:effectLst/>
                <a:latin typeface="Calibri" panose="020F0502020204030204" pitchFamily="34" charset="0"/>
                <a:ea typeface="Calibri" panose="020F0502020204030204" pitchFamily="34" charset="0"/>
              </a:rPr>
              <a:t> 2016 A Cyber defense using </a:t>
            </a:r>
            <a:r>
              <a:rPr lang="en-US" sz="1800" dirty="0" err="1">
                <a:effectLst/>
                <a:latin typeface="Calibri" panose="020F0502020204030204" pitchFamily="34" charset="0"/>
                <a:ea typeface="Calibri" panose="020F0502020204030204" pitchFamily="34" charset="0"/>
              </a:rPr>
              <a:t>artificialhome</a:t>
            </a:r>
            <a:r>
              <a:rPr lang="en-US" sz="1800" dirty="0">
                <a:effectLst/>
                <a:latin typeface="Calibri" panose="020F0502020204030204" pitchFamily="34" charset="0"/>
                <a:ea typeface="Calibri" panose="020F0502020204030204" pitchFamily="34" charset="0"/>
              </a:rPr>
              <a:t> automation system using IoT International Journal of Pharmacy and Technology 8 25358-64</a:t>
            </a:r>
            <a:endParaRPr lang="en-IN" sz="1800" dirty="0">
              <a:effectLst/>
              <a:latin typeface="Calibri" panose="020F0502020204030204" pitchFamily="34" charset="0"/>
              <a:ea typeface="Calibri" panose="020F0502020204030204" pitchFamily="34" charset="0"/>
            </a:endParaRPr>
          </a:p>
          <a:p>
            <a:pPr>
              <a:buFont typeface="+mj-lt"/>
              <a:buAutoNum type="arabicParenR"/>
            </a:pPr>
            <a:endParaRPr lang="en-US" b="0" i="0" dirty="0">
              <a:solidFill>
                <a:srgbClr val="959595"/>
              </a:solidFill>
              <a:effectLst/>
              <a:latin typeface="clcicgqyw0002obe2xroteu2c"/>
            </a:endParaRPr>
          </a:p>
          <a:p>
            <a:endParaRPr lang="en-IN" dirty="0"/>
          </a:p>
        </p:txBody>
      </p:sp>
      <p:pic>
        <p:nvPicPr>
          <p:cNvPr id="6" name="Content Placeholder 5">
            <a:extLst>
              <a:ext uri="{FF2B5EF4-FFF2-40B4-BE49-F238E27FC236}">
                <a16:creationId xmlns:a16="http://schemas.microsoft.com/office/drawing/2014/main" id="{1504228D-7E5B-B4E6-E2C9-3EC393A82A2A}"/>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58743" y="1711079"/>
            <a:ext cx="4818743" cy="3022183"/>
          </a:xfrm>
        </p:spPr>
      </p:pic>
    </p:spTree>
    <p:extLst>
      <p:ext uri="{BB962C8B-B14F-4D97-AF65-F5344CB8AC3E}">
        <p14:creationId xmlns:p14="http://schemas.microsoft.com/office/powerpoint/2010/main" val="18223800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F8B5-4EDB-952A-C2EA-61CE01810801}"/>
              </a:ext>
            </a:extLst>
          </p:cNvPr>
          <p:cNvSpPr>
            <a:spLocks noGrp="1"/>
          </p:cNvSpPr>
          <p:nvPr>
            <p:ph type="title"/>
          </p:nvPr>
        </p:nvSpPr>
        <p:spPr/>
        <p:txBody>
          <a:bodyPr/>
          <a:lstStyle/>
          <a:p>
            <a:pPr algn="ctr"/>
            <a:r>
              <a:rPr lang="en-IN" sz="8000" b="1" u="sng" dirty="0"/>
              <a:t>INTRODUCTION</a:t>
            </a:r>
            <a:endParaRPr lang="en-IN" sz="8000" dirty="0"/>
          </a:p>
        </p:txBody>
      </p:sp>
      <p:sp>
        <p:nvSpPr>
          <p:cNvPr id="3" name="Content Placeholder 2">
            <a:extLst>
              <a:ext uri="{FF2B5EF4-FFF2-40B4-BE49-F238E27FC236}">
                <a16:creationId xmlns:a16="http://schemas.microsoft.com/office/drawing/2014/main" id="{E523DE88-E48E-F9CA-0AFA-5A3C961DC4A3}"/>
              </a:ext>
            </a:extLst>
          </p:cNvPr>
          <p:cNvSpPr>
            <a:spLocks noGrp="1"/>
          </p:cNvSpPr>
          <p:nvPr>
            <p:ph sz="half" idx="1"/>
          </p:nvPr>
        </p:nvSpPr>
        <p:spPr>
          <a:xfrm>
            <a:off x="537882" y="2060575"/>
            <a:ext cx="4961769" cy="4195763"/>
          </a:xfrm>
        </p:spPr>
        <p:txBody>
          <a:bodyPr>
            <a:noAutofit/>
          </a:bodyPr>
          <a:lstStyle/>
          <a:p>
            <a:pPr marL="0" indent="0">
              <a:buNone/>
            </a:pPr>
            <a:r>
              <a:rPr lang="en-US" sz="2200" b="0" i="0" dirty="0">
                <a:solidFill>
                  <a:srgbClr val="D1D5DB"/>
                </a:solidFill>
                <a:effectLst/>
                <a:latin typeface="Söhne"/>
              </a:rPr>
              <a:t>Welcome to the future of waste management! </a:t>
            </a:r>
            <a:r>
              <a:rPr lang="en-US" sz="2200" dirty="0">
                <a:solidFill>
                  <a:srgbClr val="D1D5DB"/>
                </a:solidFill>
                <a:latin typeface="Söhne"/>
              </a:rPr>
              <a:t>My</a:t>
            </a:r>
            <a:r>
              <a:rPr lang="en-US" sz="2200" b="0" i="0" dirty="0">
                <a:solidFill>
                  <a:srgbClr val="D1D5DB"/>
                </a:solidFill>
                <a:effectLst/>
                <a:latin typeface="Söhne"/>
              </a:rPr>
              <a:t> project introduces the  approach to streamline garbage monitoring through cutting-edge technology. By using ultrasonic sensors, we can developed an innovative system capable of efficiently detecting the fill level of dustbins. This simple yet powerful solution aims to revolutionize traditional waste management practices by providing real-time insights into </a:t>
            </a:r>
            <a:r>
              <a:rPr lang="en-US" sz="2200" b="0" i="0">
                <a:solidFill>
                  <a:srgbClr val="D1D5DB"/>
                </a:solidFill>
                <a:effectLst/>
                <a:latin typeface="Söhne"/>
              </a:rPr>
              <a:t>bin capacity</a:t>
            </a:r>
            <a:endParaRPr lang="en-IN" sz="2200" dirty="0"/>
          </a:p>
        </p:txBody>
      </p:sp>
      <p:pic>
        <p:nvPicPr>
          <p:cNvPr id="6" name="Content Placeholder 5">
            <a:extLst>
              <a:ext uri="{FF2B5EF4-FFF2-40B4-BE49-F238E27FC236}">
                <a16:creationId xmlns:a16="http://schemas.microsoft.com/office/drawing/2014/main" id="{00D24195-B40C-AB2B-C182-A53A2F3D413C}"/>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63208" y="2060575"/>
            <a:ext cx="4961674" cy="3724892"/>
          </a:xfrm>
        </p:spPr>
      </p:pic>
    </p:spTree>
    <p:extLst>
      <p:ext uri="{BB962C8B-B14F-4D97-AF65-F5344CB8AC3E}">
        <p14:creationId xmlns:p14="http://schemas.microsoft.com/office/powerpoint/2010/main" val="20972698"/>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516BD-ECD7-2C1C-6585-094C21947707}"/>
              </a:ext>
            </a:extLst>
          </p:cNvPr>
          <p:cNvSpPr>
            <a:spLocks noGrp="1"/>
          </p:cNvSpPr>
          <p:nvPr>
            <p:ph type="title"/>
          </p:nvPr>
        </p:nvSpPr>
        <p:spPr/>
        <p:txBody>
          <a:bodyPr/>
          <a:lstStyle/>
          <a:p>
            <a:pPr algn="ctr"/>
            <a:r>
              <a:rPr lang="en-IN" sz="8000" b="1" u="sng" dirty="0"/>
              <a:t>PROBLEM STATEMENT</a:t>
            </a:r>
          </a:p>
        </p:txBody>
      </p:sp>
      <p:sp>
        <p:nvSpPr>
          <p:cNvPr id="3" name="Content Placeholder 2">
            <a:extLst>
              <a:ext uri="{FF2B5EF4-FFF2-40B4-BE49-F238E27FC236}">
                <a16:creationId xmlns:a16="http://schemas.microsoft.com/office/drawing/2014/main" id="{3BB8F3A1-EF1A-00C4-7FC1-37027130DB40}"/>
              </a:ext>
            </a:extLst>
          </p:cNvPr>
          <p:cNvSpPr>
            <a:spLocks noGrp="1"/>
          </p:cNvSpPr>
          <p:nvPr>
            <p:ph idx="1"/>
          </p:nvPr>
        </p:nvSpPr>
        <p:spPr>
          <a:xfrm>
            <a:off x="1103312" y="3267635"/>
            <a:ext cx="8946541" cy="2980764"/>
          </a:xfrm>
        </p:spPr>
        <p:txBody>
          <a:bodyPr>
            <a:normAutofit/>
          </a:bodyPr>
          <a:lstStyle/>
          <a:p>
            <a:pPr marL="0" indent="0">
              <a:buNone/>
            </a:pPr>
            <a:r>
              <a:rPr lang="en-US" sz="4000" b="0" i="1" dirty="0">
                <a:solidFill>
                  <a:srgbClr val="D1D5DB"/>
                </a:solidFill>
                <a:effectLst/>
                <a:latin typeface="Söhne"/>
              </a:rPr>
              <a:t>Designing an Efficient Smart Garbage Monitoring System Using Arduino and Ultrasonic Sensors for Urban Areas in India</a:t>
            </a:r>
            <a:endParaRPr lang="en-IN" sz="4000" i="1" dirty="0"/>
          </a:p>
        </p:txBody>
      </p:sp>
    </p:spTree>
    <p:extLst>
      <p:ext uri="{BB962C8B-B14F-4D97-AF65-F5344CB8AC3E}">
        <p14:creationId xmlns:p14="http://schemas.microsoft.com/office/powerpoint/2010/main" val="331977003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D45-19D1-A9BF-21EA-51FFA8CBFDEC}"/>
              </a:ext>
            </a:extLst>
          </p:cNvPr>
          <p:cNvSpPr>
            <a:spLocks noGrp="1"/>
          </p:cNvSpPr>
          <p:nvPr>
            <p:ph type="title"/>
          </p:nvPr>
        </p:nvSpPr>
        <p:spPr/>
        <p:txBody>
          <a:bodyPr/>
          <a:lstStyle/>
          <a:p>
            <a:pPr algn="ctr"/>
            <a:r>
              <a:rPr lang="en-IN" sz="8000" b="1" u="sng" dirty="0"/>
              <a:t>METHODOLOGY</a:t>
            </a:r>
          </a:p>
        </p:txBody>
      </p:sp>
      <p:sp>
        <p:nvSpPr>
          <p:cNvPr id="3" name="Content Placeholder 2">
            <a:extLst>
              <a:ext uri="{FF2B5EF4-FFF2-40B4-BE49-F238E27FC236}">
                <a16:creationId xmlns:a16="http://schemas.microsoft.com/office/drawing/2014/main" id="{45BE237F-2415-8B97-44A8-ED025A32695A}"/>
              </a:ext>
            </a:extLst>
          </p:cNvPr>
          <p:cNvSpPr>
            <a:spLocks noGrp="1"/>
          </p:cNvSpPr>
          <p:nvPr>
            <p:ph idx="1"/>
          </p:nvPr>
        </p:nvSpPr>
        <p:spPr>
          <a:xfrm>
            <a:off x="443753" y="2052918"/>
            <a:ext cx="11443447" cy="4549587"/>
          </a:xfrm>
        </p:spPr>
        <p:txBody>
          <a:bodyPr>
            <a:normAutofit/>
          </a:bodyPr>
          <a:lstStyle/>
          <a:p>
            <a:pPr marL="0" indent="0">
              <a:lnSpc>
                <a:spcPct val="150000"/>
              </a:lnSpc>
              <a:buNone/>
            </a:pPr>
            <a:r>
              <a:rPr lang="en-US" sz="2800" b="1" i="1" dirty="0">
                <a:solidFill>
                  <a:srgbClr val="92D050"/>
                </a:solidFill>
                <a:effectLst/>
                <a:latin typeface="Times New Roman" panose="02020603050405020304" pitchFamily="18" charset="0"/>
                <a:ea typeface="Calibri" panose="020F0502020204030204" pitchFamily="34" charset="0"/>
              </a:rPr>
              <a:t> Proposed System</a:t>
            </a:r>
            <a:endParaRPr lang="en-IN" sz="2800" b="1" i="1" dirty="0">
              <a:solidFill>
                <a:srgbClr val="92D050"/>
              </a:solidFill>
              <a:effectLst/>
              <a:latin typeface="Calibri" panose="020F0502020204030204" pitchFamily="34"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r>
              <a:rPr lang="en-US" sz="2400" dirty="0">
                <a:effectLst/>
                <a:latin typeface="Times New Roman" panose="02020603050405020304" pitchFamily="18" charset="0"/>
                <a:ea typeface="Calibri" panose="020F0502020204030204" pitchFamily="34" charset="0"/>
              </a:rPr>
              <a:t>The current system is time consuming and requires trucks to empty the containers, even if they are empty. It also costs a lot of money to maintain an unclean environment. Even the smell of the containers can cause an unhealthy environment. The proposed model discusses how to make use of the latest advances in technology to keep our place clean and clean.</a:t>
            </a:r>
            <a:endParaRPr lang="en-IN" sz="24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78742213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90A126-5287-EF84-6790-86DEEDAC3152}"/>
              </a:ext>
            </a:extLst>
          </p:cNvPr>
          <p:cNvPicPr>
            <a:picLocks noChangeAspect="1"/>
          </p:cNvPicPr>
          <p:nvPr/>
        </p:nvPicPr>
        <p:blipFill>
          <a:blip r:embed="rId2"/>
          <a:stretch>
            <a:fillRect/>
          </a:stretch>
        </p:blipFill>
        <p:spPr>
          <a:xfrm>
            <a:off x="6013004" y="1486552"/>
            <a:ext cx="6178996" cy="4250571"/>
          </a:xfrm>
          <a:prstGeom prst="rect">
            <a:avLst/>
          </a:prstGeom>
        </p:spPr>
      </p:pic>
      <p:sp>
        <p:nvSpPr>
          <p:cNvPr id="9" name="TextBox 8">
            <a:extLst>
              <a:ext uri="{FF2B5EF4-FFF2-40B4-BE49-F238E27FC236}">
                <a16:creationId xmlns:a16="http://schemas.microsoft.com/office/drawing/2014/main" id="{1A888297-E856-9969-A1FE-C105C8A5FA3C}"/>
              </a:ext>
            </a:extLst>
          </p:cNvPr>
          <p:cNvSpPr txBox="1"/>
          <p:nvPr/>
        </p:nvSpPr>
        <p:spPr>
          <a:xfrm>
            <a:off x="216887" y="518682"/>
            <a:ext cx="5456904" cy="6186309"/>
          </a:xfrm>
          <a:prstGeom prst="rect">
            <a:avLst/>
          </a:prstGeom>
          <a:noFill/>
        </p:spPr>
        <p:txBody>
          <a:bodyPr wrap="square" rtlCol="0">
            <a:spAutoFit/>
          </a:bodyPr>
          <a:lstStyle/>
          <a:p>
            <a:r>
              <a:rPr lang="en-US" dirty="0"/>
              <a:t>The </a:t>
            </a:r>
            <a:r>
              <a:rPr lang="en-US" dirty="0" err="1"/>
              <a:t>trigPin</a:t>
            </a:r>
            <a:r>
              <a:rPr lang="en-US" dirty="0"/>
              <a:t> and </a:t>
            </a:r>
            <a:r>
              <a:rPr lang="en-US" dirty="0" err="1"/>
              <a:t>echoPin</a:t>
            </a:r>
            <a:r>
              <a:rPr lang="en-US" dirty="0"/>
              <a:t> are defined as the trigger and echo pins for the ultrasonic sensor.</a:t>
            </a:r>
          </a:p>
          <a:p>
            <a:endParaRPr lang="en-US" dirty="0"/>
          </a:p>
          <a:p>
            <a:r>
              <a:rPr lang="en-US" dirty="0"/>
              <a:t>In the setup() function, serial communication is started, and the sensor pins are defined as output and input, respectively.</a:t>
            </a:r>
          </a:p>
          <a:p>
            <a:endParaRPr lang="en-US" dirty="0"/>
          </a:p>
          <a:p>
            <a:r>
              <a:rPr lang="en-US" dirty="0"/>
              <a:t>In the loop() function, the ultrasonic sensor is triggered to send a pulse, and the duration of the pulse is measured.</a:t>
            </a:r>
          </a:p>
          <a:p>
            <a:endParaRPr lang="en-US" dirty="0"/>
          </a:p>
          <a:p>
            <a:r>
              <a:rPr lang="en-US" dirty="0"/>
              <a:t>The duration is converted to distance using the speed of sound, and the result is printed to the Serial Monitor.</a:t>
            </a:r>
          </a:p>
          <a:p>
            <a:endParaRPr lang="en-US" dirty="0"/>
          </a:p>
          <a:p>
            <a:r>
              <a:rPr lang="en-US" dirty="0"/>
              <a:t>Based on the calculated distance and the </a:t>
            </a:r>
            <a:r>
              <a:rPr lang="en-US" dirty="0" err="1"/>
              <a:t>fullThreshold</a:t>
            </a:r>
            <a:r>
              <a:rPr lang="en-US" dirty="0"/>
              <a:t>, it determines whether the dustbin is full or not and prints the corresponding message to the Serial Monitor.</a:t>
            </a:r>
          </a:p>
          <a:p>
            <a:endParaRPr lang="en-US" dirty="0"/>
          </a:p>
          <a:p>
            <a:r>
              <a:rPr lang="en-US" dirty="0"/>
              <a:t>A delay is added before the next measurement to avoid rapid readings.</a:t>
            </a:r>
            <a:endParaRPr lang="en-IN" dirty="0"/>
          </a:p>
        </p:txBody>
      </p:sp>
    </p:spTree>
    <p:extLst>
      <p:ext uri="{BB962C8B-B14F-4D97-AF65-F5344CB8AC3E}">
        <p14:creationId xmlns:p14="http://schemas.microsoft.com/office/powerpoint/2010/main" val="307591117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C51CB-5F51-8E5D-3C98-BFC90A266BF1}"/>
              </a:ext>
            </a:extLst>
          </p:cNvPr>
          <p:cNvSpPr>
            <a:spLocks noGrp="1"/>
          </p:cNvSpPr>
          <p:nvPr>
            <p:ph type="title"/>
          </p:nvPr>
        </p:nvSpPr>
        <p:spPr/>
        <p:txBody>
          <a:bodyPr/>
          <a:lstStyle/>
          <a:p>
            <a:r>
              <a:rPr lang="en-IN" sz="5400" b="1" u="sng" dirty="0"/>
              <a:t>HARDWARE COMPONENTS</a:t>
            </a:r>
          </a:p>
        </p:txBody>
      </p:sp>
      <p:sp>
        <p:nvSpPr>
          <p:cNvPr id="3" name="Text Placeholder 2">
            <a:extLst>
              <a:ext uri="{FF2B5EF4-FFF2-40B4-BE49-F238E27FC236}">
                <a16:creationId xmlns:a16="http://schemas.microsoft.com/office/drawing/2014/main" id="{9BFC6DC0-CE58-15B9-F303-184831174904}"/>
              </a:ext>
            </a:extLst>
          </p:cNvPr>
          <p:cNvSpPr>
            <a:spLocks noGrp="1"/>
          </p:cNvSpPr>
          <p:nvPr>
            <p:ph type="body" idx="1"/>
          </p:nvPr>
        </p:nvSpPr>
        <p:spPr>
          <a:xfrm>
            <a:off x="665163" y="4250949"/>
            <a:ext cx="2940050" cy="576262"/>
          </a:xfrm>
        </p:spPr>
        <p:txBody>
          <a:bodyPr/>
          <a:lstStyle/>
          <a:p>
            <a:pPr algn="ctr"/>
            <a:r>
              <a:rPr lang="en-IN" i="1" u="sng" dirty="0"/>
              <a:t>ULTRASONIC SENSOR</a:t>
            </a:r>
          </a:p>
        </p:txBody>
      </p:sp>
      <p:sp>
        <p:nvSpPr>
          <p:cNvPr id="5" name="Text Placeholder 4">
            <a:extLst>
              <a:ext uri="{FF2B5EF4-FFF2-40B4-BE49-F238E27FC236}">
                <a16:creationId xmlns:a16="http://schemas.microsoft.com/office/drawing/2014/main" id="{1408A590-F6B8-EF30-A21C-27631DFDA092}"/>
              </a:ext>
            </a:extLst>
          </p:cNvPr>
          <p:cNvSpPr>
            <a:spLocks noGrp="1"/>
          </p:cNvSpPr>
          <p:nvPr>
            <p:ph type="body" sz="half" idx="18"/>
          </p:nvPr>
        </p:nvSpPr>
        <p:spPr>
          <a:xfrm>
            <a:off x="188259" y="4827210"/>
            <a:ext cx="3550024" cy="2030790"/>
          </a:xfrm>
        </p:spPr>
        <p:txBody>
          <a:bodyPr>
            <a:normAutofit/>
          </a:bodyPr>
          <a:lstStyle/>
          <a:p>
            <a:r>
              <a:rPr lang="en-US" dirty="0"/>
              <a:t>An ultrasonic sensor is used to detect the level of garbage inside the bin. It sends out high-frequency sound waves that bounce off the surface of the garbage and return to the sensor. Based on the time it takes for the sound waves to return, the sensor can determine the level of garbage inside the bin</a:t>
            </a:r>
            <a:endParaRPr lang="en-IN" dirty="0"/>
          </a:p>
        </p:txBody>
      </p:sp>
      <p:sp>
        <p:nvSpPr>
          <p:cNvPr id="6" name="Text Placeholder 5">
            <a:extLst>
              <a:ext uri="{FF2B5EF4-FFF2-40B4-BE49-F238E27FC236}">
                <a16:creationId xmlns:a16="http://schemas.microsoft.com/office/drawing/2014/main" id="{3AD98805-6B1E-0D45-A3D7-E14EE78F0F0B}"/>
              </a:ext>
            </a:extLst>
          </p:cNvPr>
          <p:cNvSpPr>
            <a:spLocks noGrp="1"/>
          </p:cNvSpPr>
          <p:nvPr>
            <p:ph type="body" sz="quarter" idx="3"/>
          </p:nvPr>
        </p:nvSpPr>
        <p:spPr/>
        <p:txBody>
          <a:bodyPr/>
          <a:lstStyle/>
          <a:p>
            <a:pPr algn="ctr"/>
            <a:r>
              <a:rPr lang="en-IN" i="1" u="sng" dirty="0"/>
              <a:t>ARDUINO UNO</a:t>
            </a:r>
          </a:p>
        </p:txBody>
      </p:sp>
      <p:pic>
        <p:nvPicPr>
          <p:cNvPr id="20" name="Picture Placeholder 19">
            <a:extLst>
              <a:ext uri="{FF2B5EF4-FFF2-40B4-BE49-F238E27FC236}">
                <a16:creationId xmlns:a16="http://schemas.microsoft.com/office/drawing/2014/main" id="{5F808928-6611-1F0A-265A-905E9BE271A7}"/>
              </a:ext>
            </a:extLst>
          </p:cNvPr>
          <p:cNvPicPr>
            <a:picLocks noGrp="1" noChangeAspect="1"/>
          </p:cNvPicPr>
          <p:nvPr>
            <p:ph type="pic" idx="2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3769" b="3769"/>
          <a:stretch>
            <a:fillRect/>
          </a:stretch>
        </p:blipFill>
        <p:spPr/>
      </p:pic>
      <p:sp>
        <p:nvSpPr>
          <p:cNvPr id="8" name="Text Placeholder 7">
            <a:extLst>
              <a:ext uri="{FF2B5EF4-FFF2-40B4-BE49-F238E27FC236}">
                <a16:creationId xmlns:a16="http://schemas.microsoft.com/office/drawing/2014/main" id="{25F41DD7-DE9C-74CA-3CD7-BAFAC51FB634}"/>
              </a:ext>
            </a:extLst>
          </p:cNvPr>
          <p:cNvSpPr>
            <a:spLocks noGrp="1"/>
          </p:cNvSpPr>
          <p:nvPr>
            <p:ph type="body" sz="half" idx="19"/>
          </p:nvPr>
        </p:nvSpPr>
        <p:spPr>
          <a:xfrm>
            <a:off x="3738283" y="4827210"/>
            <a:ext cx="3257603" cy="2030788"/>
          </a:xfrm>
        </p:spPr>
        <p:txBody>
          <a:bodyPr>
            <a:normAutofit/>
          </a:bodyPr>
          <a:lstStyle/>
          <a:p>
            <a:r>
              <a:rPr lang="en-IN" b="0" i="0" dirty="0">
                <a:effectLst/>
                <a:latin typeface="Century Gothic" panose="020B0502020202020204" pitchFamily="34" charset="0"/>
              </a:rPr>
              <a:t>The Arduino is a versatile microcontroller board</a:t>
            </a:r>
            <a:r>
              <a:rPr lang="en-IN" b="0" i="0" dirty="0">
                <a:solidFill>
                  <a:srgbClr val="D1D5DB"/>
                </a:solidFill>
                <a:effectLst/>
                <a:latin typeface="Söhne"/>
              </a:rPr>
              <a:t>.</a:t>
            </a:r>
            <a:r>
              <a:rPr lang="en-US" dirty="0"/>
              <a:t> A microcontroller is used to process the data received from the ultrasonic sensor and send it to the cloud for analysis. It also manages the power supply to the sensor.</a:t>
            </a:r>
            <a:endParaRPr lang="en-IN" dirty="0"/>
          </a:p>
        </p:txBody>
      </p:sp>
      <p:sp>
        <p:nvSpPr>
          <p:cNvPr id="9" name="Text Placeholder 8">
            <a:extLst>
              <a:ext uri="{FF2B5EF4-FFF2-40B4-BE49-F238E27FC236}">
                <a16:creationId xmlns:a16="http://schemas.microsoft.com/office/drawing/2014/main" id="{7625952D-F82E-3318-02A4-C590B7E5B748}"/>
              </a:ext>
            </a:extLst>
          </p:cNvPr>
          <p:cNvSpPr>
            <a:spLocks noGrp="1"/>
          </p:cNvSpPr>
          <p:nvPr>
            <p:ph type="body" sz="quarter" idx="13"/>
          </p:nvPr>
        </p:nvSpPr>
        <p:spPr/>
        <p:txBody>
          <a:bodyPr/>
          <a:lstStyle/>
          <a:p>
            <a:pPr algn="ctr"/>
            <a:r>
              <a:rPr lang="en-IN" i="1" u="sng" dirty="0"/>
              <a:t>JUMPER WIRE</a:t>
            </a:r>
          </a:p>
        </p:txBody>
      </p:sp>
      <p:sp>
        <p:nvSpPr>
          <p:cNvPr id="11" name="Text Placeholder 10">
            <a:extLst>
              <a:ext uri="{FF2B5EF4-FFF2-40B4-BE49-F238E27FC236}">
                <a16:creationId xmlns:a16="http://schemas.microsoft.com/office/drawing/2014/main" id="{7D1B5A3F-48BE-6A50-33D3-FF6A6C1146CD}"/>
              </a:ext>
            </a:extLst>
          </p:cNvPr>
          <p:cNvSpPr>
            <a:spLocks noGrp="1"/>
          </p:cNvSpPr>
          <p:nvPr>
            <p:ph type="body" sz="half" idx="20"/>
          </p:nvPr>
        </p:nvSpPr>
        <p:spPr>
          <a:xfrm>
            <a:off x="7124575" y="4827208"/>
            <a:ext cx="3686860" cy="2030790"/>
          </a:xfrm>
        </p:spPr>
        <p:txBody>
          <a:bodyPr>
            <a:normAutofit/>
          </a:bodyPr>
          <a:lstStyle/>
          <a:p>
            <a:r>
              <a:rPr lang="en-US" dirty="0"/>
              <a:t>Jumper wires are essential components in electronics and prototyping. They are used to establish electrical connections between different components on a breadboard or between a microcontroller and other electronic modules.</a:t>
            </a:r>
            <a:endParaRPr lang="en-IN" dirty="0"/>
          </a:p>
        </p:txBody>
      </p:sp>
      <p:pic>
        <p:nvPicPr>
          <p:cNvPr id="17" name="Picture Placeholder 16">
            <a:extLst>
              <a:ext uri="{FF2B5EF4-FFF2-40B4-BE49-F238E27FC236}">
                <a16:creationId xmlns:a16="http://schemas.microsoft.com/office/drawing/2014/main" id="{FA8640D5-4161-3D80-DC19-02CC7FDA1B68}"/>
              </a:ext>
            </a:extLst>
          </p:cNvPr>
          <p:cNvPicPr>
            <a:picLocks noGrp="1" noChangeAspect="1"/>
          </p:cNvPicPr>
          <p:nvPr>
            <p:ph type="pic" idx="15"/>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6286" b="16286"/>
          <a:stretch>
            <a:fillRect/>
          </a:stretch>
        </p:blipFill>
        <p:spPr>
          <a:xfrm>
            <a:off x="665163" y="2209800"/>
            <a:ext cx="2940050" cy="1524000"/>
          </a:xfrm>
        </p:spPr>
      </p:pic>
      <p:sp>
        <p:nvSpPr>
          <p:cNvPr id="24" name="TextBox 23">
            <a:extLst>
              <a:ext uri="{FF2B5EF4-FFF2-40B4-BE49-F238E27FC236}">
                <a16:creationId xmlns:a16="http://schemas.microsoft.com/office/drawing/2014/main" id="{41FA2099-0A22-04B2-418D-45A13963ADE5}"/>
              </a:ext>
            </a:extLst>
          </p:cNvPr>
          <p:cNvSpPr txBox="1"/>
          <p:nvPr/>
        </p:nvSpPr>
        <p:spPr>
          <a:xfrm>
            <a:off x="7124699" y="3733800"/>
            <a:ext cx="2932113" cy="230832"/>
          </a:xfrm>
          <a:prstGeom prst="rect">
            <a:avLst/>
          </a:prstGeom>
          <a:noFill/>
        </p:spPr>
        <p:txBody>
          <a:bodyPr wrap="square" rtlCol="0">
            <a:spAutoFit/>
          </a:bodyPr>
          <a:lstStyle/>
          <a:p>
            <a:endParaRPr lang="en-IN" sz="900" dirty="0"/>
          </a:p>
        </p:txBody>
      </p:sp>
      <p:pic>
        <p:nvPicPr>
          <p:cNvPr id="12" name="Picture Placeholder 11">
            <a:extLst>
              <a:ext uri="{FF2B5EF4-FFF2-40B4-BE49-F238E27FC236}">
                <a16:creationId xmlns:a16="http://schemas.microsoft.com/office/drawing/2014/main" id="{75E233D6-DDF1-3055-8707-F3FC73F02C00}"/>
              </a:ext>
            </a:extLst>
          </p:cNvPr>
          <p:cNvPicPr>
            <a:picLocks noGrp="1" noChangeAspect="1"/>
          </p:cNvPicPr>
          <p:nvPr>
            <p:ph type="pic" idx="22"/>
          </p:nvPr>
        </p:nvPicPr>
        <p:blipFill>
          <a:blip r:embed="rId6">
            <a:extLst>
              <a:ext uri="{28A0092B-C50C-407E-A947-70E740481C1C}">
                <a14:useLocalDpi xmlns:a14="http://schemas.microsoft.com/office/drawing/2010/main" val="0"/>
              </a:ext>
            </a:extLst>
          </a:blip>
          <a:srcRect t="15349" b="15349"/>
          <a:stretch>
            <a:fillRect/>
          </a:stretch>
        </p:blipFill>
        <p:spPr/>
      </p:pic>
    </p:spTree>
    <p:extLst>
      <p:ext uri="{BB962C8B-B14F-4D97-AF65-F5344CB8AC3E}">
        <p14:creationId xmlns:p14="http://schemas.microsoft.com/office/powerpoint/2010/main" val="394765642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35A86-469C-02B5-3EEB-BF88AE2822E6}"/>
              </a:ext>
            </a:extLst>
          </p:cNvPr>
          <p:cNvSpPr>
            <a:spLocks noGrp="1"/>
          </p:cNvSpPr>
          <p:nvPr>
            <p:ph type="title"/>
          </p:nvPr>
        </p:nvSpPr>
        <p:spPr/>
        <p:txBody>
          <a:bodyPr/>
          <a:lstStyle/>
          <a:p>
            <a:r>
              <a:rPr lang="en-IN" sz="6000" b="1" u="sng" dirty="0"/>
              <a:t>RESULT AND DISCUSSION</a:t>
            </a:r>
          </a:p>
        </p:txBody>
      </p:sp>
      <p:sp>
        <p:nvSpPr>
          <p:cNvPr id="3" name="Content Placeholder 2">
            <a:extLst>
              <a:ext uri="{FF2B5EF4-FFF2-40B4-BE49-F238E27FC236}">
                <a16:creationId xmlns:a16="http://schemas.microsoft.com/office/drawing/2014/main" id="{00B9679B-2A72-0171-F7FB-858CA00FF8A0}"/>
              </a:ext>
            </a:extLst>
          </p:cNvPr>
          <p:cNvSpPr>
            <a:spLocks noGrp="1"/>
          </p:cNvSpPr>
          <p:nvPr>
            <p:ph idx="1"/>
          </p:nvPr>
        </p:nvSpPr>
        <p:spPr>
          <a:xfrm>
            <a:off x="101600" y="2191656"/>
            <a:ext cx="11595100" cy="3917043"/>
          </a:xfrm>
        </p:spPr>
        <p:txBody>
          <a:bodyPr/>
          <a:lstStyle/>
          <a:p>
            <a:r>
              <a:rPr lang="en-US" dirty="0">
                <a:effectLst/>
                <a:latin typeface="Times New Roman" panose="02020603050405020304" pitchFamily="18" charset="0"/>
                <a:ea typeface="Times New Roman" panose="02020603050405020304" pitchFamily="18" charset="0"/>
              </a:rPr>
              <a:t>The amount of trash in the bin was constantly increased and decreased to test the mechanism. Every time a level was altered, </a:t>
            </a:r>
            <a:r>
              <a:rPr lang="en-US" dirty="0">
                <a:latin typeface="Times New Roman" panose="02020603050405020304" pitchFamily="18" charset="0"/>
                <a:ea typeface="Times New Roman" panose="02020603050405020304" pitchFamily="18" charset="0"/>
              </a:rPr>
              <a:t>the message displayed changed accordingly</a:t>
            </a:r>
            <a:r>
              <a:rPr lang="en-US" dirty="0">
                <a:effectLst/>
                <a:latin typeface="Times New Roman" panose="02020603050405020304" pitchFamily="18" charset="0"/>
                <a:ea typeface="Times New Roman" panose="02020603050405020304" pitchFamily="18" charset="0"/>
              </a:rPr>
              <a:t>. It can be concluded that the system operated as intended . The hardware components were also properly secured in order to ensure the accuracy of the output, which is necessary for taking further action based on.</a:t>
            </a:r>
            <a:endParaRPr lang="en-IN" dirty="0">
              <a:effectLst/>
              <a:latin typeface="Calibri" panose="020F0502020204030204" pitchFamily="34" charset="0"/>
              <a:ea typeface="Calibri" panose="020F0502020204030204" pitchFamily="34" charset="0"/>
            </a:endParaRPr>
          </a:p>
          <a:p>
            <a:r>
              <a:rPr lang="en-US" dirty="0">
                <a:effectLst/>
                <a:latin typeface="Times New Roman" panose="02020603050405020304" pitchFamily="18" charset="0"/>
                <a:ea typeface="Times New Roman" panose="02020603050405020304" pitchFamily="18" charset="0"/>
              </a:rPr>
              <a:t>The system's dependability and efficacy are demonstrated by the successful testing process, which involved purposefully manipulating the waste levels in the bin. The system's real-time responsiveness is demonstrated by the timely change in response to every change in the garbage level. Furthermore, the precise and safe operation of the hardware components guarantees the accuracy of the output data, which is essential for forming well-informed judgements and putting effective waste management plans into practice. With its strong performance, the smart waste monitoring system establishes itself as a solid answer to waste management's problems, opening the door for more resource- and sustainability-conscious methods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14554190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CE89-F4FA-FA25-CAE6-9E8ABE156CBE}"/>
              </a:ext>
            </a:extLst>
          </p:cNvPr>
          <p:cNvSpPr>
            <a:spLocks noGrp="1"/>
          </p:cNvSpPr>
          <p:nvPr>
            <p:ph type="title"/>
          </p:nvPr>
        </p:nvSpPr>
        <p:spPr/>
        <p:txBody>
          <a:bodyPr/>
          <a:lstStyle/>
          <a:p>
            <a:r>
              <a:rPr lang="en-IN" sz="4000" dirty="0"/>
              <a:t>ADVANTAGES</a:t>
            </a:r>
          </a:p>
        </p:txBody>
      </p:sp>
      <p:sp>
        <p:nvSpPr>
          <p:cNvPr id="3" name="Content Placeholder 2">
            <a:extLst>
              <a:ext uri="{FF2B5EF4-FFF2-40B4-BE49-F238E27FC236}">
                <a16:creationId xmlns:a16="http://schemas.microsoft.com/office/drawing/2014/main" id="{195567DE-9632-C526-7876-07D8745B7CE2}"/>
              </a:ext>
            </a:extLst>
          </p:cNvPr>
          <p:cNvSpPr>
            <a:spLocks noGrp="1"/>
          </p:cNvSpPr>
          <p:nvPr>
            <p:ph sz="half" idx="1"/>
          </p:nvPr>
        </p:nvSpPr>
        <p:spPr>
          <a:xfrm>
            <a:off x="552077" y="1355065"/>
            <a:ext cx="3925889" cy="2459802"/>
          </a:xfrm>
        </p:spPr>
        <p:txBody>
          <a:bodyPr>
            <a:normAutofit fontScale="70000" lnSpcReduction="20000"/>
          </a:bodyPr>
          <a:lstStyle/>
          <a:p>
            <a:pPr marL="0" indent="0">
              <a:buNone/>
            </a:pPr>
            <a:r>
              <a:rPr lang="en-IN" sz="2400" i="1" u="sng" dirty="0">
                <a:solidFill>
                  <a:srgbClr val="92D050"/>
                </a:solidFill>
              </a:rPr>
              <a:t>EFFICIENT WASTE MANAGEMENT</a:t>
            </a:r>
          </a:p>
          <a:p>
            <a:pPr marL="0" indent="0">
              <a:buNone/>
            </a:pPr>
            <a:r>
              <a:rPr lang="en-US" sz="2400" dirty="0">
                <a:solidFill>
                  <a:srgbClr val="92D050"/>
                </a:solidFill>
              </a:rPr>
              <a:t>The smart garbage monitoring system ensures efficient waste management by providing real-time information about the fill-level of the dustbins. This helps in optimizing the collection routes and schedules, reducing the number of unnecessary trips and saving time and resources.</a:t>
            </a:r>
            <a:endParaRPr lang="en-IN" sz="2400" i="1" u="sng" dirty="0">
              <a:solidFill>
                <a:srgbClr val="92D050"/>
              </a:solidFill>
            </a:endParaRPr>
          </a:p>
        </p:txBody>
      </p:sp>
      <p:sp>
        <p:nvSpPr>
          <p:cNvPr id="4" name="Content Placeholder 3">
            <a:extLst>
              <a:ext uri="{FF2B5EF4-FFF2-40B4-BE49-F238E27FC236}">
                <a16:creationId xmlns:a16="http://schemas.microsoft.com/office/drawing/2014/main" id="{238878BD-0CD4-88B3-E3CE-B798B7067AAE}"/>
              </a:ext>
            </a:extLst>
          </p:cNvPr>
          <p:cNvSpPr>
            <a:spLocks noGrp="1"/>
          </p:cNvSpPr>
          <p:nvPr>
            <p:ph sz="half" idx="2"/>
          </p:nvPr>
        </p:nvSpPr>
        <p:spPr>
          <a:xfrm>
            <a:off x="5654492" y="1355065"/>
            <a:ext cx="4396341" cy="2271543"/>
          </a:xfrm>
        </p:spPr>
        <p:txBody>
          <a:bodyPr>
            <a:normAutofit fontScale="70000" lnSpcReduction="20000"/>
          </a:bodyPr>
          <a:lstStyle/>
          <a:p>
            <a:pPr marL="0" indent="0">
              <a:buNone/>
            </a:pPr>
            <a:r>
              <a:rPr lang="en-IN" sz="2400" i="1" u="sng" dirty="0">
                <a:solidFill>
                  <a:srgbClr val="FFC000"/>
                </a:solidFill>
              </a:rPr>
              <a:t>COST SAVINGS</a:t>
            </a:r>
          </a:p>
          <a:p>
            <a:pPr marL="0" indent="0">
              <a:buNone/>
            </a:pPr>
            <a:r>
              <a:rPr lang="en-US" sz="2400" dirty="0">
                <a:solidFill>
                  <a:srgbClr val="FFC000"/>
                </a:solidFill>
              </a:rPr>
              <a:t>The system helps in reducing the operational costs by minimizing the labor and fuel expenses required for garbage collection. It also prevents overflowing of the dustbins, which can lead to additional cleaning and maintenance costs.</a:t>
            </a:r>
            <a:endParaRPr lang="en-IN" sz="2400" i="1" u="sng" dirty="0">
              <a:solidFill>
                <a:srgbClr val="FFC000"/>
              </a:solidFill>
            </a:endParaRPr>
          </a:p>
        </p:txBody>
      </p:sp>
      <p:sp>
        <p:nvSpPr>
          <p:cNvPr id="5" name="TextBox 4">
            <a:extLst>
              <a:ext uri="{FF2B5EF4-FFF2-40B4-BE49-F238E27FC236}">
                <a16:creationId xmlns:a16="http://schemas.microsoft.com/office/drawing/2014/main" id="{D40E45DA-028B-21BB-B2E9-1F5DE6B1BD60}"/>
              </a:ext>
            </a:extLst>
          </p:cNvPr>
          <p:cNvSpPr txBox="1"/>
          <p:nvPr/>
        </p:nvSpPr>
        <p:spPr>
          <a:xfrm>
            <a:off x="552076" y="4348773"/>
            <a:ext cx="3925889" cy="2308324"/>
          </a:xfrm>
          <a:prstGeom prst="rect">
            <a:avLst/>
          </a:prstGeom>
          <a:noFill/>
        </p:spPr>
        <p:txBody>
          <a:bodyPr wrap="square" rtlCol="0">
            <a:spAutoFit/>
          </a:bodyPr>
          <a:lstStyle/>
          <a:p>
            <a:r>
              <a:rPr lang="en-US" dirty="0">
                <a:solidFill>
                  <a:schemeClr val="accent2">
                    <a:lumMod val="60000"/>
                    <a:lumOff val="40000"/>
                  </a:schemeClr>
                </a:solidFill>
              </a:rPr>
              <a:t>The system helps in maintaining better hygiene by preventing the overflow of garbage and reducing the risk of pests and diseases. It also enables timely collection and disposal of waste, preventing the accumulation of garbage and foul odors.</a:t>
            </a:r>
            <a:endParaRPr lang="en-IN" i="1" u="sng" dirty="0">
              <a:solidFill>
                <a:schemeClr val="accent2">
                  <a:lumMod val="60000"/>
                  <a:lumOff val="40000"/>
                </a:schemeClr>
              </a:solidFill>
            </a:endParaRPr>
          </a:p>
        </p:txBody>
      </p:sp>
      <p:sp>
        <p:nvSpPr>
          <p:cNvPr id="8" name="TextBox 7">
            <a:extLst>
              <a:ext uri="{FF2B5EF4-FFF2-40B4-BE49-F238E27FC236}">
                <a16:creationId xmlns:a16="http://schemas.microsoft.com/office/drawing/2014/main" id="{ECFCA10C-C903-4F72-EAB9-7DD8339DCF0A}"/>
              </a:ext>
            </a:extLst>
          </p:cNvPr>
          <p:cNvSpPr txBox="1"/>
          <p:nvPr/>
        </p:nvSpPr>
        <p:spPr>
          <a:xfrm>
            <a:off x="552077" y="3978169"/>
            <a:ext cx="2291012" cy="353943"/>
          </a:xfrm>
          <a:prstGeom prst="rect">
            <a:avLst/>
          </a:prstGeom>
          <a:noFill/>
        </p:spPr>
        <p:txBody>
          <a:bodyPr wrap="none" rtlCol="0">
            <a:spAutoFit/>
          </a:bodyPr>
          <a:lstStyle/>
          <a:p>
            <a:r>
              <a:rPr lang="en-IN" sz="1700" i="1" u="sng" dirty="0">
                <a:solidFill>
                  <a:schemeClr val="accent2">
                    <a:lumMod val="60000"/>
                    <a:lumOff val="40000"/>
                  </a:schemeClr>
                </a:solidFill>
              </a:rPr>
              <a:t>IMPROVED HYGIENE</a:t>
            </a:r>
          </a:p>
        </p:txBody>
      </p:sp>
      <p:sp>
        <p:nvSpPr>
          <p:cNvPr id="9" name="TextBox 8">
            <a:extLst>
              <a:ext uri="{FF2B5EF4-FFF2-40B4-BE49-F238E27FC236}">
                <a16:creationId xmlns:a16="http://schemas.microsoft.com/office/drawing/2014/main" id="{794119EF-E9A0-5C13-68EB-9F1025315D7C}"/>
              </a:ext>
            </a:extLst>
          </p:cNvPr>
          <p:cNvSpPr txBox="1"/>
          <p:nvPr/>
        </p:nvSpPr>
        <p:spPr>
          <a:xfrm>
            <a:off x="5654491" y="4014052"/>
            <a:ext cx="4396341" cy="369332"/>
          </a:xfrm>
          <a:prstGeom prst="rect">
            <a:avLst/>
          </a:prstGeom>
          <a:noFill/>
        </p:spPr>
        <p:txBody>
          <a:bodyPr wrap="square" rtlCol="0">
            <a:spAutoFit/>
          </a:bodyPr>
          <a:lstStyle/>
          <a:p>
            <a:r>
              <a:rPr lang="en-IN" i="1" u="sng" dirty="0">
                <a:solidFill>
                  <a:srgbClr val="00B0F0"/>
                </a:solidFill>
              </a:rPr>
              <a:t>ENVIRONMENTAL BENEFITS</a:t>
            </a:r>
          </a:p>
        </p:txBody>
      </p:sp>
      <p:sp>
        <p:nvSpPr>
          <p:cNvPr id="10" name="TextBox 9">
            <a:extLst>
              <a:ext uri="{FF2B5EF4-FFF2-40B4-BE49-F238E27FC236}">
                <a16:creationId xmlns:a16="http://schemas.microsoft.com/office/drawing/2014/main" id="{F2CC6305-8734-05AE-B5A5-2A018E922CDE}"/>
              </a:ext>
            </a:extLst>
          </p:cNvPr>
          <p:cNvSpPr txBox="1"/>
          <p:nvPr/>
        </p:nvSpPr>
        <p:spPr>
          <a:xfrm>
            <a:off x="5552141" y="4482308"/>
            <a:ext cx="5391630" cy="1754326"/>
          </a:xfrm>
          <a:prstGeom prst="rect">
            <a:avLst/>
          </a:prstGeom>
          <a:noFill/>
        </p:spPr>
        <p:txBody>
          <a:bodyPr wrap="square" rtlCol="0">
            <a:spAutoFit/>
          </a:bodyPr>
          <a:lstStyle/>
          <a:p>
            <a:r>
              <a:rPr lang="en-US" dirty="0">
                <a:solidFill>
                  <a:srgbClr val="00B0F0"/>
                </a:solidFill>
              </a:rPr>
              <a:t>The system promotes environmental sustainability by reducing the carbon footprint of garbage collection and disposal. It also encourages recycling and waste reduction by providing insights into the types and quantities of waste generated in different areas</a:t>
            </a:r>
            <a:endParaRPr lang="en-IN" dirty="0">
              <a:solidFill>
                <a:srgbClr val="00B0F0"/>
              </a:solidFill>
            </a:endParaRPr>
          </a:p>
        </p:txBody>
      </p:sp>
    </p:spTree>
    <p:extLst>
      <p:ext uri="{BB962C8B-B14F-4D97-AF65-F5344CB8AC3E}">
        <p14:creationId xmlns:p14="http://schemas.microsoft.com/office/powerpoint/2010/main" val="42725594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B0A0A-0F24-8E2F-F67D-391028F0EB73}"/>
              </a:ext>
            </a:extLst>
          </p:cNvPr>
          <p:cNvSpPr>
            <a:spLocks noGrp="1"/>
          </p:cNvSpPr>
          <p:nvPr>
            <p:ph type="title"/>
          </p:nvPr>
        </p:nvSpPr>
        <p:spPr>
          <a:xfrm>
            <a:off x="682172" y="1018775"/>
            <a:ext cx="10363200" cy="1796996"/>
          </a:xfrm>
        </p:spPr>
        <p:txBody>
          <a:bodyPr/>
          <a:lstStyle/>
          <a:p>
            <a:pPr algn="ctr"/>
            <a:r>
              <a:rPr lang="en-IN" sz="5000" b="1" u="sng" dirty="0"/>
              <a:t>CONCLUSION AND FUTURE WORK</a:t>
            </a:r>
          </a:p>
        </p:txBody>
      </p:sp>
      <p:sp>
        <p:nvSpPr>
          <p:cNvPr id="3" name="Content Placeholder 2">
            <a:extLst>
              <a:ext uri="{FF2B5EF4-FFF2-40B4-BE49-F238E27FC236}">
                <a16:creationId xmlns:a16="http://schemas.microsoft.com/office/drawing/2014/main" id="{2E6F6B18-A5B1-BDF8-AC00-C401CD3F497E}"/>
              </a:ext>
            </a:extLst>
          </p:cNvPr>
          <p:cNvSpPr>
            <a:spLocks noGrp="1"/>
          </p:cNvSpPr>
          <p:nvPr>
            <p:ph idx="1"/>
          </p:nvPr>
        </p:nvSpPr>
        <p:spPr>
          <a:xfrm>
            <a:off x="275771" y="2104572"/>
            <a:ext cx="11756572" cy="3962400"/>
          </a:xfrm>
        </p:spPr>
        <p:txBody>
          <a:bodyPr>
            <a:noAutofit/>
          </a:bodyPr>
          <a:lstStyle/>
          <a:p>
            <a:pPr marL="0" indent="0">
              <a:buNone/>
            </a:pPr>
            <a:r>
              <a:rPr lang="en-US" dirty="0">
                <a:effectLst/>
                <a:latin typeface="Times New Roman" panose="02020603050405020304" pitchFamily="18" charset="0"/>
                <a:ea typeface="Times New Roman" panose="02020603050405020304" pitchFamily="18" charset="0"/>
              </a:rPr>
              <a:t>Maintaining the city's degree of cleanliness and creating a more livable environment are the primary goals. We can continuously monitor the amount of trash in the dustbins located across the city by using this method. Employees can be alerted when a dustbin reaches its full capacity so they can take prompt action to empty it as soon as feasible. Using their smartphones, the staff members can always see how these bins are doing. When implemented appropriately, this approach can prove to be highly beneficial.</a:t>
            </a:r>
          </a:p>
          <a:p>
            <a:pPr marL="0" indent="0">
              <a:buNone/>
            </a:pPr>
            <a:endParaRPr lang="en-IN" dirty="0">
              <a:effectLst/>
              <a:latin typeface="Calibri" panose="020F0502020204030204" pitchFamily="34" charset="0"/>
              <a:ea typeface="Calibri" panose="020F0502020204030204" pitchFamily="34" charset="0"/>
            </a:endParaRPr>
          </a:p>
          <a:p>
            <a:pPr marL="0" indent="0">
              <a:buNone/>
            </a:pPr>
            <a:r>
              <a:rPr lang="en-US" dirty="0">
                <a:effectLst/>
                <a:latin typeface="Times New Roman" panose="02020603050405020304" pitchFamily="18" charset="0"/>
                <a:ea typeface="Times New Roman" panose="02020603050405020304" pitchFamily="18" charset="0"/>
              </a:rPr>
              <a:t>Those who are prepared to go above and beyond in order to improve the cleanliness in their respective sectors can utilize the system as a benchmark. This system uses an ultrasonic sensor to measure the amount of waste in the dustbins, but in the future, it can be enhanced with a variety of other sensors to provide more accurate results and increase system performance. This technology can currently be utilized in certain places, but after it establishes its reliability, it will be able to be used in all major areas. Since this method also minimizes human labor, it is possible to make some adjustments to it to advance it and increase its utility.</a:t>
            </a:r>
            <a:endParaRPr lang="en-IN" dirty="0">
              <a:effectLst/>
              <a:latin typeface="Calibri" panose="020F0502020204030204" pitchFamily="34" charset="0"/>
              <a:ea typeface="Calibri" panose="020F0502020204030204" pitchFamily="34" charset="0"/>
            </a:endParaRPr>
          </a:p>
          <a:p>
            <a:pPr marL="0" indent="0">
              <a:buNone/>
            </a:pPr>
            <a:endParaRPr lang="en-IN" sz="3600" dirty="0"/>
          </a:p>
        </p:txBody>
      </p:sp>
    </p:spTree>
    <p:extLst>
      <p:ext uri="{BB962C8B-B14F-4D97-AF65-F5344CB8AC3E}">
        <p14:creationId xmlns:p14="http://schemas.microsoft.com/office/powerpoint/2010/main" val="747731696"/>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558</TotalTime>
  <Words>1221</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Century Gothic</vt:lpstr>
      <vt:lpstr>clcicgqyw0002obe2xroteu2c</vt:lpstr>
      <vt:lpstr>Söhne</vt:lpstr>
      <vt:lpstr>Times New Roman</vt:lpstr>
      <vt:lpstr>Wingdings 3</vt:lpstr>
      <vt:lpstr>Ion</vt:lpstr>
      <vt:lpstr> SMART GARBAGE MONITORING               SYSYEM </vt:lpstr>
      <vt:lpstr>INTRODUCTION</vt:lpstr>
      <vt:lpstr>PROBLEM STATEMENT</vt:lpstr>
      <vt:lpstr>METHODOLOGY</vt:lpstr>
      <vt:lpstr>PowerPoint Presentation</vt:lpstr>
      <vt:lpstr>HARDWARE COMPONENTS</vt:lpstr>
      <vt:lpstr>RESULT AND DISCUSSION</vt:lpstr>
      <vt:lpstr>ADVANTAGES</vt:lpstr>
      <vt:lpstr>CONCLUSION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SMART GARBAGE MONITORING               SYSYEM </dc:title>
  <dc:creator>Manvi Jain</dc:creator>
  <cp:lastModifiedBy>Manvi Jain</cp:lastModifiedBy>
  <cp:revision>22</cp:revision>
  <dcterms:created xsi:type="dcterms:W3CDTF">2023-11-29T18:13:04Z</dcterms:created>
  <dcterms:modified xsi:type="dcterms:W3CDTF">2024-01-20T04:40:23Z</dcterms:modified>
</cp:coreProperties>
</file>