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sldIdLst>
    <p:sldId id="256" r:id="rId2"/>
    <p:sldId id="265" r:id="rId3"/>
    <p:sldId id="267" r:id="rId4"/>
    <p:sldId id="268" r:id="rId5"/>
    <p:sldId id="271" r:id="rId6"/>
    <p:sldId id="270" r:id="rId7"/>
    <p:sldId id="266" r:id="rId8"/>
    <p:sldId id="262" r:id="rId9"/>
    <p:sldId id="27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0841" autoAdjust="0"/>
  </p:normalViewPr>
  <p:slideViewPr>
    <p:cSldViewPr snapToGrid="0">
      <p:cViewPr varScale="1">
        <p:scale>
          <a:sx n="65" d="100"/>
          <a:sy n="65" d="100"/>
        </p:scale>
        <p:origin x="9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8752EF-C933-4E6D-89EA-D11DB40F0F88}"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2399181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8752EF-C933-4E6D-89EA-D11DB40F0F88}" type="datetimeFigureOut">
              <a:rPr lang="en-IN" smtClean="0"/>
              <a:t>11-01-2025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207791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58752EF-C933-4E6D-89EA-D11DB40F0F88}"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1625568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58752EF-C933-4E6D-89EA-D11DB40F0F88}"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4150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8752EF-C933-4E6D-89EA-D11DB40F0F88}"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1964217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58752EF-C933-4E6D-89EA-D11DB40F0F88}" type="datetimeFigureOut">
              <a:rPr lang="en-IN" smtClean="0"/>
              <a:t>11-01-2025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2192658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58752EF-C933-4E6D-89EA-D11DB40F0F88}" type="datetimeFigureOut">
              <a:rPr lang="en-IN" smtClean="0"/>
              <a:t>11-01-2025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435760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8752EF-C933-4E6D-89EA-D11DB40F0F88}"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264248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8752EF-C933-4E6D-89EA-D11DB40F0F88}"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4287732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58752EF-C933-4E6D-89EA-D11DB40F0F88}"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4048220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8752EF-C933-4E6D-89EA-D11DB40F0F88}"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2712635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8752EF-C933-4E6D-89EA-D11DB40F0F88}" type="datetimeFigureOut">
              <a:rPr lang="en-IN" smtClean="0"/>
              <a:t>11-01-2025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510143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8752EF-C933-4E6D-89EA-D11DB40F0F88}" type="datetimeFigureOut">
              <a:rPr lang="en-IN" smtClean="0"/>
              <a:t>11-01-2025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1171192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58752EF-C933-4E6D-89EA-D11DB40F0F88}" type="datetimeFigureOut">
              <a:rPr lang="en-IN" smtClean="0"/>
              <a:t>11-01-2025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175720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58752EF-C933-4E6D-89EA-D11DB40F0F88}" type="datetimeFigureOut">
              <a:rPr lang="en-IN" smtClean="0"/>
              <a:t>11-01-2025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249952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58752EF-C933-4E6D-89EA-D11DB40F0F88}" type="datetimeFigureOut">
              <a:rPr lang="en-IN" smtClean="0"/>
              <a:t>11-01-2025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3253856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8752EF-C933-4E6D-89EA-D11DB40F0F88}" type="datetimeFigureOut">
              <a:rPr lang="en-IN" smtClean="0"/>
              <a:t>11-01-2025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1928610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58752EF-C933-4E6D-89EA-D11DB40F0F88}" type="datetimeFigureOut">
              <a:rPr lang="en-IN" smtClean="0"/>
              <a:t>11-01-2025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0A779B0-0928-43A8-8926-90BC11BCEAD3}" type="slidenum">
              <a:rPr lang="en-IN" smtClean="0"/>
              <a:t>‹#›</a:t>
            </a:fld>
            <a:endParaRPr lang="en-IN"/>
          </a:p>
        </p:txBody>
      </p:sp>
    </p:spTree>
    <p:extLst>
      <p:ext uri="{BB962C8B-B14F-4D97-AF65-F5344CB8AC3E}">
        <p14:creationId xmlns:p14="http://schemas.microsoft.com/office/powerpoint/2010/main" val="3992815400"/>
      </p:ext>
    </p:extLst>
  </p:cSld>
  <p:clrMap bg1="dk1" tx1="lt1" bg2="dk2" tx2="lt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 id="2147484128" r:id="rId13"/>
    <p:sldLayoutId id="2147484129" r:id="rId14"/>
    <p:sldLayoutId id="2147484130" r:id="rId15"/>
    <p:sldLayoutId id="2147484131" r:id="rId16"/>
    <p:sldLayoutId id="214748413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icpedia.org/chalkboard/r/reference.html" TargetMode="External"/><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54A7C-8EDC-218D-AE97-668C9713B606}"/>
              </a:ext>
            </a:extLst>
          </p:cNvPr>
          <p:cNvSpPr>
            <a:spLocks noGrp="1"/>
          </p:cNvSpPr>
          <p:nvPr>
            <p:ph type="ctrTitle"/>
          </p:nvPr>
        </p:nvSpPr>
        <p:spPr>
          <a:xfrm>
            <a:off x="1539472" y="246601"/>
            <a:ext cx="8042338" cy="4401526"/>
          </a:xfrm>
        </p:spPr>
        <p:txBody>
          <a:bodyPr>
            <a:normAutofit fontScale="90000"/>
          </a:bodyPr>
          <a:lstStyle/>
          <a:p>
            <a:pPr algn="ctr"/>
            <a:r>
              <a:rPr lang="en-IN" sz="8000" b="1" u="sng" dirty="0"/>
              <a:t>Path Planning Using Reinforcement Learning</a:t>
            </a:r>
          </a:p>
        </p:txBody>
      </p:sp>
      <p:sp>
        <p:nvSpPr>
          <p:cNvPr id="3" name="Subtitle 2">
            <a:extLst>
              <a:ext uri="{FF2B5EF4-FFF2-40B4-BE49-F238E27FC236}">
                <a16:creationId xmlns:a16="http://schemas.microsoft.com/office/drawing/2014/main" id="{1B77DB78-0C58-E77B-5986-896FCEE172FA}"/>
              </a:ext>
            </a:extLst>
          </p:cNvPr>
          <p:cNvSpPr>
            <a:spLocks noGrp="1"/>
          </p:cNvSpPr>
          <p:nvPr>
            <p:ph type="subTitle" idx="1"/>
          </p:nvPr>
        </p:nvSpPr>
        <p:spPr>
          <a:xfrm>
            <a:off x="4883400" y="4410636"/>
            <a:ext cx="8042338" cy="2447364"/>
          </a:xfrm>
        </p:spPr>
        <p:txBody>
          <a:bodyPr/>
          <a:lstStyle/>
          <a:p>
            <a:r>
              <a:rPr lang="en-IN" dirty="0"/>
              <a:t>                                           </a:t>
            </a:r>
            <a:r>
              <a:rPr lang="en-IN" dirty="0">
                <a:solidFill>
                  <a:srgbClr val="00B0F0"/>
                </a:solidFill>
              </a:rPr>
              <a:t>NAME- Manvi Jain</a:t>
            </a:r>
          </a:p>
          <a:p>
            <a:r>
              <a:rPr lang="en-IN" dirty="0">
                <a:solidFill>
                  <a:srgbClr val="00B0F0"/>
                </a:solidFill>
              </a:rPr>
              <a:t>                                           class roll. No- 22</a:t>
            </a:r>
          </a:p>
          <a:p>
            <a:r>
              <a:rPr lang="en-IN" dirty="0">
                <a:solidFill>
                  <a:srgbClr val="00B0F0"/>
                </a:solidFill>
              </a:rPr>
              <a:t>                                            section- </a:t>
            </a:r>
            <a:r>
              <a:rPr lang="en-IN" dirty="0" err="1">
                <a:solidFill>
                  <a:srgbClr val="00B0F0"/>
                </a:solidFill>
              </a:rPr>
              <a:t>iot</a:t>
            </a:r>
            <a:endParaRPr lang="en-IN" dirty="0">
              <a:solidFill>
                <a:srgbClr val="00B0F0"/>
              </a:solidFill>
            </a:endParaRPr>
          </a:p>
          <a:p>
            <a:r>
              <a:rPr lang="en-IN" dirty="0">
                <a:solidFill>
                  <a:srgbClr val="00B0F0"/>
                </a:solidFill>
              </a:rPr>
              <a:t>                                            mentor name-</a:t>
            </a:r>
            <a:r>
              <a:rPr lang="en-IN" dirty="0" err="1">
                <a:solidFill>
                  <a:srgbClr val="00B0F0"/>
                </a:solidFill>
              </a:rPr>
              <a:t>Dr.</a:t>
            </a:r>
            <a:r>
              <a:rPr lang="en-IN" dirty="0">
                <a:solidFill>
                  <a:srgbClr val="00B0F0"/>
                </a:solidFill>
              </a:rPr>
              <a:t> Upma </a:t>
            </a:r>
            <a:r>
              <a:rPr lang="en-IN" dirty="0" err="1">
                <a:solidFill>
                  <a:srgbClr val="00B0F0"/>
                </a:solidFill>
              </a:rPr>
              <a:t>jain</a:t>
            </a:r>
            <a:endParaRPr lang="en-IN" dirty="0">
              <a:solidFill>
                <a:srgbClr val="00B0F0"/>
              </a:solidFill>
            </a:endParaRPr>
          </a:p>
        </p:txBody>
      </p:sp>
    </p:spTree>
    <p:extLst>
      <p:ext uri="{BB962C8B-B14F-4D97-AF65-F5344CB8AC3E}">
        <p14:creationId xmlns:p14="http://schemas.microsoft.com/office/powerpoint/2010/main" val="91263684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F8B5-4EDB-952A-C2EA-61CE01810801}"/>
              </a:ext>
            </a:extLst>
          </p:cNvPr>
          <p:cNvSpPr>
            <a:spLocks noGrp="1"/>
          </p:cNvSpPr>
          <p:nvPr>
            <p:ph type="title"/>
          </p:nvPr>
        </p:nvSpPr>
        <p:spPr>
          <a:xfrm>
            <a:off x="791254" y="0"/>
            <a:ext cx="9404723" cy="1400530"/>
          </a:xfrm>
        </p:spPr>
        <p:txBody>
          <a:bodyPr/>
          <a:lstStyle/>
          <a:p>
            <a:pPr algn="ctr"/>
            <a:r>
              <a:rPr lang="en-IN" sz="8000" b="1" u="sng" dirty="0"/>
              <a:t>INTRODUCTION</a:t>
            </a:r>
            <a:endParaRPr lang="en-IN" sz="8000" dirty="0"/>
          </a:p>
        </p:txBody>
      </p:sp>
      <p:sp>
        <p:nvSpPr>
          <p:cNvPr id="3" name="Content Placeholder 2">
            <a:extLst>
              <a:ext uri="{FF2B5EF4-FFF2-40B4-BE49-F238E27FC236}">
                <a16:creationId xmlns:a16="http://schemas.microsoft.com/office/drawing/2014/main" id="{E523DE88-E48E-F9CA-0AFA-5A3C961DC4A3}"/>
              </a:ext>
            </a:extLst>
          </p:cNvPr>
          <p:cNvSpPr>
            <a:spLocks noGrp="1"/>
          </p:cNvSpPr>
          <p:nvPr>
            <p:ph sz="half" idx="1"/>
          </p:nvPr>
        </p:nvSpPr>
        <p:spPr>
          <a:xfrm>
            <a:off x="0" y="1555603"/>
            <a:ext cx="7064477" cy="6504040"/>
          </a:xfrm>
        </p:spPr>
        <p:txBody>
          <a:bodyPr>
            <a:noAutofit/>
          </a:bodyPr>
          <a:lstStyle/>
          <a:p>
            <a:r>
              <a:rPr lang="en-US" sz="2000" dirty="0"/>
              <a:t>Path planning is a critical task in robotics and autonomous systems, where the goal is to find an optimal route from a starting point to a target while avoiding obstacles. Traditional methods often rely on pre-defined algorithms and static environments, limiting adaptability.</a:t>
            </a:r>
          </a:p>
          <a:p>
            <a:r>
              <a:rPr lang="en-US" sz="2000" dirty="0"/>
              <a:t>This project leverages </a:t>
            </a:r>
            <a:r>
              <a:rPr lang="en-US" sz="2000" b="1" dirty="0"/>
              <a:t>Reinforcement Learning (RL)</a:t>
            </a:r>
            <a:r>
              <a:rPr lang="en-US" sz="2000" dirty="0"/>
              <a:t>, where an agent (robot) learns to navigate the maze through trial and error. Using techniques like </a:t>
            </a:r>
            <a:r>
              <a:rPr lang="en-US" sz="2000" b="1" dirty="0"/>
              <a:t>Q-Learning</a:t>
            </a:r>
            <a:r>
              <a:rPr lang="en-US" sz="2000" dirty="0"/>
              <a:t>, the robot explores the environment, receives rewards for favorable actions, and improves its strategy over time. The result is an adaptive, efficient, and scalable approach to solving path-planning problems in dynamic and complex environments</a:t>
            </a:r>
          </a:p>
          <a:p>
            <a:pPr marL="0" indent="0">
              <a:buNone/>
            </a:pPr>
            <a:endParaRPr lang="en-IN" sz="2200" dirty="0"/>
          </a:p>
        </p:txBody>
      </p:sp>
      <p:pic>
        <p:nvPicPr>
          <p:cNvPr id="5" name="Content Placeholder 4">
            <a:extLst>
              <a:ext uri="{FF2B5EF4-FFF2-40B4-BE49-F238E27FC236}">
                <a16:creationId xmlns:a16="http://schemas.microsoft.com/office/drawing/2014/main" id="{C4B68810-13D2-9D90-3599-B62A2DC6F12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7064477" y="1400530"/>
            <a:ext cx="4735637" cy="5457470"/>
          </a:xfrm>
          <a:prstGeom prst="rect">
            <a:avLst/>
          </a:prstGeom>
        </p:spPr>
      </p:pic>
    </p:spTree>
    <p:extLst>
      <p:ext uri="{BB962C8B-B14F-4D97-AF65-F5344CB8AC3E}">
        <p14:creationId xmlns:p14="http://schemas.microsoft.com/office/powerpoint/2010/main" val="2097269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16BD-ECD7-2C1C-6585-094C21947707}"/>
              </a:ext>
            </a:extLst>
          </p:cNvPr>
          <p:cNvSpPr>
            <a:spLocks noGrp="1"/>
          </p:cNvSpPr>
          <p:nvPr>
            <p:ph type="title"/>
          </p:nvPr>
        </p:nvSpPr>
        <p:spPr>
          <a:xfrm>
            <a:off x="646112" y="191461"/>
            <a:ext cx="9404723" cy="1400530"/>
          </a:xfrm>
        </p:spPr>
        <p:txBody>
          <a:bodyPr/>
          <a:lstStyle/>
          <a:p>
            <a:pPr algn="ctr"/>
            <a:r>
              <a:rPr lang="en-IN" sz="8000" b="1" u="sng" dirty="0"/>
              <a:t>PROBLEM STATEMENT</a:t>
            </a:r>
          </a:p>
        </p:txBody>
      </p:sp>
      <p:sp>
        <p:nvSpPr>
          <p:cNvPr id="3" name="Content Placeholder 2">
            <a:extLst>
              <a:ext uri="{FF2B5EF4-FFF2-40B4-BE49-F238E27FC236}">
                <a16:creationId xmlns:a16="http://schemas.microsoft.com/office/drawing/2014/main" id="{3BB8F3A1-EF1A-00C4-7FC1-37027130DB40}"/>
              </a:ext>
            </a:extLst>
          </p:cNvPr>
          <p:cNvSpPr>
            <a:spLocks noGrp="1"/>
          </p:cNvSpPr>
          <p:nvPr>
            <p:ph idx="1"/>
          </p:nvPr>
        </p:nvSpPr>
        <p:spPr>
          <a:xfrm>
            <a:off x="646112" y="2861235"/>
            <a:ext cx="10842882" cy="6645622"/>
          </a:xfrm>
        </p:spPr>
        <p:txBody>
          <a:bodyPr>
            <a:noAutofit/>
          </a:bodyPr>
          <a:lstStyle/>
          <a:p>
            <a:pPr>
              <a:lnSpc>
                <a:spcPct val="150000"/>
              </a:lnSpc>
              <a:spcBef>
                <a:spcPts val="600"/>
              </a:spcBef>
              <a:spcAft>
                <a:spcPts val="600"/>
              </a:spcAft>
            </a:pPr>
            <a:r>
              <a:rPr lang="en-US" sz="2400" dirty="0"/>
              <a:t>Mobile robots require effective path planning to navigate complex environments. Traditional algorithms like A* and Dijkstra’s are computationally expensive and struggle with dynamic, uncertain conditions. This project aims to use </a:t>
            </a:r>
            <a:r>
              <a:rPr lang="en-US" sz="2400" b="1" dirty="0"/>
              <a:t>Reinforcement Learning</a:t>
            </a:r>
            <a:r>
              <a:rPr lang="en-US" sz="2400" dirty="0"/>
              <a:t> to develop an adaptive path planning strategy for a robot navigating a grid-based maze, enabling it to learn optimal paths through trial and error</a:t>
            </a:r>
            <a:endParaRPr lang="en-IN" sz="2400" i="1"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1977003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7D45-19D1-A9BF-21EA-51FFA8CBFDEC}"/>
              </a:ext>
            </a:extLst>
          </p:cNvPr>
          <p:cNvSpPr>
            <a:spLocks noGrp="1"/>
          </p:cNvSpPr>
          <p:nvPr>
            <p:ph type="title"/>
          </p:nvPr>
        </p:nvSpPr>
        <p:spPr>
          <a:xfrm>
            <a:off x="965425" y="118889"/>
            <a:ext cx="9404723" cy="1400530"/>
          </a:xfrm>
        </p:spPr>
        <p:txBody>
          <a:bodyPr/>
          <a:lstStyle/>
          <a:p>
            <a:pPr algn="ctr"/>
            <a:r>
              <a:rPr lang="en-IN" sz="8000" b="1" u="sng" dirty="0"/>
              <a:t>METHODOLOGY</a:t>
            </a:r>
          </a:p>
        </p:txBody>
      </p:sp>
      <p:sp>
        <p:nvSpPr>
          <p:cNvPr id="3" name="Content Placeholder 2">
            <a:extLst>
              <a:ext uri="{FF2B5EF4-FFF2-40B4-BE49-F238E27FC236}">
                <a16:creationId xmlns:a16="http://schemas.microsoft.com/office/drawing/2014/main" id="{45BE237F-2415-8B97-44A8-ED025A32695A}"/>
              </a:ext>
            </a:extLst>
          </p:cNvPr>
          <p:cNvSpPr>
            <a:spLocks noGrp="1"/>
          </p:cNvSpPr>
          <p:nvPr>
            <p:ph idx="1"/>
          </p:nvPr>
        </p:nvSpPr>
        <p:spPr>
          <a:xfrm>
            <a:off x="203200" y="1345248"/>
            <a:ext cx="11785600" cy="5068572"/>
          </a:xfrm>
        </p:spPr>
        <p:txBody>
          <a:bodyPr>
            <a:normAutofit lnSpcReduction="10000"/>
          </a:bodyPr>
          <a:lstStyle/>
          <a:p>
            <a:pPr marL="0" indent="0">
              <a:lnSpc>
                <a:spcPct val="150000"/>
              </a:lnSpc>
              <a:buNone/>
            </a:pPr>
            <a:r>
              <a:rPr lang="en-US" sz="2800" b="1" i="1" dirty="0">
                <a:solidFill>
                  <a:srgbClr val="92D050"/>
                </a:solidFill>
                <a:latin typeface="Times New Roman" panose="02020603050405020304" pitchFamily="18" charset="0"/>
                <a:ea typeface="Calibri" panose="020F0502020204030204" pitchFamily="34" charset="0"/>
              </a:rPr>
              <a:t>GUI DESIGN</a:t>
            </a:r>
            <a:endParaRPr lang="en-IN" sz="2800" b="1" i="1" dirty="0">
              <a:solidFill>
                <a:srgbClr val="92D050"/>
              </a:solidFill>
              <a:effectLst/>
              <a:latin typeface="Calibri" panose="020F0502020204030204" pitchFamily="34" charset="0"/>
              <a:ea typeface="Calibri" panose="020F0502020204030204" pitchFamily="34" charset="0"/>
            </a:endParaRPr>
          </a:p>
          <a:p>
            <a:pPr marL="0" indent="0">
              <a:buNone/>
            </a:pPr>
            <a:r>
              <a:rPr lang="en-US" dirty="0"/>
              <a:t>The graphical user interface (GUI) for this project is built using </a:t>
            </a:r>
            <a:r>
              <a:rPr lang="en-US" b="1" dirty="0" err="1"/>
              <a:t>Tkinter</a:t>
            </a:r>
            <a:r>
              <a:rPr lang="en-US" dirty="0"/>
              <a:t> in Python.</a:t>
            </a:r>
          </a:p>
          <a:p>
            <a:pPr marL="0" indent="0">
              <a:buNone/>
            </a:pPr>
            <a:r>
              <a:rPr lang="en-US" dirty="0"/>
              <a:t>The components used include:</a:t>
            </a:r>
          </a:p>
          <a:p>
            <a:pPr marL="0" indent="0">
              <a:buNone/>
            </a:pPr>
            <a:endParaRPr lang="en-US" dirty="0"/>
          </a:p>
          <a:p>
            <a:r>
              <a:rPr lang="en-US" b="1" dirty="0"/>
              <a:t>Canvas</a:t>
            </a:r>
            <a:r>
              <a:rPr lang="en-US" dirty="0"/>
              <a:t> for displaying the grid-based maze, robot, obstacles, start, and exit positions.</a:t>
            </a:r>
          </a:p>
          <a:p>
            <a:pPr marL="0" indent="0">
              <a:buNone/>
            </a:pPr>
            <a:endParaRPr lang="en-US" dirty="0"/>
          </a:p>
          <a:p>
            <a:r>
              <a:rPr lang="en-US" b="1" dirty="0"/>
              <a:t>Buttons</a:t>
            </a:r>
            <a:r>
              <a:rPr lang="en-US" dirty="0"/>
              <a:t> for controlling the flow of the simulation, such as starting the learning process and resetting the maze.</a:t>
            </a:r>
          </a:p>
          <a:p>
            <a:pPr marL="0" indent="0">
              <a:buNone/>
            </a:pPr>
            <a:endParaRPr lang="en-US" dirty="0"/>
          </a:p>
          <a:p>
            <a:r>
              <a:rPr lang="en-US" b="1" dirty="0"/>
              <a:t>Sliders</a:t>
            </a:r>
            <a:r>
              <a:rPr lang="en-US" dirty="0"/>
              <a:t> for adjusting key Q-learning parameters (learning rate, exploration rate).</a:t>
            </a:r>
          </a:p>
          <a:p>
            <a:pPr marL="0" indent="0">
              <a:buNone/>
            </a:pPr>
            <a:endParaRPr lang="en-US" dirty="0"/>
          </a:p>
          <a:p>
            <a:r>
              <a:rPr lang="en-US" b="1" dirty="0"/>
              <a:t>Labels</a:t>
            </a:r>
            <a:r>
              <a:rPr lang="en-US" dirty="0"/>
              <a:t> for displaying real-time information such as current reward and status updates.</a:t>
            </a:r>
          </a:p>
          <a:p>
            <a:pPr>
              <a:lnSpc>
                <a:spcPct val="150000"/>
              </a:lnSpc>
              <a:buFont typeface="Wingdings" panose="05000000000000000000" pitchFamily="2" charset="2"/>
              <a:buChar char="v"/>
            </a:pPr>
            <a:endParaRPr lang="en-US" dirty="0">
              <a:latin typeface="Times New Roman" panose="02020603050405020304" pitchFamily="18" charset="0"/>
              <a:ea typeface="Calibri" panose="020F0502020204030204" pitchFamily="34" charset="0"/>
            </a:endParaRPr>
          </a:p>
          <a:p>
            <a:pPr>
              <a:buFont typeface="Wingdings" panose="05000000000000000000" pitchFamily="2" charset="2"/>
              <a:buChar char="v"/>
            </a:pPr>
            <a:endParaRPr lang="en-US" dirty="0"/>
          </a:p>
          <a:p>
            <a:endParaRPr lang="en-IN" dirty="0"/>
          </a:p>
        </p:txBody>
      </p:sp>
    </p:spTree>
    <p:extLst>
      <p:ext uri="{BB962C8B-B14F-4D97-AF65-F5344CB8AC3E}">
        <p14:creationId xmlns:p14="http://schemas.microsoft.com/office/powerpoint/2010/main" val="78742213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999EDC-3E49-A9E2-2B28-1DD076ED5112}"/>
              </a:ext>
            </a:extLst>
          </p:cNvPr>
          <p:cNvSpPr>
            <a:spLocks noGrp="1"/>
          </p:cNvSpPr>
          <p:nvPr>
            <p:ph idx="1"/>
          </p:nvPr>
        </p:nvSpPr>
        <p:spPr>
          <a:xfrm>
            <a:off x="0" y="348343"/>
            <a:ext cx="12192000" cy="6509657"/>
          </a:xfrm>
        </p:spPr>
        <p:txBody>
          <a:bodyPr>
            <a:normAutofit/>
          </a:bodyPr>
          <a:lstStyle/>
          <a:p>
            <a:pPr marL="0" indent="0">
              <a:buNone/>
            </a:pPr>
            <a:r>
              <a:rPr lang="en-US" sz="2800" b="1" dirty="0">
                <a:solidFill>
                  <a:srgbClr val="00B050"/>
                </a:solidFill>
              </a:rPr>
              <a:t>   Path Planning Logic</a:t>
            </a:r>
          </a:p>
          <a:p>
            <a:pPr>
              <a:buFont typeface="Arial" panose="020B0604020202020204" pitchFamily="34" charset="0"/>
              <a:buChar char="•"/>
            </a:pPr>
            <a:r>
              <a:rPr lang="en-US" dirty="0"/>
              <a:t>Implement path planning using </a:t>
            </a:r>
            <a:r>
              <a:rPr lang="en-US" b="1" dirty="0"/>
              <a:t>Q-Learning</a:t>
            </a:r>
            <a:r>
              <a:rPr lang="en-US" dirty="0"/>
              <a:t>, where the robot learns the optimal path to reach the goal while avoiding obstacles.</a:t>
            </a:r>
          </a:p>
          <a:p>
            <a:pPr>
              <a:buFont typeface="Arial" panose="020B0604020202020204" pitchFamily="34" charset="0"/>
              <a:buChar char="•"/>
            </a:pPr>
            <a:r>
              <a:rPr lang="en-US" dirty="0"/>
              <a:t>The robot interacts with the grid-based environment, taking actions (up, down, left, right) and receiving rewards based on its movements.</a:t>
            </a:r>
          </a:p>
          <a:p>
            <a:pPr>
              <a:buFont typeface="Arial" panose="020B0604020202020204" pitchFamily="34" charset="0"/>
              <a:buChar char="•"/>
            </a:pPr>
            <a:r>
              <a:rPr lang="en-US" dirty="0"/>
              <a:t>The </a:t>
            </a:r>
            <a:r>
              <a:rPr lang="en-US" b="1" dirty="0"/>
              <a:t>Q-table</a:t>
            </a:r>
            <a:r>
              <a:rPr lang="en-US" dirty="0"/>
              <a:t> is updated based on the Q-learning formula to improve the robot's navigation strategy over time.</a:t>
            </a:r>
          </a:p>
          <a:p>
            <a:pPr>
              <a:buFont typeface="Arial" panose="020B0604020202020204" pitchFamily="34" charset="0"/>
              <a:buChar char="•"/>
            </a:pPr>
            <a:endParaRPr lang="en-US" dirty="0"/>
          </a:p>
          <a:p>
            <a:pPr marL="0" indent="0">
              <a:buNone/>
            </a:pPr>
            <a:r>
              <a:rPr lang="en-US" sz="2800" b="1" dirty="0">
                <a:solidFill>
                  <a:srgbClr val="00B050"/>
                </a:solidFill>
              </a:rPr>
              <a:t>   User Interaction</a:t>
            </a:r>
          </a:p>
          <a:p>
            <a:pPr>
              <a:buFont typeface="Arial" panose="020B0604020202020204" pitchFamily="34" charset="0"/>
              <a:buChar char="•"/>
            </a:pPr>
            <a:r>
              <a:rPr lang="en-US" dirty="0"/>
              <a:t>The graphical user interface (GUI) allows users to control the learning process, reset the maze, and adjust Q-learning parameters (learning rate, exploration rate).</a:t>
            </a:r>
          </a:p>
          <a:p>
            <a:pPr>
              <a:buFont typeface="Arial" panose="020B0604020202020204" pitchFamily="34" charset="0"/>
              <a:buChar char="•"/>
            </a:pPr>
            <a:r>
              <a:rPr lang="en-US" dirty="0"/>
              <a:t>The robot’s movement is visualized in real-time, with the status and reward being displayed to enhance the user experience.</a:t>
            </a:r>
          </a:p>
          <a:p>
            <a:pPr>
              <a:buFont typeface="Arial" panose="020B0604020202020204" pitchFamily="34" charset="0"/>
              <a:buChar char="•"/>
            </a:pPr>
            <a:r>
              <a:rPr lang="en-US" dirty="0"/>
              <a:t>Users can start the learning process by pressing the "Start Learning" button and track the robot's progress as it learns to navigate the maze.</a:t>
            </a:r>
          </a:p>
          <a:p>
            <a:endParaRPr lang="en-US" dirty="0"/>
          </a:p>
          <a:p>
            <a:endParaRPr lang="en-IN" dirty="0"/>
          </a:p>
          <a:p>
            <a:endParaRPr lang="en-IN" sz="3600" dirty="0"/>
          </a:p>
          <a:p>
            <a:endParaRPr lang="en-IN" sz="4000" dirty="0"/>
          </a:p>
        </p:txBody>
      </p:sp>
    </p:spTree>
    <p:extLst>
      <p:ext uri="{BB962C8B-B14F-4D97-AF65-F5344CB8AC3E}">
        <p14:creationId xmlns:p14="http://schemas.microsoft.com/office/powerpoint/2010/main" val="323202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5A86-469C-02B5-3EEB-BF88AE2822E6}"/>
              </a:ext>
            </a:extLst>
          </p:cNvPr>
          <p:cNvSpPr>
            <a:spLocks noGrp="1"/>
          </p:cNvSpPr>
          <p:nvPr>
            <p:ph type="title"/>
          </p:nvPr>
        </p:nvSpPr>
        <p:spPr>
          <a:xfrm>
            <a:off x="646111" y="147484"/>
            <a:ext cx="9404723" cy="1283110"/>
          </a:xfrm>
        </p:spPr>
        <p:txBody>
          <a:bodyPr/>
          <a:lstStyle/>
          <a:p>
            <a:pPr algn="ctr"/>
            <a:r>
              <a:rPr lang="en-IN" sz="6000" b="1" u="sng" dirty="0"/>
              <a:t>RESULT AND DISCUSSION</a:t>
            </a:r>
          </a:p>
        </p:txBody>
      </p:sp>
      <p:sp>
        <p:nvSpPr>
          <p:cNvPr id="3" name="Content Placeholder 2">
            <a:extLst>
              <a:ext uri="{FF2B5EF4-FFF2-40B4-BE49-F238E27FC236}">
                <a16:creationId xmlns:a16="http://schemas.microsoft.com/office/drawing/2014/main" id="{00B9679B-2A72-0171-F7FB-858CA00FF8A0}"/>
              </a:ext>
            </a:extLst>
          </p:cNvPr>
          <p:cNvSpPr>
            <a:spLocks noGrp="1"/>
          </p:cNvSpPr>
          <p:nvPr>
            <p:ph idx="1"/>
          </p:nvPr>
        </p:nvSpPr>
        <p:spPr>
          <a:xfrm>
            <a:off x="298450" y="1328994"/>
            <a:ext cx="11595100" cy="5279921"/>
          </a:xfrm>
        </p:spPr>
        <p:txBody>
          <a:bodyPr>
            <a:normAutofit lnSpcReduction="10000"/>
          </a:bodyPr>
          <a:lstStyle/>
          <a:p>
            <a:pPr marL="0" indent="0">
              <a:buNone/>
            </a:pPr>
            <a:r>
              <a:rPr lang="en-US" sz="2000" dirty="0"/>
              <a:t>The application uses a </a:t>
            </a:r>
            <a:r>
              <a:rPr lang="en-US" sz="2000" b="1" dirty="0" err="1"/>
              <a:t>Tkinter</a:t>
            </a:r>
            <a:r>
              <a:rPr lang="en-US" sz="2000" b="1" dirty="0"/>
              <a:t>-based graphical interface</a:t>
            </a:r>
            <a:r>
              <a:rPr lang="en-US" sz="2000" dirty="0"/>
              <a:t> to visualize a grid-based maze, allowing the user to control the learning process. The robot navigates the maze using </a:t>
            </a:r>
            <a:r>
              <a:rPr lang="en-US" sz="2000" b="1" dirty="0"/>
              <a:t>Q-Learning</a:t>
            </a:r>
            <a:r>
              <a:rPr lang="en-US" sz="2000" dirty="0"/>
              <a:t>, adapting its path over time based on rewards and penalties. Key functionalities include starting the learning process, resetting the maze, and adjusting parameters like the learning rate and exploration rate.</a:t>
            </a:r>
          </a:p>
          <a:p>
            <a:pPr marL="0" indent="0">
              <a:buNone/>
            </a:pPr>
            <a:r>
              <a:rPr lang="en-US" sz="2400" b="1" i="1" dirty="0"/>
              <a:t>    Discussion points</a:t>
            </a:r>
            <a:r>
              <a:rPr lang="en-US" sz="2400" i="1" dirty="0"/>
              <a:t>:</a:t>
            </a:r>
          </a:p>
          <a:p>
            <a:pPr>
              <a:buFont typeface="Arial" panose="020B0604020202020204" pitchFamily="34" charset="0"/>
              <a:buChar char="•"/>
            </a:pPr>
            <a:r>
              <a:rPr lang="en-US" sz="2000" b="1" dirty="0"/>
              <a:t>Usability</a:t>
            </a:r>
            <a:r>
              <a:rPr lang="en-US" sz="2000" dirty="0"/>
              <a:t>: The interface provides clear visual feedback, showing the robot’s movement and progress in real-time. The controls are intuitive, but further refinement can enhance user experience.</a:t>
            </a:r>
          </a:p>
          <a:p>
            <a:pPr>
              <a:buFont typeface="Arial" panose="020B0604020202020204" pitchFamily="34" charset="0"/>
              <a:buChar char="•"/>
            </a:pPr>
            <a:r>
              <a:rPr lang="en-US" sz="2000" b="1" dirty="0"/>
              <a:t>Path Planning Efficiency</a:t>
            </a:r>
            <a:r>
              <a:rPr lang="en-US" sz="2000" dirty="0"/>
              <a:t>: The robot gradually learns the optimal path to the exit. The accuracy of the learning process depends on the chosen parameters (learning rate, exploration rate). In some cases, more exploration may be needed to avoid getting stuck.</a:t>
            </a:r>
          </a:p>
          <a:p>
            <a:pPr>
              <a:buFont typeface="Arial" panose="020B0604020202020204" pitchFamily="34" charset="0"/>
              <a:buChar char="•"/>
            </a:pPr>
            <a:r>
              <a:rPr lang="en-US" sz="2000" b="1" dirty="0"/>
              <a:t>Scalability</a:t>
            </a:r>
            <a:r>
              <a:rPr lang="en-US" sz="2000" dirty="0"/>
              <a:t>: The current implementation can be extended to larger mazes or more complex environments. Future enhancements can include dynamic maze generation and additional learning algorithms for improved performance.</a:t>
            </a:r>
          </a:p>
        </p:txBody>
      </p:sp>
    </p:spTree>
    <p:extLst>
      <p:ext uri="{BB962C8B-B14F-4D97-AF65-F5344CB8AC3E}">
        <p14:creationId xmlns:p14="http://schemas.microsoft.com/office/powerpoint/2010/main" val="14554190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0A0A-0F24-8E2F-F67D-391028F0EB73}"/>
              </a:ext>
            </a:extLst>
          </p:cNvPr>
          <p:cNvSpPr>
            <a:spLocks noGrp="1"/>
          </p:cNvSpPr>
          <p:nvPr>
            <p:ph type="title"/>
          </p:nvPr>
        </p:nvSpPr>
        <p:spPr>
          <a:xfrm>
            <a:off x="275771" y="252712"/>
            <a:ext cx="10363200" cy="1076632"/>
          </a:xfrm>
        </p:spPr>
        <p:txBody>
          <a:bodyPr/>
          <a:lstStyle/>
          <a:p>
            <a:pPr algn="ctr"/>
            <a:r>
              <a:rPr lang="en-IN" sz="5000" b="1" u="sng" dirty="0"/>
              <a:t>CONCLUSION AND FUTURE WORK</a:t>
            </a:r>
          </a:p>
        </p:txBody>
      </p:sp>
      <p:sp>
        <p:nvSpPr>
          <p:cNvPr id="3" name="Content Placeholder 2">
            <a:extLst>
              <a:ext uri="{FF2B5EF4-FFF2-40B4-BE49-F238E27FC236}">
                <a16:creationId xmlns:a16="http://schemas.microsoft.com/office/drawing/2014/main" id="{2E6F6B18-A5B1-BDF8-AC00-C401CD3F497E}"/>
              </a:ext>
            </a:extLst>
          </p:cNvPr>
          <p:cNvSpPr>
            <a:spLocks noGrp="1"/>
          </p:cNvSpPr>
          <p:nvPr>
            <p:ph idx="1"/>
          </p:nvPr>
        </p:nvSpPr>
        <p:spPr>
          <a:xfrm>
            <a:off x="46118" y="1329344"/>
            <a:ext cx="11870111" cy="5086204"/>
          </a:xfrm>
        </p:spPr>
        <p:txBody>
          <a:bodyPr>
            <a:noAutofit/>
          </a:bodyPr>
          <a:lstStyle/>
          <a:p>
            <a:pPr marL="0" indent="0">
              <a:buNone/>
            </a:pPr>
            <a:r>
              <a:rPr lang="en-US" sz="2400" b="1" dirty="0"/>
              <a:t>Conclusion</a:t>
            </a:r>
            <a:r>
              <a:rPr lang="en-US" sz="2400" dirty="0"/>
              <a:t> </a:t>
            </a:r>
          </a:p>
          <a:p>
            <a:r>
              <a:rPr lang="en-US" sz="2000" dirty="0"/>
              <a:t>The path planning application demonstrates the effectiveness of </a:t>
            </a:r>
            <a:r>
              <a:rPr lang="en-US" sz="2000" b="1" dirty="0"/>
              <a:t>Reinforcement Learning</a:t>
            </a:r>
            <a:r>
              <a:rPr lang="en-US" sz="2000" dirty="0"/>
              <a:t> in navigating a robot through a grid-based maze. Using Q-Learning, the robot learns to find optimal paths while avoiding obstacles. The </a:t>
            </a:r>
            <a:r>
              <a:rPr lang="en-US" sz="2000" dirty="0" err="1"/>
              <a:t>Tkinter</a:t>
            </a:r>
            <a:r>
              <a:rPr lang="en-US" sz="2000" dirty="0"/>
              <a:t> interface provides an intuitive way for users to interact with the system, adjust learning parameters, and visualize the robot's progress. Testing has shown that the robot can successfully navigate simple environments, and the system is responsive to changes in learning settings.</a:t>
            </a:r>
            <a:endParaRPr lang="en-US" sz="2400" dirty="0"/>
          </a:p>
          <a:p>
            <a:pPr marL="0" indent="0">
              <a:buNone/>
            </a:pPr>
            <a:r>
              <a:rPr lang="en-US" sz="2400" b="1" dirty="0"/>
              <a:t>Future Work</a:t>
            </a:r>
            <a:r>
              <a:rPr lang="en-US" sz="2400" dirty="0"/>
              <a:t> </a:t>
            </a:r>
            <a:endParaRPr lang="en-IN" sz="1800" dirty="0"/>
          </a:p>
          <a:p>
            <a:r>
              <a:rPr lang="en-US" sz="2000" dirty="0"/>
              <a:t>Future improvements could include expanding the environment to larger and more complex mazes, integrating additional learning algorithms for enhanced performance, and allowing dynamic maze generation for more challenging scenarios. Additionally, improving the robot’s decision-making </a:t>
            </a:r>
            <a:r>
              <a:rPr lang="en-US" sz="2000" dirty="0" err="1"/>
              <a:t>byfine</a:t>
            </a:r>
            <a:r>
              <a:rPr lang="en-US" sz="2000" dirty="0"/>
              <a:t>-tuning exploration and exploitation balance will increase the learning efficiency. Future work may also explore implementing real-time environment feedback and extending the project to mobile or web-based platforms for wider accessibility.</a:t>
            </a:r>
            <a:endParaRPr lang="en-US" sz="2400" dirty="0"/>
          </a:p>
        </p:txBody>
      </p:sp>
    </p:spTree>
    <p:extLst>
      <p:ext uri="{BB962C8B-B14F-4D97-AF65-F5344CB8AC3E}">
        <p14:creationId xmlns:p14="http://schemas.microsoft.com/office/powerpoint/2010/main" val="74773169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3A99B-F721-47B9-6CFC-6CCE8CB71E18}"/>
              </a:ext>
            </a:extLst>
          </p:cNvPr>
          <p:cNvSpPr>
            <a:spLocks noGrp="1"/>
          </p:cNvSpPr>
          <p:nvPr>
            <p:ph type="title"/>
          </p:nvPr>
        </p:nvSpPr>
        <p:spPr>
          <a:xfrm>
            <a:off x="797290" y="43642"/>
            <a:ext cx="9404723" cy="1059444"/>
          </a:xfrm>
        </p:spPr>
        <p:txBody>
          <a:bodyPr/>
          <a:lstStyle/>
          <a:p>
            <a:pPr algn="ctr"/>
            <a:r>
              <a:rPr lang="en-IN" sz="5400" b="1" u="sng" dirty="0"/>
              <a:t>REFERENCES</a:t>
            </a:r>
          </a:p>
        </p:txBody>
      </p:sp>
      <p:sp>
        <p:nvSpPr>
          <p:cNvPr id="3" name="Content Placeholder 2">
            <a:extLst>
              <a:ext uri="{FF2B5EF4-FFF2-40B4-BE49-F238E27FC236}">
                <a16:creationId xmlns:a16="http://schemas.microsoft.com/office/drawing/2014/main" id="{3DFDABB5-78D1-6DD9-4CA1-5A0902E540FA}"/>
              </a:ext>
            </a:extLst>
          </p:cNvPr>
          <p:cNvSpPr>
            <a:spLocks noGrp="1"/>
          </p:cNvSpPr>
          <p:nvPr>
            <p:ph sz="half" idx="1"/>
          </p:nvPr>
        </p:nvSpPr>
        <p:spPr>
          <a:xfrm>
            <a:off x="14514" y="988143"/>
            <a:ext cx="7707085" cy="5826216"/>
          </a:xfrm>
        </p:spPr>
        <p:txBody>
          <a:bodyPr>
            <a:normAutofit fontScale="25000" lnSpcReduction="20000"/>
          </a:bodyPr>
          <a:lstStyle/>
          <a:p>
            <a:pPr>
              <a:buFont typeface="+mj-lt"/>
              <a:buAutoNum type="arabicParenR"/>
            </a:pPr>
            <a:endParaRPr lang="en-US" b="0" i="0" dirty="0">
              <a:solidFill>
                <a:srgbClr val="959595"/>
              </a:solidFill>
              <a:effectLst/>
              <a:latin typeface="clcicgqyw0002obe2xroteu2c"/>
            </a:endParaRPr>
          </a:p>
          <a:p>
            <a:pPr algn="just">
              <a:lnSpc>
                <a:spcPct val="107000"/>
              </a:lnSpc>
              <a:spcAft>
                <a:spcPts val="800"/>
              </a:spcAft>
            </a:pPr>
            <a:r>
              <a:rPr lang="en-IN" sz="6200" kern="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IN" sz="6200" kern="0" dirty="0" err="1">
                <a:effectLst/>
                <a:latin typeface="Times New Roman" panose="02020603050405020304" pitchFamily="18" charset="0"/>
                <a:ea typeface="Times New Roman" panose="02020603050405020304" pitchFamily="18" charset="0"/>
                <a:cs typeface="Times New Roman" panose="02020603050405020304" pitchFamily="18" charset="0"/>
              </a:rPr>
              <a:t>Mnih</a:t>
            </a:r>
            <a:r>
              <a:rPr lang="en-IN" sz="6200" kern="0" dirty="0">
                <a:effectLst/>
                <a:latin typeface="Times New Roman" panose="02020603050405020304" pitchFamily="18" charset="0"/>
                <a:ea typeface="Times New Roman" panose="02020603050405020304" pitchFamily="18" charset="0"/>
                <a:cs typeface="Times New Roman" panose="02020603050405020304" pitchFamily="18" charset="0"/>
              </a:rPr>
              <a:t>, V., </a:t>
            </a:r>
            <a:r>
              <a:rPr lang="en-IN" sz="6200" kern="0" dirty="0" err="1">
                <a:effectLst/>
                <a:latin typeface="Times New Roman" panose="02020603050405020304" pitchFamily="18" charset="0"/>
                <a:ea typeface="Times New Roman" panose="02020603050405020304" pitchFamily="18" charset="0"/>
                <a:cs typeface="Times New Roman" panose="02020603050405020304" pitchFamily="18" charset="0"/>
              </a:rPr>
              <a:t>Kavukcuoglu</a:t>
            </a:r>
            <a:r>
              <a:rPr lang="en-IN" sz="6200" kern="0" dirty="0">
                <a:effectLst/>
                <a:latin typeface="Times New Roman" panose="02020603050405020304" pitchFamily="18" charset="0"/>
                <a:ea typeface="Times New Roman" panose="02020603050405020304" pitchFamily="18" charset="0"/>
                <a:cs typeface="Times New Roman" panose="02020603050405020304" pitchFamily="18" charset="0"/>
              </a:rPr>
              <a:t>, K., Silver, D., </a:t>
            </a:r>
            <a:r>
              <a:rPr lang="en-IN" sz="6200" kern="0" dirty="0" err="1">
                <a:effectLst/>
                <a:latin typeface="Times New Roman" panose="02020603050405020304" pitchFamily="18" charset="0"/>
                <a:ea typeface="Times New Roman" panose="02020603050405020304" pitchFamily="18" charset="0"/>
                <a:cs typeface="Times New Roman" panose="02020603050405020304" pitchFamily="18" charset="0"/>
              </a:rPr>
              <a:t>Rusu</a:t>
            </a:r>
            <a:r>
              <a:rPr lang="en-IN" sz="6200" kern="0" dirty="0">
                <a:effectLst/>
                <a:latin typeface="Times New Roman" panose="02020603050405020304" pitchFamily="18" charset="0"/>
                <a:ea typeface="Times New Roman" panose="02020603050405020304" pitchFamily="18" charset="0"/>
                <a:cs typeface="Times New Roman" panose="02020603050405020304" pitchFamily="18" charset="0"/>
              </a:rPr>
              <a:t>, A. A., </a:t>
            </a:r>
            <a:r>
              <a:rPr lang="en-IN" sz="6200" kern="0" dirty="0" err="1">
                <a:effectLst/>
                <a:latin typeface="Times New Roman" panose="02020603050405020304" pitchFamily="18" charset="0"/>
                <a:ea typeface="Times New Roman" panose="02020603050405020304" pitchFamily="18" charset="0"/>
                <a:cs typeface="Times New Roman" panose="02020603050405020304" pitchFamily="18" charset="0"/>
              </a:rPr>
              <a:t>Veness</a:t>
            </a:r>
            <a:r>
              <a:rPr lang="en-IN" sz="6200" kern="0" dirty="0">
                <a:effectLst/>
                <a:latin typeface="Times New Roman" panose="02020603050405020304" pitchFamily="18" charset="0"/>
                <a:ea typeface="Times New Roman" panose="02020603050405020304" pitchFamily="18" charset="0"/>
                <a:cs typeface="Times New Roman" panose="02020603050405020304" pitchFamily="18" charset="0"/>
              </a:rPr>
              <a:t>, J., Bellemare, M. G., … &amp; Hassabis, D. (2015). Human-level control through deep reinforcement learning. Nature, 518(7540), 529-533.   </a:t>
            </a:r>
            <a:endParaRPr lang="en-IN" sz="6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6200" kern="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IN" sz="6200" kern="0" dirty="0" err="1">
                <a:effectLst/>
                <a:latin typeface="Times New Roman" panose="02020603050405020304" pitchFamily="18" charset="0"/>
                <a:ea typeface="Times New Roman" panose="02020603050405020304" pitchFamily="18" charset="0"/>
                <a:cs typeface="Times New Roman" panose="02020603050405020304" pitchFamily="18" charset="0"/>
              </a:rPr>
              <a:t>Lillicrap</a:t>
            </a:r>
            <a:r>
              <a:rPr lang="en-IN" sz="6200" kern="0" dirty="0">
                <a:effectLst/>
                <a:latin typeface="Times New Roman" panose="02020603050405020304" pitchFamily="18" charset="0"/>
                <a:ea typeface="Times New Roman" panose="02020603050405020304" pitchFamily="18" charset="0"/>
                <a:cs typeface="Times New Roman" panose="02020603050405020304" pitchFamily="18" charset="0"/>
              </a:rPr>
              <a:t>, T. P., Hunt, J. J., </a:t>
            </a:r>
            <a:r>
              <a:rPr lang="en-IN" sz="6200" kern="0" dirty="0" err="1">
                <a:effectLst/>
                <a:latin typeface="Times New Roman" panose="02020603050405020304" pitchFamily="18" charset="0"/>
                <a:ea typeface="Times New Roman" panose="02020603050405020304" pitchFamily="18" charset="0"/>
                <a:cs typeface="Times New Roman" panose="02020603050405020304" pitchFamily="18" charset="0"/>
              </a:rPr>
              <a:t>Pritzel</a:t>
            </a:r>
            <a:r>
              <a:rPr lang="en-IN" sz="6200" kern="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IN" sz="6200" kern="0" dirty="0" err="1">
                <a:effectLst/>
                <a:latin typeface="Times New Roman" panose="02020603050405020304" pitchFamily="18" charset="0"/>
                <a:ea typeface="Times New Roman" panose="02020603050405020304" pitchFamily="18" charset="0"/>
                <a:cs typeface="Times New Roman" panose="02020603050405020304" pitchFamily="18" charset="0"/>
              </a:rPr>
              <a:t>Heess</a:t>
            </a:r>
            <a:r>
              <a:rPr lang="en-IN" sz="6200" kern="0" dirty="0">
                <a:effectLst/>
                <a:latin typeface="Times New Roman" panose="02020603050405020304" pitchFamily="18" charset="0"/>
                <a:ea typeface="Times New Roman" panose="02020603050405020304" pitchFamily="18" charset="0"/>
                <a:cs typeface="Times New Roman" panose="02020603050405020304" pitchFamily="18" charset="0"/>
              </a:rPr>
              <a:t>, N., Erez, T., </a:t>
            </a:r>
            <a:r>
              <a:rPr lang="en-IN" sz="6200" kern="0" dirty="0" err="1">
                <a:effectLst/>
                <a:latin typeface="Times New Roman" panose="02020603050405020304" pitchFamily="18" charset="0"/>
                <a:ea typeface="Times New Roman" panose="02020603050405020304" pitchFamily="18" charset="0"/>
                <a:cs typeface="Times New Roman" panose="02020603050405020304" pitchFamily="18" charset="0"/>
              </a:rPr>
              <a:t>Tassa</a:t>
            </a:r>
            <a:r>
              <a:rPr lang="en-IN" sz="6200" kern="0" dirty="0">
                <a:effectLst/>
                <a:latin typeface="Times New Roman" panose="02020603050405020304" pitchFamily="18" charset="0"/>
                <a:ea typeface="Times New Roman" panose="02020603050405020304" pitchFamily="18" charset="0"/>
                <a:cs typeface="Times New Roman" panose="02020603050405020304" pitchFamily="18" charset="0"/>
              </a:rPr>
              <a:t>, Y., … &amp; </a:t>
            </a:r>
            <a:r>
              <a:rPr lang="en-IN" sz="6200" kern="0" dirty="0" err="1">
                <a:effectLst/>
                <a:latin typeface="Times New Roman" panose="02020603050405020304" pitchFamily="18" charset="0"/>
                <a:ea typeface="Times New Roman" panose="02020603050405020304" pitchFamily="18" charset="0"/>
                <a:cs typeface="Times New Roman" panose="02020603050405020304" pitchFamily="18" charset="0"/>
              </a:rPr>
              <a:t>Wierstra</a:t>
            </a:r>
            <a:r>
              <a:rPr lang="en-IN" sz="6200" kern="0" dirty="0">
                <a:effectLst/>
                <a:latin typeface="Times New Roman" panose="02020603050405020304" pitchFamily="18" charset="0"/>
                <a:ea typeface="Times New Roman" panose="02020603050405020304" pitchFamily="18" charset="0"/>
                <a:cs typeface="Times New Roman" panose="02020603050405020304" pitchFamily="18" charset="0"/>
              </a:rPr>
              <a:t>, D. (2015). Continuous control with deep reinforcement learning. </a:t>
            </a:r>
            <a:r>
              <a:rPr lang="en-IN" sz="6200" kern="0" dirty="0" err="1">
                <a:effectLst/>
                <a:latin typeface="Times New Roman" panose="02020603050405020304" pitchFamily="18" charset="0"/>
                <a:ea typeface="Times New Roman" panose="02020603050405020304" pitchFamily="18" charset="0"/>
                <a:cs typeface="Times New Roman" panose="02020603050405020304" pitchFamily="18" charset="0"/>
              </a:rPr>
              <a:t>arXiv</a:t>
            </a:r>
            <a:r>
              <a:rPr lang="en-IN" sz="6200" kern="0" dirty="0">
                <a:effectLst/>
                <a:latin typeface="Times New Roman" panose="02020603050405020304" pitchFamily="18" charset="0"/>
                <a:ea typeface="Times New Roman" panose="02020603050405020304" pitchFamily="18" charset="0"/>
                <a:cs typeface="Times New Roman" panose="02020603050405020304" pitchFamily="18" charset="0"/>
              </a:rPr>
              <a:t> preprint arXiv:1509.02971. </a:t>
            </a:r>
            <a:endParaRPr lang="en-IN" sz="6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6200" kern="0" dirty="0">
                <a:effectLst/>
                <a:latin typeface="Times New Roman" panose="02020603050405020304" pitchFamily="18" charset="0"/>
                <a:ea typeface="Times New Roman" panose="02020603050405020304" pitchFamily="18" charset="0"/>
                <a:cs typeface="Times New Roman" panose="02020603050405020304" pitchFamily="18" charset="0"/>
              </a:rPr>
              <a:t>[3] Schulman, J., Levine, S., </a:t>
            </a:r>
            <a:r>
              <a:rPr lang="en-IN" sz="6200" kern="0" dirty="0" err="1">
                <a:effectLst/>
                <a:latin typeface="Times New Roman" panose="02020603050405020304" pitchFamily="18" charset="0"/>
                <a:ea typeface="Times New Roman" panose="02020603050405020304" pitchFamily="18" charset="0"/>
                <a:cs typeface="Times New Roman" panose="02020603050405020304" pitchFamily="18" charset="0"/>
              </a:rPr>
              <a:t>Abbeel</a:t>
            </a:r>
            <a:r>
              <a:rPr lang="en-IN" sz="6200" kern="0" dirty="0">
                <a:effectLst/>
                <a:latin typeface="Times New Roman" panose="02020603050405020304" pitchFamily="18" charset="0"/>
                <a:ea typeface="Times New Roman" panose="02020603050405020304" pitchFamily="18" charset="0"/>
                <a:cs typeface="Times New Roman" panose="02020603050405020304" pitchFamily="18" charset="0"/>
              </a:rPr>
              <a:t>, P., Jordan, M., &amp; Moritz, P. (2015). Trust region policy</a:t>
            </a:r>
            <a:r>
              <a:rPr lang="en-IN" sz="6200" kern="100" dirty="0">
                <a:latin typeface="Calibri" panose="020F0502020204030204" pitchFamily="34" charset="0"/>
                <a:ea typeface="Calibri" panose="020F0502020204030204" pitchFamily="34" charset="0"/>
                <a:cs typeface="Times New Roman" panose="02020603050405020304" pitchFamily="18" charset="0"/>
              </a:rPr>
              <a:t> </a:t>
            </a:r>
            <a:r>
              <a:rPr lang="en-IN" sz="6200" kern="0" dirty="0">
                <a:effectLst/>
                <a:latin typeface="Times New Roman" panose="02020603050405020304" pitchFamily="18" charset="0"/>
                <a:ea typeface="Times New Roman" panose="02020603050405020304" pitchFamily="18" charset="0"/>
                <a:cs typeface="Times New Roman" panose="02020603050405020304" pitchFamily="18" charset="0"/>
              </a:rPr>
              <a:t>optimization. In International Conference on Machine Learning (pp. 1889-1897).</a:t>
            </a:r>
            <a:endParaRPr lang="en-IN" sz="6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800"/>
              </a:spcAft>
            </a:pPr>
            <a:r>
              <a:rPr lang="en-IN" sz="6200" kern="0" dirty="0">
                <a:effectLst/>
                <a:latin typeface="Times New Roman" panose="02020603050405020304" pitchFamily="18" charset="0"/>
                <a:ea typeface="Times New Roman" panose="02020603050405020304" pitchFamily="18" charset="0"/>
                <a:cs typeface="Times New Roman" panose="02020603050405020304" pitchFamily="18" charset="0"/>
              </a:rPr>
              <a:t>[4] Silver, D., Huang, A., Maddison, C. J., </a:t>
            </a:r>
            <a:r>
              <a:rPr lang="en-IN" sz="6200" kern="0" dirty="0" err="1">
                <a:effectLst/>
                <a:latin typeface="Times New Roman" panose="02020603050405020304" pitchFamily="18" charset="0"/>
                <a:ea typeface="Times New Roman" panose="02020603050405020304" pitchFamily="18" charset="0"/>
                <a:cs typeface="Times New Roman" panose="02020603050405020304" pitchFamily="18" charset="0"/>
              </a:rPr>
              <a:t>Guez</a:t>
            </a:r>
            <a:r>
              <a:rPr lang="en-IN" sz="6200" kern="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IN" sz="6200" kern="0" dirty="0" err="1">
                <a:effectLst/>
                <a:latin typeface="Times New Roman" panose="02020603050405020304" pitchFamily="18" charset="0"/>
                <a:ea typeface="Times New Roman" panose="02020603050405020304" pitchFamily="18" charset="0"/>
                <a:cs typeface="Times New Roman" panose="02020603050405020304" pitchFamily="18" charset="0"/>
              </a:rPr>
              <a:t>Sifre</a:t>
            </a:r>
            <a:r>
              <a:rPr lang="en-IN" sz="6200" kern="0" dirty="0">
                <a:effectLst/>
                <a:latin typeface="Times New Roman" panose="02020603050405020304" pitchFamily="18" charset="0"/>
                <a:ea typeface="Times New Roman" panose="02020603050405020304" pitchFamily="18" charset="0"/>
                <a:cs typeface="Times New Roman" panose="02020603050405020304" pitchFamily="18" charset="0"/>
              </a:rPr>
              <a:t>, L., Van Den </a:t>
            </a:r>
            <a:r>
              <a:rPr lang="en-IN" sz="6200" kern="0" dirty="0" err="1">
                <a:effectLst/>
                <a:latin typeface="Times New Roman" panose="02020603050405020304" pitchFamily="18" charset="0"/>
                <a:ea typeface="Times New Roman" panose="02020603050405020304" pitchFamily="18" charset="0"/>
                <a:cs typeface="Times New Roman" panose="02020603050405020304" pitchFamily="18" charset="0"/>
              </a:rPr>
              <a:t>Driessche</a:t>
            </a:r>
            <a:r>
              <a:rPr lang="en-IN" sz="6200" kern="0" dirty="0">
                <a:effectLst/>
                <a:latin typeface="Times New Roman" panose="02020603050405020304" pitchFamily="18" charset="0"/>
                <a:ea typeface="Times New Roman" panose="02020603050405020304" pitchFamily="18" charset="0"/>
                <a:cs typeface="Times New Roman" panose="02020603050405020304" pitchFamily="18" charset="0"/>
              </a:rPr>
              <a:t>, G., … &amp; Hassabis, D. (2016). Mastering the game of Go with deep neural networks and tree search. Nature, 529(7587), 484-489.</a:t>
            </a:r>
            <a:endParaRPr lang="en-IN" sz="6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800"/>
              </a:spcAft>
            </a:pPr>
            <a:r>
              <a:rPr lang="en-IN" sz="6200" kern="0" dirty="0">
                <a:effectLst/>
                <a:latin typeface="Times New Roman" panose="02020603050405020304" pitchFamily="18" charset="0"/>
                <a:ea typeface="Times New Roman" panose="02020603050405020304" pitchFamily="18" charset="0"/>
                <a:cs typeface="Times New Roman" panose="02020603050405020304" pitchFamily="18" charset="0"/>
              </a:rPr>
              <a:t>[5] </a:t>
            </a:r>
            <a:r>
              <a:rPr lang="en-IN" sz="6200" kern="0" dirty="0" err="1">
                <a:effectLst/>
                <a:latin typeface="Times New Roman" panose="02020603050405020304" pitchFamily="18" charset="0"/>
                <a:ea typeface="Times New Roman" panose="02020603050405020304" pitchFamily="18" charset="0"/>
                <a:cs typeface="Times New Roman" panose="02020603050405020304" pitchFamily="18" charset="0"/>
              </a:rPr>
              <a:t>Lillicrap</a:t>
            </a:r>
            <a:r>
              <a:rPr lang="en-IN" sz="6200" kern="0" dirty="0">
                <a:effectLst/>
                <a:latin typeface="Times New Roman" panose="02020603050405020304" pitchFamily="18" charset="0"/>
                <a:ea typeface="Times New Roman" panose="02020603050405020304" pitchFamily="18" charset="0"/>
                <a:cs typeface="Times New Roman" panose="02020603050405020304" pitchFamily="18" charset="0"/>
              </a:rPr>
              <a:t>, T. P., et al. (2015). "Continuous Control with Deep Reinforcement Learning." </a:t>
            </a:r>
            <a:r>
              <a:rPr lang="en-IN" sz="6200" i="1" kern="0" dirty="0" err="1">
                <a:effectLst/>
                <a:latin typeface="Times New Roman" panose="02020603050405020304" pitchFamily="18" charset="0"/>
                <a:ea typeface="Times New Roman" panose="02020603050405020304" pitchFamily="18" charset="0"/>
                <a:cs typeface="Times New Roman" panose="02020603050405020304" pitchFamily="18" charset="0"/>
              </a:rPr>
              <a:t>arXiv</a:t>
            </a:r>
            <a:r>
              <a:rPr lang="en-IN" sz="6200" i="1" kern="0" dirty="0">
                <a:effectLst/>
                <a:latin typeface="Times New Roman" panose="02020603050405020304" pitchFamily="18" charset="0"/>
                <a:ea typeface="Times New Roman" panose="02020603050405020304" pitchFamily="18" charset="0"/>
                <a:cs typeface="Times New Roman" panose="02020603050405020304" pitchFamily="18" charset="0"/>
              </a:rPr>
              <a:t> preprint arXiv:1509.02971</a:t>
            </a:r>
            <a:r>
              <a:rPr lang="en-IN" sz="6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6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1504228D-7E5B-B4E6-E2C9-3EC393A82A2A}"/>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21600" y="1696565"/>
            <a:ext cx="4470400" cy="3022183"/>
          </a:xfrm>
        </p:spPr>
      </p:pic>
    </p:spTree>
    <p:extLst>
      <p:ext uri="{BB962C8B-B14F-4D97-AF65-F5344CB8AC3E}">
        <p14:creationId xmlns:p14="http://schemas.microsoft.com/office/powerpoint/2010/main" val="18223800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9477-A2F8-B2DA-579A-44FC46068340}"/>
              </a:ext>
            </a:extLst>
          </p:cNvPr>
          <p:cNvSpPr>
            <a:spLocks noGrp="1"/>
          </p:cNvSpPr>
          <p:nvPr>
            <p:ph type="title"/>
          </p:nvPr>
        </p:nvSpPr>
        <p:spPr>
          <a:xfrm>
            <a:off x="2275833" y="1917837"/>
            <a:ext cx="8825657" cy="1915647"/>
          </a:xfrm>
        </p:spPr>
        <p:txBody>
          <a:bodyPr/>
          <a:lstStyle/>
          <a:p>
            <a:r>
              <a:rPr lang="en-IN" sz="9600" b="1" dirty="0"/>
              <a:t>THANK YOU</a:t>
            </a:r>
          </a:p>
        </p:txBody>
      </p:sp>
      <p:sp>
        <p:nvSpPr>
          <p:cNvPr id="3" name="Text Placeholder 2">
            <a:extLst>
              <a:ext uri="{FF2B5EF4-FFF2-40B4-BE49-F238E27FC236}">
                <a16:creationId xmlns:a16="http://schemas.microsoft.com/office/drawing/2014/main" id="{7BA7A360-2AE8-726D-702F-C0CDE485CF3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788247792"/>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667</TotalTime>
  <Words>1020</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Century Gothic</vt:lpstr>
      <vt:lpstr>clcicgqyw0002obe2xroteu2c</vt:lpstr>
      <vt:lpstr>Times New Roman</vt:lpstr>
      <vt:lpstr>Wingdings</vt:lpstr>
      <vt:lpstr>Wingdings 3</vt:lpstr>
      <vt:lpstr>Ion</vt:lpstr>
      <vt:lpstr>Path Planning Using Reinforcement Learning</vt:lpstr>
      <vt:lpstr>INTRODUCTION</vt:lpstr>
      <vt:lpstr>PROBLEM STATEMENT</vt:lpstr>
      <vt:lpstr>METHODOLOGY</vt:lpstr>
      <vt:lpstr>PowerPoint Presentation</vt:lpstr>
      <vt:lpstr>RESULT AND DISCUSSION</vt:lpstr>
      <vt:lpstr>CONCLUSION AND 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GARBAGE MONITORING               SYSYEM</dc:title>
  <dc:creator>Manvi Jain</dc:creator>
  <cp:lastModifiedBy>Manvi Jain</cp:lastModifiedBy>
  <cp:revision>36</cp:revision>
  <dcterms:created xsi:type="dcterms:W3CDTF">2023-11-29T18:13:04Z</dcterms:created>
  <dcterms:modified xsi:type="dcterms:W3CDTF">2025-01-11T05:11:51Z</dcterms:modified>
</cp:coreProperties>
</file>