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2976-0FC7-465C-AF68-B84938B922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BF2A08-43B6-4458-8AD0-6B9EAEFA8C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1ACF12-CAEB-4164-961D-59CA95804960}"/>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83F2528E-136E-4B2E-8994-D998EC3D06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AA7CD-BC76-4BBB-B4BE-A8B8A6A16AD1}"/>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3219944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9D3F8-C9D8-4F64-BEF0-5807B707E3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0DD616-C352-4C0C-9C44-083934C558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864DC-96D2-4146-A12E-40580F7033A5}"/>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87E6D09C-CA23-482C-9A26-29086BE93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4F8DE-E0C7-4AB0-B16C-684E1C3FC5DC}"/>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208296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B12BE3-7524-4927-8F07-4AF3871F38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FFC7-B93A-419D-A01A-4429D63541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626F70-B9CB-46BC-85B4-7BF45F0A1A40}"/>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67DF45D2-3C01-42B3-811C-3E7304B287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06B69-37B0-4CED-8DD8-745F08D959C2}"/>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3379553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8376-7534-4921-BF9B-49A798B13F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1F647-D7F3-426C-A4EA-0ECEC3EAE2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4F262-3489-410D-84C3-A75CD3074C59}"/>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2F67D22F-2E5C-415C-9AE4-EE45421AC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2B14-9CE3-4B68-BAF1-FA2173BFBC96}"/>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4262122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4774-0A02-4D0D-B5DF-821BB97AC1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15E7B5-9003-47D6-9F56-0948ED7DEC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4FD01C-8A28-45AD-812D-1F30DEC17D39}"/>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784E0CC0-8B1B-4069-B40C-019997123E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24DE5D-2B7A-4203-A8A0-8C22E36A34E5}"/>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2240039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5FDE-941D-467E-908E-FE725B54AB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CD4FC-7CAB-4A92-8A8F-9049C18A1D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F5D139-5995-4708-BA5A-457D169EC1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619010-8469-4778-A67C-48BD9C928E2A}"/>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6" name="Footer Placeholder 5">
            <a:extLst>
              <a:ext uri="{FF2B5EF4-FFF2-40B4-BE49-F238E27FC236}">
                <a16:creationId xmlns:a16="http://schemas.microsoft.com/office/drawing/2014/main" id="{F78918EC-8D38-4F5B-B69C-90D3D79E9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F0722-3A37-48BB-91A9-73279804256A}"/>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2068086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E3B0-84BB-479E-A0A7-80AE03534A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80C940-68DB-4D27-9E42-415A2A23D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A9B070-4ED5-4FDC-8849-6064E48E94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B97E1E-B74E-404C-B556-F0A437D109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705C85-93F1-42D7-AC94-E542A0722E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DC3BA1-6615-4907-9958-3247F4C82534}"/>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8" name="Footer Placeholder 7">
            <a:extLst>
              <a:ext uri="{FF2B5EF4-FFF2-40B4-BE49-F238E27FC236}">
                <a16:creationId xmlns:a16="http://schemas.microsoft.com/office/drawing/2014/main" id="{4900B8E6-FBAC-472E-867B-B2651915FE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24D24F-806F-44BA-8D9C-75A7B80AA085}"/>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1218299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5625E-CEBA-455F-8B9D-BB553AC4D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9810C8-87CB-4D95-85CD-AB0FAC5BD1CA}"/>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4" name="Footer Placeholder 3">
            <a:extLst>
              <a:ext uri="{FF2B5EF4-FFF2-40B4-BE49-F238E27FC236}">
                <a16:creationId xmlns:a16="http://schemas.microsoft.com/office/drawing/2014/main" id="{B93836F2-B45D-4452-8676-D655D6810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8DFD79-8FE9-450E-8BF3-E2A060E2AB09}"/>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65630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32867F-EBB9-4979-8E91-C674AEE75EB1}"/>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3" name="Footer Placeholder 2">
            <a:extLst>
              <a:ext uri="{FF2B5EF4-FFF2-40B4-BE49-F238E27FC236}">
                <a16:creationId xmlns:a16="http://schemas.microsoft.com/office/drawing/2014/main" id="{CD95F94A-8A70-4E11-9B67-CB5FB247AE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985A5D-C1F5-48F8-A94B-87998911E4D3}"/>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221831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332C-3169-477F-9C0F-CE4189197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EBBE4B-2C71-4572-A924-0798BF7E45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DE0163-E119-497B-B322-B8123AC0FC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1567BE-22E7-4282-9FA4-8755669148AC}"/>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6" name="Footer Placeholder 5">
            <a:extLst>
              <a:ext uri="{FF2B5EF4-FFF2-40B4-BE49-F238E27FC236}">
                <a16:creationId xmlns:a16="http://schemas.microsoft.com/office/drawing/2014/main" id="{2AEF5BE1-932F-4608-949A-B7E89BC52C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729C2E-7364-4EBC-BD75-853111B670B8}"/>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3939287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0A1F-31A2-4A17-87E6-F4B0E04BE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55AF30-7BEA-47B7-AB55-3B7A3996C7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B56302-ECF2-494D-B370-374009DC5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06EDDC-D2B9-4821-A917-4C5F543509EA}"/>
              </a:ext>
            </a:extLst>
          </p:cNvPr>
          <p:cNvSpPr>
            <a:spLocks noGrp="1"/>
          </p:cNvSpPr>
          <p:nvPr>
            <p:ph type="dt" sz="half" idx="10"/>
          </p:nvPr>
        </p:nvSpPr>
        <p:spPr/>
        <p:txBody>
          <a:bodyPr/>
          <a:lstStyle/>
          <a:p>
            <a:fld id="{DFD5DFAA-CD2F-47B4-98CF-F4A0D595ECBD}" type="datetimeFigureOut">
              <a:rPr lang="en-US" smtClean="0"/>
              <a:t>5/18/2025</a:t>
            </a:fld>
            <a:endParaRPr lang="en-US"/>
          </a:p>
        </p:txBody>
      </p:sp>
      <p:sp>
        <p:nvSpPr>
          <p:cNvPr id="6" name="Footer Placeholder 5">
            <a:extLst>
              <a:ext uri="{FF2B5EF4-FFF2-40B4-BE49-F238E27FC236}">
                <a16:creationId xmlns:a16="http://schemas.microsoft.com/office/drawing/2014/main" id="{92C0857D-2B32-40AF-96D0-1FD1D57CC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BD35E-F2C9-4E1E-8BEB-9B3DBD22F111}"/>
              </a:ext>
            </a:extLst>
          </p:cNvPr>
          <p:cNvSpPr>
            <a:spLocks noGrp="1"/>
          </p:cNvSpPr>
          <p:nvPr>
            <p:ph type="sldNum" sz="quarter" idx="12"/>
          </p:nvPr>
        </p:nvSpPr>
        <p:spPr/>
        <p:txBody>
          <a:bodyPr/>
          <a:lstStyle/>
          <a:p>
            <a:fld id="{9FF5F5BE-DD11-49F2-96B2-100687141AAE}" type="slidenum">
              <a:rPr lang="en-US" smtClean="0"/>
              <a:t>‹#›</a:t>
            </a:fld>
            <a:endParaRPr lang="en-US"/>
          </a:p>
        </p:txBody>
      </p:sp>
    </p:spTree>
    <p:extLst>
      <p:ext uri="{BB962C8B-B14F-4D97-AF65-F5344CB8AC3E}">
        <p14:creationId xmlns:p14="http://schemas.microsoft.com/office/powerpoint/2010/main" val="261982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33CDCD-D8FC-4294-BCC8-AE75F3D89A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3E211-02F7-41DB-B734-54B70BE38C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BC71A9-341E-4F18-AF1E-316E9B44B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5DFAA-CD2F-47B4-98CF-F4A0D595ECBD}" type="datetimeFigureOut">
              <a:rPr lang="en-US" smtClean="0"/>
              <a:t>5/18/2025</a:t>
            </a:fld>
            <a:endParaRPr lang="en-US"/>
          </a:p>
        </p:txBody>
      </p:sp>
      <p:sp>
        <p:nvSpPr>
          <p:cNvPr id="5" name="Footer Placeholder 4">
            <a:extLst>
              <a:ext uri="{FF2B5EF4-FFF2-40B4-BE49-F238E27FC236}">
                <a16:creationId xmlns:a16="http://schemas.microsoft.com/office/drawing/2014/main" id="{57A80D43-E36A-447E-A05B-8CDEDC9F7C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10F415-466F-44F3-A596-7EEABF7587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5F5BE-DD11-49F2-96B2-100687141AAE}" type="slidenum">
              <a:rPr lang="en-US" smtClean="0"/>
              <a:t>‹#›</a:t>
            </a:fld>
            <a:endParaRPr lang="en-US"/>
          </a:p>
        </p:txBody>
      </p:sp>
    </p:spTree>
    <p:extLst>
      <p:ext uri="{BB962C8B-B14F-4D97-AF65-F5344CB8AC3E}">
        <p14:creationId xmlns:p14="http://schemas.microsoft.com/office/powerpoint/2010/main" val="1034517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E2F5-7C8A-44D1-88BD-15A0F5A3D730}"/>
              </a:ext>
            </a:extLst>
          </p:cNvPr>
          <p:cNvSpPr>
            <a:spLocks noGrp="1"/>
          </p:cNvSpPr>
          <p:nvPr>
            <p:ph type="title"/>
          </p:nvPr>
        </p:nvSpPr>
        <p:spPr/>
        <p:txBody>
          <a:bodyPr/>
          <a:lstStyle/>
          <a:p>
            <a:r>
              <a:rPr lang="en-US" dirty="0"/>
              <a:t>Introduction</a:t>
            </a:r>
          </a:p>
        </p:txBody>
      </p:sp>
      <p:sp>
        <p:nvSpPr>
          <p:cNvPr id="3" name="Subtitle 2">
            <a:extLst>
              <a:ext uri="{FF2B5EF4-FFF2-40B4-BE49-F238E27FC236}">
                <a16:creationId xmlns:a16="http://schemas.microsoft.com/office/drawing/2014/main" id="{1D21D582-F564-4BF4-BB0C-3175CBC4189B}"/>
              </a:ext>
            </a:extLst>
          </p:cNvPr>
          <p:cNvSpPr>
            <a:spLocks noGrp="1"/>
          </p:cNvSpPr>
          <p:nvPr>
            <p:ph idx="1"/>
          </p:nvPr>
        </p:nvSpPr>
        <p:spPr/>
        <p:txBody>
          <a:bodyPr>
            <a:normAutofit/>
          </a:bodyPr>
          <a:lstStyle/>
          <a:p>
            <a:r>
              <a:rPr lang="en-US" dirty="0"/>
              <a:t>Hello everyone, my name is Maaria Shaikh, and today I’ll be walking you through my final project for the course </a:t>
            </a:r>
            <a:r>
              <a:rPr lang="en-US" i="1" dirty="0"/>
              <a:t>Artificial Intelligence and Expert Systems</a:t>
            </a:r>
            <a:r>
              <a:rPr lang="en-US" dirty="0"/>
              <a:t> — a Spam Email Detector.</a:t>
            </a:r>
          </a:p>
          <a:p>
            <a:r>
              <a:rPr lang="en-US" dirty="0"/>
              <a:t>Spam detection is one of the most common and practical applications of Natural Language Processing. It helps filter out unwanted or malicious messages from inboxes. I’ll demonstrate how I used machine learning — specifically the Naive Bayes Classifier — to build a working spam filter from scratch using Python.</a:t>
            </a:r>
          </a:p>
          <a:p>
            <a:endParaRPr lang="en-US" dirty="0"/>
          </a:p>
        </p:txBody>
      </p:sp>
    </p:spTree>
    <p:extLst>
      <p:ext uri="{BB962C8B-B14F-4D97-AF65-F5344CB8AC3E}">
        <p14:creationId xmlns:p14="http://schemas.microsoft.com/office/powerpoint/2010/main" val="38794763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0C4AD-9B6C-4E67-9837-549EBB30E591}"/>
              </a:ext>
            </a:extLst>
          </p:cNvPr>
          <p:cNvSpPr>
            <a:spLocks noGrp="1"/>
          </p:cNvSpPr>
          <p:nvPr>
            <p:ph type="title"/>
          </p:nvPr>
        </p:nvSpPr>
        <p:spPr/>
        <p:txBody>
          <a:bodyPr/>
          <a:lstStyle/>
          <a:p>
            <a:r>
              <a:rPr lang="en-US" dirty="0"/>
              <a:t>Text Vectorization</a:t>
            </a:r>
          </a:p>
        </p:txBody>
      </p:sp>
      <p:sp>
        <p:nvSpPr>
          <p:cNvPr id="3" name="Content Placeholder 2">
            <a:extLst>
              <a:ext uri="{FF2B5EF4-FFF2-40B4-BE49-F238E27FC236}">
                <a16:creationId xmlns:a16="http://schemas.microsoft.com/office/drawing/2014/main" id="{803BC5FD-36CE-4588-B606-B299DB66176D}"/>
              </a:ext>
            </a:extLst>
          </p:cNvPr>
          <p:cNvSpPr>
            <a:spLocks noGrp="1"/>
          </p:cNvSpPr>
          <p:nvPr>
            <p:ph idx="1"/>
          </p:nvPr>
        </p:nvSpPr>
        <p:spPr/>
        <p:txBody>
          <a:bodyPr/>
          <a:lstStyle/>
          <a:p>
            <a:r>
              <a:rPr lang="en-US" dirty="0"/>
              <a:t>Here I used </a:t>
            </a:r>
            <a:r>
              <a:rPr lang="en-US" b="1" dirty="0" err="1"/>
              <a:t>CountVectorizer</a:t>
            </a:r>
            <a:r>
              <a:rPr lang="en-US" dirty="0"/>
              <a:t>, which turns the text into a matrix of token counts. This is a basic and effective way to convert text into numbers. For instance, words like “win”, “free”, and “congratulations” might be more common in spam, and this helps capture those patterns.</a:t>
            </a:r>
          </a:p>
          <a:p>
            <a:endParaRPr lang="en-US" dirty="0"/>
          </a:p>
        </p:txBody>
      </p:sp>
      <p:pic>
        <p:nvPicPr>
          <p:cNvPr id="5" name="Picture 4">
            <a:extLst>
              <a:ext uri="{FF2B5EF4-FFF2-40B4-BE49-F238E27FC236}">
                <a16:creationId xmlns:a16="http://schemas.microsoft.com/office/drawing/2014/main" id="{8420EF55-6372-459E-8A7C-2DBB91CC1E2D}"/>
              </a:ext>
            </a:extLst>
          </p:cNvPr>
          <p:cNvPicPr>
            <a:picLocks noChangeAspect="1"/>
          </p:cNvPicPr>
          <p:nvPr/>
        </p:nvPicPr>
        <p:blipFill>
          <a:blip r:embed="rId2"/>
          <a:stretch>
            <a:fillRect/>
          </a:stretch>
        </p:blipFill>
        <p:spPr>
          <a:xfrm>
            <a:off x="3254188" y="4141693"/>
            <a:ext cx="4854389" cy="1465729"/>
          </a:xfrm>
          <a:prstGeom prst="rect">
            <a:avLst/>
          </a:prstGeom>
        </p:spPr>
      </p:pic>
    </p:spTree>
    <p:extLst>
      <p:ext uri="{BB962C8B-B14F-4D97-AF65-F5344CB8AC3E}">
        <p14:creationId xmlns:p14="http://schemas.microsoft.com/office/powerpoint/2010/main" val="77023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56726-4E1D-4A7A-821B-7D968964B29E}"/>
              </a:ext>
            </a:extLst>
          </p:cNvPr>
          <p:cNvSpPr>
            <a:spLocks noGrp="1"/>
          </p:cNvSpPr>
          <p:nvPr>
            <p:ph type="title"/>
          </p:nvPr>
        </p:nvSpPr>
        <p:spPr/>
        <p:txBody>
          <a:bodyPr/>
          <a:lstStyle/>
          <a:p>
            <a:r>
              <a:rPr lang="en-US" dirty="0"/>
              <a:t>Naive Bayes Classifier</a:t>
            </a:r>
          </a:p>
        </p:txBody>
      </p:sp>
      <p:sp>
        <p:nvSpPr>
          <p:cNvPr id="3" name="Content Placeholder 2">
            <a:extLst>
              <a:ext uri="{FF2B5EF4-FFF2-40B4-BE49-F238E27FC236}">
                <a16:creationId xmlns:a16="http://schemas.microsoft.com/office/drawing/2014/main" id="{9D2706E8-C71B-49B7-9B08-816DD71187A0}"/>
              </a:ext>
            </a:extLst>
          </p:cNvPr>
          <p:cNvSpPr>
            <a:spLocks noGrp="1"/>
          </p:cNvSpPr>
          <p:nvPr>
            <p:ph idx="1"/>
          </p:nvPr>
        </p:nvSpPr>
        <p:spPr/>
        <p:txBody>
          <a:bodyPr/>
          <a:lstStyle/>
          <a:p>
            <a:r>
              <a:rPr lang="en-US" dirty="0"/>
              <a:t>I trained the model using a </a:t>
            </a:r>
            <a:r>
              <a:rPr lang="en-US" b="1" dirty="0"/>
              <a:t>Multinomial Naive Bayes Classifier</a:t>
            </a:r>
            <a:r>
              <a:rPr lang="en-US" dirty="0"/>
              <a:t>. This algorithm is ideal for text classification because it works well with discrete features like word counts. It’s based on Bayes' theorem and assumes independence between features — which is often not strictly true but works surprisingly well in practice.</a:t>
            </a:r>
          </a:p>
          <a:p>
            <a:endParaRPr lang="en-US" dirty="0"/>
          </a:p>
        </p:txBody>
      </p:sp>
      <p:pic>
        <p:nvPicPr>
          <p:cNvPr id="5" name="Picture 4">
            <a:extLst>
              <a:ext uri="{FF2B5EF4-FFF2-40B4-BE49-F238E27FC236}">
                <a16:creationId xmlns:a16="http://schemas.microsoft.com/office/drawing/2014/main" id="{67A38E1F-AD32-4109-AC6E-B6D32FB67B38}"/>
              </a:ext>
            </a:extLst>
          </p:cNvPr>
          <p:cNvPicPr>
            <a:picLocks noChangeAspect="1"/>
          </p:cNvPicPr>
          <p:nvPr/>
        </p:nvPicPr>
        <p:blipFill>
          <a:blip r:embed="rId2"/>
          <a:stretch>
            <a:fillRect/>
          </a:stretch>
        </p:blipFill>
        <p:spPr>
          <a:xfrm>
            <a:off x="4206688" y="4235824"/>
            <a:ext cx="3778624" cy="1532964"/>
          </a:xfrm>
          <a:prstGeom prst="rect">
            <a:avLst/>
          </a:prstGeom>
        </p:spPr>
      </p:pic>
    </p:spTree>
    <p:extLst>
      <p:ext uri="{BB962C8B-B14F-4D97-AF65-F5344CB8AC3E}">
        <p14:creationId xmlns:p14="http://schemas.microsoft.com/office/powerpoint/2010/main" val="416036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F2769-1BDD-478C-B503-E4E6DB610224}"/>
              </a:ext>
            </a:extLst>
          </p:cNvPr>
          <p:cNvSpPr>
            <a:spLocks noGrp="1"/>
          </p:cNvSpPr>
          <p:nvPr>
            <p:ph type="title"/>
          </p:nvPr>
        </p:nvSpPr>
        <p:spPr/>
        <p:txBody>
          <a:bodyPr/>
          <a:lstStyle/>
          <a:p>
            <a:r>
              <a:rPr lang="en-US" dirty="0"/>
              <a:t>Model Evaluation</a:t>
            </a:r>
          </a:p>
        </p:txBody>
      </p:sp>
      <p:sp>
        <p:nvSpPr>
          <p:cNvPr id="3" name="Content Placeholder 2">
            <a:extLst>
              <a:ext uri="{FF2B5EF4-FFF2-40B4-BE49-F238E27FC236}">
                <a16:creationId xmlns:a16="http://schemas.microsoft.com/office/drawing/2014/main" id="{587E43A6-4C0B-4CF6-993D-2F9F00C13F97}"/>
              </a:ext>
            </a:extLst>
          </p:cNvPr>
          <p:cNvSpPr>
            <a:spLocks noGrp="1"/>
          </p:cNvSpPr>
          <p:nvPr>
            <p:ph idx="1"/>
          </p:nvPr>
        </p:nvSpPr>
        <p:spPr/>
        <p:txBody>
          <a:bodyPr/>
          <a:lstStyle/>
          <a:p>
            <a:r>
              <a:rPr lang="en-US" dirty="0"/>
              <a:t>I evaluated the model using accuracy and classification metrics. The accuracy was quite high — which means it predicted most of the messages correctly. But accuracy alone isn’t enough, especially with imbalanced data, so I looked at precision, recall, and F1-score, which were also strong.</a:t>
            </a:r>
          </a:p>
          <a:p>
            <a:r>
              <a:rPr lang="en-US" dirty="0"/>
              <a:t>The Confusion Matrix Shows how many Correct and Incorrect predictions were made. The diagonal values indicate correct predictions most spam and ham messages were correctly identified. Off–diagonal ones represent misclassifications, which were very few.</a:t>
            </a:r>
          </a:p>
          <a:p>
            <a:endParaRPr lang="en-US" dirty="0"/>
          </a:p>
          <a:p>
            <a:endParaRPr lang="en-US" dirty="0"/>
          </a:p>
        </p:txBody>
      </p:sp>
      <p:sp>
        <p:nvSpPr>
          <p:cNvPr id="11" name="Rectangle 4">
            <a:extLst>
              <a:ext uri="{FF2B5EF4-FFF2-40B4-BE49-F238E27FC236}">
                <a16:creationId xmlns:a16="http://schemas.microsoft.com/office/drawing/2014/main" id="{D2AEC05E-25FB-46E4-B20E-79D8B4170A1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most spam and ham messages were correctly identified. Off-diagonal ones represent misclassifications, which were very few.</a:t>
            </a:r>
          </a:p>
        </p:txBody>
      </p:sp>
    </p:spTree>
    <p:extLst>
      <p:ext uri="{BB962C8B-B14F-4D97-AF65-F5344CB8AC3E}">
        <p14:creationId xmlns:p14="http://schemas.microsoft.com/office/powerpoint/2010/main" val="3362873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45622B-A4BA-4213-9917-0366C6364249}"/>
              </a:ext>
            </a:extLst>
          </p:cNvPr>
          <p:cNvPicPr>
            <a:picLocks noChangeAspect="1"/>
          </p:cNvPicPr>
          <p:nvPr/>
        </p:nvPicPr>
        <p:blipFill>
          <a:blip r:embed="rId2"/>
          <a:stretch>
            <a:fillRect/>
          </a:stretch>
        </p:blipFill>
        <p:spPr>
          <a:xfrm>
            <a:off x="1737736" y="436398"/>
            <a:ext cx="8259328" cy="2019582"/>
          </a:xfrm>
          <a:prstGeom prst="rect">
            <a:avLst/>
          </a:prstGeom>
        </p:spPr>
      </p:pic>
      <p:pic>
        <p:nvPicPr>
          <p:cNvPr id="7" name="Picture 6">
            <a:extLst>
              <a:ext uri="{FF2B5EF4-FFF2-40B4-BE49-F238E27FC236}">
                <a16:creationId xmlns:a16="http://schemas.microsoft.com/office/drawing/2014/main" id="{8FF91E70-3252-43B0-AF9E-9B3153D1A2FA}"/>
              </a:ext>
            </a:extLst>
          </p:cNvPr>
          <p:cNvPicPr>
            <a:picLocks noChangeAspect="1"/>
          </p:cNvPicPr>
          <p:nvPr/>
        </p:nvPicPr>
        <p:blipFill>
          <a:blip r:embed="rId3"/>
          <a:stretch>
            <a:fillRect/>
          </a:stretch>
        </p:blipFill>
        <p:spPr>
          <a:xfrm>
            <a:off x="1386424" y="3292135"/>
            <a:ext cx="4363059" cy="2210108"/>
          </a:xfrm>
          <a:prstGeom prst="rect">
            <a:avLst/>
          </a:prstGeom>
        </p:spPr>
      </p:pic>
      <p:pic>
        <p:nvPicPr>
          <p:cNvPr id="9" name="Picture 8">
            <a:extLst>
              <a:ext uri="{FF2B5EF4-FFF2-40B4-BE49-F238E27FC236}">
                <a16:creationId xmlns:a16="http://schemas.microsoft.com/office/drawing/2014/main" id="{1050AC19-5FDA-419A-8133-C66991BF09E5}"/>
              </a:ext>
            </a:extLst>
          </p:cNvPr>
          <p:cNvPicPr>
            <a:picLocks noChangeAspect="1"/>
          </p:cNvPicPr>
          <p:nvPr/>
        </p:nvPicPr>
        <p:blipFill>
          <a:blip r:embed="rId4"/>
          <a:stretch>
            <a:fillRect/>
          </a:stretch>
        </p:blipFill>
        <p:spPr>
          <a:xfrm>
            <a:off x="6791500" y="2964446"/>
            <a:ext cx="4363059" cy="3457156"/>
          </a:xfrm>
          <a:prstGeom prst="rect">
            <a:avLst/>
          </a:prstGeom>
        </p:spPr>
      </p:pic>
    </p:spTree>
    <p:extLst>
      <p:ext uri="{BB962C8B-B14F-4D97-AF65-F5344CB8AC3E}">
        <p14:creationId xmlns:p14="http://schemas.microsoft.com/office/powerpoint/2010/main" val="304012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FF0A-132F-4E16-92F5-D8B5B1883B24}"/>
              </a:ext>
            </a:extLst>
          </p:cNvPr>
          <p:cNvSpPr>
            <a:spLocks noGrp="1"/>
          </p:cNvSpPr>
          <p:nvPr>
            <p:ph type="title"/>
          </p:nvPr>
        </p:nvSpPr>
        <p:spPr/>
        <p:txBody>
          <a:bodyPr/>
          <a:lstStyle/>
          <a:p>
            <a:r>
              <a:rPr lang="en-US" dirty="0"/>
              <a:t>Real-world Testing</a:t>
            </a:r>
          </a:p>
        </p:txBody>
      </p:sp>
      <p:sp>
        <p:nvSpPr>
          <p:cNvPr id="5" name="Content Placeholder 4">
            <a:extLst>
              <a:ext uri="{FF2B5EF4-FFF2-40B4-BE49-F238E27FC236}">
                <a16:creationId xmlns:a16="http://schemas.microsoft.com/office/drawing/2014/main" id="{4717098F-548F-4746-902E-BFC3D4F46351}"/>
              </a:ext>
            </a:extLst>
          </p:cNvPr>
          <p:cNvSpPr>
            <a:spLocks noGrp="1"/>
          </p:cNvSpPr>
          <p:nvPr>
            <p:ph idx="1"/>
          </p:nvPr>
        </p:nvSpPr>
        <p:spPr/>
        <p:txBody>
          <a:bodyPr/>
          <a:lstStyle/>
          <a:p>
            <a:r>
              <a:rPr lang="en-US" dirty="0"/>
              <a:t>Finally, I tested the model with some custom messages. As expected, messages with words like “Congratulations” or URGENT” were correctly flagged as spam. Casual texts like the lunch message were classified as ham. This shows the model generalizes well to new, unseen data.</a:t>
            </a:r>
          </a:p>
          <a:p>
            <a:endParaRPr lang="en-US" dirty="0"/>
          </a:p>
        </p:txBody>
      </p:sp>
      <p:pic>
        <p:nvPicPr>
          <p:cNvPr id="7" name="Picture 6">
            <a:extLst>
              <a:ext uri="{FF2B5EF4-FFF2-40B4-BE49-F238E27FC236}">
                <a16:creationId xmlns:a16="http://schemas.microsoft.com/office/drawing/2014/main" id="{D2DB63E2-54BF-403F-95CC-126886BBAB85}"/>
              </a:ext>
            </a:extLst>
          </p:cNvPr>
          <p:cNvPicPr>
            <a:picLocks noChangeAspect="1"/>
          </p:cNvPicPr>
          <p:nvPr/>
        </p:nvPicPr>
        <p:blipFill>
          <a:blip r:embed="rId2"/>
          <a:stretch>
            <a:fillRect/>
          </a:stretch>
        </p:blipFill>
        <p:spPr>
          <a:xfrm>
            <a:off x="1197873" y="4082739"/>
            <a:ext cx="4525006" cy="2229161"/>
          </a:xfrm>
          <a:prstGeom prst="rect">
            <a:avLst/>
          </a:prstGeom>
        </p:spPr>
      </p:pic>
      <p:pic>
        <p:nvPicPr>
          <p:cNvPr id="9" name="Picture 8">
            <a:extLst>
              <a:ext uri="{FF2B5EF4-FFF2-40B4-BE49-F238E27FC236}">
                <a16:creationId xmlns:a16="http://schemas.microsoft.com/office/drawing/2014/main" id="{CA839ABD-F0B7-4764-B99B-1114D4DE6E5E}"/>
              </a:ext>
            </a:extLst>
          </p:cNvPr>
          <p:cNvPicPr>
            <a:picLocks noChangeAspect="1"/>
          </p:cNvPicPr>
          <p:nvPr/>
        </p:nvPicPr>
        <p:blipFill>
          <a:blip r:embed="rId3"/>
          <a:stretch>
            <a:fillRect/>
          </a:stretch>
        </p:blipFill>
        <p:spPr>
          <a:xfrm>
            <a:off x="6261547" y="4082739"/>
            <a:ext cx="4553585" cy="1648055"/>
          </a:xfrm>
          <a:prstGeom prst="rect">
            <a:avLst/>
          </a:prstGeom>
        </p:spPr>
      </p:pic>
    </p:spTree>
    <p:extLst>
      <p:ext uri="{BB962C8B-B14F-4D97-AF65-F5344CB8AC3E}">
        <p14:creationId xmlns:p14="http://schemas.microsoft.com/office/powerpoint/2010/main" val="349682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378BB-BAE0-409B-86A4-1F122D48E151}"/>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63BB053D-F768-492C-B544-8E1E0665ECFF}"/>
              </a:ext>
            </a:extLst>
          </p:cNvPr>
          <p:cNvSpPr>
            <a:spLocks noGrp="1"/>
          </p:cNvSpPr>
          <p:nvPr>
            <p:ph idx="1"/>
          </p:nvPr>
        </p:nvSpPr>
        <p:spPr/>
        <p:txBody>
          <a:bodyPr/>
          <a:lstStyle/>
          <a:p>
            <a:r>
              <a:rPr lang="en-US" dirty="0"/>
              <a:t>The problem I aimed to solve was to automatically classify SMS messages as either </a:t>
            </a:r>
            <a:r>
              <a:rPr lang="en-US" i="1" dirty="0"/>
              <a:t>ham</a:t>
            </a:r>
            <a:r>
              <a:rPr lang="en-US" dirty="0"/>
              <a:t> (genuine) or </a:t>
            </a:r>
            <a:r>
              <a:rPr lang="en-US" i="1" dirty="0"/>
              <a:t>spam</a:t>
            </a:r>
            <a:r>
              <a:rPr lang="en-US" dirty="0"/>
              <a:t>. This is a classic text classification problem and a good use case for applying machine learning and AI principles.</a:t>
            </a:r>
          </a:p>
          <a:p>
            <a:r>
              <a:rPr lang="en-US" dirty="0"/>
              <a:t>The goal is to make this process automatic, scalable, and as accurate as possible — something very useful for email clients, messaging apps, and businesses to prevent scams or phishing attempts.</a:t>
            </a:r>
          </a:p>
          <a:p>
            <a:endParaRPr lang="en-US" dirty="0"/>
          </a:p>
        </p:txBody>
      </p:sp>
    </p:spTree>
    <p:extLst>
      <p:ext uri="{BB962C8B-B14F-4D97-AF65-F5344CB8AC3E}">
        <p14:creationId xmlns:p14="http://schemas.microsoft.com/office/powerpoint/2010/main" val="339532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35CBAD2-9B72-4187-9594-6034E2DEC516}"/>
              </a:ext>
            </a:extLst>
          </p:cNvPr>
          <p:cNvSpPr>
            <a:spLocks noGrp="1"/>
          </p:cNvSpPr>
          <p:nvPr>
            <p:ph type="title"/>
          </p:nvPr>
        </p:nvSpPr>
        <p:spPr/>
        <p:txBody>
          <a:bodyPr/>
          <a:lstStyle/>
          <a:p>
            <a:r>
              <a:rPr lang="en-US" dirty="0"/>
              <a:t>Code Walkthrough</a:t>
            </a:r>
            <a:br>
              <a:rPr lang="en-US" dirty="0"/>
            </a:br>
            <a:endParaRPr lang="en-US" dirty="0"/>
          </a:p>
        </p:txBody>
      </p:sp>
      <p:sp>
        <p:nvSpPr>
          <p:cNvPr id="13" name="Content Placeholder 12">
            <a:extLst>
              <a:ext uri="{FF2B5EF4-FFF2-40B4-BE49-F238E27FC236}">
                <a16:creationId xmlns:a16="http://schemas.microsoft.com/office/drawing/2014/main" id="{0ECB0B4A-B559-4F7E-BC4A-577C2140FD5C}"/>
              </a:ext>
            </a:extLst>
          </p:cNvPr>
          <p:cNvSpPr>
            <a:spLocks noGrp="1"/>
          </p:cNvSpPr>
          <p:nvPr>
            <p:ph idx="1"/>
          </p:nvPr>
        </p:nvSpPr>
        <p:spPr>
          <a:xfrm>
            <a:off x="838200" y="1371600"/>
            <a:ext cx="10515600" cy="4805363"/>
          </a:xfrm>
        </p:spPr>
        <p:txBody>
          <a:bodyPr/>
          <a:lstStyle/>
          <a:p>
            <a:r>
              <a:rPr lang="en-US" b="1" dirty="0">
                <a:latin typeface="+mj-lt"/>
              </a:rPr>
              <a:t>Importing Libraries</a:t>
            </a:r>
          </a:p>
          <a:p>
            <a:pPr marL="0" indent="0">
              <a:buNone/>
            </a:pPr>
            <a:r>
              <a:rPr lang="en-US" dirty="0"/>
              <a:t>We import libraries for data handling, preprocessing, and building a machine learning pipeline using scikit-learn.</a:t>
            </a:r>
          </a:p>
          <a:p>
            <a:pPr marL="0" indent="0">
              <a:buNone/>
            </a:pPr>
            <a:endParaRPr lang="en-US" dirty="0"/>
          </a:p>
        </p:txBody>
      </p:sp>
      <p:pic>
        <p:nvPicPr>
          <p:cNvPr id="16" name="Picture 15">
            <a:extLst>
              <a:ext uri="{FF2B5EF4-FFF2-40B4-BE49-F238E27FC236}">
                <a16:creationId xmlns:a16="http://schemas.microsoft.com/office/drawing/2014/main" id="{0F3FB347-19D7-4336-BEB3-01F63B0F4461}"/>
              </a:ext>
            </a:extLst>
          </p:cNvPr>
          <p:cNvPicPr>
            <a:picLocks noChangeAspect="1"/>
          </p:cNvPicPr>
          <p:nvPr/>
        </p:nvPicPr>
        <p:blipFill>
          <a:blip r:embed="rId2"/>
          <a:stretch>
            <a:fillRect/>
          </a:stretch>
        </p:blipFill>
        <p:spPr>
          <a:xfrm>
            <a:off x="2488663" y="3072749"/>
            <a:ext cx="6574654" cy="3104214"/>
          </a:xfrm>
          <a:prstGeom prst="rect">
            <a:avLst/>
          </a:prstGeom>
        </p:spPr>
      </p:pic>
    </p:spTree>
    <p:extLst>
      <p:ext uri="{BB962C8B-B14F-4D97-AF65-F5344CB8AC3E}">
        <p14:creationId xmlns:p14="http://schemas.microsoft.com/office/powerpoint/2010/main" val="2539509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940AF-284C-41DF-ACF8-762911ADFCF4}"/>
              </a:ext>
            </a:extLst>
          </p:cNvPr>
          <p:cNvSpPr>
            <a:spLocks noGrp="1"/>
          </p:cNvSpPr>
          <p:nvPr>
            <p:ph type="title"/>
          </p:nvPr>
        </p:nvSpPr>
        <p:spPr/>
        <p:txBody>
          <a:bodyPr/>
          <a:lstStyle/>
          <a:p>
            <a:r>
              <a:rPr lang="en-US" dirty="0"/>
              <a:t>Data Set Overview</a:t>
            </a:r>
          </a:p>
        </p:txBody>
      </p:sp>
      <p:sp>
        <p:nvSpPr>
          <p:cNvPr id="3" name="Content Placeholder 2">
            <a:extLst>
              <a:ext uri="{FF2B5EF4-FFF2-40B4-BE49-F238E27FC236}">
                <a16:creationId xmlns:a16="http://schemas.microsoft.com/office/drawing/2014/main" id="{4C51A27D-F3FE-423D-BE18-676D7A9C61DA}"/>
              </a:ext>
            </a:extLst>
          </p:cNvPr>
          <p:cNvSpPr>
            <a:spLocks noGrp="1"/>
          </p:cNvSpPr>
          <p:nvPr>
            <p:ph idx="1"/>
          </p:nvPr>
        </p:nvSpPr>
        <p:spPr/>
        <p:txBody>
          <a:bodyPr/>
          <a:lstStyle/>
          <a:p>
            <a:r>
              <a:rPr lang="en-US" dirty="0"/>
              <a:t>I used a public SMS dataset containing about 5,500 messages, each labeled as either ‘ham’ or ‘spam’. I loaded this dataset using pandas and displayed the first few rows to verify the structure. The two columns are 'label' and ‘message’.</a:t>
            </a:r>
          </a:p>
          <a:p>
            <a:endParaRPr lang="en-US" dirty="0"/>
          </a:p>
        </p:txBody>
      </p:sp>
      <p:pic>
        <p:nvPicPr>
          <p:cNvPr id="5" name="Picture 4">
            <a:extLst>
              <a:ext uri="{FF2B5EF4-FFF2-40B4-BE49-F238E27FC236}">
                <a16:creationId xmlns:a16="http://schemas.microsoft.com/office/drawing/2014/main" id="{3B3C69A7-2E14-4103-A14A-827FAA8E7315}"/>
              </a:ext>
            </a:extLst>
          </p:cNvPr>
          <p:cNvPicPr>
            <a:picLocks noChangeAspect="1"/>
          </p:cNvPicPr>
          <p:nvPr/>
        </p:nvPicPr>
        <p:blipFill>
          <a:blip r:embed="rId2"/>
          <a:stretch>
            <a:fillRect/>
          </a:stretch>
        </p:blipFill>
        <p:spPr>
          <a:xfrm>
            <a:off x="576558" y="3813035"/>
            <a:ext cx="6725195" cy="1838582"/>
          </a:xfrm>
          <a:prstGeom prst="rect">
            <a:avLst/>
          </a:prstGeom>
        </p:spPr>
      </p:pic>
      <p:pic>
        <p:nvPicPr>
          <p:cNvPr id="7" name="Picture 6">
            <a:extLst>
              <a:ext uri="{FF2B5EF4-FFF2-40B4-BE49-F238E27FC236}">
                <a16:creationId xmlns:a16="http://schemas.microsoft.com/office/drawing/2014/main" id="{23959E6D-AF1D-48B9-8B24-A8FD80FEC4F4}"/>
              </a:ext>
            </a:extLst>
          </p:cNvPr>
          <p:cNvPicPr>
            <a:picLocks noChangeAspect="1"/>
          </p:cNvPicPr>
          <p:nvPr/>
        </p:nvPicPr>
        <p:blipFill>
          <a:blip r:embed="rId3"/>
          <a:stretch>
            <a:fillRect/>
          </a:stretch>
        </p:blipFill>
        <p:spPr>
          <a:xfrm>
            <a:off x="7563395" y="3813035"/>
            <a:ext cx="3772426" cy="1752845"/>
          </a:xfrm>
          <a:prstGeom prst="rect">
            <a:avLst/>
          </a:prstGeom>
        </p:spPr>
      </p:pic>
    </p:spTree>
    <p:extLst>
      <p:ext uri="{BB962C8B-B14F-4D97-AF65-F5344CB8AC3E}">
        <p14:creationId xmlns:p14="http://schemas.microsoft.com/office/powerpoint/2010/main" val="3354742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6EA30-E3D3-44CE-9BD6-E8A34A66D5D9}"/>
              </a:ext>
            </a:extLst>
          </p:cNvPr>
          <p:cNvSpPr>
            <a:spLocks noGrp="1"/>
          </p:cNvSpPr>
          <p:nvPr>
            <p:ph type="title"/>
          </p:nvPr>
        </p:nvSpPr>
        <p:spPr/>
        <p:txBody>
          <a:bodyPr/>
          <a:lstStyle/>
          <a:p>
            <a:r>
              <a:rPr lang="en-US" dirty="0"/>
              <a:t>Exploring Class Distribution</a:t>
            </a:r>
          </a:p>
        </p:txBody>
      </p:sp>
      <p:sp>
        <p:nvSpPr>
          <p:cNvPr id="3" name="Content Placeholder 2">
            <a:extLst>
              <a:ext uri="{FF2B5EF4-FFF2-40B4-BE49-F238E27FC236}">
                <a16:creationId xmlns:a16="http://schemas.microsoft.com/office/drawing/2014/main" id="{DF65728D-730D-4F66-B595-9938BC77DC4B}"/>
              </a:ext>
            </a:extLst>
          </p:cNvPr>
          <p:cNvSpPr>
            <a:spLocks noGrp="1"/>
          </p:cNvSpPr>
          <p:nvPr>
            <p:ph idx="1"/>
          </p:nvPr>
        </p:nvSpPr>
        <p:spPr/>
        <p:txBody>
          <a:bodyPr/>
          <a:lstStyle/>
          <a:p>
            <a:r>
              <a:rPr lang="en-US" dirty="0"/>
              <a:t>Here, I checked how balanced the dataset is. As shown, there are more ham messages than spam — which is common in real-life data. This imbalance is important to consider during model evaluation to avoid biased accuracy.</a:t>
            </a:r>
          </a:p>
          <a:p>
            <a:endParaRPr lang="en-US" dirty="0"/>
          </a:p>
        </p:txBody>
      </p:sp>
      <p:pic>
        <p:nvPicPr>
          <p:cNvPr id="7" name="Picture 6">
            <a:extLst>
              <a:ext uri="{FF2B5EF4-FFF2-40B4-BE49-F238E27FC236}">
                <a16:creationId xmlns:a16="http://schemas.microsoft.com/office/drawing/2014/main" id="{F846E62F-8F21-4A43-8EA3-D03620C0A5CC}"/>
              </a:ext>
            </a:extLst>
          </p:cNvPr>
          <p:cNvPicPr>
            <a:picLocks noChangeAspect="1"/>
          </p:cNvPicPr>
          <p:nvPr/>
        </p:nvPicPr>
        <p:blipFill>
          <a:blip r:embed="rId2"/>
          <a:stretch>
            <a:fillRect/>
          </a:stretch>
        </p:blipFill>
        <p:spPr>
          <a:xfrm>
            <a:off x="621842" y="4441223"/>
            <a:ext cx="3581900" cy="1152686"/>
          </a:xfrm>
          <a:prstGeom prst="rect">
            <a:avLst/>
          </a:prstGeom>
        </p:spPr>
      </p:pic>
      <p:pic>
        <p:nvPicPr>
          <p:cNvPr id="9" name="Picture 8">
            <a:extLst>
              <a:ext uri="{FF2B5EF4-FFF2-40B4-BE49-F238E27FC236}">
                <a16:creationId xmlns:a16="http://schemas.microsoft.com/office/drawing/2014/main" id="{614B9F39-EC36-40E8-951A-19564C8B2BBA}"/>
              </a:ext>
            </a:extLst>
          </p:cNvPr>
          <p:cNvPicPr>
            <a:picLocks noChangeAspect="1"/>
          </p:cNvPicPr>
          <p:nvPr/>
        </p:nvPicPr>
        <p:blipFill>
          <a:blip r:embed="rId3"/>
          <a:stretch>
            <a:fillRect/>
          </a:stretch>
        </p:blipFill>
        <p:spPr>
          <a:xfrm>
            <a:off x="4486050" y="3676011"/>
            <a:ext cx="3219899" cy="2581635"/>
          </a:xfrm>
          <a:prstGeom prst="rect">
            <a:avLst/>
          </a:prstGeom>
        </p:spPr>
      </p:pic>
      <p:pic>
        <p:nvPicPr>
          <p:cNvPr id="11" name="Picture 10">
            <a:extLst>
              <a:ext uri="{FF2B5EF4-FFF2-40B4-BE49-F238E27FC236}">
                <a16:creationId xmlns:a16="http://schemas.microsoft.com/office/drawing/2014/main" id="{8C00A086-D494-4FB2-BAB7-9EF6BC696F88}"/>
              </a:ext>
            </a:extLst>
          </p:cNvPr>
          <p:cNvPicPr>
            <a:picLocks noChangeAspect="1"/>
          </p:cNvPicPr>
          <p:nvPr/>
        </p:nvPicPr>
        <p:blipFill>
          <a:blip r:embed="rId4"/>
          <a:stretch>
            <a:fillRect/>
          </a:stretch>
        </p:blipFill>
        <p:spPr>
          <a:xfrm>
            <a:off x="8059287" y="3542258"/>
            <a:ext cx="3510871" cy="2950617"/>
          </a:xfrm>
          <a:prstGeom prst="rect">
            <a:avLst/>
          </a:prstGeom>
        </p:spPr>
      </p:pic>
    </p:spTree>
    <p:extLst>
      <p:ext uri="{BB962C8B-B14F-4D97-AF65-F5344CB8AC3E}">
        <p14:creationId xmlns:p14="http://schemas.microsoft.com/office/powerpoint/2010/main" val="1185233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50F7D7-22BD-4E83-839D-5A472E017454}"/>
              </a:ext>
            </a:extLst>
          </p:cNvPr>
          <p:cNvSpPr>
            <a:spLocks noGrp="1"/>
          </p:cNvSpPr>
          <p:nvPr>
            <p:ph type="title"/>
          </p:nvPr>
        </p:nvSpPr>
        <p:spPr/>
        <p:txBody>
          <a:bodyPr/>
          <a:lstStyle/>
          <a:p>
            <a:r>
              <a:rPr lang="en-US" dirty="0"/>
              <a:t>Text Preprocessing</a:t>
            </a:r>
          </a:p>
        </p:txBody>
      </p:sp>
      <p:sp>
        <p:nvSpPr>
          <p:cNvPr id="5" name="Content Placeholder 4">
            <a:extLst>
              <a:ext uri="{FF2B5EF4-FFF2-40B4-BE49-F238E27FC236}">
                <a16:creationId xmlns:a16="http://schemas.microsoft.com/office/drawing/2014/main" id="{07D2D405-F45D-463E-AD24-D221A981BB42}"/>
              </a:ext>
            </a:extLst>
          </p:cNvPr>
          <p:cNvSpPr>
            <a:spLocks noGrp="1"/>
          </p:cNvSpPr>
          <p:nvPr>
            <p:ph idx="1"/>
          </p:nvPr>
        </p:nvSpPr>
        <p:spPr>
          <a:xfrm>
            <a:off x="838200" y="1690687"/>
            <a:ext cx="10515600" cy="4486275"/>
          </a:xfrm>
        </p:spPr>
        <p:txBody>
          <a:bodyPr/>
          <a:lstStyle/>
          <a:p>
            <a:r>
              <a:rPr lang="en-US" dirty="0"/>
              <a:t>Next comes preprocessing. Raw text data isn’t directly usable by ML models, so I cleaned the messages by:</a:t>
            </a:r>
          </a:p>
          <a:p>
            <a:pPr>
              <a:buFont typeface="Arial" panose="020B0604020202020204" pitchFamily="34" charset="0"/>
              <a:buChar char="•"/>
            </a:pPr>
            <a:r>
              <a:rPr lang="en-US" dirty="0"/>
              <a:t>Lowercasing everything,</a:t>
            </a:r>
          </a:p>
          <a:p>
            <a:pPr>
              <a:buFont typeface="Arial" panose="020B0604020202020204" pitchFamily="34" charset="0"/>
              <a:buChar char="•"/>
            </a:pPr>
            <a:r>
              <a:rPr lang="en-US" dirty="0"/>
              <a:t>Removing punctuation,</a:t>
            </a:r>
          </a:p>
          <a:p>
            <a:pPr>
              <a:buFont typeface="Arial" panose="020B0604020202020204" pitchFamily="34" charset="0"/>
              <a:buChar char="•"/>
            </a:pPr>
            <a:r>
              <a:rPr lang="en-US" dirty="0"/>
              <a:t>Removing </a:t>
            </a:r>
            <a:r>
              <a:rPr lang="en-US" dirty="0" err="1"/>
              <a:t>stopwords</a:t>
            </a:r>
            <a:r>
              <a:rPr lang="en-US" dirty="0"/>
              <a:t> like “the”, “is”, and “and” which don’t add value.</a:t>
            </a:r>
          </a:p>
          <a:p>
            <a:r>
              <a:rPr lang="en-US" dirty="0"/>
              <a:t>This helps in reducing noise and focusing on keywords that actually differentiate spam from ham.</a:t>
            </a:r>
          </a:p>
          <a:p>
            <a:endParaRPr lang="en-US" dirty="0"/>
          </a:p>
        </p:txBody>
      </p:sp>
    </p:spTree>
    <p:extLst>
      <p:ext uri="{BB962C8B-B14F-4D97-AF65-F5344CB8AC3E}">
        <p14:creationId xmlns:p14="http://schemas.microsoft.com/office/powerpoint/2010/main" val="1578296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D13668-C9B6-4DEF-93AD-99BCFE09955F}"/>
              </a:ext>
            </a:extLst>
          </p:cNvPr>
          <p:cNvPicPr>
            <a:picLocks noChangeAspect="1"/>
          </p:cNvPicPr>
          <p:nvPr/>
        </p:nvPicPr>
        <p:blipFill>
          <a:blip r:embed="rId2"/>
          <a:stretch>
            <a:fillRect/>
          </a:stretch>
        </p:blipFill>
        <p:spPr>
          <a:xfrm>
            <a:off x="2855395" y="1054189"/>
            <a:ext cx="6077798" cy="2038635"/>
          </a:xfrm>
          <a:prstGeom prst="rect">
            <a:avLst/>
          </a:prstGeom>
        </p:spPr>
      </p:pic>
      <p:pic>
        <p:nvPicPr>
          <p:cNvPr id="9" name="Picture 8">
            <a:extLst>
              <a:ext uri="{FF2B5EF4-FFF2-40B4-BE49-F238E27FC236}">
                <a16:creationId xmlns:a16="http://schemas.microsoft.com/office/drawing/2014/main" id="{3D282627-1108-4A0E-92F3-F84C46BAB223}"/>
              </a:ext>
            </a:extLst>
          </p:cNvPr>
          <p:cNvPicPr>
            <a:picLocks noChangeAspect="1"/>
          </p:cNvPicPr>
          <p:nvPr/>
        </p:nvPicPr>
        <p:blipFill>
          <a:blip r:embed="rId3"/>
          <a:stretch>
            <a:fillRect/>
          </a:stretch>
        </p:blipFill>
        <p:spPr>
          <a:xfrm>
            <a:off x="1375704" y="3765177"/>
            <a:ext cx="9440592" cy="2495898"/>
          </a:xfrm>
          <a:prstGeom prst="rect">
            <a:avLst/>
          </a:prstGeom>
        </p:spPr>
      </p:pic>
    </p:spTree>
    <p:extLst>
      <p:ext uri="{BB962C8B-B14F-4D97-AF65-F5344CB8AC3E}">
        <p14:creationId xmlns:p14="http://schemas.microsoft.com/office/powerpoint/2010/main" val="192738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4555-C17C-470F-8D40-A9FEAAFF4071}"/>
              </a:ext>
            </a:extLst>
          </p:cNvPr>
          <p:cNvSpPr>
            <a:spLocks noGrp="1"/>
          </p:cNvSpPr>
          <p:nvPr>
            <p:ph type="title"/>
          </p:nvPr>
        </p:nvSpPr>
        <p:spPr/>
        <p:txBody>
          <a:bodyPr/>
          <a:lstStyle/>
          <a:p>
            <a:r>
              <a:rPr lang="en-US" dirty="0"/>
              <a:t>Converting Labels</a:t>
            </a:r>
          </a:p>
        </p:txBody>
      </p:sp>
      <p:sp>
        <p:nvSpPr>
          <p:cNvPr id="3" name="Content Placeholder 2">
            <a:extLst>
              <a:ext uri="{FF2B5EF4-FFF2-40B4-BE49-F238E27FC236}">
                <a16:creationId xmlns:a16="http://schemas.microsoft.com/office/drawing/2014/main" id="{3865E980-61F4-467A-BC70-555675BA93FD}"/>
              </a:ext>
            </a:extLst>
          </p:cNvPr>
          <p:cNvSpPr>
            <a:spLocks noGrp="1"/>
          </p:cNvSpPr>
          <p:nvPr>
            <p:ph idx="1"/>
          </p:nvPr>
        </p:nvSpPr>
        <p:spPr>
          <a:xfrm>
            <a:off x="838200" y="1830389"/>
            <a:ext cx="10515600" cy="4662486"/>
          </a:xfrm>
        </p:spPr>
        <p:txBody>
          <a:bodyPr/>
          <a:lstStyle/>
          <a:p>
            <a:pPr marL="0" indent="0">
              <a:buNone/>
            </a:pPr>
            <a:r>
              <a:rPr lang="en-US" dirty="0"/>
              <a:t>Then, I converted the labels into numerical form: 0 for ham and 1 for spam. This is essential because machine learning algorithms can not process text labels they work with numbers.</a:t>
            </a:r>
          </a:p>
          <a:p>
            <a:pPr marL="0" indent="0">
              <a:buNone/>
            </a:pPr>
            <a:endParaRPr lang="en-US" dirty="0"/>
          </a:p>
          <a:p>
            <a:pPr marL="0" indent="0">
              <a:buNone/>
            </a:pPr>
            <a:endParaRPr lang="en-US" dirty="0"/>
          </a:p>
        </p:txBody>
      </p:sp>
      <p:pic>
        <p:nvPicPr>
          <p:cNvPr id="10" name="Picture 9">
            <a:extLst>
              <a:ext uri="{FF2B5EF4-FFF2-40B4-BE49-F238E27FC236}">
                <a16:creationId xmlns:a16="http://schemas.microsoft.com/office/drawing/2014/main" id="{C55B18A9-268D-4007-BDA9-1845E6D616D4}"/>
              </a:ext>
            </a:extLst>
          </p:cNvPr>
          <p:cNvPicPr>
            <a:picLocks noChangeAspect="1"/>
          </p:cNvPicPr>
          <p:nvPr/>
        </p:nvPicPr>
        <p:blipFill>
          <a:blip r:embed="rId2"/>
          <a:stretch>
            <a:fillRect/>
          </a:stretch>
        </p:blipFill>
        <p:spPr>
          <a:xfrm>
            <a:off x="3417680" y="3354876"/>
            <a:ext cx="4829849" cy="590632"/>
          </a:xfrm>
          <a:prstGeom prst="rect">
            <a:avLst/>
          </a:prstGeom>
        </p:spPr>
      </p:pic>
      <p:pic>
        <p:nvPicPr>
          <p:cNvPr id="12" name="Picture 11">
            <a:extLst>
              <a:ext uri="{FF2B5EF4-FFF2-40B4-BE49-F238E27FC236}">
                <a16:creationId xmlns:a16="http://schemas.microsoft.com/office/drawing/2014/main" id="{CB36D8BF-E855-42D4-AE6F-9977E4ECA534}"/>
              </a:ext>
            </a:extLst>
          </p:cNvPr>
          <p:cNvPicPr>
            <a:picLocks noChangeAspect="1"/>
          </p:cNvPicPr>
          <p:nvPr/>
        </p:nvPicPr>
        <p:blipFill>
          <a:blip r:embed="rId3"/>
          <a:stretch>
            <a:fillRect/>
          </a:stretch>
        </p:blipFill>
        <p:spPr>
          <a:xfrm>
            <a:off x="1280440" y="4085209"/>
            <a:ext cx="9631119" cy="2448267"/>
          </a:xfrm>
          <a:prstGeom prst="rect">
            <a:avLst/>
          </a:prstGeom>
        </p:spPr>
      </p:pic>
    </p:spTree>
    <p:extLst>
      <p:ext uri="{BB962C8B-B14F-4D97-AF65-F5344CB8AC3E}">
        <p14:creationId xmlns:p14="http://schemas.microsoft.com/office/powerpoint/2010/main" val="2753626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ADED9-37BB-4EFA-A1A2-8A91694A327E}"/>
              </a:ext>
            </a:extLst>
          </p:cNvPr>
          <p:cNvSpPr>
            <a:spLocks noGrp="1"/>
          </p:cNvSpPr>
          <p:nvPr>
            <p:ph type="title"/>
          </p:nvPr>
        </p:nvSpPr>
        <p:spPr/>
        <p:txBody>
          <a:bodyPr/>
          <a:lstStyle/>
          <a:p>
            <a:r>
              <a:rPr lang="en-US" dirty="0"/>
              <a:t>Splitting the Data</a:t>
            </a:r>
          </a:p>
        </p:txBody>
      </p:sp>
      <p:sp>
        <p:nvSpPr>
          <p:cNvPr id="3" name="Content Placeholder 2">
            <a:extLst>
              <a:ext uri="{FF2B5EF4-FFF2-40B4-BE49-F238E27FC236}">
                <a16:creationId xmlns:a16="http://schemas.microsoft.com/office/drawing/2014/main" id="{F85CF473-8E88-4F84-BEE4-3CD4048B9623}"/>
              </a:ext>
            </a:extLst>
          </p:cNvPr>
          <p:cNvSpPr>
            <a:spLocks noGrp="1"/>
          </p:cNvSpPr>
          <p:nvPr>
            <p:ph idx="1"/>
          </p:nvPr>
        </p:nvSpPr>
        <p:spPr/>
        <p:txBody>
          <a:bodyPr/>
          <a:lstStyle/>
          <a:p>
            <a:pPr marL="0" indent="0">
              <a:buNone/>
            </a:pPr>
            <a:r>
              <a:rPr lang="en-US" dirty="0"/>
              <a:t>I split the dataset into training and testing sets using an 80/20 ratio. The training set is used to teach the model patterns, and the test set checks how well the model performs on unseen data.</a:t>
            </a:r>
          </a:p>
          <a:p>
            <a:pPr marL="0" indent="0">
              <a:buNone/>
            </a:pPr>
            <a:endParaRPr lang="en-US" dirty="0"/>
          </a:p>
        </p:txBody>
      </p:sp>
      <p:pic>
        <p:nvPicPr>
          <p:cNvPr id="5" name="Picture 4">
            <a:extLst>
              <a:ext uri="{FF2B5EF4-FFF2-40B4-BE49-F238E27FC236}">
                <a16:creationId xmlns:a16="http://schemas.microsoft.com/office/drawing/2014/main" id="{962C076D-26BC-453B-BD65-EA691CB84489}"/>
              </a:ext>
            </a:extLst>
          </p:cNvPr>
          <p:cNvPicPr>
            <a:picLocks noChangeAspect="1"/>
          </p:cNvPicPr>
          <p:nvPr/>
        </p:nvPicPr>
        <p:blipFill>
          <a:blip r:embed="rId2"/>
          <a:stretch>
            <a:fillRect/>
          </a:stretch>
        </p:blipFill>
        <p:spPr>
          <a:xfrm>
            <a:off x="3402106" y="3657599"/>
            <a:ext cx="5056094" cy="1842247"/>
          </a:xfrm>
          <a:prstGeom prst="rect">
            <a:avLst/>
          </a:prstGeom>
        </p:spPr>
      </p:pic>
    </p:spTree>
    <p:extLst>
      <p:ext uri="{BB962C8B-B14F-4D97-AF65-F5344CB8AC3E}">
        <p14:creationId xmlns:p14="http://schemas.microsoft.com/office/powerpoint/2010/main" val="4006045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713</Words>
  <Application>Microsoft Office PowerPoint</Application>
  <PresentationFormat>Widescreen</PresentationFormat>
  <Paragraphs>33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Introduction</vt:lpstr>
      <vt:lpstr>Problem Statement</vt:lpstr>
      <vt:lpstr>Code Walkthrough </vt:lpstr>
      <vt:lpstr>Data Set Overview</vt:lpstr>
      <vt:lpstr>Exploring Class Distribution</vt:lpstr>
      <vt:lpstr>Text Preprocessing</vt:lpstr>
      <vt:lpstr>PowerPoint Presentation</vt:lpstr>
      <vt:lpstr>Converting Labels</vt:lpstr>
      <vt:lpstr>Splitting the Data</vt:lpstr>
      <vt:lpstr>Text Vectorization</vt:lpstr>
      <vt:lpstr>Naive Bayes Classifier</vt:lpstr>
      <vt:lpstr>Model Evaluation</vt:lpstr>
      <vt:lpstr>PowerPoint Presentation</vt:lpstr>
      <vt:lpstr>Real-world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mshahidshaikh1@gmail.com</dc:creator>
  <cp:lastModifiedBy>mshahidshaikh1@gmail.com</cp:lastModifiedBy>
  <cp:revision>6</cp:revision>
  <dcterms:created xsi:type="dcterms:W3CDTF">2025-05-18T12:59:41Z</dcterms:created>
  <dcterms:modified xsi:type="dcterms:W3CDTF">2025-05-18T13:42:55Z</dcterms:modified>
</cp:coreProperties>
</file>