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23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450294D-CB23-4D87-8EF7-0DEE67EB91F8}" type="datetimeFigureOut">
              <a:rPr lang="fr-TN" smtClean="0"/>
              <a:t>08/11/2021</a:t>
            </a:fld>
            <a:endParaRPr lang="fr-TN"/>
          </a:p>
        </p:txBody>
      </p:sp>
      <p:sp>
        <p:nvSpPr>
          <p:cNvPr id="4" name="Footer Placeholder 3"/>
          <p:cNvSpPr>
            <a:spLocks noGrp="1"/>
          </p:cNvSpPr>
          <p:nvPr>
            <p:ph type="ftr" sz="quarter" idx="11"/>
          </p:nvPr>
        </p:nvSpPr>
        <p:spPr/>
        <p:txBody>
          <a:bodyPr/>
          <a:lstStyle/>
          <a:p>
            <a:endParaRPr lang="fr-TN"/>
          </a:p>
        </p:txBody>
      </p:sp>
      <p:sp>
        <p:nvSpPr>
          <p:cNvPr id="5" name="Slide Number Placeholder 4"/>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175727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3976807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77432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1988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86430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1947847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3418245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5332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414669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0294D-CB23-4D87-8EF7-0DEE67EB91F8}" type="datetimeFigureOut">
              <a:rPr lang="fr-TN" smtClean="0"/>
              <a:t>08/11/2021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259884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0294D-CB23-4D87-8EF7-0DEE67EB91F8}" type="datetimeFigureOut">
              <a:rPr lang="fr-TN" smtClean="0"/>
              <a:t>08/11/2021</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176782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0294D-CB23-4D87-8EF7-0DEE67EB91F8}" type="datetimeFigureOut">
              <a:rPr lang="fr-TN" smtClean="0"/>
              <a:t>08/11/2021</a:t>
            </a:fld>
            <a:endParaRPr lang="fr-TN"/>
          </a:p>
        </p:txBody>
      </p:sp>
      <p:sp>
        <p:nvSpPr>
          <p:cNvPr id="8" name="Footer Placeholder 7"/>
          <p:cNvSpPr>
            <a:spLocks noGrp="1"/>
          </p:cNvSpPr>
          <p:nvPr>
            <p:ph type="ftr" sz="quarter" idx="11"/>
          </p:nvPr>
        </p:nvSpPr>
        <p:spPr/>
        <p:txBody>
          <a:bodyPr/>
          <a:lstStyle/>
          <a:p>
            <a:endParaRPr lang="fr-TN"/>
          </a:p>
        </p:txBody>
      </p:sp>
      <p:sp>
        <p:nvSpPr>
          <p:cNvPr id="9" name="Slide Number Placeholder 8"/>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205632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50294D-CB23-4D87-8EF7-0DEE67EB91F8}" type="datetimeFigureOut">
              <a:rPr lang="fr-TN" smtClean="0"/>
              <a:t>08/11/2021</a:t>
            </a:fld>
            <a:endParaRPr lang="fr-TN"/>
          </a:p>
        </p:txBody>
      </p:sp>
      <p:sp>
        <p:nvSpPr>
          <p:cNvPr id="4" name="Footer Placeholder 3"/>
          <p:cNvSpPr>
            <a:spLocks noGrp="1"/>
          </p:cNvSpPr>
          <p:nvPr>
            <p:ph type="ftr" sz="quarter" idx="11"/>
          </p:nvPr>
        </p:nvSpPr>
        <p:spPr/>
        <p:txBody>
          <a:bodyPr/>
          <a:lstStyle/>
          <a:p>
            <a:endParaRPr lang="fr-TN"/>
          </a:p>
        </p:txBody>
      </p:sp>
      <p:sp>
        <p:nvSpPr>
          <p:cNvPr id="5" name="Slide Number Placeholder 4"/>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63176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0294D-CB23-4D87-8EF7-0DEE67EB91F8}" type="datetimeFigureOut">
              <a:rPr lang="fr-TN" smtClean="0"/>
              <a:t>08/11/2021</a:t>
            </a:fld>
            <a:endParaRPr lang="fr-TN"/>
          </a:p>
        </p:txBody>
      </p:sp>
      <p:sp>
        <p:nvSpPr>
          <p:cNvPr id="3" name="Footer Placeholder 2"/>
          <p:cNvSpPr>
            <a:spLocks noGrp="1"/>
          </p:cNvSpPr>
          <p:nvPr>
            <p:ph type="ftr" sz="quarter" idx="11"/>
          </p:nvPr>
        </p:nvSpPr>
        <p:spPr/>
        <p:txBody>
          <a:bodyPr/>
          <a:lstStyle/>
          <a:p>
            <a:endParaRPr lang="fr-TN"/>
          </a:p>
        </p:txBody>
      </p:sp>
      <p:sp>
        <p:nvSpPr>
          <p:cNvPr id="4" name="Slide Number Placeholder 3"/>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398260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50294D-CB23-4D87-8EF7-0DEE67EB91F8}" type="datetimeFigureOut">
              <a:rPr lang="fr-TN" smtClean="0"/>
              <a:t>08/11/2021</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6920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50294D-CB23-4D87-8EF7-0DEE67EB91F8}" type="datetimeFigureOut">
              <a:rPr lang="fr-TN" smtClean="0"/>
              <a:t>08/11/2021</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8A2CC5E9-A2C0-4A62-8894-00A4FFFB3E2F}" type="slidenum">
              <a:rPr lang="fr-TN" smtClean="0"/>
              <a:t>‹#›</a:t>
            </a:fld>
            <a:endParaRPr lang="fr-TN"/>
          </a:p>
        </p:txBody>
      </p:sp>
    </p:spTree>
    <p:extLst>
      <p:ext uri="{BB962C8B-B14F-4D97-AF65-F5344CB8AC3E}">
        <p14:creationId xmlns:p14="http://schemas.microsoft.com/office/powerpoint/2010/main" val="105708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50294D-CB23-4D87-8EF7-0DEE67EB91F8}" type="datetimeFigureOut">
              <a:rPr lang="fr-TN" smtClean="0"/>
              <a:t>08/11/2021</a:t>
            </a:fld>
            <a:endParaRPr lang="fr-T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T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2CC5E9-A2C0-4A62-8894-00A4FFFB3E2F}" type="slidenum">
              <a:rPr lang="fr-TN" smtClean="0"/>
              <a:t>‹#›</a:t>
            </a:fld>
            <a:endParaRPr lang="fr-TN"/>
          </a:p>
        </p:txBody>
      </p:sp>
    </p:spTree>
    <p:extLst>
      <p:ext uri="{BB962C8B-B14F-4D97-AF65-F5344CB8AC3E}">
        <p14:creationId xmlns:p14="http://schemas.microsoft.com/office/powerpoint/2010/main" val="134009915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rds/postgre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E4F1F1-80A2-459A-A192-CE35BCAD1F52}"/>
              </a:ext>
            </a:extLst>
          </p:cNvPr>
          <p:cNvSpPr txBox="1"/>
          <p:nvPr/>
        </p:nvSpPr>
        <p:spPr>
          <a:xfrm>
            <a:off x="1669002" y="2325949"/>
            <a:ext cx="8478175" cy="1477328"/>
          </a:xfrm>
          <a:prstGeom prst="rect">
            <a:avLst/>
          </a:prstGeom>
          <a:noFill/>
        </p:spPr>
        <p:txBody>
          <a:bodyPr wrap="square" rtlCol="0">
            <a:spAutoFit/>
          </a:bodyPr>
          <a:lstStyle/>
          <a:p>
            <a:pPr algn="ctr"/>
            <a:r>
              <a:rPr lang="fr-FR" dirty="0" err="1">
                <a:latin typeface="Arial Black" panose="020B0A04020102020204" pitchFamily="34" charset="0"/>
              </a:rPr>
              <a:t>Presentation</a:t>
            </a:r>
            <a:r>
              <a:rPr lang="fr-FR" dirty="0">
                <a:latin typeface="Arial Black" panose="020B0A04020102020204" pitchFamily="34" charset="0"/>
              </a:rPr>
              <a:t> RDBMS </a:t>
            </a:r>
          </a:p>
          <a:p>
            <a:pPr algn="ctr"/>
            <a:endParaRPr lang="fr-FR" dirty="0">
              <a:latin typeface="Arial Black" panose="020B0A04020102020204" pitchFamily="34" charset="0"/>
            </a:endParaRPr>
          </a:p>
          <a:p>
            <a:pPr algn="ctr"/>
            <a:endParaRPr lang="fr-FR" dirty="0">
              <a:latin typeface="Arial Black" panose="020B0A04020102020204" pitchFamily="34" charset="0"/>
            </a:endParaRPr>
          </a:p>
          <a:p>
            <a:pPr algn="ctr"/>
            <a:endParaRPr lang="fr-FR" dirty="0">
              <a:latin typeface="Arial Black" panose="020B0A04020102020204" pitchFamily="34" charset="0"/>
            </a:endParaRPr>
          </a:p>
          <a:p>
            <a:pPr algn="ctr"/>
            <a:endParaRPr lang="fr-TN" dirty="0">
              <a:latin typeface="Arial Black" panose="020B0A04020102020204" pitchFamily="34" charset="0"/>
            </a:endParaRPr>
          </a:p>
        </p:txBody>
      </p:sp>
    </p:spTree>
    <p:extLst>
      <p:ext uri="{BB962C8B-B14F-4D97-AF65-F5344CB8AC3E}">
        <p14:creationId xmlns:p14="http://schemas.microsoft.com/office/powerpoint/2010/main" val="276573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866E5E-09A8-44FE-A2A4-33E3ACA87AD8}"/>
              </a:ext>
            </a:extLst>
          </p:cNvPr>
          <p:cNvSpPr txBox="1"/>
          <p:nvPr/>
        </p:nvSpPr>
        <p:spPr>
          <a:xfrm>
            <a:off x="506027" y="603682"/>
            <a:ext cx="10972800" cy="3416320"/>
          </a:xfrm>
          <a:prstGeom prst="rect">
            <a:avLst/>
          </a:prstGeom>
          <a:noFill/>
        </p:spPr>
        <p:txBody>
          <a:bodyPr wrap="square" rtlCol="0">
            <a:spAutoFit/>
          </a:bodyPr>
          <a:lstStyle/>
          <a:p>
            <a:endParaRPr lang="en-US" b="0" i="0" dirty="0">
              <a:effectLst/>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r>
              <a:rPr lang="en-US" sz="2000" u="sng" dirty="0">
                <a:solidFill>
                  <a:schemeClr val="bg1"/>
                </a:solidFill>
                <a:latin typeface="Arial" panose="020B0604020202020204" pitchFamily="34" charset="0"/>
              </a:rPr>
              <a:t>What is RDBMS?</a:t>
            </a:r>
          </a:p>
          <a:p>
            <a:endParaRPr lang="en-US" b="0" i="0" dirty="0">
              <a:effectLst/>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A relational database management system (RDBMS) is a collection of programs and capabilities that enable IT teams and others to create, update, administer and otherwise interact with a relational database. </a:t>
            </a:r>
            <a:r>
              <a:rPr lang="en-US" b="0" i="0" dirty="0" err="1">
                <a:effectLst/>
                <a:latin typeface="Arial" panose="020B0604020202020204" pitchFamily="34" charset="0"/>
              </a:rPr>
              <a:t>RDBMSes</a:t>
            </a:r>
            <a:r>
              <a:rPr lang="en-US" b="0" i="0" dirty="0">
                <a:effectLst/>
                <a:latin typeface="Arial" panose="020B0604020202020204" pitchFamily="34" charset="0"/>
              </a:rPr>
              <a:t> store data in the form of tables, with most commercial relational database management systems using Structured Query Language(</a:t>
            </a:r>
            <a:r>
              <a:rPr lang="en-US" b="0" i="0" u="none" strike="noStrike" dirty="0">
                <a:effectLst/>
                <a:latin typeface="Arial" panose="020B0604020202020204" pitchFamily="34" charset="0"/>
              </a:rPr>
              <a:t>SQL</a:t>
            </a:r>
            <a:r>
              <a:rPr lang="en-US" b="0" i="0" dirty="0">
                <a:effectLst/>
                <a:latin typeface="Arial" panose="020B0604020202020204" pitchFamily="34" charset="0"/>
              </a:rPr>
              <a:t>) to access the database</a:t>
            </a:r>
            <a:endParaRPr lang="fr-TN" dirty="0"/>
          </a:p>
        </p:txBody>
      </p:sp>
    </p:spTree>
    <p:extLst>
      <p:ext uri="{BB962C8B-B14F-4D97-AF65-F5344CB8AC3E}">
        <p14:creationId xmlns:p14="http://schemas.microsoft.com/office/powerpoint/2010/main" val="48566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18C593-2470-437E-9439-139D9E02CE56}"/>
              </a:ext>
            </a:extLst>
          </p:cNvPr>
          <p:cNvSpPr txBox="1"/>
          <p:nvPr/>
        </p:nvSpPr>
        <p:spPr>
          <a:xfrm>
            <a:off x="488272" y="372862"/>
            <a:ext cx="11327907" cy="3416320"/>
          </a:xfrm>
          <a:prstGeom prst="rect">
            <a:avLst/>
          </a:prstGeom>
          <a:noFill/>
        </p:spPr>
        <p:txBody>
          <a:bodyPr wrap="square" rtlCol="0">
            <a:spAutoFit/>
          </a:bodyPr>
          <a:lstStyle/>
          <a:p>
            <a:r>
              <a:rPr lang="en-US" b="0" i="0" dirty="0">
                <a:solidFill>
                  <a:srgbClr val="202124"/>
                </a:solidFill>
                <a:effectLst/>
                <a:latin typeface="Helvetica Neue"/>
              </a:rPr>
              <a:t>What is MySQL and why it is used?</a:t>
            </a: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r>
              <a:rPr lang="en-US" b="0" i="0" dirty="0">
                <a:effectLst/>
                <a:latin typeface="depot-new-web"/>
              </a:rPr>
              <a:t>MySQL is a relational database management system based on </a:t>
            </a:r>
            <a:r>
              <a:rPr lang="en-US" b="1" i="0" dirty="0">
                <a:effectLst/>
                <a:latin typeface="depot-new-web"/>
              </a:rPr>
              <a:t>SQL</a:t>
            </a:r>
            <a:r>
              <a:rPr lang="en-US" b="0" i="0" dirty="0">
                <a:effectLst/>
                <a:latin typeface="depot-new-web"/>
              </a:rPr>
              <a:t> – </a:t>
            </a:r>
            <a:r>
              <a:rPr lang="en-US" b="1" i="0" dirty="0">
                <a:effectLst/>
                <a:latin typeface="depot-new-web"/>
              </a:rPr>
              <a:t>S</a:t>
            </a:r>
            <a:r>
              <a:rPr lang="en-US" b="0" i="0" dirty="0">
                <a:effectLst/>
                <a:latin typeface="depot-new-web"/>
              </a:rPr>
              <a:t>tructured </a:t>
            </a:r>
            <a:r>
              <a:rPr lang="en-US" b="1" i="0" dirty="0">
                <a:effectLst/>
                <a:latin typeface="depot-new-web"/>
              </a:rPr>
              <a:t>Q</a:t>
            </a:r>
            <a:r>
              <a:rPr lang="en-US" b="0" i="0" dirty="0">
                <a:effectLst/>
                <a:latin typeface="depot-new-web"/>
              </a:rPr>
              <a:t>uery </a:t>
            </a:r>
            <a:r>
              <a:rPr lang="en-US" b="1" i="0" dirty="0">
                <a:effectLst/>
                <a:latin typeface="depot-new-web"/>
              </a:rPr>
              <a:t>L</a:t>
            </a:r>
            <a:r>
              <a:rPr lang="en-US" b="0" i="0" dirty="0">
                <a:effectLst/>
                <a:latin typeface="depot-new-web"/>
              </a:rPr>
              <a:t>anguage. The application is used for a wide range of purposes, including data warehousing, e-commerce, and logging applications.</a:t>
            </a:r>
            <a:endParaRPr lang="en-US" b="0" i="0" dirty="0">
              <a:effectLst/>
              <a:latin typeface="Helvetica Neue"/>
            </a:endParaRPr>
          </a:p>
          <a:p>
            <a:pPr algn="l"/>
            <a:r>
              <a:rPr lang="en-US" b="0" i="0" dirty="0">
                <a:effectLst/>
                <a:latin typeface="depot-new-web"/>
              </a:rPr>
              <a:t>The most common use for </a:t>
            </a:r>
            <a:r>
              <a:rPr lang="en-US" b="0" i="0" dirty="0" err="1">
                <a:effectLst/>
                <a:latin typeface="depot-new-web"/>
              </a:rPr>
              <a:t>mySQL</a:t>
            </a:r>
            <a:r>
              <a:rPr lang="en-US" b="0" i="0" dirty="0">
                <a:effectLst/>
                <a:latin typeface="depot-new-web"/>
              </a:rPr>
              <a:t> however, is for the purpose of a web database. It can be used to store anything from a single record of information to an entire inventory of available products for an online store.</a:t>
            </a:r>
          </a:p>
          <a:p>
            <a:pPr algn="l"/>
            <a:r>
              <a:rPr lang="en-US" b="0" i="0" dirty="0">
                <a:effectLst/>
                <a:latin typeface="depot-new-web"/>
              </a:rPr>
              <a:t>In association with a scripting language such as </a:t>
            </a:r>
            <a:r>
              <a:rPr lang="en-US" b="1" i="0" dirty="0">
                <a:effectLst/>
                <a:latin typeface="depot-new-web"/>
              </a:rPr>
              <a:t>PHP</a:t>
            </a:r>
            <a:r>
              <a:rPr lang="en-US" b="0" i="0" dirty="0">
                <a:effectLst/>
                <a:latin typeface="depot-new-web"/>
              </a:rPr>
              <a:t> or </a:t>
            </a:r>
            <a:r>
              <a:rPr lang="en-US" b="1" i="0" dirty="0">
                <a:effectLst/>
                <a:latin typeface="depot-new-web"/>
              </a:rPr>
              <a:t>Perl</a:t>
            </a:r>
            <a:r>
              <a:rPr lang="en-US" b="0" i="0" dirty="0">
                <a:effectLst/>
                <a:latin typeface="depot-new-web"/>
              </a:rPr>
              <a:t> (both offered on our hosting accounts) it is possible to create websites which will interact in real-time with a </a:t>
            </a:r>
            <a:r>
              <a:rPr lang="en-US" b="0" i="0" dirty="0" err="1">
                <a:effectLst/>
                <a:latin typeface="depot-new-web"/>
              </a:rPr>
              <a:t>mySQL</a:t>
            </a:r>
            <a:r>
              <a:rPr lang="en-US" b="0" i="0" dirty="0">
                <a:effectLst/>
                <a:latin typeface="depot-new-web"/>
              </a:rPr>
              <a:t> database to rapidly display </a:t>
            </a:r>
            <a:r>
              <a:rPr lang="en-US" b="0" i="0" dirty="0" err="1">
                <a:effectLst/>
                <a:latin typeface="depot-new-web"/>
              </a:rPr>
              <a:t>categorised</a:t>
            </a:r>
            <a:r>
              <a:rPr lang="en-US" b="0" i="0" dirty="0">
                <a:effectLst/>
                <a:latin typeface="depot-new-web"/>
              </a:rPr>
              <a:t> and searchable information to a website user.</a:t>
            </a:r>
          </a:p>
          <a:p>
            <a:endParaRPr lang="en-US" dirty="0">
              <a:solidFill>
                <a:srgbClr val="202124"/>
              </a:solidFill>
              <a:latin typeface="Helvetica Neue"/>
            </a:endParaRPr>
          </a:p>
        </p:txBody>
      </p:sp>
      <p:pic>
        <p:nvPicPr>
          <p:cNvPr id="3" name="Picture 2">
            <a:extLst>
              <a:ext uri="{FF2B5EF4-FFF2-40B4-BE49-F238E27FC236}">
                <a16:creationId xmlns:a16="http://schemas.microsoft.com/office/drawing/2014/main" id="{DD19E853-FF89-4938-9AAE-E2A9D6409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216" y="3869601"/>
            <a:ext cx="2971800" cy="1533525"/>
          </a:xfrm>
          <a:prstGeom prst="rect">
            <a:avLst/>
          </a:prstGeom>
        </p:spPr>
      </p:pic>
    </p:spTree>
    <p:extLst>
      <p:ext uri="{BB962C8B-B14F-4D97-AF65-F5344CB8AC3E}">
        <p14:creationId xmlns:p14="http://schemas.microsoft.com/office/powerpoint/2010/main" val="303874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16848E-AD8D-4F35-83D9-8AB7EE637EC3}"/>
              </a:ext>
            </a:extLst>
          </p:cNvPr>
          <p:cNvSpPr txBox="1"/>
          <p:nvPr/>
        </p:nvSpPr>
        <p:spPr>
          <a:xfrm>
            <a:off x="497149" y="2099543"/>
            <a:ext cx="10741981" cy="2862322"/>
          </a:xfrm>
          <a:prstGeom prst="rect">
            <a:avLst/>
          </a:prstGeom>
          <a:noFill/>
        </p:spPr>
        <p:txBody>
          <a:bodyPr wrap="square">
            <a:spAutoFit/>
          </a:bodyPr>
          <a:lstStyle/>
          <a:p>
            <a:r>
              <a:rPr lang="en-US" b="0" i="0" strike="noStrike" dirty="0">
                <a:effectLst/>
                <a:latin typeface="AmazonEmberLight"/>
              </a:rPr>
              <a:t>PostgreSQL</a:t>
            </a:r>
            <a:r>
              <a:rPr lang="en-US" b="0" i="0" dirty="0">
                <a:effectLst/>
                <a:latin typeface="AmazonEmberLight"/>
              </a:rPr>
              <a:t> is an advanced, enterprise class open source relational database that supports both SQL (relational) and JSON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a:t>
            </a:r>
            <a:r>
              <a:rPr lang="en-US" dirty="0">
                <a:latin typeface="AmazonEmberLight"/>
              </a:rPr>
              <a:t>PostgreSQL 12.</a:t>
            </a:r>
            <a:endParaRPr lang="en-US" b="0" i="0" dirty="0">
              <a:effectLst/>
              <a:latin typeface="AmazonEmberLight"/>
            </a:endParaRPr>
          </a:p>
          <a:p>
            <a:r>
              <a:rPr lang="en-US" b="0" i="0" dirty="0">
                <a:effectLst/>
                <a:latin typeface="AmazonEmberLight"/>
              </a:rPr>
              <a:t>PostgreSQL has a rich history for support of advanced data types, and supports a level of performance optimization that is common across its commercial database counterparts, like Oracle and SQL Server. AWS supports PostgreSQL through a fully managed database service with </a:t>
            </a:r>
            <a:r>
              <a:rPr lang="en-US" b="0" i="0" strike="noStrike" dirty="0">
                <a:effectLst/>
                <a:latin typeface="AmazonEmberLight"/>
                <a:hlinkClick r:id="rId2">
                  <a:extLst>
                    <a:ext uri="{A12FA001-AC4F-418D-AE19-62706E023703}">
                      <ahyp:hlinkClr xmlns:ahyp="http://schemas.microsoft.com/office/drawing/2018/hyperlinkcolor" val="tx"/>
                    </a:ext>
                  </a:extLst>
                </a:hlinkClick>
              </a:rPr>
              <a:t>Amazon Relational Database Service (RDS)</a:t>
            </a:r>
            <a:r>
              <a:rPr lang="en-US" b="0" i="0" dirty="0">
                <a:effectLst/>
                <a:latin typeface="AmazonEmberLight"/>
              </a:rPr>
              <a:t>. </a:t>
            </a:r>
            <a:r>
              <a:rPr lang="en-US" b="0" i="0" strike="noStrike" dirty="0">
                <a:effectLst/>
                <a:latin typeface="AmazonEmberLight"/>
              </a:rPr>
              <a:t>Amazon Aurora </a:t>
            </a:r>
            <a:r>
              <a:rPr lang="en-US" b="0" i="0" dirty="0">
                <a:effectLst/>
                <a:latin typeface="AmazonEmberLight"/>
              </a:rPr>
              <a:t>with PostgreSQL compatibility is also built using PostgreSQL.</a:t>
            </a:r>
          </a:p>
          <a:p>
            <a:endParaRPr lang="fr-TN" dirty="0"/>
          </a:p>
        </p:txBody>
      </p:sp>
      <p:sp>
        <p:nvSpPr>
          <p:cNvPr id="9" name="TextBox 8">
            <a:extLst>
              <a:ext uri="{FF2B5EF4-FFF2-40B4-BE49-F238E27FC236}">
                <a16:creationId xmlns:a16="http://schemas.microsoft.com/office/drawing/2014/main" id="{7175F5D1-DE4E-4160-9EDE-7BD6A2D1B502}"/>
              </a:ext>
            </a:extLst>
          </p:cNvPr>
          <p:cNvSpPr txBox="1"/>
          <p:nvPr/>
        </p:nvSpPr>
        <p:spPr>
          <a:xfrm>
            <a:off x="2503503" y="698661"/>
            <a:ext cx="6107836" cy="461665"/>
          </a:xfrm>
          <a:prstGeom prst="rect">
            <a:avLst/>
          </a:prstGeom>
          <a:noFill/>
        </p:spPr>
        <p:txBody>
          <a:bodyPr wrap="square">
            <a:spAutoFit/>
          </a:bodyPr>
          <a:lstStyle/>
          <a:p>
            <a:pPr algn="ctr"/>
            <a:r>
              <a:rPr lang="fr-FR" sz="2400" b="0" i="0" dirty="0" err="1">
                <a:solidFill>
                  <a:schemeClr val="bg1"/>
                </a:solidFill>
                <a:effectLst/>
                <a:latin typeface="AmazonEmberBold"/>
              </a:rPr>
              <a:t>What</a:t>
            </a:r>
            <a:r>
              <a:rPr lang="fr-FR" sz="2400" b="0" i="0" dirty="0">
                <a:solidFill>
                  <a:schemeClr val="bg1"/>
                </a:solidFill>
                <a:effectLst/>
                <a:latin typeface="AmazonEmberBold"/>
              </a:rPr>
              <a:t> </a:t>
            </a:r>
            <a:r>
              <a:rPr lang="fr-FR" sz="2400" b="0" i="0" dirty="0" err="1">
                <a:solidFill>
                  <a:schemeClr val="bg1"/>
                </a:solidFill>
                <a:effectLst/>
                <a:latin typeface="AmazonEmberBold"/>
              </a:rPr>
              <a:t>is</a:t>
            </a:r>
            <a:r>
              <a:rPr lang="fr-FR" sz="2400" b="0" i="0" dirty="0">
                <a:solidFill>
                  <a:schemeClr val="bg1"/>
                </a:solidFill>
                <a:effectLst/>
                <a:latin typeface="AmazonEmberBold"/>
              </a:rPr>
              <a:t> PostgreSQL?</a:t>
            </a:r>
          </a:p>
        </p:txBody>
      </p:sp>
      <p:pic>
        <p:nvPicPr>
          <p:cNvPr id="11" name="Picture 10">
            <a:extLst>
              <a:ext uri="{FF2B5EF4-FFF2-40B4-BE49-F238E27FC236}">
                <a16:creationId xmlns:a16="http://schemas.microsoft.com/office/drawing/2014/main" id="{C1CD4E45-5A49-48C9-B514-09CC5673B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905" y="4751588"/>
            <a:ext cx="2638425" cy="1733550"/>
          </a:xfrm>
          <a:prstGeom prst="rect">
            <a:avLst/>
          </a:prstGeom>
        </p:spPr>
      </p:pic>
    </p:spTree>
    <p:extLst>
      <p:ext uri="{BB962C8B-B14F-4D97-AF65-F5344CB8AC3E}">
        <p14:creationId xmlns:p14="http://schemas.microsoft.com/office/powerpoint/2010/main" val="275881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384DD8-CD3A-42C0-AF2E-15669BEDB1B3}"/>
              </a:ext>
            </a:extLst>
          </p:cNvPr>
          <p:cNvSpPr txBox="1"/>
          <p:nvPr/>
        </p:nvSpPr>
        <p:spPr>
          <a:xfrm>
            <a:off x="381740" y="551246"/>
            <a:ext cx="11034943" cy="2862322"/>
          </a:xfrm>
          <a:prstGeom prst="rect">
            <a:avLst/>
          </a:prstGeom>
          <a:noFill/>
        </p:spPr>
        <p:txBody>
          <a:bodyPr wrap="square">
            <a:spAutoFit/>
          </a:bodyPr>
          <a:lstStyle/>
          <a:p>
            <a:pPr algn="l"/>
            <a:br>
              <a:rPr lang="en-US" b="0" i="1" dirty="0">
                <a:solidFill>
                  <a:schemeClr val="bg1"/>
                </a:solidFill>
                <a:effectLst/>
                <a:latin typeface="Helvetica Neue"/>
              </a:rPr>
            </a:br>
            <a:r>
              <a:rPr lang="en-US" b="0" i="1" dirty="0">
                <a:solidFill>
                  <a:schemeClr val="bg1"/>
                </a:solidFill>
                <a:effectLst/>
                <a:latin typeface="Helvetica Neue"/>
              </a:rPr>
              <a:t>What is a SQL Server used for?</a:t>
            </a:r>
          </a:p>
          <a:p>
            <a:pPr algn="l"/>
            <a:endParaRPr lang="en-US" dirty="0">
              <a:solidFill>
                <a:srgbClr val="202124"/>
              </a:solidFill>
              <a:latin typeface="Helvetica Neue"/>
            </a:endParaRPr>
          </a:p>
          <a:p>
            <a:pPr algn="l"/>
            <a:endParaRPr lang="en-US" b="0" i="0" dirty="0">
              <a:solidFill>
                <a:srgbClr val="202124"/>
              </a:solidFill>
              <a:effectLst/>
              <a:latin typeface="Helvetica Neue"/>
            </a:endParaRPr>
          </a:p>
          <a:p>
            <a:pPr algn="l"/>
            <a:endParaRPr lang="en-US" dirty="0">
              <a:solidFill>
                <a:srgbClr val="202124"/>
              </a:solidFill>
              <a:latin typeface="Helvetica Neue"/>
            </a:endParaRPr>
          </a:p>
          <a:p>
            <a:pPr algn="l"/>
            <a:endParaRPr lang="en-US" dirty="0">
              <a:latin typeface="Helvetica Neue"/>
            </a:endParaRPr>
          </a:p>
          <a:p>
            <a:pPr algn="l"/>
            <a:endParaRPr lang="en-US" b="0" i="0" dirty="0">
              <a:effectLst/>
              <a:latin typeface="Helvetica Neue"/>
            </a:endParaRPr>
          </a:p>
          <a:p>
            <a:pPr algn="l"/>
            <a:r>
              <a:rPr lang="en-US" b="0" i="0" dirty="0">
                <a:effectLst/>
                <a:latin typeface="Helvetica Neue"/>
              </a:rPr>
              <a:t>The SQL Server is a relational database management system from Microsoft. The system is designed and built is </a:t>
            </a:r>
            <a:r>
              <a:rPr lang="en-US" b="1" i="0" dirty="0">
                <a:effectLst/>
                <a:latin typeface="Helvetica Neue"/>
              </a:rPr>
              <a:t>to manage and store information</a:t>
            </a:r>
            <a:r>
              <a:rPr lang="en-US" b="0" i="0" dirty="0">
                <a:effectLst/>
                <a:latin typeface="Helvetica Neue"/>
              </a:rPr>
              <a:t>. The system supports various business intelligence operations, analytics operations, and transaction processing</a:t>
            </a:r>
          </a:p>
        </p:txBody>
      </p:sp>
      <p:pic>
        <p:nvPicPr>
          <p:cNvPr id="7" name="Picture 6">
            <a:extLst>
              <a:ext uri="{FF2B5EF4-FFF2-40B4-BE49-F238E27FC236}">
                <a16:creationId xmlns:a16="http://schemas.microsoft.com/office/drawing/2014/main" id="{6174F505-BCA8-4C6C-83B6-DF536888F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5" y="3444432"/>
            <a:ext cx="5848350" cy="2862322"/>
          </a:xfrm>
          <a:prstGeom prst="rect">
            <a:avLst/>
          </a:prstGeom>
        </p:spPr>
      </p:pic>
    </p:spTree>
    <p:extLst>
      <p:ext uri="{BB962C8B-B14F-4D97-AF65-F5344CB8AC3E}">
        <p14:creationId xmlns:p14="http://schemas.microsoft.com/office/powerpoint/2010/main" val="233299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E5FCE-041E-41DA-BB4F-9EA6C2CA6378}"/>
              </a:ext>
            </a:extLst>
          </p:cNvPr>
          <p:cNvSpPr txBox="1"/>
          <p:nvPr/>
        </p:nvSpPr>
        <p:spPr>
          <a:xfrm>
            <a:off x="363984" y="2015906"/>
            <a:ext cx="11141475" cy="4524315"/>
          </a:xfrm>
          <a:prstGeom prst="rect">
            <a:avLst/>
          </a:prstGeom>
          <a:noFill/>
        </p:spPr>
        <p:txBody>
          <a:bodyPr wrap="square">
            <a:spAutoFit/>
          </a:bodyPr>
          <a:lstStyle/>
          <a:p>
            <a:pPr algn="l"/>
            <a:r>
              <a:rPr lang="en-US" b="0" i="0" dirty="0">
                <a:effectLst/>
                <a:latin typeface="proxima-nova"/>
              </a:rPr>
              <a:t>Historically, MySQL has had a reputation as an extremely fast database for read-heavy workloads, sometimes at the cost of concurrency when mixed with write operations.</a:t>
            </a:r>
          </a:p>
          <a:p>
            <a:pPr algn="l"/>
            <a:r>
              <a:rPr lang="en-US" b="0" i="0" dirty="0">
                <a:effectLst/>
                <a:latin typeface="proxima-nova"/>
              </a:rPr>
              <a:t>PostgreSQL, also known as Postgres, advertises itself as “the most advanced open-source relational database in the world”. It was built to be feature-rich, extendable and standards-compliant. In the past, Postgres performance was more balanced - reads were generally slower than MySQL, but it was capable of writing large amounts of data more efficiently, and it handled concurrency better.</a:t>
            </a:r>
          </a:p>
          <a:p>
            <a:pPr algn="l"/>
            <a:r>
              <a:rPr lang="en-US" b="0" i="0" dirty="0">
                <a:effectLst/>
                <a:latin typeface="proxima-nova"/>
              </a:rPr>
              <a:t>The performance differences between MySQL and Postgres have been largely erased in recent versions. MySQL is still very fast at reading data, but only if using the old </a:t>
            </a:r>
            <a:r>
              <a:rPr lang="en-US" b="0" i="0" dirty="0" err="1">
                <a:effectLst/>
                <a:latin typeface="proxima-nova"/>
              </a:rPr>
              <a:t>MyISAM</a:t>
            </a:r>
            <a:r>
              <a:rPr lang="en-US" b="0" i="0" dirty="0">
                <a:effectLst/>
                <a:latin typeface="proxima-nova"/>
              </a:rPr>
              <a:t> engine. If using </a:t>
            </a:r>
            <a:r>
              <a:rPr lang="en-US" b="0" i="0" dirty="0" err="1">
                <a:effectLst/>
                <a:latin typeface="proxima-nova"/>
              </a:rPr>
              <a:t>InnoDB</a:t>
            </a:r>
            <a:r>
              <a:rPr lang="en-US" b="0" i="0" dirty="0">
                <a:effectLst/>
                <a:latin typeface="proxima-nova"/>
              </a:rPr>
              <a:t> (which allows transactions, key constraints, and other important features), differences are negligible (if they even exist). These features are absolutely critical to enterprise or consumer-scale applications, so using the old engine is not an option. On the other hand, MySQL has also been optimized to reduce the gap when it comes to heavy data writes.</a:t>
            </a:r>
          </a:p>
          <a:p>
            <a:pPr algn="l"/>
            <a:r>
              <a:rPr lang="en-US" b="0" i="0" dirty="0">
                <a:effectLst/>
                <a:latin typeface="proxima-nova"/>
              </a:rPr>
              <a:t>When choosing between MySQL and PostgreSQL, performance should not be a factor for most run-of-the-mill applications – it will be good enough in either case, even if you consider expected future growth. Both platforms are perfectly capable of replication, and many cloud providers offer managed scalable versions of either database. Therefore, it’s worth it to consider the other advantages of Postgres over MySQL before you start your next project with the default database setting.</a:t>
            </a:r>
          </a:p>
        </p:txBody>
      </p:sp>
      <p:sp>
        <p:nvSpPr>
          <p:cNvPr id="6" name="TextBox 5">
            <a:extLst>
              <a:ext uri="{FF2B5EF4-FFF2-40B4-BE49-F238E27FC236}">
                <a16:creationId xmlns:a16="http://schemas.microsoft.com/office/drawing/2014/main" id="{2154F494-26DA-40B1-8B44-6CDC8E0093DA}"/>
              </a:ext>
            </a:extLst>
          </p:cNvPr>
          <p:cNvSpPr txBox="1"/>
          <p:nvPr/>
        </p:nvSpPr>
        <p:spPr>
          <a:xfrm>
            <a:off x="745724" y="639192"/>
            <a:ext cx="10209321" cy="369332"/>
          </a:xfrm>
          <a:prstGeom prst="rect">
            <a:avLst/>
          </a:prstGeom>
          <a:noFill/>
        </p:spPr>
        <p:txBody>
          <a:bodyPr wrap="square" rtlCol="0">
            <a:spAutoFit/>
          </a:bodyPr>
          <a:lstStyle/>
          <a:p>
            <a:r>
              <a:rPr lang="fr-FR" dirty="0">
                <a:solidFill>
                  <a:schemeClr val="bg1"/>
                </a:solidFill>
              </a:rPr>
              <a:t>The </a:t>
            </a:r>
            <a:r>
              <a:rPr lang="fr-FR" dirty="0" err="1">
                <a:solidFill>
                  <a:schemeClr val="bg1"/>
                </a:solidFill>
              </a:rPr>
              <a:t>difference</a:t>
            </a:r>
            <a:r>
              <a:rPr lang="fr-FR" dirty="0">
                <a:solidFill>
                  <a:schemeClr val="bg1"/>
                </a:solidFill>
              </a:rPr>
              <a:t> </a:t>
            </a:r>
            <a:r>
              <a:rPr lang="fr-FR" dirty="0" err="1">
                <a:solidFill>
                  <a:schemeClr val="bg1"/>
                </a:solidFill>
              </a:rPr>
              <a:t>between</a:t>
            </a:r>
            <a:r>
              <a:rPr lang="fr-FR" dirty="0">
                <a:solidFill>
                  <a:schemeClr val="bg1"/>
                </a:solidFill>
              </a:rPr>
              <a:t> MYSQL ,PostgreSQL, MYSQL SERVER</a:t>
            </a:r>
            <a:endParaRPr lang="fr-TN" dirty="0">
              <a:solidFill>
                <a:schemeClr val="bg1"/>
              </a:solidFill>
            </a:endParaRPr>
          </a:p>
        </p:txBody>
      </p:sp>
    </p:spTree>
    <p:extLst>
      <p:ext uri="{BB962C8B-B14F-4D97-AF65-F5344CB8AC3E}">
        <p14:creationId xmlns:p14="http://schemas.microsoft.com/office/powerpoint/2010/main" val="32395536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190</TotalTime>
  <Words>691</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AmazonEmberBold</vt:lpstr>
      <vt:lpstr>AmazonEmberLight</vt:lpstr>
      <vt:lpstr>Arial</vt:lpstr>
      <vt:lpstr>Arial Black</vt:lpstr>
      <vt:lpstr>Century Gothic</vt:lpstr>
      <vt:lpstr>depot-new-web</vt:lpstr>
      <vt:lpstr>Helvetica Neue</vt:lpstr>
      <vt:lpstr>proxima-nova</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maaroufi sami</dc:creator>
  <cp:lastModifiedBy>maaroufi sami</cp:lastModifiedBy>
  <cp:revision>10</cp:revision>
  <dcterms:created xsi:type="dcterms:W3CDTF">2021-11-05T11:41:47Z</dcterms:created>
  <dcterms:modified xsi:type="dcterms:W3CDTF">2021-11-08T22:38:51Z</dcterms:modified>
</cp:coreProperties>
</file>